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notesMasterIdLst>
    <p:notesMasterId r:id="rId27"/>
  </p:notesMasterIdLst>
  <p:sldIdLst>
    <p:sldId id="576" r:id="rId2"/>
    <p:sldId id="699" r:id="rId3"/>
    <p:sldId id="700" r:id="rId4"/>
    <p:sldId id="701" r:id="rId5"/>
    <p:sldId id="702" r:id="rId6"/>
    <p:sldId id="703" r:id="rId7"/>
    <p:sldId id="704" r:id="rId8"/>
    <p:sldId id="705" r:id="rId9"/>
    <p:sldId id="706" r:id="rId10"/>
    <p:sldId id="707" r:id="rId11"/>
    <p:sldId id="708" r:id="rId12"/>
    <p:sldId id="709" r:id="rId13"/>
    <p:sldId id="710" r:id="rId14"/>
    <p:sldId id="711" r:id="rId15"/>
    <p:sldId id="712" r:id="rId16"/>
    <p:sldId id="713" r:id="rId17"/>
    <p:sldId id="714" r:id="rId18"/>
    <p:sldId id="715" r:id="rId19"/>
    <p:sldId id="716" r:id="rId20"/>
    <p:sldId id="717" r:id="rId21"/>
    <p:sldId id="718" r:id="rId22"/>
    <p:sldId id="719" r:id="rId23"/>
    <p:sldId id="720" r:id="rId24"/>
    <p:sldId id="721" r:id="rId25"/>
    <p:sldId id="722" r:id="rId26"/>
  </p:sldIdLst>
  <p:sldSz cx="9906000" cy="6858000" type="A4"/>
  <p:notesSz cx="6797675" cy="987425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3300"/>
    <a:srgbClr val="000000"/>
    <a:srgbClr val="009900"/>
    <a:srgbClr val="3B84AF"/>
    <a:srgbClr val="709256"/>
    <a:srgbClr val="AD99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7" autoAdjust="0"/>
    <p:restoredTop sz="94726" autoAdjust="0"/>
  </p:normalViewPr>
  <p:slideViewPr>
    <p:cSldViewPr>
      <p:cViewPr>
        <p:scale>
          <a:sx n="60" d="100"/>
          <a:sy n="60" d="100"/>
        </p:scale>
        <p:origin x="-558" y="-24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5659" cy="493712"/>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0443" y="2"/>
            <a:ext cx="2945659" cy="493712"/>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4/9/2012</a:t>
            </a:fld>
            <a:endParaRPr lang="en-US"/>
          </a:p>
        </p:txBody>
      </p:sp>
      <p:sp>
        <p:nvSpPr>
          <p:cNvPr id="4" name="Slide Image Placeholder 3"/>
          <p:cNvSpPr>
            <a:spLocks noGrp="1" noRot="1" noChangeAspect="1"/>
          </p:cNvSpPr>
          <p:nvPr>
            <p:ph type="sldImg" idx="2"/>
          </p:nvPr>
        </p:nvSpPr>
        <p:spPr>
          <a:xfrm>
            <a:off x="723900" y="739775"/>
            <a:ext cx="5349875" cy="3703638"/>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768" y="4690269"/>
            <a:ext cx="5438140" cy="4443412"/>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378826"/>
            <a:ext cx="2945659" cy="493712"/>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0443" y="9378826"/>
            <a:ext cx="2945659" cy="493712"/>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101996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000A66-2152-4877-BBAC-C7D1FECE60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extLst>
      <p:ext uri="{BB962C8B-B14F-4D97-AF65-F5344CB8AC3E}">
        <p14:creationId xmlns:p14="http://schemas.microsoft.com/office/powerpoint/2010/main" val="3012898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a:p>
        </p:txBody>
      </p:sp>
    </p:spTree>
    <p:extLst>
      <p:ext uri="{BB962C8B-B14F-4D97-AF65-F5344CB8AC3E}">
        <p14:creationId xmlns:p14="http://schemas.microsoft.com/office/powerpoint/2010/main" val="1378247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extLst>
      <p:ext uri="{BB962C8B-B14F-4D97-AF65-F5344CB8AC3E}">
        <p14:creationId xmlns:p14="http://schemas.microsoft.com/office/powerpoint/2010/main" val="2756799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a:p>
        </p:txBody>
      </p:sp>
    </p:spTree>
    <p:extLst>
      <p:ext uri="{BB962C8B-B14F-4D97-AF65-F5344CB8AC3E}">
        <p14:creationId xmlns:p14="http://schemas.microsoft.com/office/powerpoint/2010/main" val="484050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a:p>
        </p:txBody>
      </p:sp>
    </p:spTree>
    <p:extLst>
      <p:ext uri="{BB962C8B-B14F-4D97-AF65-F5344CB8AC3E}">
        <p14:creationId xmlns:p14="http://schemas.microsoft.com/office/powerpoint/2010/main" val="4100214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a:p>
        </p:txBody>
      </p:sp>
    </p:spTree>
    <p:extLst>
      <p:ext uri="{BB962C8B-B14F-4D97-AF65-F5344CB8AC3E}">
        <p14:creationId xmlns:p14="http://schemas.microsoft.com/office/powerpoint/2010/main" val="1329086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extLst>
      <p:ext uri="{BB962C8B-B14F-4D97-AF65-F5344CB8AC3E}">
        <p14:creationId xmlns:p14="http://schemas.microsoft.com/office/powerpoint/2010/main" val="2687362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a:p>
        </p:txBody>
      </p:sp>
    </p:spTree>
    <p:extLst>
      <p:ext uri="{BB962C8B-B14F-4D97-AF65-F5344CB8AC3E}">
        <p14:creationId xmlns:p14="http://schemas.microsoft.com/office/powerpoint/2010/main" val="1340296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a:p>
        </p:txBody>
      </p:sp>
    </p:spTree>
    <p:extLst>
      <p:ext uri="{BB962C8B-B14F-4D97-AF65-F5344CB8AC3E}">
        <p14:creationId xmlns:p14="http://schemas.microsoft.com/office/powerpoint/2010/main" val="21642395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a:p>
        </p:txBody>
      </p:sp>
    </p:spTree>
    <p:extLst>
      <p:ext uri="{BB962C8B-B14F-4D97-AF65-F5344CB8AC3E}">
        <p14:creationId xmlns:p14="http://schemas.microsoft.com/office/powerpoint/2010/main" val="1340296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a:p>
        </p:txBody>
      </p:sp>
    </p:spTree>
    <p:extLst>
      <p:ext uri="{BB962C8B-B14F-4D97-AF65-F5344CB8AC3E}">
        <p14:creationId xmlns:p14="http://schemas.microsoft.com/office/powerpoint/2010/main" val="2164239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a:p>
        </p:txBody>
      </p:sp>
    </p:spTree>
    <p:extLst>
      <p:ext uri="{BB962C8B-B14F-4D97-AF65-F5344CB8AC3E}">
        <p14:creationId xmlns:p14="http://schemas.microsoft.com/office/powerpoint/2010/main" val="4015326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a:p>
        </p:txBody>
      </p:sp>
    </p:spTree>
    <p:extLst>
      <p:ext uri="{BB962C8B-B14F-4D97-AF65-F5344CB8AC3E}">
        <p14:creationId xmlns:p14="http://schemas.microsoft.com/office/powerpoint/2010/main" val="4149402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a:p>
        </p:txBody>
      </p:sp>
    </p:spTree>
    <p:extLst>
      <p:ext uri="{BB962C8B-B14F-4D97-AF65-F5344CB8AC3E}">
        <p14:creationId xmlns:p14="http://schemas.microsoft.com/office/powerpoint/2010/main" val="39054651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a:p>
        </p:txBody>
      </p:sp>
    </p:spTree>
    <p:extLst>
      <p:ext uri="{BB962C8B-B14F-4D97-AF65-F5344CB8AC3E}">
        <p14:creationId xmlns:p14="http://schemas.microsoft.com/office/powerpoint/2010/main" val="20432190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a:p>
        </p:txBody>
      </p:sp>
    </p:spTree>
    <p:extLst>
      <p:ext uri="{BB962C8B-B14F-4D97-AF65-F5344CB8AC3E}">
        <p14:creationId xmlns:p14="http://schemas.microsoft.com/office/powerpoint/2010/main" val="638884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a:p>
        </p:txBody>
      </p:sp>
    </p:spTree>
    <p:extLst>
      <p:ext uri="{BB962C8B-B14F-4D97-AF65-F5344CB8AC3E}">
        <p14:creationId xmlns:p14="http://schemas.microsoft.com/office/powerpoint/2010/main" val="3134797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a:p>
        </p:txBody>
      </p:sp>
    </p:spTree>
    <p:extLst>
      <p:ext uri="{BB962C8B-B14F-4D97-AF65-F5344CB8AC3E}">
        <p14:creationId xmlns:p14="http://schemas.microsoft.com/office/powerpoint/2010/main" val="6388847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a:p>
        </p:txBody>
      </p:sp>
    </p:spTree>
    <p:extLst>
      <p:ext uri="{BB962C8B-B14F-4D97-AF65-F5344CB8AC3E}">
        <p14:creationId xmlns:p14="http://schemas.microsoft.com/office/powerpoint/2010/main" val="11842440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a:p>
        </p:txBody>
      </p:sp>
    </p:spTree>
    <p:extLst>
      <p:ext uri="{BB962C8B-B14F-4D97-AF65-F5344CB8AC3E}">
        <p14:creationId xmlns:p14="http://schemas.microsoft.com/office/powerpoint/2010/main" val="6388847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a:p>
        </p:txBody>
      </p:sp>
    </p:spTree>
    <p:extLst>
      <p:ext uri="{BB962C8B-B14F-4D97-AF65-F5344CB8AC3E}">
        <p14:creationId xmlns:p14="http://schemas.microsoft.com/office/powerpoint/2010/main" val="12130900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a:p>
        </p:txBody>
      </p:sp>
    </p:spTree>
    <p:extLst>
      <p:ext uri="{BB962C8B-B14F-4D97-AF65-F5344CB8AC3E}">
        <p14:creationId xmlns:p14="http://schemas.microsoft.com/office/powerpoint/2010/main" val="6388847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a:p>
        </p:txBody>
      </p:sp>
    </p:spTree>
    <p:extLst>
      <p:ext uri="{BB962C8B-B14F-4D97-AF65-F5344CB8AC3E}">
        <p14:creationId xmlns:p14="http://schemas.microsoft.com/office/powerpoint/2010/main" val="33712891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25</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42A8DC1-706C-411F-8E50-7044CDE94886}"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pic>
        <p:nvPicPr>
          <p:cNvPr id="8" name="Picture 7" descr="http://forum.hihi2.com/picture.php?albumid=1123&amp;pictureid=12118"/>
          <p:cNvPicPr/>
          <p:nvPr userDrawn="1"/>
        </p:nvPicPr>
        <p:blipFill>
          <a:blip r:embed="rId2" cstate="print"/>
          <a:srcRect/>
          <a:stretch>
            <a:fillRect/>
          </a:stretch>
        </p:blipFill>
        <p:spPr bwMode="auto">
          <a:xfrm>
            <a:off x="2962804" y="152400"/>
            <a:ext cx="3895725" cy="1304925"/>
          </a:xfrm>
          <a:prstGeom prst="rect">
            <a:avLst/>
          </a:prstGeom>
          <a:noFill/>
          <a:ln w="9525">
            <a:noFill/>
            <a:miter lim="800000"/>
            <a:headEnd/>
            <a:tailEnd/>
          </a:ln>
        </p:spPr>
      </p:pic>
    </p:spTree>
    <p:extLst>
      <p:ext uri="{BB962C8B-B14F-4D97-AF65-F5344CB8AC3E}">
        <p14:creationId xmlns:p14="http://schemas.microsoft.com/office/powerpoint/2010/main" val="2204370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A16E917-73BC-4785-9AEB-3F6BC96BCD89}"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44031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BB4E77-E106-42A8-BBAD-EC0DC2EFE8B0}"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948195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461774C-3DD6-421D-84B7-77C4B3FF0036}" type="datetime1">
              <a:rPr lang="en-GB" smtClean="0"/>
              <a:t>09/04/2012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
        <p:nvSpPr>
          <p:cNvPr id="8" name="Rectangle 7"/>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77495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7FDCAA6-E71C-44EE-AB0D-FF477710899D}" type="datetime1">
              <a:rPr lang="en-GB" smtClean="0"/>
              <a:t>09/04/2012</a:t>
            </a:fld>
            <a:endParaRPr lang="en-GB"/>
          </a:p>
        </p:txBody>
      </p:sp>
      <p:sp>
        <p:nvSpPr>
          <p:cNvPr id="8" name="Footer Placeholder 7"/>
          <p:cNvSpPr>
            <a:spLocks noGrp="1"/>
          </p:cNvSpPr>
          <p:nvPr>
            <p:ph type="ftr" sz="quarter" idx="11"/>
          </p:nvPr>
        </p:nvSpPr>
        <p:spPr/>
        <p:txBody>
          <a:bodyPr/>
          <a:lstStyle/>
          <a:p>
            <a:r>
              <a:rPr lang="ar-SA" smtClean="0"/>
              <a:t>الفصل الدراسي الأول    1433/1432 هـ</a:t>
            </a:r>
            <a:endParaRPr lang="en-GB"/>
          </a:p>
        </p:txBody>
      </p:sp>
      <p:sp>
        <p:nvSpPr>
          <p:cNvPr id="9" name="Slide Number Placeholder 8"/>
          <p:cNvSpPr>
            <a:spLocks noGrp="1"/>
          </p:cNvSpPr>
          <p:nvPr>
            <p:ph type="sldNum" sz="quarter" idx="12"/>
          </p:nvPr>
        </p:nvSpPr>
        <p:spPr/>
        <p:txBody>
          <a:bodyPr/>
          <a:lstStyle/>
          <a:p>
            <a:fld id="{76A19B6E-29FA-4AD6-AE60-091B3F403F2B}" type="slidenum">
              <a:rPr lang="en-GB" smtClean="0"/>
              <a:t>‹#›</a:t>
            </a:fld>
            <a:endParaRPr lang="en-GB"/>
          </a:p>
        </p:txBody>
      </p:sp>
      <p:sp>
        <p:nvSpPr>
          <p:cNvPr id="10" name="Rectangle 9"/>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710486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F76E58A-7D37-4CE9-AA36-A5F91DA4DEB3}" type="datetime1">
              <a:rPr lang="en-GB" smtClean="0"/>
              <a:t>09/04/2012</a:t>
            </a:fld>
            <a:endParaRPr lang="en-GB"/>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
        <p:nvSpPr>
          <p:cNvPr id="5" name="Slide Number Placeholder 4"/>
          <p:cNvSpPr>
            <a:spLocks noGrp="1"/>
          </p:cNvSpPr>
          <p:nvPr>
            <p:ph type="sldNum" sz="quarter" idx="12"/>
          </p:nvPr>
        </p:nvSpPr>
        <p:spPr/>
        <p:txBody>
          <a:bodyPr/>
          <a:lstStyle/>
          <a:p>
            <a:fld id="{76A19B6E-29FA-4AD6-AE60-091B3F403F2B}" type="slidenum">
              <a:rPr lang="en-GB" smtClean="0"/>
              <a:t>‹#›</a:t>
            </a:fld>
            <a:endParaRPr lang="en-GB"/>
          </a:p>
        </p:txBody>
      </p:sp>
      <p:sp>
        <p:nvSpPr>
          <p:cNvPr id="6" name="Rectangle 5"/>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095465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8533C5-0DBD-439E-A9A8-ECA953C67BC6}" type="datetime1">
              <a:rPr lang="en-GB" smtClean="0"/>
              <a:t>09/04/2012</a:t>
            </a:fld>
            <a:endParaRPr lang="en-GB"/>
          </a:p>
        </p:txBody>
      </p:sp>
      <p:sp>
        <p:nvSpPr>
          <p:cNvPr id="3" name="Footer Placeholder 2"/>
          <p:cNvSpPr>
            <a:spLocks noGrp="1"/>
          </p:cNvSpPr>
          <p:nvPr>
            <p:ph type="ftr" sz="quarter" idx="11"/>
          </p:nvPr>
        </p:nvSpPr>
        <p:spPr/>
        <p:txBody>
          <a:bodyPr/>
          <a:lstStyle/>
          <a:p>
            <a:r>
              <a:rPr lang="ar-SA" smtClean="0"/>
              <a:t>الفصل الدراسي الأول    1433/1432 هـ</a:t>
            </a:r>
            <a:endParaRPr lang="en-GB"/>
          </a:p>
        </p:txBody>
      </p:sp>
      <p:sp>
        <p:nvSpPr>
          <p:cNvPr id="4" name="Slide Number Placeholder 3"/>
          <p:cNvSpPr>
            <a:spLocks noGrp="1"/>
          </p:cNvSpPr>
          <p:nvPr>
            <p:ph type="sldNum" sz="quarter" idx="12"/>
          </p:nvPr>
        </p:nvSpPr>
        <p:spPr/>
        <p:txBody>
          <a:bodyPr/>
          <a:lstStyle/>
          <a:p>
            <a:fld id="{76A19B6E-29FA-4AD6-AE60-091B3F403F2B}" type="slidenum">
              <a:rPr lang="en-GB" smtClean="0"/>
              <a:t>‹#›</a:t>
            </a:fld>
            <a:endParaRPr lang="en-GB"/>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314455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01ACB6-CF76-4B84-BC6B-D8D5211036E9}" type="datetime1">
              <a:rPr lang="en-GB" smtClean="0"/>
              <a:t>09/04/2012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157798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BB3CA0-4280-4BC5-A147-CA7581F0EC90}" type="datetime1">
              <a:rPr lang="en-GB" smtClean="0"/>
              <a:t>09/04/2012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2074394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F8405C5-C410-43F2-9CD9-54F5C7AE0089}"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1978665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1"/>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6" y="27464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9ED185-65B4-4AEF-9994-98534A399EBA}"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985391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r>
              <a:rPr lang="en-US" smtClean="0"/>
              <a:t>1</a:t>
            </a:r>
            <a:endParaRPr lang="en-US" dirty="0"/>
          </a:p>
        </p:txBody>
      </p:sp>
    </p:spTree>
    <p:extLst>
      <p:ext uri="{BB962C8B-B14F-4D97-AF65-F5344CB8AC3E}">
        <p14:creationId xmlns:p14="http://schemas.microsoft.com/office/powerpoint/2010/main" val="3801827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3" name="Content Placeholder 2"/>
          <p:cNvSpPr>
            <a:spLocks noGrp="1"/>
          </p:cNvSpPr>
          <p:nvPr>
            <p:ph idx="1"/>
          </p:nvPr>
        </p:nvSpPr>
        <p:spPr>
          <a:xfrm>
            <a:off x="495300" y="1600200"/>
            <a:ext cx="8915400" cy="4525963"/>
          </a:xfrm>
          <a:prstGeom prst="rect">
            <a:avLst/>
          </a:prstGeom>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7" name="Slide Number Placeholder 6"/>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
        <p:nvSpPr>
          <p:cNvPr id="9" name="Title 8"/>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768142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616527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337273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1809129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382938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009163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3"/>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3"/>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65B0CC-AE68-42CB-AEF2-88D734EE9435}" type="datetime1">
              <a:rPr lang="en-GB" smtClean="0"/>
              <a:t>09/04/2012</a:t>
            </a:fld>
            <a:endParaRPr lang="en-GB"/>
          </a:p>
        </p:txBody>
      </p:sp>
      <p:sp>
        <p:nvSpPr>
          <p:cNvPr id="5" name="Footer Placeholder 4"/>
          <p:cNvSpPr>
            <a:spLocks noGrp="1"/>
          </p:cNvSpPr>
          <p:nvPr>
            <p:ph type="ftr" sz="quarter" idx="3"/>
          </p:nvPr>
        </p:nvSpPr>
        <p:spPr>
          <a:xfrm>
            <a:off x="3384550" y="6356353"/>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r-SA" smtClean="0"/>
              <a:t>الفصل الدراسي الأول    1433/1432 هـ</a:t>
            </a:r>
            <a:endParaRPr lang="en-GB"/>
          </a:p>
        </p:txBody>
      </p:sp>
      <p:sp>
        <p:nvSpPr>
          <p:cNvPr id="6" name="Slide Number Placeholder 5"/>
          <p:cNvSpPr>
            <a:spLocks noGrp="1"/>
          </p:cNvSpPr>
          <p:nvPr>
            <p:ph type="sldNum" sz="quarter" idx="4"/>
          </p:nvPr>
        </p:nvSpPr>
        <p:spPr>
          <a:xfrm>
            <a:off x="7099300" y="6356353"/>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A19B6E-29FA-4AD6-AE60-091B3F403F2B}" type="slidenum">
              <a:rPr lang="en-GB" smtClean="0"/>
              <a:t>‹#›</a:t>
            </a:fld>
            <a:endParaRPr lang="en-GB"/>
          </a:p>
        </p:txBody>
      </p:sp>
      <p:sp>
        <p:nvSpPr>
          <p:cNvPr id="7" name="Rectangle 6"/>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8" name="Rectangle 7"/>
          <p:cNvSpPr/>
          <p:nvPr userDrawn="1"/>
        </p:nvSpPr>
        <p:spPr>
          <a:xfrm>
            <a:off x="6781800" y="6519446"/>
            <a:ext cx="1926425"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Dammam University</a:t>
            </a:r>
            <a:endParaRPr lang="en-US" sz="1600" dirty="0">
              <a:solidFill>
                <a:schemeClr val="bg1"/>
              </a:solidFill>
              <a:latin typeface="+mn-lt"/>
              <a:cs typeface="+mn-cs"/>
            </a:endParaRPr>
          </a:p>
        </p:txBody>
      </p:sp>
      <p:sp>
        <p:nvSpPr>
          <p:cNvPr id="9" name="Rectangle 8"/>
          <p:cNvSpPr/>
          <p:nvPr userDrawn="1"/>
        </p:nvSpPr>
        <p:spPr>
          <a:xfrm>
            <a:off x="7050442" y="6290846"/>
            <a:ext cx="101181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الدمام</a:t>
            </a:r>
            <a:endParaRPr lang="en-US" sz="1600" b="1" dirty="0">
              <a:solidFill>
                <a:schemeClr val="bg1"/>
              </a:solidFill>
              <a:latin typeface="+mn-lt"/>
              <a:cs typeface="+mn-cs"/>
            </a:endParaRPr>
          </a:p>
        </p:txBody>
      </p:sp>
      <p:sp>
        <p:nvSpPr>
          <p:cNvPr id="10" name="Rectangle 9"/>
          <p:cNvSpPr/>
          <p:nvPr userDrawn="1"/>
        </p:nvSpPr>
        <p:spPr>
          <a:xfrm>
            <a:off x="914400" y="6581001"/>
            <a:ext cx="2711063" cy="276999"/>
          </a:xfrm>
          <a:prstGeom prst="rect">
            <a:avLst/>
          </a:prstGeom>
        </p:spPr>
        <p:txBody>
          <a:bodyPr wrap="none">
            <a:spAutoFit/>
          </a:bodyPr>
          <a:lstStyle/>
          <a:p>
            <a:pPr algn="l" rtl="0" fontAlgn="auto">
              <a:spcBef>
                <a:spcPts val="0"/>
              </a:spcBef>
              <a:spcAft>
                <a:spcPts val="0"/>
              </a:spcAft>
              <a:defRPr/>
            </a:pPr>
            <a:r>
              <a:rPr lang="en-GB" sz="1200" dirty="0" smtClean="0">
                <a:solidFill>
                  <a:schemeClr val="bg1"/>
                </a:solidFill>
                <a:latin typeface="+mn-lt"/>
                <a:cs typeface="+mn-cs"/>
              </a:rPr>
              <a:t>Faculty</a:t>
            </a:r>
            <a:r>
              <a:rPr lang="en-GB" sz="1200" baseline="0" dirty="0" smtClean="0">
                <a:solidFill>
                  <a:schemeClr val="bg1"/>
                </a:solidFill>
                <a:latin typeface="+mn-lt"/>
                <a:cs typeface="+mn-cs"/>
              </a:rPr>
              <a:t> of Arts – Department of History</a:t>
            </a:r>
            <a:endParaRPr lang="en-US" sz="1200" dirty="0">
              <a:solidFill>
                <a:schemeClr val="bg1"/>
              </a:solidFill>
              <a:latin typeface="+mn-lt"/>
              <a:cs typeface="+mn-cs"/>
            </a:endParaRPr>
          </a:p>
        </p:txBody>
      </p:sp>
      <p:sp>
        <p:nvSpPr>
          <p:cNvPr id="11" name="Rectangle 10"/>
          <p:cNvSpPr/>
          <p:nvPr userDrawn="1"/>
        </p:nvSpPr>
        <p:spPr>
          <a:xfrm>
            <a:off x="1183042" y="6290846"/>
            <a:ext cx="189186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كلية</a:t>
            </a:r>
            <a:r>
              <a:rPr lang="ar-SA" sz="1600" b="1" baseline="0" dirty="0" smtClean="0">
                <a:solidFill>
                  <a:schemeClr val="bg1"/>
                </a:solidFill>
                <a:latin typeface="+mn-lt"/>
                <a:cs typeface="+mn-cs"/>
              </a:rPr>
              <a:t> الآداب – قسم التاريخ</a:t>
            </a:r>
            <a:endParaRPr lang="en-US" sz="1600" b="1" dirty="0">
              <a:solidFill>
                <a:schemeClr val="bg1"/>
              </a:solidFill>
              <a:latin typeface="+mn-lt"/>
              <a:cs typeface="+mn-cs"/>
            </a:endParaRPr>
          </a:p>
        </p:txBody>
      </p:sp>
      <p:pic>
        <p:nvPicPr>
          <p:cNvPr id="12" name="Picture 11" descr="C:\Users\kmomer\Documents\Downloads\dammam.jpg"/>
          <p:cNvPicPr/>
          <p:nvPr userDrawn="1"/>
        </p:nvPicPr>
        <p:blipFill>
          <a:blip r:embed="rId22" cstate="print"/>
          <a:srcRect/>
          <a:stretch>
            <a:fillRect/>
          </a:stretch>
        </p:blipFill>
        <p:spPr bwMode="auto">
          <a:xfrm>
            <a:off x="8710726" y="6183689"/>
            <a:ext cx="1183217" cy="671513"/>
          </a:xfrm>
          <a:prstGeom prst="rect">
            <a:avLst/>
          </a:prstGeom>
          <a:noFill/>
          <a:ln w="9525">
            <a:noFill/>
            <a:miter lim="800000"/>
            <a:headEnd/>
            <a:tailEnd/>
          </a:ln>
        </p:spPr>
      </p:pic>
      <p:pic>
        <p:nvPicPr>
          <p:cNvPr id="13" name="Content Placeholder 3"/>
          <p:cNvPicPr>
            <a:picLocks/>
          </p:cNvPicPr>
          <p:nvPr userDrawn="1"/>
        </p:nvPicPr>
        <p:blipFill>
          <a:blip r:embed="rId23" cstate="print"/>
          <a:srcRect/>
          <a:stretch>
            <a:fillRect/>
          </a:stretch>
        </p:blipFill>
        <p:spPr bwMode="auto">
          <a:xfrm>
            <a:off x="-152400" y="6057551"/>
            <a:ext cx="1200782" cy="1143698"/>
          </a:xfrm>
          <a:prstGeom prst="rect">
            <a:avLst/>
          </a:prstGeom>
          <a:noFill/>
          <a:ln w="9525">
            <a:noFill/>
            <a:miter lim="800000"/>
            <a:headEnd/>
            <a:tailEnd/>
          </a:ln>
        </p:spPr>
      </p:pic>
    </p:spTree>
    <p:extLst>
      <p:ext uri="{BB962C8B-B14F-4D97-AF65-F5344CB8AC3E}">
        <p14:creationId xmlns:p14="http://schemas.microsoft.com/office/powerpoint/2010/main" val="139323336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781" r:id="rId12"/>
    <p:sldLayoutId id="2147483773" r:id="rId13"/>
    <p:sldLayoutId id="2147483776" r:id="rId14"/>
    <p:sldLayoutId id="2147483777" r:id="rId15"/>
    <p:sldLayoutId id="2147483778" r:id="rId16"/>
    <p:sldLayoutId id="2147483775" r:id="rId17"/>
    <p:sldLayoutId id="2147483774" r:id="rId18"/>
    <p:sldLayoutId id="2147483779" r:id="rId19"/>
    <p:sldLayoutId id="2147483780" r:id="rId20"/>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rtl="1"/>
            <a:r>
              <a:rPr lang="ar-SA" dirty="0" smtClean="0">
                <a:latin typeface="Arabic Typesetting" pitchFamily="66" charset="-78"/>
                <a:cs typeface="Arabic Typesetting" pitchFamily="66" charset="-78"/>
              </a:rPr>
              <a:t/>
            </a:r>
            <a:br>
              <a:rPr lang="ar-SA" dirty="0" smtClean="0">
                <a:latin typeface="Arabic Typesetting" pitchFamily="66" charset="-78"/>
                <a:cs typeface="Arabic Typesetting" pitchFamily="66" charset="-78"/>
              </a:rPr>
            </a:br>
            <a:r>
              <a:rPr lang="ar-SA" dirty="0" smtClean="0">
                <a:latin typeface="Arabic Typesetting" pitchFamily="66" charset="-78"/>
                <a:cs typeface="Arabic Typesetting" pitchFamily="66" charset="-78"/>
              </a:rPr>
              <a:t/>
            </a:r>
            <a:br>
              <a:rPr lang="ar-SA" dirty="0" smtClean="0">
                <a:latin typeface="Arabic Typesetting" pitchFamily="66" charset="-78"/>
                <a:cs typeface="Arabic Typesetting" pitchFamily="66" charset="-78"/>
              </a:rPr>
            </a:br>
            <a:r>
              <a:rPr lang="ar-SA" sz="6600" b="1" dirty="0" smtClean="0">
                <a:solidFill>
                  <a:srgbClr val="002060"/>
                </a:solidFill>
                <a:latin typeface="GE Modern Bold" pitchFamily="18" charset="-78"/>
                <a:ea typeface="GE Modern Bold" pitchFamily="18" charset="-78"/>
                <a:cs typeface="GE Modern Bold" pitchFamily="18" charset="-78"/>
              </a:rPr>
              <a:t>نصوص تاريخية  باللغة الإنجليزية</a:t>
            </a:r>
            <a:r>
              <a:rPr lang="ar-SA" sz="6600" b="1" dirty="0" smtClean="0">
                <a:latin typeface="GE Modern Bold" pitchFamily="18" charset="-78"/>
                <a:ea typeface="GE Modern Bold" pitchFamily="18" charset="-78"/>
                <a:cs typeface="GE Modern Bold" pitchFamily="18" charset="-78"/>
              </a:rPr>
              <a:t/>
            </a:r>
            <a:br>
              <a:rPr lang="ar-SA" sz="6600" b="1" dirty="0" smtClean="0">
                <a:latin typeface="GE Modern Bold" pitchFamily="18" charset="-78"/>
                <a:ea typeface="GE Modern Bold" pitchFamily="18" charset="-78"/>
                <a:cs typeface="GE Modern Bold" pitchFamily="18" charset="-78"/>
              </a:rPr>
            </a:br>
            <a:r>
              <a:rPr lang="ar-SA" sz="6600" b="1" dirty="0" smtClean="0">
                <a:latin typeface="GE Modern Bold" pitchFamily="18" charset="-78"/>
                <a:ea typeface="GE Modern Bold" pitchFamily="18" charset="-78"/>
                <a:cs typeface="GE Modern Bold" pitchFamily="18" charset="-78"/>
              </a:rPr>
              <a:t>الفرقة الرابعة</a:t>
            </a:r>
            <a:r>
              <a:rPr lang="en-GB" sz="6600" b="1" dirty="0" smtClean="0">
                <a:latin typeface="GE Modern Bold" pitchFamily="18" charset="-78"/>
                <a:ea typeface="GE Modern Bold" pitchFamily="18" charset="-78"/>
                <a:cs typeface="GE Modern Bold" pitchFamily="18" charset="-78"/>
              </a:rPr>
              <a:t> - </a:t>
            </a:r>
            <a:r>
              <a:rPr lang="ar-SA" sz="6600" b="1" dirty="0" smtClean="0">
                <a:latin typeface="GE Modern Bold" pitchFamily="18" charset="-78"/>
                <a:ea typeface="GE Modern Bold" pitchFamily="18" charset="-78"/>
                <a:cs typeface="GE Modern Bold" pitchFamily="18" charset="-78"/>
              </a:rPr>
              <a:t>تاريخ</a:t>
            </a:r>
            <a:endParaRPr lang="en-GB" sz="6600" b="1" dirty="0">
              <a:latin typeface="GE Modern Bold" pitchFamily="18" charset="-78"/>
              <a:ea typeface="GE Modern Bold" pitchFamily="18" charset="-78"/>
              <a:cs typeface="GE Modern Bold" pitchFamily="18" charset="-78"/>
            </a:endParaRPr>
          </a:p>
        </p:txBody>
      </p:sp>
      <p:sp>
        <p:nvSpPr>
          <p:cNvPr id="5" name="Footer Placeholder 4"/>
          <p:cNvSpPr>
            <a:spLocks noGrp="1"/>
          </p:cNvSpPr>
          <p:nvPr>
            <p:ph type="ftr" sz="quarter" idx="4294967295"/>
          </p:nvPr>
        </p:nvSpPr>
        <p:spPr>
          <a:xfrm>
            <a:off x="3054324" y="5984911"/>
            <a:ext cx="3651125" cy="365125"/>
          </a:xfrm>
          <a:prstGeom prst="rect">
            <a:avLst/>
          </a:prstGeom>
        </p:spPr>
        <p:txBody>
          <a:bodyPr/>
          <a:lstStyle/>
          <a:p>
            <a:r>
              <a:rPr lang="ar-SA" sz="2400" b="1" smtClean="0">
                <a:solidFill>
                  <a:schemeClr val="tx1"/>
                </a:solidFill>
                <a:latin typeface="Arabic Typesetting" pitchFamily="66" charset="-78"/>
                <a:cs typeface="Arabic Typesetting" pitchFamily="66" charset="-78"/>
              </a:rPr>
              <a:t>الفصل الدراسي الثاني 1433/1432 هــ</a:t>
            </a:r>
            <a:endParaRPr lang="en-GB" sz="2400" b="1" dirty="0">
              <a:solidFill>
                <a:schemeClr val="tx1"/>
              </a:solidFill>
              <a:latin typeface="Arabic Typesetting" pitchFamily="66" charset="-78"/>
              <a:cs typeface="Arabic Typesetting" pitchFamily="66" charset="-78"/>
            </a:endParaRPr>
          </a:p>
        </p:txBody>
      </p:sp>
    </p:spTree>
    <p:extLst>
      <p:ext uri="{BB962C8B-B14F-4D97-AF65-F5344CB8AC3E}">
        <p14:creationId xmlns:p14="http://schemas.microsoft.com/office/powerpoint/2010/main" val="3257013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b="1" dirty="0" smtClean="0"/>
              <a:t>النص الثالث</a:t>
            </a:r>
            <a:endParaRPr lang="en-GB" b="1" dirty="0"/>
          </a:p>
        </p:txBody>
      </p:sp>
      <p:sp>
        <p:nvSpPr>
          <p:cNvPr id="3" name="Content Placeholder 2"/>
          <p:cNvSpPr>
            <a:spLocks noGrp="1"/>
          </p:cNvSpPr>
          <p:nvPr>
            <p:ph idx="1"/>
          </p:nvPr>
        </p:nvSpPr>
        <p:spPr/>
        <p:txBody>
          <a:bodyPr/>
          <a:lstStyle/>
          <a:p>
            <a:pPr algn="ctr"/>
            <a:endParaRPr lang="ar-SA" b="1" dirty="0" smtClean="0"/>
          </a:p>
          <a:p>
            <a:pPr algn="ctr"/>
            <a:endParaRPr lang="en-GB" b="1" dirty="0" smtClean="0"/>
          </a:p>
          <a:p>
            <a:pPr algn="ctr"/>
            <a:r>
              <a:rPr lang="en-GB" b="1" dirty="0" smtClean="0">
                <a:solidFill>
                  <a:srgbClr val="009900"/>
                </a:solidFill>
                <a:latin typeface="Monotype Corsiva" pitchFamily="66" charset="0"/>
              </a:rPr>
              <a:t>LETTER </a:t>
            </a:r>
            <a:r>
              <a:rPr lang="en-GB" b="1" dirty="0">
                <a:solidFill>
                  <a:srgbClr val="009900"/>
                </a:solidFill>
                <a:latin typeface="Monotype Corsiva" pitchFamily="66" charset="0"/>
              </a:rPr>
              <a:t>FROM KING ABD ALAZIZ TO PRESIDENT </a:t>
            </a:r>
            <a:r>
              <a:rPr lang="en-GB" b="1" dirty="0" smtClean="0">
                <a:solidFill>
                  <a:srgbClr val="009900"/>
                </a:solidFill>
                <a:latin typeface="Monotype Corsiva" pitchFamily="66" charset="0"/>
              </a:rPr>
              <a:t>TRUMAN,</a:t>
            </a:r>
            <a:endParaRPr lang="ar-SA" b="1" dirty="0" smtClean="0">
              <a:solidFill>
                <a:srgbClr val="009900"/>
              </a:solidFill>
              <a:latin typeface="Monotype Corsiva" pitchFamily="66" charset="0"/>
            </a:endParaRPr>
          </a:p>
          <a:p>
            <a:pPr algn="ctr"/>
            <a:r>
              <a:rPr lang="ar-SA" b="1" dirty="0" smtClean="0">
                <a:solidFill>
                  <a:srgbClr val="009900"/>
                </a:solidFill>
                <a:latin typeface="Monotype Corsiva" pitchFamily="66" charset="0"/>
              </a:rPr>
              <a:t> </a:t>
            </a:r>
            <a:r>
              <a:rPr lang="en-GB" b="1" dirty="0">
                <a:solidFill>
                  <a:srgbClr val="002060"/>
                </a:solidFill>
                <a:latin typeface="Monotype Corsiva" pitchFamily="66" charset="0"/>
              </a:rPr>
              <a:t>October 15, 1946</a:t>
            </a:r>
          </a:p>
          <a:p>
            <a:pPr algn="ctr"/>
            <a:endParaRPr lang="en-GB" dirty="0">
              <a:solidFill>
                <a:srgbClr val="009900"/>
              </a:solidFill>
            </a:endParaRP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343090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txEl>
                                              <p:pRg st="2" end="2"/>
                                            </p:txEl>
                                          </p:spTgt>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2000" fill="hold"/>
                                        <p:tgtEl>
                                          <p:spTgt spid="3">
                                            <p:txEl>
                                              <p:pRg st="3" end="3"/>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0"/>
            <a:ext cx="8915400" cy="1417638"/>
          </a:xfrm>
          <a:solidFill>
            <a:srgbClr val="009900"/>
          </a:solidFill>
        </p:spPr>
        <p:txBody>
          <a:bodyPr>
            <a:normAutofit fontScale="90000"/>
          </a:bodyPr>
          <a:lstStyle/>
          <a:p>
            <a:r>
              <a:rPr lang="en-GB" b="1" dirty="0" smtClean="0"/>
              <a:t/>
            </a:r>
            <a:br>
              <a:rPr lang="en-GB" b="1" dirty="0" smtClean="0"/>
            </a:br>
            <a:r>
              <a:rPr lang="en-GB" b="1" dirty="0" smtClean="0"/>
              <a:t>LETTER </a:t>
            </a:r>
            <a:r>
              <a:rPr lang="en-GB" b="1" dirty="0"/>
              <a:t>FROM KING ABD ALAZIZ TO PRESIDENT TRUMAN</a:t>
            </a:r>
            <a:r>
              <a:rPr lang="en-GB" dirty="0"/>
              <a:t/>
            </a:r>
            <a:br>
              <a:rPr lang="en-GB" dirty="0"/>
            </a:br>
            <a:endParaRPr lang="en-GB" dirty="0"/>
          </a:p>
        </p:txBody>
      </p:sp>
      <p:sp>
        <p:nvSpPr>
          <p:cNvPr id="3" name="Content Placeholder 2"/>
          <p:cNvSpPr>
            <a:spLocks noGrp="1"/>
          </p:cNvSpPr>
          <p:nvPr>
            <p:ph idx="1"/>
          </p:nvPr>
        </p:nvSpPr>
        <p:spPr/>
        <p:txBody>
          <a:bodyPr>
            <a:noAutofit/>
          </a:bodyPr>
          <a:lstStyle/>
          <a:p>
            <a:pPr marL="0" indent="0" algn="just">
              <a:buNone/>
            </a:pPr>
            <a:r>
              <a:rPr lang="en-GB" sz="3600" b="1" dirty="0">
                <a:latin typeface="David" pitchFamily="34" charset="-79"/>
                <a:cs typeface="David" pitchFamily="34" charset="-79"/>
              </a:rPr>
              <a:t>Your Excellency:</a:t>
            </a:r>
          </a:p>
          <a:p>
            <a:pPr marL="0" indent="0" algn="just">
              <a:buNone/>
            </a:pPr>
            <a:r>
              <a:rPr lang="en-GB" sz="3600" b="1" dirty="0">
                <a:latin typeface="David" pitchFamily="34" charset="-79"/>
                <a:cs typeface="David" pitchFamily="34" charset="-79"/>
              </a:rPr>
              <a:t>In my desire to safeguard and to strengthen in every way possible the friendship which binds our two countries together and which existed between the late President  Roosevelt and which was renewed with your excellency,</a:t>
            </a: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8479701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lstStyle/>
          <a:p>
            <a:r>
              <a:rPr lang="ar-SA" b="1" dirty="0" smtClean="0"/>
              <a:t>رسالة الملك عبد العزيز إلى الرئيس ترومان</a:t>
            </a:r>
            <a:endParaRPr lang="en-GB" b="1" dirty="0"/>
          </a:p>
        </p:txBody>
      </p:sp>
      <p:sp>
        <p:nvSpPr>
          <p:cNvPr id="3" name="Content Placeholder 2"/>
          <p:cNvSpPr>
            <a:spLocks noGrp="1"/>
          </p:cNvSpPr>
          <p:nvPr>
            <p:ph idx="1"/>
          </p:nvPr>
        </p:nvSpPr>
        <p:spPr/>
        <p:txBody>
          <a:bodyPr>
            <a:normAutofit/>
          </a:bodyPr>
          <a:lstStyle/>
          <a:p>
            <a:pPr algn="just" rtl="1"/>
            <a:r>
              <a:rPr lang="ar-SA" sz="4000" b="1" dirty="0" smtClean="0"/>
              <a:t>صاحب الفخامة</a:t>
            </a:r>
          </a:p>
          <a:p>
            <a:pPr algn="just" rtl="1"/>
            <a:r>
              <a:rPr lang="ar-SA" sz="4000" b="1" dirty="0" smtClean="0"/>
              <a:t>إن الصداقة التي تربط بلادي ببلاد الولايات المتحدة والصداقة التي تاسست بيني وبين الرئيس الراحل روزفلت والصداقة التي تجددت بيني وبين فخامتكم تجعلني شديد الحرص في المحافظة على هذه الصداقة</a:t>
            </a:r>
            <a:endParaRPr lang="en-GB" sz="40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1062719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normAutofit fontScale="90000"/>
          </a:bodyPr>
          <a:lstStyle/>
          <a:p>
            <a:r>
              <a:rPr lang="ar-SA" b="1" dirty="0" smtClean="0"/>
              <a:t/>
            </a:r>
            <a:br>
              <a:rPr lang="ar-SA" b="1" dirty="0" smtClean="0"/>
            </a:br>
            <a:r>
              <a:rPr lang="en-GB" b="1" dirty="0" smtClean="0"/>
              <a:t>LETTER </a:t>
            </a:r>
            <a:r>
              <a:rPr lang="en-GB" b="1" dirty="0"/>
              <a:t>FROM KING ABD ALAZIZ TO PRESIDENT TRUMAN</a:t>
            </a:r>
            <a:r>
              <a:rPr lang="en-GB" dirty="0"/>
              <a:t/>
            </a:r>
            <a:br>
              <a:rPr lang="en-GB" dirty="0"/>
            </a:br>
            <a:endParaRPr lang="en-GB" dirty="0"/>
          </a:p>
        </p:txBody>
      </p:sp>
      <p:sp>
        <p:nvSpPr>
          <p:cNvPr id="3" name="Content Placeholder 2"/>
          <p:cNvSpPr>
            <a:spLocks noGrp="1"/>
          </p:cNvSpPr>
          <p:nvPr>
            <p:ph idx="1"/>
          </p:nvPr>
        </p:nvSpPr>
        <p:spPr/>
        <p:txBody>
          <a:bodyPr>
            <a:normAutofit/>
          </a:bodyPr>
          <a:lstStyle/>
          <a:p>
            <a:pPr algn="just"/>
            <a:r>
              <a:rPr lang="en-GB" sz="4000" b="1" dirty="0"/>
              <a:t>I reiterate my feelings on every occasion when this friendship between the United States on the one hand , and my country and other Arab countries on the other hand, is endangered, so that all obstacles in the way of that friendship may be removed.</a:t>
            </a:r>
          </a:p>
          <a:p>
            <a:endParaRPr lang="en-GB" sz="4000"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6686547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lstStyle/>
          <a:p>
            <a:r>
              <a:rPr lang="ar-SA" b="1" dirty="0"/>
              <a:t>رسالة الملك عبد العزيز إلى الرئيس ترومان</a:t>
            </a:r>
            <a:endParaRPr lang="en-GB" dirty="0"/>
          </a:p>
        </p:txBody>
      </p:sp>
      <p:sp>
        <p:nvSpPr>
          <p:cNvPr id="3" name="Content Placeholder 2"/>
          <p:cNvSpPr>
            <a:spLocks noGrp="1"/>
          </p:cNvSpPr>
          <p:nvPr>
            <p:ph idx="1"/>
          </p:nvPr>
        </p:nvSpPr>
        <p:spPr/>
        <p:txBody>
          <a:bodyPr>
            <a:normAutofit/>
          </a:bodyPr>
          <a:lstStyle/>
          <a:p>
            <a:pPr algn="just" rtl="1"/>
            <a:r>
              <a:rPr lang="ar-SA" sz="4000" b="1" dirty="0" smtClean="0"/>
              <a:t>لذلك تجدوني فخامتكم ألح وأكرر في كل مناسبة اشعر فيها بما يخل بصداقة الولايات المتحدة مع بلادي ومع سائر البلاد العربية لكي أزيل ما يمكن أن يعرقل هذا الصفاء.</a:t>
            </a:r>
            <a:endParaRPr lang="en-GB" sz="40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8039315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normAutofit fontScale="90000"/>
          </a:bodyPr>
          <a:lstStyle/>
          <a:p>
            <a:r>
              <a:rPr lang="ar-SA" b="1" dirty="0" smtClean="0"/>
              <a:t/>
            </a:r>
            <a:br>
              <a:rPr lang="ar-SA" b="1" dirty="0" smtClean="0"/>
            </a:br>
            <a:r>
              <a:rPr lang="en-GB" b="1" dirty="0" smtClean="0"/>
              <a:t>LETTER </a:t>
            </a:r>
            <a:r>
              <a:rPr lang="en-GB" b="1" dirty="0"/>
              <a:t>FROM KING ABD ALAZIZ TO PRESIDENT TRUMAN</a:t>
            </a:r>
            <a:r>
              <a:rPr lang="en-GB" dirty="0"/>
              <a:t/>
            </a:r>
            <a:br>
              <a:rPr lang="en-GB" dirty="0"/>
            </a:br>
            <a:endParaRPr lang="en-GB" dirty="0"/>
          </a:p>
        </p:txBody>
      </p:sp>
      <p:sp>
        <p:nvSpPr>
          <p:cNvPr id="3" name="Content Placeholder 2"/>
          <p:cNvSpPr>
            <a:spLocks noGrp="1"/>
          </p:cNvSpPr>
          <p:nvPr>
            <p:ph idx="1"/>
          </p:nvPr>
        </p:nvSpPr>
        <p:spPr/>
        <p:txBody>
          <a:bodyPr>
            <a:normAutofit/>
          </a:bodyPr>
          <a:lstStyle/>
          <a:p>
            <a:pPr algn="just"/>
            <a:r>
              <a:rPr lang="en-GB" sz="3600" b="1" dirty="0"/>
              <a:t>On previous occasions I wrote to the late President Roosevelt and to your excellency, and explained the situation in Palestine; how the natural rights of the Arabs therein go back thousands of years and how the Jews are only aggressors, seeking </a:t>
            </a:r>
            <a:r>
              <a:rPr lang="en-GB" sz="3600" b="1" dirty="0" smtClean="0"/>
              <a:t>to </a:t>
            </a:r>
            <a:r>
              <a:rPr lang="en-GB" sz="3600" b="1" dirty="0"/>
              <a:t>perpetrate a monstrous </a:t>
            </a:r>
            <a:r>
              <a:rPr lang="en-GB" sz="3600" b="1" dirty="0" smtClean="0"/>
              <a:t>injustice,</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30894346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lstStyle/>
          <a:p>
            <a:r>
              <a:rPr lang="ar-SA" b="1" dirty="0"/>
              <a:t>رسالة الملك عبد العزيز إلى الرئيس ترومان</a:t>
            </a:r>
            <a:endParaRPr lang="en-GB" dirty="0"/>
          </a:p>
        </p:txBody>
      </p:sp>
      <p:sp>
        <p:nvSpPr>
          <p:cNvPr id="3" name="Content Placeholder 2"/>
          <p:cNvSpPr>
            <a:spLocks noGrp="1"/>
          </p:cNvSpPr>
          <p:nvPr>
            <p:ph idx="1"/>
          </p:nvPr>
        </p:nvSpPr>
        <p:spPr/>
        <p:txBody>
          <a:bodyPr>
            <a:normAutofit/>
          </a:bodyPr>
          <a:lstStyle/>
          <a:p>
            <a:pPr algn="just" rtl="1"/>
            <a:r>
              <a:rPr lang="ar-SA" sz="4000" b="1" dirty="0"/>
              <a:t>ولقد كتبت للراحل العظيم ولفخامتكم حقيقة الموقف في فلسطين والحق الطبيعي للعرب فيها وأن ذلك يرجع إلى آلاف السنين وأن اليهود ليسوا إلا فرقة ظالمة باغية </a:t>
            </a:r>
            <a:r>
              <a:rPr lang="ar-SA" sz="4000" b="1" dirty="0" smtClean="0"/>
              <a:t>معتدية</a:t>
            </a:r>
            <a:endParaRPr lang="en-GB" sz="4000"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9053517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normAutofit fontScale="90000"/>
          </a:bodyPr>
          <a:lstStyle/>
          <a:p>
            <a:r>
              <a:rPr lang="ar-SA" b="1" dirty="0" smtClean="0"/>
              <a:t/>
            </a:r>
            <a:br>
              <a:rPr lang="ar-SA" b="1" dirty="0" smtClean="0"/>
            </a:br>
            <a:r>
              <a:rPr lang="en-GB" b="1" dirty="0" smtClean="0"/>
              <a:t>LETTER </a:t>
            </a:r>
            <a:r>
              <a:rPr lang="en-GB" b="1" dirty="0"/>
              <a:t>FROM KING ABD ALAZIZ TO PRESIDENT TRUMAN</a:t>
            </a:r>
            <a:r>
              <a:rPr lang="en-GB" dirty="0"/>
              <a:t/>
            </a:r>
            <a:br>
              <a:rPr lang="en-GB" dirty="0"/>
            </a:br>
            <a:endParaRPr lang="en-GB" dirty="0"/>
          </a:p>
        </p:txBody>
      </p:sp>
      <p:sp>
        <p:nvSpPr>
          <p:cNvPr id="3" name="Content Placeholder 2"/>
          <p:cNvSpPr>
            <a:spLocks noGrp="1"/>
          </p:cNvSpPr>
          <p:nvPr>
            <p:ph idx="1"/>
          </p:nvPr>
        </p:nvSpPr>
        <p:spPr/>
        <p:txBody>
          <a:bodyPr>
            <a:noAutofit/>
          </a:bodyPr>
          <a:lstStyle/>
          <a:p>
            <a:pPr algn="just"/>
            <a:r>
              <a:rPr lang="en-GB" sz="4000" b="1" dirty="0">
                <a:latin typeface="Times New Roman" pitchFamily="18" charset="0"/>
                <a:cs typeface="Times New Roman" pitchFamily="18" charset="0"/>
              </a:rPr>
              <a:t>at the beginning speaking in the name of humanitarianism , but later openly proclaiming their aggressiveness by force and violence as is not unknown to Your Excellency and the American people. </a:t>
            </a:r>
            <a:endParaRPr lang="en-GB" sz="40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40922428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normAutofit/>
          </a:bodyPr>
          <a:lstStyle/>
          <a:p>
            <a:r>
              <a:rPr lang="ar-SA" b="1" dirty="0" smtClean="0"/>
              <a:t>رسالة </a:t>
            </a:r>
            <a:r>
              <a:rPr lang="ar-SA" b="1" dirty="0"/>
              <a:t>الملك عبد العزيز إلى الرئيس ترومان</a:t>
            </a:r>
            <a:endParaRPr lang="en-GB" dirty="0"/>
          </a:p>
        </p:txBody>
      </p:sp>
      <p:sp>
        <p:nvSpPr>
          <p:cNvPr id="3" name="Content Placeholder 2"/>
          <p:cNvSpPr>
            <a:spLocks noGrp="1"/>
          </p:cNvSpPr>
          <p:nvPr>
            <p:ph idx="1"/>
          </p:nvPr>
        </p:nvSpPr>
        <p:spPr/>
        <p:txBody>
          <a:bodyPr>
            <a:normAutofit/>
          </a:bodyPr>
          <a:lstStyle/>
          <a:p>
            <a:pPr algn="just" rtl="1"/>
            <a:r>
              <a:rPr lang="ar-SA" sz="4000" b="1" dirty="0"/>
              <a:t>إعتدت أول الأمر باسم الانسانية ثم أخذت تظهر عدوانها </a:t>
            </a:r>
            <a:r>
              <a:rPr lang="ar-SA" sz="4000" b="1" dirty="0" smtClean="0"/>
              <a:t>الصريح </a:t>
            </a:r>
            <a:r>
              <a:rPr lang="ar-SA" sz="4000" b="1" dirty="0"/>
              <a:t>بالقوة </a:t>
            </a:r>
            <a:r>
              <a:rPr lang="ar-SA" sz="4000" b="1" dirty="0" smtClean="0"/>
              <a:t>والجبروت  والطغيان مما ليس بخاف على فخامتكم  وعلى شعب الولايات المتحدة. </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9737498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normAutofit fontScale="90000"/>
          </a:bodyPr>
          <a:lstStyle/>
          <a:p>
            <a:r>
              <a:rPr lang="ar-SA" b="1" dirty="0" smtClean="0"/>
              <a:t/>
            </a:r>
            <a:br>
              <a:rPr lang="ar-SA" b="1" dirty="0" smtClean="0"/>
            </a:br>
            <a:r>
              <a:rPr lang="en-GB" b="1" dirty="0" smtClean="0"/>
              <a:t>LETTER </a:t>
            </a:r>
            <a:r>
              <a:rPr lang="en-GB" b="1" dirty="0"/>
              <a:t>FROM KING ABD ALAZIZ TO PRESIDENT TRUMAN</a:t>
            </a:r>
            <a:r>
              <a:rPr lang="en-GB" dirty="0"/>
              <a:t/>
            </a:r>
            <a:br>
              <a:rPr lang="en-GB" dirty="0"/>
            </a:br>
            <a:endParaRPr lang="en-GB" dirty="0"/>
          </a:p>
        </p:txBody>
      </p:sp>
      <p:sp>
        <p:nvSpPr>
          <p:cNvPr id="3" name="Content Placeholder 2"/>
          <p:cNvSpPr>
            <a:spLocks noGrp="1"/>
          </p:cNvSpPr>
          <p:nvPr>
            <p:ph idx="1"/>
          </p:nvPr>
        </p:nvSpPr>
        <p:spPr/>
        <p:txBody>
          <a:bodyPr>
            <a:noAutofit/>
          </a:bodyPr>
          <a:lstStyle/>
          <a:p>
            <a:pPr algn="just"/>
            <a:r>
              <a:rPr lang="en-GB" sz="4000" b="1" dirty="0" smtClean="0"/>
              <a:t> </a:t>
            </a:r>
            <a:r>
              <a:rPr lang="en-GB" sz="4000" b="1" dirty="0">
                <a:latin typeface="Times New Roman" pitchFamily="18" charset="0"/>
                <a:cs typeface="Times New Roman" pitchFamily="18" charset="0"/>
              </a:rPr>
              <a:t>Moreover, the designs  of the Jews are not limited to Palestine only, but include the neighbouring Arab countries within their scope, not even excluding our holy cities.</a:t>
            </a:r>
          </a:p>
          <a:p>
            <a:endParaRPr lang="en-GB" sz="4000"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0905625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normAutofit/>
          </a:bodyPr>
          <a:lstStyle/>
          <a:p>
            <a:r>
              <a:rPr lang="ar-SA" b="1" dirty="0" smtClean="0"/>
              <a:t>رسالة </a:t>
            </a:r>
            <a:r>
              <a:rPr lang="ar-SA" b="1" dirty="0"/>
              <a:t>الملك عبد العزيز إلى الرئيس ترومان</a:t>
            </a:r>
            <a:endParaRPr lang="en-GB" dirty="0"/>
          </a:p>
        </p:txBody>
      </p:sp>
      <p:sp>
        <p:nvSpPr>
          <p:cNvPr id="3" name="Content Placeholder 2"/>
          <p:cNvSpPr>
            <a:spLocks noGrp="1"/>
          </p:cNvSpPr>
          <p:nvPr>
            <p:ph idx="1"/>
          </p:nvPr>
        </p:nvSpPr>
        <p:spPr/>
        <p:txBody>
          <a:bodyPr>
            <a:normAutofit/>
          </a:bodyPr>
          <a:lstStyle/>
          <a:p>
            <a:pPr algn="just" rtl="1"/>
            <a:r>
              <a:rPr lang="ar-SA" sz="4000" b="1" dirty="0" smtClean="0"/>
              <a:t>اضف إلى ذلك أطماعهم التي بيتوها ليس لفلسطين وحدها بل لسائر البلاد العربية المجاورة ومنها اماكن في بلادنا المقدسة.</a:t>
            </a:r>
            <a:endParaRPr lang="en-GB" sz="4000" b="1" dirty="0" smtClean="0"/>
          </a:p>
          <a:p>
            <a:pPr algn="just" rtl="1"/>
            <a:endParaRPr lang="en-GB" sz="36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4514407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normAutofit fontScale="90000"/>
          </a:bodyPr>
          <a:lstStyle/>
          <a:p>
            <a:r>
              <a:rPr lang="ar-SA" b="1" dirty="0" smtClean="0"/>
              <a:t/>
            </a:r>
            <a:br>
              <a:rPr lang="ar-SA" b="1" dirty="0" smtClean="0"/>
            </a:br>
            <a:r>
              <a:rPr lang="en-GB" b="1" dirty="0" smtClean="0"/>
              <a:t>LETTER </a:t>
            </a:r>
            <a:r>
              <a:rPr lang="en-GB" b="1" dirty="0"/>
              <a:t>FROM KING ABD ALAZIZ TO PRESIDENT TRUMAN</a:t>
            </a:r>
            <a:r>
              <a:rPr lang="en-GB" dirty="0"/>
              <a:t/>
            </a:r>
            <a:br>
              <a:rPr lang="en-GB" dirty="0"/>
            </a:br>
            <a:endParaRPr lang="en-GB" dirty="0"/>
          </a:p>
        </p:txBody>
      </p:sp>
      <p:sp>
        <p:nvSpPr>
          <p:cNvPr id="3" name="Content Placeholder 2"/>
          <p:cNvSpPr>
            <a:spLocks noGrp="1"/>
          </p:cNvSpPr>
          <p:nvPr>
            <p:ph idx="1"/>
          </p:nvPr>
        </p:nvSpPr>
        <p:spPr/>
        <p:txBody>
          <a:bodyPr>
            <a:normAutofit/>
          </a:bodyPr>
          <a:lstStyle/>
          <a:p>
            <a:pPr algn="just"/>
            <a:r>
              <a:rPr lang="en-GB" sz="4000" b="1" dirty="0"/>
              <a:t>I was therefore astonished at the latest announcement issued in your name in support of the Jews in Palestine and its demand that floodgates of immigration be opened in such a way to   alter the basic situation in Palestine in contradiction to previous </a:t>
            </a:r>
            <a:r>
              <a:rPr lang="en-GB" sz="4000" b="1" dirty="0" smtClean="0"/>
              <a:t>promises.</a:t>
            </a:r>
            <a:endParaRPr lang="en-GB" sz="40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6248463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normAutofit fontScale="90000"/>
          </a:bodyPr>
          <a:lstStyle/>
          <a:p>
            <a:r>
              <a:rPr lang="ar-SA" b="1" dirty="0" smtClean="0"/>
              <a:t/>
            </a:r>
            <a:br>
              <a:rPr lang="ar-SA" b="1" dirty="0" smtClean="0"/>
            </a:br>
            <a:r>
              <a:rPr lang="ar-SA" b="1" dirty="0" smtClean="0"/>
              <a:t>رسالة </a:t>
            </a:r>
            <a:r>
              <a:rPr lang="ar-SA" b="1" dirty="0"/>
              <a:t>الملك عبد العزيز إلى الرئيس ترومان</a:t>
            </a:r>
            <a:r>
              <a:rPr lang="en-GB" dirty="0"/>
              <a:t/>
            </a:r>
            <a:br>
              <a:rPr lang="en-GB" dirty="0"/>
            </a:br>
            <a:endParaRPr lang="en-GB" dirty="0"/>
          </a:p>
        </p:txBody>
      </p:sp>
      <p:sp>
        <p:nvSpPr>
          <p:cNvPr id="3" name="Content Placeholder 2"/>
          <p:cNvSpPr>
            <a:spLocks noGrp="1"/>
          </p:cNvSpPr>
          <p:nvPr>
            <p:ph idx="1"/>
          </p:nvPr>
        </p:nvSpPr>
        <p:spPr/>
        <p:txBody>
          <a:bodyPr>
            <a:normAutofit/>
          </a:bodyPr>
          <a:lstStyle/>
          <a:p>
            <a:pPr algn="just" rtl="1"/>
            <a:r>
              <a:rPr lang="ar-SA" sz="4000" b="1" dirty="0" smtClean="0"/>
              <a:t>لقد دهشت للاذاعات الأخيرة التي نسبت تصريحاً لفخامتكم بدعوى تأييد اليهود في فلسطين وتأييد اليهود في فلسطين وتاييد هجرتهم إليها بما يؤثر على الوضعية الحاضرة خلافاً للتعهدات السابقة.</a:t>
            </a:r>
            <a:endParaRPr lang="en-GB" sz="40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40623855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normAutofit fontScale="90000"/>
          </a:bodyPr>
          <a:lstStyle/>
          <a:p>
            <a:r>
              <a:rPr lang="ar-SA" b="1" dirty="0" smtClean="0"/>
              <a:t/>
            </a:r>
            <a:br>
              <a:rPr lang="ar-SA" b="1" dirty="0" smtClean="0"/>
            </a:br>
            <a:r>
              <a:rPr lang="en-GB" b="1" dirty="0" smtClean="0"/>
              <a:t>LETTER </a:t>
            </a:r>
            <a:r>
              <a:rPr lang="en-GB" b="1" dirty="0"/>
              <a:t>FROM KING ABD ALAZIZ TO PRESIDENT TRUMAN</a:t>
            </a:r>
            <a:r>
              <a:rPr lang="en-GB" dirty="0"/>
              <a:t/>
            </a:r>
            <a:br>
              <a:rPr lang="en-GB" dirty="0"/>
            </a:br>
            <a:endParaRPr lang="en-GB" dirty="0"/>
          </a:p>
        </p:txBody>
      </p:sp>
      <p:sp>
        <p:nvSpPr>
          <p:cNvPr id="3" name="Content Placeholder 2"/>
          <p:cNvSpPr>
            <a:spLocks noGrp="1"/>
          </p:cNvSpPr>
          <p:nvPr>
            <p:ph idx="1"/>
          </p:nvPr>
        </p:nvSpPr>
        <p:spPr/>
        <p:txBody>
          <a:bodyPr>
            <a:noAutofit/>
          </a:bodyPr>
          <a:lstStyle/>
          <a:p>
            <a:pPr marL="0" indent="0" algn="just">
              <a:buNone/>
            </a:pPr>
            <a:r>
              <a:rPr lang="en-GB" sz="3600" b="1" dirty="0"/>
              <a:t>My astonishment was even greater because the statement ascribed to your excellency contradicts the Declaration which American Legation in Jeddah requested our Foreign Office  to Publish in Government official paper </a:t>
            </a:r>
            <a:r>
              <a:rPr lang="en-GB" sz="3600" b="1" i="1" dirty="0" err="1"/>
              <a:t>Omm</a:t>
            </a:r>
            <a:r>
              <a:rPr lang="en-GB" sz="3600" b="1" i="1" dirty="0"/>
              <a:t> Al-</a:t>
            </a:r>
            <a:r>
              <a:rPr lang="en-GB" sz="3600" b="1" i="1" dirty="0" err="1"/>
              <a:t>Qura</a:t>
            </a:r>
            <a:r>
              <a:rPr lang="en-GB" sz="3600" b="1" dirty="0"/>
              <a:t> in the name of  the White House, on August16, 1946, </a:t>
            </a: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40350540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lstStyle/>
          <a:p>
            <a:r>
              <a:rPr lang="ar-SA" b="1" dirty="0"/>
              <a:t>رسالة الملك عبد العزيز إلى الرئيس ترومان</a:t>
            </a:r>
            <a:endParaRPr lang="en-GB" dirty="0"/>
          </a:p>
        </p:txBody>
      </p:sp>
      <p:sp>
        <p:nvSpPr>
          <p:cNvPr id="3" name="Content Placeholder 2"/>
          <p:cNvSpPr>
            <a:spLocks noGrp="1"/>
          </p:cNvSpPr>
          <p:nvPr>
            <p:ph idx="1"/>
          </p:nvPr>
        </p:nvSpPr>
        <p:spPr/>
        <p:txBody>
          <a:bodyPr>
            <a:normAutofit/>
          </a:bodyPr>
          <a:lstStyle/>
          <a:p>
            <a:pPr algn="just" rtl="1"/>
            <a:r>
              <a:rPr lang="ar-SA" sz="3600" b="1" dirty="0" smtClean="0"/>
              <a:t>ولقد زاد من دهشتي أن التصريح الذي نسب أخيراً لفخامتكم يتناقض مع البيان الذي طلبت مفوضية الولايات المتحدة في جدة من وزارة خارجيتنا أن ينشر في جريدة أم القرى باسم  بيان أدلى به البيت الأبيض بتاريخ 16/8/1946.</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42912258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normAutofit fontScale="90000"/>
          </a:bodyPr>
          <a:lstStyle/>
          <a:p>
            <a:r>
              <a:rPr lang="ar-SA" b="1" dirty="0" smtClean="0"/>
              <a:t/>
            </a:r>
            <a:br>
              <a:rPr lang="ar-SA" b="1" dirty="0" smtClean="0"/>
            </a:br>
            <a:r>
              <a:rPr lang="en-GB" b="1" dirty="0" smtClean="0"/>
              <a:t>LETTER </a:t>
            </a:r>
            <a:r>
              <a:rPr lang="en-GB" b="1" dirty="0"/>
              <a:t>FROM KING ABD ALAZIZ TO PRESIDENT TRUMAN</a:t>
            </a:r>
            <a:r>
              <a:rPr lang="en-GB" dirty="0"/>
              <a:t/>
            </a:r>
            <a:br>
              <a:rPr lang="en-GB" dirty="0"/>
            </a:br>
            <a:endParaRPr lang="en-GB" dirty="0"/>
          </a:p>
        </p:txBody>
      </p:sp>
      <p:sp>
        <p:nvSpPr>
          <p:cNvPr id="3" name="Content Placeholder 2"/>
          <p:cNvSpPr>
            <a:spLocks noGrp="1"/>
          </p:cNvSpPr>
          <p:nvPr>
            <p:ph idx="1"/>
          </p:nvPr>
        </p:nvSpPr>
        <p:spPr/>
        <p:txBody>
          <a:bodyPr>
            <a:noAutofit/>
          </a:bodyPr>
          <a:lstStyle/>
          <a:p>
            <a:pPr marL="0" indent="0" algn="just">
              <a:buNone/>
            </a:pPr>
            <a:r>
              <a:rPr lang="en-GB" b="1" dirty="0"/>
              <a:t>in which it was stated that the Government of the United States had  not made any proposal for the solution of the Palestine </a:t>
            </a:r>
            <a:r>
              <a:rPr lang="en-GB" b="1" dirty="0" smtClean="0"/>
              <a:t>problem and </a:t>
            </a:r>
            <a:r>
              <a:rPr lang="en-GB" b="1" dirty="0"/>
              <a:t>in which you expressed your hope that it would be solved through the conversation* between the British Government and the Foreign Ministers of the Arab States, on the one hand and between the British Government and the third party on the other</a:t>
            </a:r>
          </a:p>
          <a:p>
            <a:endParaRPr lang="en-GB" dirty="0"/>
          </a:p>
        </p:txBody>
      </p:sp>
      <p:sp>
        <p:nvSpPr>
          <p:cNvPr id="4" name="Footer Placeholder 3"/>
          <p:cNvSpPr>
            <a:spLocks noGrp="1"/>
          </p:cNvSpPr>
          <p:nvPr>
            <p:ph type="ftr" sz="quarter" idx="11"/>
          </p:nvPr>
        </p:nvSpPr>
        <p:spPr/>
        <p:txBody>
          <a:bodyPr/>
          <a:lstStyle/>
          <a:p>
            <a:r>
              <a:rPr lang="ar-SA" dirty="0" smtClean="0"/>
              <a:t>الفصل الدراسي الأول    1433/1432 هـ</a:t>
            </a:r>
            <a:endParaRPr lang="en-GB" dirty="0"/>
          </a:p>
        </p:txBody>
      </p:sp>
    </p:spTree>
    <p:extLst>
      <p:ext uri="{BB962C8B-B14F-4D97-AF65-F5344CB8AC3E}">
        <p14:creationId xmlns:p14="http://schemas.microsoft.com/office/powerpoint/2010/main" val="28191088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normAutofit/>
          </a:bodyPr>
          <a:lstStyle/>
          <a:p>
            <a:r>
              <a:rPr lang="ar-SA" b="1" dirty="0" smtClean="0"/>
              <a:t>رسالة </a:t>
            </a:r>
            <a:r>
              <a:rPr lang="ar-SA" b="1" dirty="0"/>
              <a:t>الملك عبد العزيز إلى الرئيس ترومان</a:t>
            </a:r>
            <a:endParaRPr lang="en-GB" dirty="0"/>
          </a:p>
        </p:txBody>
      </p:sp>
      <p:sp>
        <p:nvSpPr>
          <p:cNvPr id="3" name="Content Placeholder 2"/>
          <p:cNvSpPr>
            <a:spLocks noGrp="1"/>
          </p:cNvSpPr>
          <p:nvPr>
            <p:ph idx="1"/>
          </p:nvPr>
        </p:nvSpPr>
        <p:spPr/>
        <p:txBody>
          <a:bodyPr>
            <a:normAutofit/>
          </a:bodyPr>
          <a:lstStyle/>
          <a:p>
            <a:pPr algn="just" rtl="1"/>
            <a:r>
              <a:rPr lang="ar-SA" sz="3600" b="1" dirty="0" smtClean="0"/>
              <a:t>وذلك البيان صريح في أن  حكومة الولايات المتحدة لم تتقدم بأي فكرة من جانبها لحل مشكلة فلسطين  و اظهرتم  أملكم بحلها بواسطة المحادثات بين الحكومة البريطانية وبين وزارة خارجية الدول العربية وبين الحكومة البريطانية والفريق الثالث.</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35016734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normAutofit fontScale="90000"/>
          </a:bodyPr>
          <a:lstStyle/>
          <a:p>
            <a:r>
              <a:rPr lang="ar-SA" b="1" dirty="0" smtClean="0"/>
              <a:t/>
            </a:r>
            <a:br>
              <a:rPr lang="ar-SA" b="1" dirty="0" smtClean="0"/>
            </a:br>
            <a:r>
              <a:rPr lang="en-GB" b="1" dirty="0" smtClean="0"/>
              <a:t>LETTER </a:t>
            </a:r>
            <a:r>
              <a:rPr lang="en-GB" b="1" dirty="0"/>
              <a:t>FROM KING ABD ALAZIZ TO PRESIDENT TRUMAN</a:t>
            </a:r>
            <a:r>
              <a:rPr lang="en-GB" dirty="0"/>
              <a:t/>
            </a:r>
            <a:br>
              <a:rPr lang="en-GB" dirty="0"/>
            </a:br>
            <a:endParaRPr lang="en-GB" dirty="0"/>
          </a:p>
        </p:txBody>
      </p:sp>
      <p:sp>
        <p:nvSpPr>
          <p:cNvPr id="3" name="Content Placeholder 2"/>
          <p:cNvSpPr>
            <a:spLocks noGrp="1"/>
          </p:cNvSpPr>
          <p:nvPr>
            <p:ph idx="1"/>
          </p:nvPr>
        </p:nvSpPr>
        <p:spPr/>
        <p:txBody>
          <a:bodyPr>
            <a:normAutofit fontScale="92500" lnSpcReduction="10000"/>
          </a:bodyPr>
          <a:lstStyle/>
          <a:p>
            <a:pPr algn="just"/>
            <a:r>
              <a:rPr lang="en-GB" sz="3600" b="1" dirty="0"/>
              <a:t>and in which you expressed readiness of the United States to assist the displaced persons among whom are Jews. Hence, my - great astonishment when I read your Excellency statement and my incredulity that it could have come from you, because it contradicts previous promises made by the Government of the United States and statements </a:t>
            </a:r>
            <a:r>
              <a:rPr lang="en-GB" sz="3600" b="1" dirty="0" smtClean="0"/>
              <a:t>made </a:t>
            </a:r>
            <a:r>
              <a:rPr lang="en-GB" sz="3600" b="1" dirty="0"/>
              <a:t>from the White House</a:t>
            </a:r>
            <a:r>
              <a:rPr lang="en-GB" dirty="0"/>
              <a:t>.</a:t>
            </a:r>
          </a:p>
          <a:p>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4432978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lstStyle/>
          <a:p>
            <a:r>
              <a:rPr lang="ar-SA" b="1" dirty="0"/>
              <a:t>رسالة الملك عبد العزيز للرئيس ترومان</a:t>
            </a:r>
            <a:endParaRPr lang="en-GB" dirty="0"/>
          </a:p>
        </p:txBody>
      </p:sp>
      <p:sp>
        <p:nvSpPr>
          <p:cNvPr id="3" name="Content Placeholder 2"/>
          <p:cNvSpPr>
            <a:spLocks noGrp="1"/>
          </p:cNvSpPr>
          <p:nvPr>
            <p:ph idx="1"/>
          </p:nvPr>
        </p:nvSpPr>
        <p:spPr/>
        <p:txBody>
          <a:bodyPr>
            <a:normAutofit/>
          </a:bodyPr>
          <a:lstStyle/>
          <a:p>
            <a:pPr algn="just" rtl="1"/>
            <a:r>
              <a:rPr lang="ar-SA" sz="4000" b="1" dirty="0"/>
              <a:t>وأظهرتم فخامتكم في اتخاذ تسهيلات في الولايات المتحدة لإيواء المشردين وفى جملتهم اليهود، ولذلك كانت دهشتي عظيمة حين اطلاعي على البيان الأخير الذي نسب لفخامتكم مما جعلني أشك بصحة نسبته لكم لأنه يتناقض مع وعود حكومة الولايات المتحدة والتصريح الذي صدر في 16 أغسطس 1946 من البيت الأبيض. </a:t>
            </a:r>
            <a:endParaRPr lang="en-GB" sz="40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0098971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normAutofit fontScale="90000"/>
          </a:bodyPr>
          <a:lstStyle/>
          <a:p>
            <a:r>
              <a:rPr lang="ar-SA" b="1" dirty="0" smtClean="0"/>
              <a:t/>
            </a:r>
            <a:br>
              <a:rPr lang="ar-SA" b="1" dirty="0" smtClean="0"/>
            </a:br>
            <a:r>
              <a:rPr lang="en-GB" b="1" dirty="0" smtClean="0"/>
              <a:t>LETTER </a:t>
            </a:r>
            <a:r>
              <a:rPr lang="en-GB" b="1" dirty="0"/>
              <a:t>FROM KING ABD ALAZIZ TO PRESIDENT TRUMAN</a:t>
            </a:r>
            <a:r>
              <a:rPr lang="en-GB" dirty="0"/>
              <a:t/>
            </a:r>
            <a:br>
              <a:rPr lang="en-GB" dirty="0"/>
            </a:br>
            <a:endParaRPr lang="en-GB" dirty="0"/>
          </a:p>
        </p:txBody>
      </p:sp>
      <p:sp>
        <p:nvSpPr>
          <p:cNvPr id="3" name="Content Placeholder 2"/>
          <p:cNvSpPr>
            <a:spLocks noGrp="1"/>
          </p:cNvSpPr>
          <p:nvPr>
            <p:ph idx="1"/>
          </p:nvPr>
        </p:nvSpPr>
        <p:spPr/>
        <p:txBody>
          <a:bodyPr>
            <a:noAutofit/>
          </a:bodyPr>
          <a:lstStyle/>
          <a:p>
            <a:pPr marL="0" indent="0" algn="just">
              <a:buNone/>
            </a:pPr>
            <a:r>
              <a:rPr lang="en-GB" b="1" dirty="0"/>
              <a:t>I am confident that the American people who spent their blood and their money freely to resist aggression, could not possibly support Zionist aggression against a friendly Arab country who has committed no crime except to believe firmly in those principles of justice and equality, for which the United Nations, including the United States, fought, and for which both your predecessor and you exerted great efforts</a:t>
            </a: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42497316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a:ln>
            <a:solidFill>
              <a:srgbClr val="009900"/>
            </a:solidFill>
          </a:ln>
        </p:spPr>
        <p:txBody>
          <a:bodyPr/>
          <a:lstStyle/>
          <a:p>
            <a:r>
              <a:rPr lang="ar-SA" b="1" dirty="0" smtClean="0"/>
              <a:t>رسالة الملك عبد العزيز للرئيس ترومان</a:t>
            </a:r>
            <a:endParaRPr lang="en-GB" b="1" dirty="0"/>
          </a:p>
        </p:txBody>
      </p:sp>
      <p:sp>
        <p:nvSpPr>
          <p:cNvPr id="3" name="Content Placeholder 2"/>
          <p:cNvSpPr>
            <a:spLocks noGrp="1"/>
          </p:cNvSpPr>
          <p:nvPr>
            <p:ph idx="1"/>
          </p:nvPr>
        </p:nvSpPr>
        <p:spPr/>
        <p:txBody>
          <a:bodyPr>
            <a:normAutofit lnSpcReduction="10000"/>
          </a:bodyPr>
          <a:lstStyle/>
          <a:p>
            <a:pPr algn="just" rtl="1"/>
            <a:r>
              <a:rPr lang="ar-SA" sz="4000" b="1" dirty="0"/>
              <a:t>وإني لعلى يقين بأن شعب الولايات المتحدة الذي بذل دمه وماله في مقاومة العدوان الغاشم لا يمكن أن يسمح بهذا العدوان الصهيوني على بلد عربي صديق لم يقترف ذنبًا غير إيمانه في مبادئ العدل والإنصاف التي قاتلت من أجلها الأمم المتحدة وكان من أركانها بلاد الولايات المتحدة وكان لفخامتكم بعد سلفكم العظيم المجهود العظيم في هذا السبيل. </a:t>
            </a:r>
            <a:endParaRPr lang="en-GB" sz="4000" b="1" dirty="0"/>
          </a:p>
          <a:p>
            <a:pPr rtl="1"/>
            <a:r>
              <a:rPr lang="en-GB" dirty="0"/>
              <a:t> </a:t>
            </a:r>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3625585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normAutofit fontScale="90000"/>
          </a:bodyPr>
          <a:lstStyle/>
          <a:p>
            <a:r>
              <a:rPr lang="ar-SA" b="1" dirty="0" smtClean="0"/>
              <a:t/>
            </a:r>
            <a:br>
              <a:rPr lang="ar-SA" b="1" dirty="0" smtClean="0"/>
            </a:br>
            <a:r>
              <a:rPr lang="en-GB" b="1" dirty="0" smtClean="0"/>
              <a:t>LETTER </a:t>
            </a:r>
            <a:r>
              <a:rPr lang="en-GB" b="1" dirty="0"/>
              <a:t>FROM KING ABD ALAZIZ TO PRESIDENT TRUMAN</a:t>
            </a:r>
            <a:r>
              <a:rPr lang="en-GB" dirty="0"/>
              <a:t/>
            </a:r>
            <a:br>
              <a:rPr lang="en-GB" dirty="0"/>
            </a:br>
            <a:endParaRPr lang="en-GB" dirty="0"/>
          </a:p>
        </p:txBody>
      </p:sp>
      <p:sp>
        <p:nvSpPr>
          <p:cNvPr id="3" name="Content Placeholder 2"/>
          <p:cNvSpPr>
            <a:spLocks noGrp="1"/>
          </p:cNvSpPr>
          <p:nvPr>
            <p:ph idx="1"/>
          </p:nvPr>
        </p:nvSpPr>
        <p:spPr/>
        <p:txBody>
          <a:bodyPr>
            <a:normAutofit lnSpcReduction="10000"/>
          </a:bodyPr>
          <a:lstStyle/>
          <a:p>
            <a:pPr algn="just"/>
            <a:r>
              <a:rPr lang="en-GB" sz="3600" b="1" dirty="0"/>
              <a:t>I am certain that your Excellency and the American people cannot support right, justice, and equity and fight for them in the rest of the world while denying them to the Arabs in their country, Palestine, which they have inherited from their ancestors from Ancient Times.</a:t>
            </a:r>
          </a:p>
          <a:p>
            <a:r>
              <a:rPr lang="en-GB" dirty="0"/>
              <a:t>		</a:t>
            </a:r>
            <a:r>
              <a:rPr lang="en-GB" sz="3600" b="1" dirty="0"/>
              <a:t>With Greetings</a:t>
            </a:r>
          </a:p>
          <a:p>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5142938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p:spPr>
        <p:txBody>
          <a:bodyPr/>
          <a:lstStyle/>
          <a:p>
            <a:r>
              <a:rPr lang="ar-SA" b="1" dirty="0"/>
              <a:t>رسالة الملك عبد العزيز للرئيس ترومان</a:t>
            </a:r>
            <a:endParaRPr lang="en-GB" dirty="0"/>
          </a:p>
        </p:txBody>
      </p:sp>
      <p:sp>
        <p:nvSpPr>
          <p:cNvPr id="3" name="Content Placeholder 2"/>
          <p:cNvSpPr>
            <a:spLocks noGrp="1"/>
          </p:cNvSpPr>
          <p:nvPr>
            <p:ph idx="1"/>
          </p:nvPr>
        </p:nvSpPr>
        <p:spPr/>
        <p:txBody>
          <a:bodyPr>
            <a:normAutofit fontScale="92500" lnSpcReduction="10000"/>
          </a:bodyPr>
          <a:lstStyle/>
          <a:p>
            <a:pPr algn="just" rtl="1"/>
            <a:r>
              <a:rPr lang="ar-SA" sz="3600" b="1" dirty="0"/>
              <a:t>ورغبة منى في المحافظة على صداقة العرب والشرق مع الولايات المتحدة أوضحت لفخامتكم بهذا البيان الظلم الذي يمكن أن يحيق بالعرب إذا بذلت أي مساعدات لهذا العدوان الصهيوني وإني على يقين بأن فخامتكم ومن ورائكم شعب الولايات المتحدة لا يمكن أن يقبل أن يدعو للحق والعدل والإنصاف ويحارب من أجله بقوة في سائر أنحاء العالم يمنع هذا الحق والعدل عن العرب في بلادهم فلسطين التي ورثوها عن آبائهم وأجدادهم منذ العصور القديمة. </a:t>
            </a:r>
            <a:br>
              <a:rPr lang="ar-SA" sz="3600" b="1" dirty="0"/>
            </a:br>
            <a:r>
              <a:rPr lang="ar-SA" sz="3600" b="1" dirty="0"/>
              <a:t>واقبلوا تحياتنا. </a:t>
            </a:r>
            <a:endParaRPr lang="en-GB" sz="3600" b="1" dirty="0"/>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9245808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GB" b="1" dirty="0" smtClean="0"/>
              <a:t> </a:t>
            </a:r>
            <a:r>
              <a:rPr lang="ar-SA" b="1" dirty="0" smtClean="0"/>
              <a:t>المحاضرة القادمة</a:t>
            </a:r>
            <a:endParaRPr lang="en-GB" dirty="0"/>
          </a:p>
        </p:txBody>
      </p:sp>
      <p:sp>
        <p:nvSpPr>
          <p:cNvPr id="3" name="Content Placeholder 2"/>
          <p:cNvSpPr>
            <a:spLocks noGrp="1"/>
          </p:cNvSpPr>
          <p:nvPr>
            <p:ph idx="1"/>
          </p:nvPr>
        </p:nvSpPr>
        <p:spPr/>
        <p:txBody>
          <a:bodyPr>
            <a:normAutofit/>
          </a:bodyPr>
          <a:lstStyle/>
          <a:p>
            <a:pPr algn="ctr"/>
            <a:endParaRPr lang="ar-SA" sz="3600" b="1" dirty="0" smtClean="0">
              <a:latin typeface="Times New Roman" pitchFamily="18" charset="0"/>
              <a:cs typeface="Times New Roman" pitchFamily="18" charset="0"/>
            </a:endParaRPr>
          </a:p>
          <a:p>
            <a:pPr algn="ctr"/>
            <a:endParaRPr lang="ar-SA" sz="3600" b="1" dirty="0">
              <a:latin typeface="Times New Roman" pitchFamily="18" charset="0"/>
              <a:cs typeface="Times New Roman" pitchFamily="18" charset="0"/>
            </a:endParaRPr>
          </a:p>
          <a:p>
            <a:pPr algn="ctr"/>
            <a:r>
              <a:rPr lang="en-GB" sz="3600" b="1" dirty="0" smtClean="0">
                <a:latin typeface="Times New Roman" pitchFamily="18" charset="0"/>
                <a:cs typeface="Times New Roman" pitchFamily="18" charset="0"/>
              </a:rPr>
              <a:t>THE </a:t>
            </a:r>
            <a:r>
              <a:rPr lang="en-GB" sz="3600" b="1" dirty="0" smtClean="0">
                <a:latin typeface="Times New Roman" pitchFamily="18" charset="0"/>
                <a:cs typeface="Times New Roman" pitchFamily="18" charset="0"/>
              </a:rPr>
              <a:t>ROLE OF WAQF IN THE SOCIETY OF WAQF</a:t>
            </a:r>
            <a:endParaRPr lang="en-GB" sz="3600" b="1" dirty="0">
              <a:latin typeface="Times New Roman" pitchFamily="18" charset="0"/>
              <a:cs typeface="Times New Roman" pitchFamily="18" charset="0"/>
            </a:endParaRPr>
          </a:p>
          <a:p>
            <a:pPr algn="ctr" rtl="0"/>
            <a:endParaRPr lang="ar-SA" sz="4000" b="1" dirty="0" smtClean="0"/>
          </a:p>
          <a:p>
            <a:pPr algn="ctr" rtl="1"/>
            <a:endParaRPr lang="en-GB" sz="3600" b="1" dirty="0">
              <a:solidFill>
                <a:srgbClr val="00B050"/>
              </a:solidFill>
            </a:endParaRPr>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
        <p:nvSpPr>
          <p:cNvPr id="5" name="AutoShape 4"/>
          <p:cNvSpPr>
            <a:spLocks noChangeArrowheads="1"/>
          </p:cNvSpPr>
          <p:nvPr/>
        </p:nvSpPr>
        <p:spPr bwMode="auto">
          <a:xfrm>
            <a:off x="1754645" y="260648"/>
            <a:ext cx="6825758" cy="1066800"/>
          </a:xfrm>
          <a:prstGeom prst="flowChartAlternateProcess">
            <a:avLst/>
          </a:prstGeom>
          <a:solidFill>
            <a:srgbClr val="009900"/>
          </a:solidFill>
          <a:ln w="9525">
            <a:solidFill>
              <a:schemeClr val="tx1"/>
            </a:solidFill>
            <a:miter lim="800000"/>
            <a:headEnd/>
            <a:tailEnd/>
          </a:ln>
          <a:effectLst/>
        </p:spPr>
        <p:txBody>
          <a:bodyPr wrap="none" anchor="ctr"/>
          <a:lstStyle/>
          <a:p>
            <a:pPr algn="ctr"/>
            <a:r>
              <a:rPr lang="ar-SA" sz="4000" b="1" dirty="0" smtClean="0">
                <a:solidFill>
                  <a:srgbClr val="003399"/>
                </a:solidFill>
              </a:rPr>
              <a:t>المحاضرة القادمة</a:t>
            </a:r>
            <a:endParaRPr lang="en-GB" sz="4000" b="1" dirty="0">
              <a:solidFill>
                <a:srgbClr val="003399"/>
              </a:solidFill>
            </a:endParaRPr>
          </a:p>
        </p:txBody>
      </p:sp>
    </p:spTree>
    <p:extLst>
      <p:ext uri="{BB962C8B-B14F-4D97-AF65-F5344CB8AC3E}">
        <p14:creationId xmlns:p14="http://schemas.microsoft.com/office/powerpoint/2010/main" val="378255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7112</TotalTime>
  <Words>1210</Words>
  <Application>Microsoft Office PowerPoint</Application>
  <PresentationFormat>A4 Paper (210x297 mm)</PresentationFormat>
  <Paragraphs>109</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  نصوص تاريخية  باللغة الإنجليزية الفرقة الرابعة - تاريخ</vt:lpstr>
      <vt:lpstr>النص الثالث</vt:lpstr>
      <vt:lpstr> LETTER FROM KING ABD ALAZIZ TO PRESIDENT TRUMAN </vt:lpstr>
      <vt:lpstr>رسالة الملك عبد العزيز إلى الرئيس ترومان</vt:lpstr>
      <vt:lpstr> LETTER FROM KING ABD ALAZIZ TO PRESIDENT TRUMAN </vt:lpstr>
      <vt:lpstr>رسالة الملك عبد العزيز إلى الرئيس ترومان</vt:lpstr>
      <vt:lpstr> LETTER FROM KING ABD ALAZIZ TO PRESIDENT TRUMAN </vt:lpstr>
      <vt:lpstr>رسالة الملك عبد العزيز إلى الرئيس ترومان</vt:lpstr>
      <vt:lpstr> LETTER FROM KING ABD ALAZIZ TO PRESIDENT TRUMAN </vt:lpstr>
      <vt:lpstr>رسالة الملك عبد العزيز إلى الرئيس ترومان</vt:lpstr>
      <vt:lpstr> LETTER FROM KING ABD ALAZIZ TO PRESIDENT TRUMAN </vt:lpstr>
      <vt:lpstr>رسالة الملك عبد العزيز إلى الرئيس ترومان</vt:lpstr>
      <vt:lpstr> LETTER FROM KING ABD ALAZIZ TO PRESIDENT TRUMAN </vt:lpstr>
      <vt:lpstr> رسالة الملك عبد العزيز إلى الرئيس ترومان </vt:lpstr>
      <vt:lpstr> LETTER FROM KING ABD ALAZIZ TO PRESIDENT TRUMAN </vt:lpstr>
      <vt:lpstr>رسالة الملك عبد العزيز إلى الرئيس ترومان</vt:lpstr>
      <vt:lpstr> LETTER FROM KING ABD ALAZIZ TO PRESIDENT TRUMAN </vt:lpstr>
      <vt:lpstr>رسالة الملك عبد العزيز إلى الرئيس ترومان</vt:lpstr>
      <vt:lpstr> LETTER FROM KING ABD ALAZIZ TO PRESIDENT TRUMAN </vt:lpstr>
      <vt:lpstr>رسالة الملك عبد العزيز للرئيس ترومان</vt:lpstr>
      <vt:lpstr> LETTER FROM KING ABD ALAZIZ TO PRESIDENT TRUMAN </vt:lpstr>
      <vt:lpstr>رسالة الملك عبد العزيز للرئيس ترومان</vt:lpstr>
      <vt:lpstr> LETTER FROM KING ABD ALAZIZ TO PRESIDENT TRUMAN </vt:lpstr>
      <vt:lpstr>رسالة الملك عبد العزيز للرئيس ترومان</vt:lpstr>
      <vt:lpstr> المحاضرة القادمة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kmomer</cp:lastModifiedBy>
  <cp:revision>208</cp:revision>
  <cp:lastPrinted>2012-03-31T08:40:02Z</cp:lastPrinted>
  <dcterms:created xsi:type="dcterms:W3CDTF">2009-10-14T19:14:34Z</dcterms:created>
  <dcterms:modified xsi:type="dcterms:W3CDTF">2012-04-09T18:58:40Z</dcterms:modified>
</cp:coreProperties>
</file>