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23"/>
  </p:notesMasterIdLst>
  <p:sldIdLst>
    <p:sldId id="576" r:id="rId2"/>
    <p:sldId id="665" r:id="rId3"/>
    <p:sldId id="680" r:id="rId4"/>
    <p:sldId id="678" r:id="rId5"/>
    <p:sldId id="670" r:id="rId6"/>
    <p:sldId id="681" r:id="rId7"/>
    <p:sldId id="679" r:id="rId8"/>
    <p:sldId id="666" r:id="rId9"/>
    <p:sldId id="682" r:id="rId10"/>
    <p:sldId id="698" r:id="rId11"/>
    <p:sldId id="674" r:id="rId12"/>
    <p:sldId id="667" r:id="rId13"/>
    <p:sldId id="683" r:id="rId14"/>
    <p:sldId id="675" r:id="rId15"/>
    <p:sldId id="668" r:id="rId16"/>
    <p:sldId id="684" r:id="rId17"/>
    <p:sldId id="676" r:id="rId18"/>
    <p:sldId id="671" r:id="rId19"/>
    <p:sldId id="685" r:id="rId20"/>
    <p:sldId id="677" r:id="rId21"/>
    <p:sldId id="594" r:id="rId22"/>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3300"/>
    <a:srgbClr val="000000"/>
    <a:srgbClr val="009900"/>
    <a:srgbClr val="3B84AF"/>
    <a:srgbClr val="709256"/>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26" autoAdjust="0"/>
  </p:normalViewPr>
  <p:slideViewPr>
    <p:cSldViewPr>
      <p:cViewPr>
        <p:scale>
          <a:sx n="60" d="100"/>
          <a:sy n="60" d="100"/>
        </p:scale>
        <p:origin x="-558" y="-24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659" cy="49371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2"/>
            <a:ext cx="2945659" cy="49371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4/9/2012</a:t>
            </a:fld>
            <a:endParaRPr lang="en-US"/>
          </a:p>
        </p:txBody>
      </p:sp>
      <p:sp>
        <p:nvSpPr>
          <p:cNvPr id="4" name="Slide Image Placeholder 3"/>
          <p:cNvSpPr>
            <a:spLocks noGrp="1" noRot="1" noChangeAspect="1"/>
          </p:cNvSpPr>
          <p:nvPr>
            <p:ph type="sldImg" idx="2"/>
          </p:nvPr>
        </p:nvSpPr>
        <p:spPr>
          <a:xfrm>
            <a:off x="723900" y="739775"/>
            <a:ext cx="5349875" cy="3703638"/>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826"/>
            <a:ext cx="2945659" cy="49371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378826"/>
            <a:ext cx="2945659" cy="49371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extLst>
      <p:ext uri="{BB962C8B-B14F-4D97-AF65-F5344CB8AC3E}">
        <p14:creationId xmlns:p14="http://schemas.microsoft.com/office/powerpoint/2010/main" val="3416755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extLst>
      <p:ext uri="{BB962C8B-B14F-4D97-AF65-F5344CB8AC3E}">
        <p14:creationId xmlns:p14="http://schemas.microsoft.com/office/powerpoint/2010/main" val="3416755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1872089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3084313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3084313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3587635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17324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extLst>
      <p:ext uri="{BB962C8B-B14F-4D97-AF65-F5344CB8AC3E}">
        <p14:creationId xmlns:p14="http://schemas.microsoft.com/office/powerpoint/2010/main" val="17324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extLst>
      <p:ext uri="{BB962C8B-B14F-4D97-AF65-F5344CB8AC3E}">
        <p14:creationId xmlns:p14="http://schemas.microsoft.com/office/powerpoint/2010/main" val="17324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788747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extLst>
      <p:ext uri="{BB962C8B-B14F-4D97-AF65-F5344CB8AC3E}">
        <p14:creationId xmlns:p14="http://schemas.microsoft.com/office/powerpoint/2010/main" val="3590527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3590527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a:p>
        </p:txBody>
      </p:sp>
    </p:spTree>
    <p:extLst>
      <p:ext uri="{BB962C8B-B14F-4D97-AF65-F5344CB8AC3E}">
        <p14:creationId xmlns:p14="http://schemas.microsoft.com/office/powerpoint/2010/main" val="1622126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extLst>
      <p:ext uri="{BB962C8B-B14F-4D97-AF65-F5344CB8AC3E}">
        <p14:creationId xmlns:p14="http://schemas.microsoft.com/office/powerpoint/2010/main" val="4012079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a:p>
        </p:txBody>
      </p:sp>
    </p:spTree>
    <p:extLst>
      <p:ext uri="{BB962C8B-B14F-4D97-AF65-F5344CB8AC3E}">
        <p14:creationId xmlns:p14="http://schemas.microsoft.com/office/powerpoint/2010/main" val="4012079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extLst>
      <p:ext uri="{BB962C8B-B14F-4D97-AF65-F5344CB8AC3E}">
        <p14:creationId xmlns:p14="http://schemas.microsoft.com/office/powerpoint/2010/main" val="3526729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a:p>
        </p:txBody>
      </p:sp>
    </p:spTree>
    <p:extLst>
      <p:ext uri="{BB962C8B-B14F-4D97-AF65-F5344CB8AC3E}">
        <p14:creationId xmlns:p14="http://schemas.microsoft.com/office/powerpoint/2010/main" val="385684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385684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375613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21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2A8DC1-706C-411F-8E50-7044CDE94886}"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16E917-73BC-4785-9AEB-3F6BC96BCD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B4E77-E106-42A8-BBAD-EC0DC2EFE8B0}"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461774C-3DD6-421D-84B7-77C4B3FF0036}"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FDCAA6-E71C-44EE-AB0D-FF477710899D}" type="datetime1">
              <a:rPr lang="en-GB" smtClean="0"/>
              <a:t>09/04/2012</a:t>
            </a:fld>
            <a:endParaRPr lang="en-GB"/>
          </a:p>
        </p:txBody>
      </p:sp>
      <p:sp>
        <p:nvSpPr>
          <p:cNvPr id="8" name="Footer Placeholder 7"/>
          <p:cNvSpPr>
            <a:spLocks noGrp="1"/>
          </p:cNvSpPr>
          <p:nvPr>
            <p:ph type="ftr" sz="quarter" idx="11"/>
          </p:nvPr>
        </p:nvSpPr>
        <p:spPr/>
        <p:txBody>
          <a:bodyPr/>
          <a:lstStyle/>
          <a:p>
            <a:r>
              <a:rPr lang="ar-SA" smtClean="0"/>
              <a:t>الفصل الدراسي الأول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F76E58A-7D37-4CE9-AA36-A5F91DA4DEB3}" type="datetime1">
              <a:rPr lang="en-GB" smtClean="0"/>
              <a:t>09/04/2012</a:t>
            </a:fld>
            <a:endParaRPr lang="en-GB"/>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533C5-0DBD-439E-A9A8-ECA953C67BC6}" type="datetime1">
              <a:rPr lang="en-GB" smtClean="0"/>
              <a:t>09/04/2012</a:t>
            </a:fld>
            <a:endParaRPr lang="en-GB"/>
          </a:p>
        </p:txBody>
      </p:sp>
      <p:sp>
        <p:nvSpPr>
          <p:cNvPr id="3" name="Footer Placeholder 2"/>
          <p:cNvSpPr>
            <a:spLocks noGrp="1"/>
          </p:cNvSpPr>
          <p:nvPr>
            <p:ph type="ftr" sz="quarter" idx="11"/>
          </p:nvPr>
        </p:nvSpPr>
        <p:spPr/>
        <p:txBody>
          <a:bodyPr/>
          <a:lstStyle/>
          <a:p>
            <a:r>
              <a:rPr lang="ar-SA" smtClean="0"/>
              <a:t>الفصل الدراسي الأول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1ACB6-CF76-4B84-BC6B-D8D5211036E9}"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BB3CA0-4280-4BC5-A147-CA7581F0EC90}"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405C5-C410-43F2-9CD9-54F5C7AE00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9ED185-65B4-4AEF-9994-98534A399EBA}"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5B0CC-AE68-42CB-AEF2-88D734EE9435}" type="datetime1">
              <a:rPr lang="en-GB" smtClean="0"/>
              <a:t>09/04/2012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الأول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rtl="1"/>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sz="6600" b="1" dirty="0" smtClean="0">
                <a:solidFill>
                  <a:srgbClr val="002060"/>
                </a:solidFill>
                <a:latin typeface="GE Modern Bold" pitchFamily="18" charset="-78"/>
                <a:ea typeface="GE Modern Bold" pitchFamily="18" charset="-78"/>
                <a:cs typeface="GE Modern Bold" pitchFamily="18" charset="-78"/>
              </a:rPr>
              <a:t>نصوص تاريخية  باللغة الإنجليزية</a:t>
            </a:r>
            <a:r>
              <a:rPr lang="ar-SA" sz="6600" b="1" dirty="0" smtClean="0">
                <a:latin typeface="GE Modern Bold" pitchFamily="18" charset="-78"/>
                <a:ea typeface="GE Modern Bold" pitchFamily="18" charset="-78"/>
                <a:cs typeface="GE Modern Bold" pitchFamily="18" charset="-78"/>
              </a:rPr>
              <a:t/>
            </a:r>
            <a:br>
              <a:rPr lang="ar-SA" sz="6600" b="1" dirty="0" smtClean="0">
                <a:latin typeface="GE Modern Bold" pitchFamily="18" charset="-78"/>
                <a:ea typeface="GE Modern Bold" pitchFamily="18" charset="-78"/>
                <a:cs typeface="GE Modern Bold" pitchFamily="18" charset="-78"/>
              </a:rPr>
            </a:br>
            <a:r>
              <a:rPr lang="ar-SA" sz="6600" b="1" dirty="0" smtClean="0">
                <a:latin typeface="GE Modern Bold" pitchFamily="18" charset="-78"/>
                <a:ea typeface="GE Modern Bold" pitchFamily="18" charset="-78"/>
                <a:cs typeface="GE Modern Bold" pitchFamily="18" charset="-78"/>
              </a:rPr>
              <a:t>الفرقة الرابعة</a:t>
            </a:r>
            <a:r>
              <a:rPr lang="en-GB" sz="6600" b="1" dirty="0" smtClean="0">
                <a:latin typeface="GE Modern Bold" pitchFamily="18" charset="-78"/>
                <a:ea typeface="GE Modern Bold" pitchFamily="18" charset="-78"/>
                <a:cs typeface="GE Modern Bold" pitchFamily="18" charset="-78"/>
              </a:rPr>
              <a:t> - </a:t>
            </a:r>
            <a:r>
              <a:rPr lang="ar-SA" sz="6600" b="1" dirty="0" smtClean="0">
                <a:latin typeface="GE Modern Bold" pitchFamily="18" charset="-78"/>
                <a:ea typeface="GE Modern Bold" pitchFamily="18" charset="-78"/>
                <a:cs typeface="GE Modern Bold" pitchFamily="18" charset="-78"/>
              </a:rPr>
              <a:t>تاريخ</a:t>
            </a:r>
            <a:endParaRPr lang="en-GB" sz="6600" b="1" dirty="0">
              <a:latin typeface="GE Modern Bold" pitchFamily="18" charset="-78"/>
              <a:ea typeface="GE Modern Bold" pitchFamily="18" charset="-78"/>
              <a:cs typeface="GE Modern Bold" pitchFamily="18" charset="-78"/>
            </a:endParaRPr>
          </a:p>
        </p:txBody>
      </p:sp>
      <p:sp>
        <p:nvSpPr>
          <p:cNvPr id="5" name="Footer Placeholder 4"/>
          <p:cNvSpPr>
            <a:spLocks noGrp="1"/>
          </p:cNvSpPr>
          <p:nvPr>
            <p:ph type="ftr" sz="quarter" idx="4294967295"/>
          </p:nvPr>
        </p:nvSpPr>
        <p:spPr>
          <a:xfrm>
            <a:off x="3054324" y="5984911"/>
            <a:ext cx="3651125" cy="365125"/>
          </a:xfrm>
          <a:prstGeom prst="rect">
            <a:avLst/>
          </a:prstGeom>
        </p:spPr>
        <p:txBody>
          <a:bodyPr/>
          <a:lstStyle/>
          <a:p>
            <a:r>
              <a:rPr lang="ar-SA" sz="2400" b="1" smtClean="0">
                <a:solidFill>
                  <a:schemeClr val="tx1"/>
                </a:solidFill>
                <a:latin typeface="Arabic Typesetting" pitchFamily="66" charset="-78"/>
                <a:cs typeface="Arabic Typesetting" pitchFamily="66" charset="-78"/>
              </a:rPr>
              <a:t>الفصل الدراسي الثاني 1433/1432 هــ</a:t>
            </a:r>
            <a:endParaRPr lang="en-GB" sz="2400" b="1" dirty="0">
              <a:solidFill>
                <a:schemeClr val="tx1"/>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325701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C00000"/>
            </a:solidFill>
          </a:ln>
        </p:spPr>
        <p:txBody>
          <a:bodyPr>
            <a:normAutofit fontScale="90000"/>
          </a:bodyPr>
          <a:lstStyle/>
          <a:p>
            <a:r>
              <a:rPr lang="en-GB" b="1" dirty="0" smtClean="0"/>
              <a:t/>
            </a:r>
            <a:br>
              <a:rPr lang="en-GB" b="1" dirty="0" smtClean="0"/>
            </a:br>
            <a:r>
              <a:rPr lang="en-GB" b="1" dirty="0" smtClean="0"/>
              <a:t>THE ROLE OF </a:t>
            </a:r>
            <a:r>
              <a:rPr lang="en-GB" b="1" dirty="0"/>
              <a:t>WAQF IN THE SOCIETY OF DAMASCUS</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3600" b="1" dirty="0" smtClean="0">
                <a:latin typeface="Times New Roman" pitchFamily="18" charset="0"/>
                <a:cs typeface="Times New Roman" pitchFamily="18" charset="0"/>
              </a:rPr>
              <a:t>The </a:t>
            </a:r>
            <a:r>
              <a:rPr lang="en-GB" sz="3600" b="1" dirty="0">
                <a:latin typeface="Times New Roman" pitchFamily="18" charset="0"/>
                <a:cs typeface="Times New Roman" pitchFamily="18" charset="0"/>
              </a:rPr>
              <a:t>variety and expenditure of the religious endowments at Damascus are beyond computation. There are endowments in aid of persons who cannot undertake the pilgrimage to Mecca, out of which are paid the expenses of those who go in their stead. </a:t>
            </a: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250487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C00000"/>
            </a:solidFill>
          </a:ln>
        </p:spPr>
        <p:txBody>
          <a:bodyPr>
            <a:normAutofit fontScale="90000"/>
          </a:bodyPr>
          <a:lstStyle/>
          <a:p>
            <a:r>
              <a:rPr lang="en-GB" b="1" dirty="0" smtClean="0"/>
              <a:t/>
            </a:r>
            <a:br>
              <a:rPr lang="en-GB" b="1" dirty="0" smtClean="0"/>
            </a:br>
            <a:r>
              <a:rPr lang="en-GB" b="1" dirty="0" smtClean="0"/>
              <a:t>THE ROLE OF </a:t>
            </a:r>
            <a:r>
              <a:rPr lang="en-GB" b="1" dirty="0"/>
              <a:t>WAQF IN THE SOCIETY OF DAMASCUS</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3600" b="1" dirty="0" smtClean="0">
                <a:latin typeface="Times New Roman" pitchFamily="18" charset="0"/>
                <a:cs typeface="Times New Roman" pitchFamily="18" charset="0"/>
              </a:rPr>
              <a:t>Expenditure</a:t>
            </a:r>
            <a:r>
              <a:rPr lang="ar-SA" sz="3600" b="1" dirty="0" smtClean="0">
                <a:latin typeface="Times New Roman" pitchFamily="18" charset="0"/>
                <a:cs typeface="Times New Roman" pitchFamily="18" charset="0"/>
              </a:rPr>
              <a:t>		نفقات/ اوجه صرف</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Religious</a:t>
            </a:r>
            <a:r>
              <a:rPr lang="ar-SA" sz="3600" b="1" dirty="0" smtClean="0">
                <a:latin typeface="Times New Roman" pitchFamily="18" charset="0"/>
                <a:cs typeface="Times New Roman" pitchFamily="18" charset="0"/>
              </a:rPr>
              <a:t>			ديني</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Endowments </a:t>
            </a:r>
            <a:r>
              <a:rPr lang="ar-SA" sz="3600" b="1" dirty="0" smtClean="0">
                <a:latin typeface="Times New Roman" pitchFamily="18" charset="0"/>
                <a:cs typeface="Times New Roman" pitchFamily="18" charset="0"/>
              </a:rPr>
              <a:t>		هبات (اوقاف)</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Damascus</a:t>
            </a:r>
            <a:r>
              <a:rPr lang="ar-SA" sz="3600" b="1" dirty="0" smtClean="0">
                <a:latin typeface="Times New Roman" pitchFamily="18" charset="0"/>
                <a:cs typeface="Times New Roman" pitchFamily="18" charset="0"/>
              </a:rPr>
              <a:t>			دمشق</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Computation.</a:t>
            </a:r>
            <a:r>
              <a:rPr lang="ar-SA" sz="3600" b="1" dirty="0" smtClean="0">
                <a:latin typeface="Times New Roman" pitchFamily="18" charset="0"/>
                <a:cs typeface="Times New Roman" pitchFamily="18" charset="0"/>
              </a:rPr>
              <a:t>		حصر/ حساب</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Pilgrimage  </a:t>
            </a:r>
            <a:r>
              <a:rPr lang="ar-SA" sz="3600" b="1" dirty="0" smtClean="0">
                <a:latin typeface="Times New Roman" pitchFamily="18" charset="0"/>
                <a:cs typeface="Times New Roman" pitchFamily="18" charset="0"/>
              </a:rPr>
              <a:t>			حج</a:t>
            </a:r>
            <a:endParaRPr lang="en-GB" sz="3600" b="1"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362396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2060"/>
            </a:solidFill>
          </a:ln>
        </p:spPr>
        <p:txBody>
          <a:bodyPr/>
          <a:lstStyle/>
          <a:p>
            <a:r>
              <a:rPr lang="ar-SA" b="1" dirty="0" smtClean="0"/>
              <a:t>دور الوقف في مجتمع دمشق</a:t>
            </a:r>
            <a:endParaRPr lang="en-GB" b="1" dirty="0"/>
          </a:p>
        </p:txBody>
      </p:sp>
      <p:sp>
        <p:nvSpPr>
          <p:cNvPr id="3" name="Content Placeholder 2"/>
          <p:cNvSpPr>
            <a:spLocks noGrp="1"/>
          </p:cNvSpPr>
          <p:nvPr>
            <p:ph idx="1"/>
          </p:nvPr>
        </p:nvSpPr>
        <p:spPr/>
        <p:txBody>
          <a:bodyPr/>
          <a:lstStyle/>
          <a:p>
            <a:pPr algn="just" rtl="1"/>
            <a:r>
              <a:rPr lang="ar-SA" b="1" dirty="0"/>
              <a:t>والأوقاف بدمشق لاتحصر أنواعها ومصارفها لكثرتها فمنها أوقاف على العاجزين عن الحج، يعطى لمن يحج عن الرجل منهم كفايته،</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52667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normAutofit fontScale="90000"/>
          </a:bodyPr>
          <a:lstStyle/>
          <a:p>
            <a:r>
              <a:rPr lang="en-GB" b="1" dirty="0" smtClean="0"/>
              <a:t/>
            </a:r>
            <a:br>
              <a:rPr lang="en-GB" b="1" dirty="0" smtClean="0"/>
            </a:br>
            <a:r>
              <a:rPr lang="en-GB" b="1" dirty="0" smtClean="0"/>
              <a:t>THE </a:t>
            </a:r>
            <a:r>
              <a:rPr lang="en-GB" b="1" dirty="0"/>
              <a:t>ROLE OF WAQF IN THE SOCIETY OF DAMASCUS</a:t>
            </a:r>
            <a:r>
              <a:rPr lang="en-GB" dirty="0"/>
              <a:t/>
            </a:r>
            <a:br>
              <a:rPr lang="en-GB" dirty="0"/>
            </a:br>
            <a:endParaRPr lang="en-GB" dirty="0"/>
          </a:p>
        </p:txBody>
      </p:sp>
      <p:sp>
        <p:nvSpPr>
          <p:cNvPr id="3" name="Content Placeholder 2"/>
          <p:cNvSpPr>
            <a:spLocks noGrp="1"/>
          </p:cNvSpPr>
          <p:nvPr>
            <p:ph idx="1"/>
          </p:nvPr>
        </p:nvSpPr>
        <p:spPr/>
        <p:txBody>
          <a:bodyPr/>
          <a:lstStyle/>
          <a:p>
            <a:pPr algn="just"/>
            <a:r>
              <a:rPr lang="en-GB" sz="3600" b="1" dirty="0">
                <a:latin typeface="Times New Roman" pitchFamily="18" charset="0"/>
                <a:cs typeface="Times New Roman" pitchFamily="18" charset="0"/>
              </a:rPr>
              <a:t>There are other endowments for supplying wedding outfits to girls whose families are unable to provide them, and others for the freeing of prisoners. </a:t>
            </a:r>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952694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normAutofit fontScale="90000"/>
          </a:bodyPr>
          <a:lstStyle/>
          <a:p>
            <a:r>
              <a:rPr lang="en-GB" b="1" dirty="0" smtClean="0"/>
              <a:t/>
            </a:r>
            <a:br>
              <a:rPr lang="en-GB" b="1" dirty="0" smtClean="0"/>
            </a:br>
            <a:r>
              <a:rPr lang="en-GB" b="1" dirty="0" smtClean="0"/>
              <a:t>THE </a:t>
            </a:r>
            <a:r>
              <a:rPr lang="en-GB" b="1" dirty="0"/>
              <a:t>ROLE OF WAQF IN THE SOCIETY OF DAMASCUS</a:t>
            </a:r>
            <a:r>
              <a:rPr lang="en-GB" dirty="0"/>
              <a:t/>
            </a:r>
            <a:br>
              <a:rPr lang="en-GB" dirty="0"/>
            </a:br>
            <a:endParaRPr lang="en-GB" dirty="0"/>
          </a:p>
        </p:txBody>
      </p:sp>
      <p:sp>
        <p:nvSpPr>
          <p:cNvPr id="3" name="Content Placeholder 2"/>
          <p:cNvSpPr>
            <a:spLocks noGrp="1"/>
          </p:cNvSpPr>
          <p:nvPr>
            <p:ph idx="1"/>
          </p:nvPr>
        </p:nvSpPr>
        <p:spPr>
          <a:xfrm>
            <a:off x="495300" y="1981200"/>
            <a:ext cx="8915400" cy="4144966"/>
          </a:xfrm>
        </p:spPr>
        <p:txBody>
          <a:bodyPr/>
          <a:lstStyle/>
          <a:p>
            <a:pPr algn="just"/>
            <a:r>
              <a:rPr lang="en-GB" sz="3600" b="1" dirty="0" smtClean="0">
                <a:latin typeface="Times New Roman" pitchFamily="18" charset="0"/>
                <a:cs typeface="Times New Roman" pitchFamily="18" charset="0"/>
              </a:rPr>
              <a:t>Supplying </a:t>
            </a:r>
            <a:r>
              <a:rPr lang="ar-SA" sz="3600" b="1" dirty="0" smtClean="0">
                <a:latin typeface="Times New Roman" pitchFamily="18" charset="0"/>
                <a:cs typeface="Times New Roman" pitchFamily="18" charset="0"/>
              </a:rPr>
              <a:t>			تجهيز</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Wedding </a:t>
            </a:r>
            <a:r>
              <a:rPr lang="ar-SA" sz="3600" b="1" dirty="0" smtClean="0">
                <a:latin typeface="Times New Roman" pitchFamily="18" charset="0"/>
                <a:cs typeface="Times New Roman" pitchFamily="18" charset="0"/>
              </a:rPr>
              <a:t>			زواج</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Families </a:t>
            </a:r>
            <a:r>
              <a:rPr lang="ar-SA" sz="3600" b="1" dirty="0" smtClean="0">
                <a:latin typeface="Times New Roman" pitchFamily="18" charset="0"/>
                <a:cs typeface="Times New Roman" pitchFamily="18" charset="0"/>
              </a:rPr>
              <a:t>			أُسر/عائلات</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Freeing </a:t>
            </a:r>
            <a:r>
              <a:rPr lang="ar-SA" sz="3600" b="1" dirty="0" smtClean="0">
                <a:latin typeface="Times New Roman" pitchFamily="18" charset="0"/>
                <a:cs typeface="Times New Roman" pitchFamily="18" charset="0"/>
              </a:rPr>
              <a:t>			يحرر / يفك</a:t>
            </a:r>
          </a:p>
          <a:p>
            <a:pPr algn="just"/>
            <a:r>
              <a:rPr lang="en-GB" sz="3600" b="1" dirty="0" smtClean="0">
                <a:latin typeface="Times New Roman" pitchFamily="18" charset="0"/>
                <a:cs typeface="Times New Roman" pitchFamily="18" charset="0"/>
              </a:rPr>
              <a:t>Freedom			</a:t>
            </a:r>
            <a:r>
              <a:rPr lang="ar-SA" sz="3600" b="1" dirty="0" smtClean="0">
                <a:latin typeface="Times New Roman" pitchFamily="18" charset="0"/>
                <a:cs typeface="Times New Roman" pitchFamily="18" charset="0"/>
              </a:rPr>
              <a:t>حرية</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Prisoners. </a:t>
            </a:r>
            <a:r>
              <a:rPr lang="ar-SA" sz="3600" b="1" dirty="0" smtClean="0">
                <a:latin typeface="Times New Roman" pitchFamily="18" charset="0"/>
                <a:cs typeface="Times New Roman" pitchFamily="18" charset="0"/>
              </a:rPr>
              <a:t>			 سجناء(أسرى)</a:t>
            </a:r>
            <a:endParaRPr lang="en-GB" sz="3600" b="1" dirty="0" smtClean="0">
              <a:latin typeface="Times New Roman" pitchFamily="18" charset="0"/>
              <a:cs typeface="Times New Roman" pitchFamily="18" charset="0"/>
            </a:endParaRPr>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53212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b="1" dirty="0"/>
              <a:t>ومنها أوقاف على تجهيز البنات إلى أوزواجهن، وهن اللواتي لا قدرة لأهلهن على تجهيزهن، ومنها أوقاف لفكاك الأسارى،</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Title 1"/>
          <p:cNvSpPr>
            <a:spLocks noGrp="1"/>
          </p:cNvSpPr>
          <p:nvPr>
            <p:ph type="title"/>
          </p:nvPr>
        </p:nvSpPr>
        <p:spPr>
          <a:ln>
            <a:solidFill>
              <a:srgbClr val="7030A0"/>
            </a:solidFill>
          </a:ln>
        </p:spPr>
        <p:txBody>
          <a:bodyPr>
            <a:normAutofit/>
          </a:bodyPr>
          <a:lstStyle/>
          <a:p>
            <a:r>
              <a:rPr lang="ar-SA" b="1" dirty="0" smtClean="0"/>
              <a:t>دور </a:t>
            </a:r>
            <a:r>
              <a:rPr lang="ar-SA" b="1" dirty="0"/>
              <a:t>الوقف في مجتمع دمشق</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161228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50"/>
            </a:solidFill>
          </a:ln>
        </p:spPr>
        <p:txBody>
          <a:bodyPr>
            <a:normAutofit fontScale="90000"/>
          </a:bodyPr>
          <a:lstStyle/>
          <a:p>
            <a:r>
              <a:rPr lang="en-GB" b="1" dirty="0" smtClean="0"/>
              <a:t/>
            </a:r>
            <a:br>
              <a:rPr lang="en-GB" b="1" dirty="0" smtClean="0"/>
            </a:br>
            <a:r>
              <a:rPr lang="en-GB" b="1" dirty="0" smtClean="0">
                <a:latin typeface="Times New Roman" pitchFamily="18" charset="0"/>
                <a:cs typeface="Times New Roman" pitchFamily="18" charset="0"/>
              </a:rPr>
              <a:t>THE </a:t>
            </a:r>
            <a:r>
              <a:rPr lang="en-GB" b="1" dirty="0">
                <a:latin typeface="Times New Roman" pitchFamily="18" charset="0"/>
                <a:cs typeface="Times New Roman" pitchFamily="18" charset="0"/>
              </a:rPr>
              <a:t>ROLE OF WAQF IN THE SOCIETY OF DAMASCUS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GB" sz="3600" b="1" dirty="0">
                <a:latin typeface="Times New Roman" pitchFamily="18" charset="0"/>
                <a:cs typeface="Times New Roman" pitchFamily="18" charset="0"/>
              </a:rPr>
              <a:t>There are endowments for travellers, out of the revenues of which they are given food, clothing, and the expenses of conveyance to their countries. Then there are endowments for the improvement and paving of the streets, because all the lanes in Damascus have pavements on either side, on which the foot passengers walk, while those who ride use the roadway in the centre. </a:t>
            </a:r>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6855806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F0"/>
            </a:solidFill>
          </a:ln>
        </p:spPr>
        <p:txBody>
          <a:bodyPr>
            <a:normAutofit fontScale="90000"/>
          </a:bodyPr>
          <a:lstStyle/>
          <a:p>
            <a:r>
              <a:rPr lang="en-GB" b="1" dirty="0" smtClean="0"/>
              <a:t/>
            </a:r>
            <a:br>
              <a:rPr lang="en-GB" b="1" dirty="0" smtClean="0"/>
            </a:br>
            <a:r>
              <a:rPr lang="en-GB" b="1" dirty="0" smtClean="0">
                <a:latin typeface="Times New Roman" pitchFamily="18" charset="0"/>
                <a:cs typeface="Times New Roman" pitchFamily="18" charset="0"/>
              </a:rPr>
              <a:t>THE </a:t>
            </a:r>
            <a:r>
              <a:rPr lang="en-GB" b="1" dirty="0">
                <a:latin typeface="Times New Roman" pitchFamily="18" charset="0"/>
                <a:cs typeface="Times New Roman" pitchFamily="18" charset="0"/>
              </a:rPr>
              <a:t>ROLE OF WAQF IN THE SOCIETY OF DAMASCUS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r>
              <a:rPr lang="ar-SA" dirty="0" smtClean="0">
                <a:latin typeface="Times New Roman" pitchFamily="18" charset="0"/>
                <a:cs typeface="Times New Roman" pitchFamily="18" charset="0"/>
              </a:rPr>
              <a:t>		</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95300" y="1981200"/>
            <a:ext cx="8915400" cy="4144966"/>
          </a:xfrm>
        </p:spPr>
        <p:txBody>
          <a:bodyPr>
            <a:noAutofit/>
          </a:bodyPr>
          <a:lstStyle/>
          <a:p>
            <a:pPr algn="just"/>
            <a:r>
              <a:rPr lang="en-GB" sz="3600" b="1" dirty="0" smtClean="0">
                <a:latin typeface="Times New Roman" pitchFamily="18" charset="0"/>
                <a:cs typeface="Times New Roman" pitchFamily="18" charset="0"/>
              </a:rPr>
              <a:t>Travellers</a:t>
            </a:r>
            <a:r>
              <a:rPr lang="ar-SA" sz="3600" b="1" dirty="0" smtClean="0">
                <a:latin typeface="Times New Roman" pitchFamily="18" charset="0"/>
                <a:cs typeface="Times New Roman" pitchFamily="18" charset="0"/>
              </a:rPr>
              <a:t>			مسافرون (ابنا</a:t>
            </a:r>
            <a:r>
              <a:rPr lang="ar-SA" sz="3600" b="1" dirty="0">
                <a:latin typeface="Times New Roman" pitchFamily="18" charset="0"/>
                <a:cs typeface="Times New Roman" pitchFamily="18" charset="0"/>
              </a:rPr>
              <a:t>ء</a:t>
            </a:r>
            <a:r>
              <a:rPr lang="ar-SA" sz="3600" b="1" dirty="0" smtClean="0">
                <a:latin typeface="Times New Roman" pitchFamily="18" charset="0"/>
                <a:cs typeface="Times New Roman" pitchFamily="18" charset="0"/>
              </a:rPr>
              <a:t> السبيل)</a:t>
            </a:r>
          </a:p>
          <a:p>
            <a:pPr algn="just"/>
            <a:r>
              <a:rPr lang="en-GB" sz="3600" b="1" dirty="0" smtClean="0">
                <a:latin typeface="Times New Roman" pitchFamily="18" charset="0"/>
                <a:cs typeface="Times New Roman" pitchFamily="18" charset="0"/>
              </a:rPr>
              <a:t>Revenues</a:t>
            </a:r>
            <a:r>
              <a:rPr lang="ar-SA" sz="3600" b="1" dirty="0" smtClean="0">
                <a:latin typeface="Times New Roman" pitchFamily="18" charset="0"/>
                <a:cs typeface="Times New Roman" pitchFamily="18" charset="0"/>
              </a:rPr>
              <a:t>			دخل</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Clothing</a:t>
            </a:r>
            <a:r>
              <a:rPr lang="ar-SA" sz="3600" b="1" dirty="0" smtClean="0">
                <a:latin typeface="Times New Roman" pitchFamily="18" charset="0"/>
                <a:cs typeface="Times New Roman" pitchFamily="18" charset="0"/>
              </a:rPr>
              <a:t>			ملابس</a:t>
            </a:r>
            <a:endParaRPr lang="en-GB" sz="3600" b="1" dirty="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Expenses </a:t>
            </a:r>
            <a:r>
              <a:rPr lang="ar-SA" sz="3600" b="1" dirty="0" smtClean="0">
                <a:latin typeface="Times New Roman" pitchFamily="18" charset="0"/>
                <a:cs typeface="Times New Roman" pitchFamily="18" charset="0"/>
              </a:rPr>
              <a:t>			نفقات</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Conveyance</a:t>
            </a:r>
            <a:r>
              <a:rPr lang="ar-SA" sz="3600" b="1" dirty="0" smtClean="0">
                <a:latin typeface="Times New Roman" pitchFamily="18" charset="0"/>
                <a:cs typeface="Times New Roman" pitchFamily="18" charset="0"/>
              </a:rPr>
              <a:t>			وسيلة النقل/ زاد الطريق</a:t>
            </a:r>
            <a:endParaRPr lang="en-GB" sz="3600" b="1" dirty="0" smtClean="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624897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C000"/>
            </a:solidFill>
          </a:ln>
        </p:spPr>
        <p:txBody>
          <a:bodyPr>
            <a:normAutofit fontScale="90000"/>
          </a:bodyPr>
          <a:lstStyle/>
          <a:p>
            <a:r>
              <a:rPr lang="en-GB" b="1" dirty="0" smtClean="0"/>
              <a:t/>
            </a:r>
            <a:br>
              <a:rPr lang="en-GB" b="1" dirty="0" smtClean="0"/>
            </a:br>
            <a:r>
              <a:rPr lang="en-GB" b="1" dirty="0" smtClean="0">
                <a:latin typeface="Times New Roman" pitchFamily="18" charset="0"/>
                <a:cs typeface="Times New Roman" pitchFamily="18" charset="0"/>
              </a:rPr>
              <a:t>THE </a:t>
            </a:r>
            <a:r>
              <a:rPr lang="en-GB" b="1" dirty="0">
                <a:latin typeface="Times New Roman" pitchFamily="18" charset="0"/>
                <a:cs typeface="Times New Roman" pitchFamily="18" charset="0"/>
              </a:rPr>
              <a:t>ROLE OF WAQF IN THE SOCIETY OF DAMASCUS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r>
              <a:rPr lang="ar-SA" dirty="0" smtClean="0">
                <a:latin typeface="Times New Roman" pitchFamily="18" charset="0"/>
                <a:cs typeface="Times New Roman" pitchFamily="18" charset="0"/>
              </a:rPr>
              <a:t>		</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95300" y="1676400"/>
            <a:ext cx="8915400" cy="4449766"/>
          </a:xfrm>
        </p:spPr>
        <p:txBody>
          <a:bodyPr>
            <a:noAutofit/>
          </a:bodyPr>
          <a:lstStyle/>
          <a:p>
            <a:pPr algn="just"/>
            <a:r>
              <a:rPr lang="en-GB" sz="3600" b="1" dirty="0" smtClean="0">
                <a:latin typeface="Times New Roman" pitchFamily="18" charset="0"/>
                <a:cs typeface="Times New Roman" pitchFamily="18" charset="0"/>
              </a:rPr>
              <a:t>Improvement </a:t>
            </a:r>
            <a:r>
              <a:rPr lang="ar-SA" sz="3600" b="1" dirty="0" smtClean="0">
                <a:latin typeface="Times New Roman" pitchFamily="18" charset="0"/>
                <a:cs typeface="Times New Roman" pitchFamily="18" charset="0"/>
              </a:rPr>
              <a:t>			تحسين</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Streets</a:t>
            </a:r>
            <a:r>
              <a:rPr lang="ar-SA" sz="3600" b="1" dirty="0" smtClean="0">
                <a:latin typeface="Times New Roman" pitchFamily="18" charset="0"/>
                <a:cs typeface="Times New Roman" pitchFamily="18" charset="0"/>
              </a:rPr>
              <a:t>					شوارع	</a:t>
            </a:r>
          </a:p>
          <a:p>
            <a:pPr algn="just"/>
            <a:r>
              <a:rPr lang="en-GB" sz="3600" b="1" dirty="0" smtClean="0">
                <a:latin typeface="Times New Roman" pitchFamily="18" charset="0"/>
                <a:cs typeface="Times New Roman" pitchFamily="18" charset="0"/>
              </a:rPr>
              <a:t>Pavement </a:t>
            </a:r>
            <a:r>
              <a:rPr lang="ar-SA" sz="3600" b="1" dirty="0" smtClean="0">
                <a:latin typeface="Times New Roman" pitchFamily="18" charset="0"/>
                <a:cs typeface="Times New Roman" pitchFamily="18" charset="0"/>
              </a:rPr>
              <a:t>				رصيف</a:t>
            </a:r>
            <a:endParaRPr lang="en-GB" sz="3600" b="1" dirty="0" smtClean="0">
              <a:latin typeface="Times New Roman" pitchFamily="18" charset="0"/>
              <a:cs typeface="Times New Roman" pitchFamily="18" charset="0"/>
            </a:endParaRPr>
          </a:p>
          <a:p>
            <a:pPr algn="just"/>
            <a:r>
              <a:rPr lang="en-GB" sz="3600" b="1" dirty="0" smtClean="0">
                <a:latin typeface="Times New Roman" pitchFamily="18" charset="0"/>
                <a:cs typeface="Times New Roman" pitchFamily="18" charset="0"/>
              </a:rPr>
              <a:t>Foot Passengers</a:t>
            </a:r>
            <a:r>
              <a:rPr lang="ar-SA" sz="3600" b="1" dirty="0" smtClean="0">
                <a:latin typeface="Times New Roman" pitchFamily="18" charset="0"/>
                <a:cs typeface="Times New Roman" pitchFamily="18" charset="0"/>
              </a:rPr>
              <a:t>			المشاة</a:t>
            </a:r>
            <a:endParaRPr lang="en-GB" sz="36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383792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523999"/>
            <a:ext cx="8915400" cy="4602167"/>
          </a:xfrm>
        </p:spPr>
        <p:txBody>
          <a:bodyPr>
            <a:noAutofit/>
          </a:bodyPr>
          <a:lstStyle/>
          <a:p>
            <a:pPr algn="just" rtl="1"/>
            <a:r>
              <a:rPr lang="ar-SA" sz="3600" b="1" dirty="0" smtClean="0"/>
              <a:t>ومنها </a:t>
            </a:r>
            <a:r>
              <a:rPr lang="ar-SA" sz="3600" b="1" dirty="0"/>
              <a:t>أوقاف لأبناء السبيل، يعطون منها ما يأكلون ويلبسون ويتزودون لبلادهم، ومنها أوقاف على تعديل الطرق ورصفها لأن أزقة دمشق لكل واحد منها رصيفان في جنبيه يمر عليهما المترجلون، ويمر الركبان بين ذلك، </a:t>
            </a:r>
            <a:endParaRPr lang="ar-SA" sz="3600" b="1" dirty="0" smtClean="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Title 1"/>
          <p:cNvSpPr>
            <a:spLocks noGrp="1"/>
          </p:cNvSpPr>
          <p:nvPr>
            <p:ph type="title"/>
          </p:nvPr>
        </p:nvSpPr>
        <p:spPr>
          <a:xfrm>
            <a:off x="495300" y="274638"/>
            <a:ext cx="8915400" cy="1143000"/>
          </a:xfrm>
          <a:ln>
            <a:solidFill>
              <a:srgbClr val="002060"/>
            </a:solidFill>
          </a:ln>
        </p:spPr>
        <p:txBody>
          <a:bodyPr/>
          <a:lstStyle/>
          <a:p>
            <a:r>
              <a:rPr lang="ar-SA" b="1" dirty="0"/>
              <a:t>دور الوقف في مجتمع دمشق</a:t>
            </a:r>
            <a:endParaRPr lang="en-GB" dirty="0"/>
          </a:p>
        </p:txBody>
      </p:sp>
    </p:spTree>
    <p:extLst>
      <p:ext uri="{BB962C8B-B14F-4D97-AF65-F5344CB8AC3E}">
        <p14:creationId xmlns:p14="http://schemas.microsoft.com/office/powerpoint/2010/main" val="2791196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normAutofit fontScale="90000"/>
          </a:bodyPr>
          <a:lstStyle/>
          <a:p>
            <a:r>
              <a:rPr lang="en-GB" b="1" dirty="0" smtClean="0"/>
              <a:t/>
            </a:r>
            <a:br>
              <a:rPr lang="en-GB" b="1" dirty="0" smtClean="0"/>
            </a:br>
            <a:r>
              <a:rPr lang="en-GB" b="1" dirty="0" smtClean="0"/>
              <a:t>THE </a:t>
            </a:r>
            <a:r>
              <a:rPr lang="en-GB" b="1" dirty="0"/>
              <a:t>ROLE OF WAQF IN THE SOCIETY OF DAMASCUS</a:t>
            </a:r>
            <a:r>
              <a:rPr lang="en-GB" dirty="0"/>
              <a:t/>
            </a:r>
            <a:br>
              <a:rPr lang="en-GB" dirty="0"/>
            </a:br>
            <a:endParaRPr lang="en-GB" dirty="0"/>
          </a:p>
        </p:txBody>
      </p:sp>
      <p:sp>
        <p:nvSpPr>
          <p:cNvPr id="3" name="Content Placeholder 2"/>
          <p:cNvSpPr>
            <a:spLocks noGrp="1"/>
          </p:cNvSpPr>
          <p:nvPr>
            <p:ph idx="1"/>
          </p:nvPr>
        </p:nvSpPr>
        <p:spPr>
          <a:xfrm>
            <a:off x="495300" y="1371600"/>
            <a:ext cx="8915400" cy="4952999"/>
          </a:xfrm>
        </p:spPr>
        <p:txBody>
          <a:bodyPr>
            <a:noAutofit/>
          </a:bodyPr>
          <a:lstStyle/>
          <a:p>
            <a:pPr marL="0" indent="0" algn="just">
              <a:buNone/>
            </a:pPr>
            <a:r>
              <a:rPr lang="en-GB" sz="3600" b="1" dirty="0">
                <a:latin typeface="Times New Roman" pitchFamily="18" charset="0"/>
                <a:cs typeface="Times New Roman" pitchFamily="18" charset="0"/>
              </a:rPr>
              <a:t>Besides these there are endowments for other charitable purposes. One day as I went along a lane in Damascus I saw a small slave who had dropped a Chinese porcelain dish, which was broken to bits. A number of people collected round him and one of them said to him, "Gather up the pieces and take them to the custodian of the endowments for </a:t>
            </a:r>
            <a:r>
              <a:rPr lang="en-GB" sz="3600" b="1" dirty="0" smtClean="0">
                <a:latin typeface="Times New Roman" pitchFamily="18" charset="0"/>
                <a:cs typeface="Times New Roman" pitchFamily="18" charset="0"/>
              </a:rPr>
              <a:t>utensils.</a:t>
            </a:r>
            <a:endParaRPr lang="en-GB" sz="3600" b="1"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379073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FF00"/>
            </a:solidFill>
          </a:ln>
        </p:spPr>
        <p:txBody>
          <a:bodyPr>
            <a:normAutofit fontScale="90000"/>
          </a:bodyPr>
          <a:lstStyle/>
          <a:p>
            <a:r>
              <a:rPr lang="en-GB" b="1" dirty="0" smtClean="0"/>
              <a:t/>
            </a:r>
            <a:br>
              <a:rPr lang="en-GB" b="1" dirty="0" smtClean="0"/>
            </a:br>
            <a:r>
              <a:rPr lang="en-GB" b="1" dirty="0" smtClean="0">
                <a:latin typeface="Times New Roman" pitchFamily="18" charset="0"/>
                <a:cs typeface="Times New Roman" pitchFamily="18" charset="0"/>
              </a:rPr>
              <a:t>THE </a:t>
            </a:r>
            <a:r>
              <a:rPr lang="en-GB" b="1" dirty="0">
                <a:latin typeface="Times New Roman" pitchFamily="18" charset="0"/>
                <a:cs typeface="Times New Roman" pitchFamily="18" charset="0"/>
              </a:rPr>
              <a:t>ROLE OF WAQF IN THE SOCIETY OF DAMASCUS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95300" y="2057400"/>
            <a:ext cx="8915400" cy="4267199"/>
          </a:xfrm>
        </p:spPr>
        <p:txBody>
          <a:bodyPr>
            <a:noAutofit/>
          </a:bodyPr>
          <a:lstStyle/>
          <a:p>
            <a:pPr marL="0" indent="0" algn="just">
              <a:buNone/>
            </a:pPr>
            <a:r>
              <a:rPr lang="en-GB" sz="3600" b="1" dirty="0" smtClean="0">
                <a:latin typeface="Times New Roman" pitchFamily="18" charset="0"/>
                <a:cs typeface="Times New Roman" pitchFamily="18" charset="0"/>
              </a:rPr>
              <a:t>Charitable</a:t>
            </a:r>
            <a:r>
              <a:rPr lang="ar-SA" sz="3600" b="1" dirty="0" smtClean="0">
                <a:latin typeface="Times New Roman" pitchFamily="18" charset="0"/>
                <a:cs typeface="Times New Roman" pitchFamily="18" charset="0"/>
              </a:rPr>
              <a:t>   		خيري		</a:t>
            </a:r>
            <a:r>
              <a:rPr lang="en-GB" sz="3600" b="1" dirty="0" smtClean="0">
                <a:latin typeface="Times New Roman" pitchFamily="18" charset="0"/>
                <a:cs typeface="Times New Roman" pitchFamily="18" charset="0"/>
              </a:rPr>
              <a:t>      </a:t>
            </a:r>
          </a:p>
          <a:p>
            <a:pPr marL="0" indent="0" algn="just">
              <a:buNone/>
            </a:pPr>
            <a:r>
              <a:rPr lang="en-GB" sz="3600" b="1" dirty="0" smtClean="0">
                <a:latin typeface="Times New Roman" pitchFamily="18" charset="0"/>
                <a:cs typeface="Times New Roman" pitchFamily="18" charset="0"/>
              </a:rPr>
              <a:t>Purposes</a:t>
            </a:r>
            <a:r>
              <a:rPr lang="ar-SA" sz="3600" b="1" dirty="0" smtClean="0">
                <a:latin typeface="Times New Roman" pitchFamily="18" charset="0"/>
                <a:cs typeface="Times New Roman" pitchFamily="18" charset="0"/>
              </a:rPr>
              <a:t>			اهداف</a:t>
            </a:r>
            <a:endParaRPr lang="en-GB" sz="3600" b="1" dirty="0" smtClean="0">
              <a:latin typeface="Times New Roman" pitchFamily="18" charset="0"/>
              <a:cs typeface="Times New Roman" pitchFamily="18" charset="0"/>
            </a:endParaRPr>
          </a:p>
          <a:p>
            <a:pPr marL="0" indent="0" algn="just">
              <a:buNone/>
            </a:pPr>
            <a:r>
              <a:rPr lang="en-GB" sz="3600" b="1" dirty="0" smtClean="0">
                <a:latin typeface="Times New Roman" pitchFamily="18" charset="0"/>
                <a:cs typeface="Times New Roman" pitchFamily="18" charset="0"/>
              </a:rPr>
              <a:t>Chinese</a:t>
            </a:r>
            <a:r>
              <a:rPr lang="ar-SA" sz="3600" b="1" dirty="0" smtClean="0">
                <a:latin typeface="Times New Roman" pitchFamily="18" charset="0"/>
                <a:cs typeface="Times New Roman" pitchFamily="18" charset="0"/>
              </a:rPr>
              <a:t>			صيني</a:t>
            </a:r>
            <a:endParaRPr lang="en-GB" sz="3600" b="1" dirty="0" smtClean="0">
              <a:latin typeface="Times New Roman" pitchFamily="18" charset="0"/>
              <a:cs typeface="Times New Roman" pitchFamily="18" charset="0"/>
            </a:endParaRPr>
          </a:p>
          <a:p>
            <a:pPr marL="0" indent="0" algn="just">
              <a:buNone/>
            </a:pPr>
            <a:r>
              <a:rPr lang="en-GB" sz="3600" b="1" dirty="0" smtClean="0">
                <a:latin typeface="Times New Roman" pitchFamily="18" charset="0"/>
                <a:cs typeface="Times New Roman" pitchFamily="18" charset="0"/>
              </a:rPr>
              <a:t>Porcelain Dish</a:t>
            </a:r>
            <a:r>
              <a:rPr lang="ar-SA" sz="3600" b="1" dirty="0" smtClean="0">
                <a:latin typeface="Times New Roman" pitchFamily="18" charset="0"/>
                <a:cs typeface="Times New Roman" pitchFamily="18" charset="0"/>
              </a:rPr>
              <a:t>	طبق صيني</a:t>
            </a:r>
            <a:endParaRPr lang="en-GB" sz="3600" b="1" dirty="0" smtClean="0">
              <a:latin typeface="Times New Roman" pitchFamily="18" charset="0"/>
              <a:cs typeface="Times New Roman" pitchFamily="18" charset="0"/>
            </a:endParaRPr>
          </a:p>
          <a:p>
            <a:pPr marL="0" indent="0" algn="just">
              <a:buNone/>
            </a:pPr>
            <a:r>
              <a:rPr lang="en-GB" sz="3600" b="1" dirty="0" smtClean="0">
                <a:latin typeface="Times New Roman" pitchFamily="18" charset="0"/>
                <a:cs typeface="Times New Roman" pitchFamily="18" charset="0"/>
              </a:rPr>
              <a:t>Custodian </a:t>
            </a:r>
            <a:r>
              <a:rPr lang="ar-SA" sz="3600" b="1" dirty="0" smtClean="0">
                <a:latin typeface="Times New Roman" pitchFamily="18" charset="0"/>
                <a:cs typeface="Times New Roman" pitchFamily="18" charset="0"/>
              </a:rPr>
              <a:t>		راعي/صاحب/خادم</a:t>
            </a:r>
            <a:endParaRPr lang="en-GB" sz="3600" b="1" dirty="0" smtClean="0">
              <a:latin typeface="Times New Roman" pitchFamily="18" charset="0"/>
              <a:cs typeface="Times New Roman" pitchFamily="18" charset="0"/>
            </a:endParaRPr>
          </a:p>
          <a:p>
            <a:pPr marL="0" indent="0" algn="just">
              <a:buNone/>
            </a:pPr>
            <a:r>
              <a:rPr lang="en-GB" sz="3600" b="1" dirty="0" smtClean="0">
                <a:latin typeface="Times New Roman" pitchFamily="18" charset="0"/>
                <a:cs typeface="Times New Roman" pitchFamily="18" charset="0"/>
              </a:rPr>
              <a:t>Utensils.</a:t>
            </a:r>
            <a:r>
              <a:rPr lang="ar-SA" sz="3600" b="1" dirty="0" smtClean="0">
                <a:latin typeface="Times New Roman" pitchFamily="18" charset="0"/>
                <a:cs typeface="Times New Roman" pitchFamily="18" charset="0"/>
              </a:rPr>
              <a:t>			أواني</a:t>
            </a:r>
            <a:endParaRPr lang="en-GB" sz="3600" b="1"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810056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0000"/>
            </a:solidFill>
          </a:ln>
        </p:spPr>
        <p:txBody>
          <a:bodyPr>
            <a:normAutofit/>
          </a:bodyPr>
          <a:lstStyle/>
          <a:p>
            <a:r>
              <a:rPr lang="ar-SA" b="1" dirty="0" smtClean="0"/>
              <a:t>دور </a:t>
            </a:r>
            <a:r>
              <a:rPr lang="ar-SA" b="1" dirty="0"/>
              <a:t>الوقف في مجتمع دمشق</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rtl="1"/>
            <a:r>
              <a:rPr lang="ar-SA" sz="3900" b="1" dirty="0" smtClean="0"/>
              <a:t>ومنها </a:t>
            </a:r>
            <a:r>
              <a:rPr lang="ar-SA" sz="3900" b="1" dirty="0"/>
              <a:t>أوقاف لسوى ذلك من أفعال الخير</a:t>
            </a:r>
            <a:r>
              <a:rPr lang="fr-FR" sz="3900" b="1" dirty="0"/>
              <a:t>.  </a:t>
            </a:r>
            <a:endParaRPr lang="en-GB" sz="3900" b="1" dirty="0"/>
          </a:p>
          <a:p>
            <a:pPr algn="just" rtl="1"/>
            <a:r>
              <a:rPr lang="fr-FR" sz="3900" b="1" dirty="0"/>
              <a:t>  </a:t>
            </a:r>
            <a:r>
              <a:rPr lang="ar-SA" sz="3900" b="1" dirty="0"/>
              <a:t>مررت يوما ببعض أزقة دمشق فرأيت به مملوكا صغيرا قد سقطت من يده صحفة من الفخار الصيني، وهم يسمونها الصحن، فتكسرت واجتمع عليه الناس فقال له بعضهم، إجمع شقفها واحملها معك لصاحب أوقاف </a:t>
            </a:r>
            <a:r>
              <a:rPr lang="ar-SA" sz="3900" b="1" dirty="0" smtClean="0"/>
              <a:t>الأواني.</a:t>
            </a:r>
            <a:endParaRPr lang="en-GB" sz="39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813652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70C0"/>
            </a:solidFill>
          </a:ln>
        </p:spPr>
        <p:txBody>
          <a:bodyPr>
            <a:normAutofit fontScale="90000"/>
          </a:bodyPr>
          <a:lstStyle/>
          <a:p>
            <a:r>
              <a:rPr lang="en-GB" b="1" dirty="0" smtClean="0"/>
              <a:t/>
            </a:r>
            <a:br>
              <a:rPr lang="en-GB" b="1" dirty="0" smtClean="0"/>
            </a:br>
            <a:r>
              <a:rPr lang="en-GB" b="1" dirty="0" smtClean="0">
                <a:latin typeface="Times New Roman" pitchFamily="18" charset="0"/>
                <a:cs typeface="Times New Roman" pitchFamily="18" charset="0"/>
              </a:rPr>
              <a:t>THE </a:t>
            </a:r>
            <a:r>
              <a:rPr lang="en-GB" b="1" dirty="0">
                <a:latin typeface="Times New Roman" pitchFamily="18" charset="0"/>
                <a:cs typeface="Times New Roman" pitchFamily="18" charset="0"/>
              </a:rPr>
              <a:t>ROLE OF WAQF IN THE SOCIETY OF DAMASCUS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0" indent="0" algn="just">
              <a:buNone/>
            </a:pPr>
            <a:r>
              <a:rPr lang="en-GB" sz="3900" b="1" dirty="0" smtClean="0">
                <a:latin typeface="Times New Roman" pitchFamily="18" charset="0"/>
                <a:cs typeface="Times New Roman" pitchFamily="18" charset="0"/>
              </a:rPr>
              <a:t>" </a:t>
            </a:r>
            <a:r>
              <a:rPr lang="en-GB" sz="3900" b="1" dirty="0">
                <a:latin typeface="Times New Roman" pitchFamily="18" charset="0"/>
                <a:cs typeface="Times New Roman" pitchFamily="18" charset="0"/>
              </a:rPr>
              <a:t>He did so, and the man went with him to the custodian, where the slave showed the broken pieces and received a sum sufficient to buy a similar dish. This is an excellent institution, for the master of the slave would </a:t>
            </a:r>
            <a:r>
              <a:rPr lang="en-GB" sz="3900" b="1" dirty="0" smtClean="0">
                <a:latin typeface="Times New Roman" pitchFamily="18" charset="0"/>
                <a:cs typeface="Times New Roman" pitchFamily="18" charset="0"/>
              </a:rPr>
              <a:t>undoubtedly </a:t>
            </a:r>
            <a:r>
              <a:rPr lang="en-GB" sz="3900" b="1" dirty="0">
                <a:latin typeface="Times New Roman" pitchFamily="18" charset="0"/>
                <a:cs typeface="Times New Roman" pitchFamily="18" charset="0"/>
              </a:rPr>
              <a:t>have beaten him, or at least scolded him, for breaking the dish, and the slave would have been heartbroken and upset at the accident. </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9364948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92D050"/>
            </a:solidFill>
          </a:ln>
        </p:spPr>
        <p:txBody>
          <a:bodyPr>
            <a:normAutofit fontScale="90000"/>
          </a:bodyPr>
          <a:lstStyle/>
          <a:p>
            <a:r>
              <a:rPr lang="en-GB" b="1" dirty="0" smtClean="0"/>
              <a:t/>
            </a:r>
            <a:br>
              <a:rPr lang="en-GB" b="1" dirty="0" smtClean="0"/>
            </a:br>
            <a:r>
              <a:rPr lang="en-GB" b="1" dirty="0" smtClean="0">
                <a:latin typeface="Times New Roman" pitchFamily="18" charset="0"/>
                <a:cs typeface="Times New Roman" pitchFamily="18" charset="0"/>
              </a:rPr>
              <a:t>THE </a:t>
            </a:r>
            <a:r>
              <a:rPr lang="en-GB" b="1" dirty="0">
                <a:latin typeface="Times New Roman" pitchFamily="18" charset="0"/>
                <a:cs typeface="Times New Roman" pitchFamily="18" charset="0"/>
              </a:rPr>
              <a:t>ROLE OF WAQF IN THE SOCIETY OF DAMASCUS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95300" y="1904999"/>
            <a:ext cx="8915400" cy="4221167"/>
          </a:xfrm>
        </p:spPr>
        <p:txBody>
          <a:bodyPr>
            <a:normAutofit fontScale="92500" lnSpcReduction="10000"/>
          </a:bodyPr>
          <a:lstStyle/>
          <a:p>
            <a:pPr marL="0" indent="0" algn="just">
              <a:buNone/>
            </a:pPr>
            <a:r>
              <a:rPr lang="en-GB" sz="3900" b="1" dirty="0" smtClean="0">
                <a:latin typeface="Times New Roman" pitchFamily="18" charset="0"/>
                <a:cs typeface="Times New Roman" pitchFamily="18" charset="0"/>
              </a:rPr>
              <a:t>Sufficient </a:t>
            </a:r>
            <a:r>
              <a:rPr lang="ar-SA" sz="3900" b="1" dirty="0" smtClean="0">
                <a:latin typeface="Times New Roman" pitchFamily="18" charset="0"/>
                <a:cs typeface="Times New Roman" pitchFamily="18" charset="0"/>
              </a:rPr>
              <a:t>			 كاف	</a:t>
            </a:r>
          </a:p>
          <a:p>
            <a:pPr marL="0" indent="0" algn="just">
              <a:buNone/>
            </a:pPr>
            <a:r>
              <a:rPr lang="en-GB" sz="3900" b="1" dirty="0" smtClean="0">
                <a:latin typeface="Times New Roman" pitchFamily="18" charset="0"/>
                <a:cs typeface="Times New Roman" pitchFamily="18" charset="0"/>
              </a:rPr>
              <a:t>Institution</a:t>
            </a:r>
            <a:r>
              <a:rPr lang="ar-SA" sz="3900" b="1" dirty="0" smtClean="0">
                <a:latin typeface="Times New Roman" pitchFamily="18" charset="0"/>
                <a:cs typeface="Times New Roman" pitchFamily="18" charset="0"/>
              </a:rPr>
              <a:t>			مؤسسة</a:t>
            </a:r>
            <a:endParaRPr lang="en-GB" sz="3900" b="1" dirty="0" smtClean="0">
              <a:latin typeface="Times New Roman" pitchFamily="18" charset="0"/>
              <a:cs typeface="Times New Roman" pitchFamily="18" charset="0"/>
            </a:endParaRPr>
          </a:p>
          <a:p>
            <a:pPr marL="0" indent="0" algn="just">
              <a:buNone/>
            </a:pPr>
            <a:r>
              <a:rPr lang="en-GB" sz="3900" b="1" dirty="0" smtClean="0">
                <a:latin typeface="Times New Roman" pitchFamily="18" charset="0"/>
                <a:cs typeface="Times New Roman" pitchFamily="18" charset="0"/>
              </a:rPr>
              <a:t>Master</a:t>
            </a:r>
            <a:r>
              <a:rPr lang="ar-SA" sz="3900" b="1" dirty="0" smtClean="0">
                <a:latin typeface="Times New Roman" pitchFamily="18" charset="0"/>
                <a:cs typeface="Times New Roman" pitchFamily="18" charset="0"/>
              </a:rPr>
              <a:t>				سيد</a:t>
            </a:r>
            <a:endParaRPr lang="en-GB" sz="3900" b="1" dirty="0" smtClean="0">
              <a:latin typeface="Times New Roman" pitchFamily="18" charset="0"/>
              <a:cs typeface="Times New Roman" pitchFamily="18" charset="0"/>
            </a:endParaRPr>
          </a:p>
          <a:p>
            <a:pPr marL="0" indent="0" algn="just">
              <a:buNone/>
            </a:pPr>
            <a:r>
              <a:rPr lang="en-GB" sz="3900" b="1" dirty="0" smtClean="0">
                <a:latin typeface="Times New Roman" pitchFamily="18" charset="0"/>
                <a:cs typeface="Times New Roman" pitchFamily="18" charset="0"/>
              </a:rPr>
              <a:t>Undoubtedly</a:t>
            </a:r>
            <a:r>
              <a:rPr lang="ar-SA" sz="3900" b="1" dirty="0" smtClean="0">
                <a:latin typeface="Times New Roman" pitchFamily="18" charset="0"/>
                <a:cs typeface="Times New Roman" pitchFamily="18" charset="0"/>
              </a:rPr>
              <a:t>			بلاشك</a:t>
            </a:r>
            <a:endParaRPr lang="en-GB" sz="3900" b="1" dirty="0" smtClean="0">
              <a:latin typeface="Times New Roman" pitchFamily="18" charset="0"/>
              <a:cs typeface="Times New Roman" pitchFamily="18" charset="0"/>
            </a:endParaRPr>
          </a:p>
          <a:p>
            <a:pPr marL="0" indent="0" algn="just">
              <a:buNone/>
            </a:pPr>
            <a:r>
              <a:rPr lang="en-GB" sz="3900" b="1" dirty="0" smtClean="0">
                <a:latin typeface="Times New Roman" pitchFamily="18" charset="0"/>
                <a:cs typeface="Times New Roman" pitchFamily="18" charset="0"/>
              </a:rPr>
              <a:t>Scolded</a:t>
            </a:r>
            <a:r>
              <a:rPr lang="ar-SA" sz="3900" b="1" dirty="0" smtClean="0">
                <a:latin typeface="Times New Roman" pitchFamily="18" charset="0"/>
                <a:cs typeface="Times New Roman" pitchFamily="18" charset="0"/>
              </a:rPr>
              <a:t>				ينهر/يزجر</a:t>
            </a:r>
            <a:endParaRPr lang="en-GB" sz="3900" b="1" dirty="0" smtClean="0">
              <a:latin typeface="Times New Roman" pitchFamily="18" charset="0"/>
              <a:cs typeface="Times New Roman" pitchFamily="18" charset="0"/>
            </a:endParaRPr>
          </a:p>
          <a:p>
            <a:pPr marL="0" indent="0" algn="just">
              <a:buNone/>
            </a:pPr>
            <a:r>
              <a:rPr lang="en-GB" sz="3900" b="1" dirty="0" smtClean="0">
                <a:latin typeface="Times New Roman" pitchFamily="18" charset="0"/>
                <a:cs typeface="Times New Roman" pitchFamily="18" charset="0"/>
              </a:rPr>
              <a:t>Heartbroken</a:t>
            </a:r>
            <a:r>
              <a:rPr lang="ar-SA" sz="3900" b="1" dirty="0" smtClean="0">
                <a:latin typeface="Times New Roman" pitchFamily="18" charset="0"/>
                <a:cs typeface="Times New Roman" pitchFamily="18" charset="0"/>
              </a:rPr>
              <a:t>			محطم القلب</a:t>
            </a:r>
            <a:endParaRPr lang="en-GB" sz="3900" b="1" dirty="0" smtClean="0">
              <a:latin typeface="Times New Roman" pitchFamily="18" charset="0"/>
              <a:cs typeface="Times New Roman" pitchFamily="18" charset="0"/>
            </a:endParaRPr>
          </a:p>
          <a:p>
            <a:pPr marL="0" indent="0" algn="just">
              <a:buNone/>
            </a:pPr>
            <a:r>
              <a:rPr lang="en-GB" sz="3900" b="1" dirty="0" smtClean="0">
                <a:latin typeface="Times New Roman" pitchFamily="18" charset="0"/>
                <a:cs typeface="Times New Roman" pitchFamily="18" charset="0"/>
              </a:rPr>
              <a:t>Accident</a:t>
            </a:r>
            <a:r>
              <a:rPr lang="en-GB" sz="3900" b="1" dirty="0">
                <a:latin typeface="Times New Roman" pitchFamily="18" charset="0"/>
                <a:cs typeface="Times New Roman" pitchFamily="18" charset="0"/>
              </a:rPr>
              <a:t>. </a:t>
            </a:r>
            <a:r>
              <a:rPr lang="ar-SA" sz="3900" b="1" dirty="0" smtClean="0">
                <a:latin typeface="Times New Roman" pitchFamily="18" charset="0"/>
                <a:cs typeface="Times New Roman" pitchFamily="18" charset="0"/>
              </a:rPr>
              <a:t>			حادث</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1396249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normAutofit/>
          </a:bodyPr>
          <a:lstStyle/>
          <a:p>
            <a:r>
              <a:rPr lang="ar-SA" b="1" dirty="0" smtClean="0"/>
              <a:t>دور </a:t>
            </a:r>
            <a:r>
              <a:rPr lang="ar-SA" b="1" dirty="0"/>
              <a:t>الوقف في مجتمع دمشق</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rtl="1"/>
            <a:r>
              <a:rPr lang="ar-SA" b="1" dirty="0"/>
              <a:t>فجمعها وذهب الرجل معه إليه فأراه إياها فدفع له ما اشترى به مثل ذلك الصحن. وهذا من أحسن الأعمال فإن سيد الغلام لا بد له أن يضربه على كسر الصحن، أو ينهره وهو أيضا ينكسر قلبه، ويتغير لأجل </a:t>
            </a:r>
            <a:r>
              <a:rPr lang="ar-SA" b="1" dirty="0" smtClean="0"/>
              <a:t>ذلك. </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0925993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50"/>
            </a:solidFill>
          </a:ln>
        </p:spPr>
        <p:txBody>
          <a:bodyPr>
            <a:normAutofit fontScale="90000"/>
          </a:bodyPr>
          <a:lstStyle/>
          <a:p>
            <a:r>
              <a:rPr lang="en-GB" b="1" dirty="0" smtClean="0"/>
              <a:t/>
            </a:r>
            <a:br>
              <a:rPr lang="en-GB" b="1" dirty="0" smtClean="0"/>
            </a:br>
            <a:r>
              <a:rPr lang="en-GB" b="1" dirty="0" smtClean="0">
                <a:latin typeface="Times New Roman" pitchFamily="18" charset="0"/>
                <a:cs typeface="Times New Roman" pitchFamily="18" charset="0"/>
              </a:rPr>
              <a:t>THE </a:t>
            </a:r>
            <a:r>
              <a:rPr lang="en-GB" b="1" dirty="0">
                <a:latin typeface="Times New Roman" pitchFamily="18" charset="0"/>
                <a:cs typeface="Times New Roman" pitchFamily="18" charset="0"/>
              </a:rPr>
              <a:t>ROLE OF WAQF IN THE SOCIETY OF DAMASCUS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GB" sz="3600" b="1" dirty="0">
                <a:latin typeface="Times New Roman" pitchFamily="18" charset="0"/>
                <a:cs typeface="Times New Roman" pitchFamily="18" charset="0"/>
              </a:rPr>
              <a:t>This benefaction is indeed a mender of hearts--may God richly reward him whose zeal for good works rose to such heights! </a:t>
            </a:r>
          </a:p>
          <a:p>
            <a:pPr algn="just"/>
            <a:endParaRPr lang="en-GB" sz="36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0363193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50"/>
            </a:solidFill>
          </a:ln>
        </p:spPr>
        <p:txBody>
          <a:bodyPr>
            <a:normAutofit fontScale="90000"/>
          </a:bodyPr>
          <a:lstStyle/>
          <a:p>
            <a:r>
              <a:rPr lang="en-GB" b="1" dirty="0" smtClean="0"/>
              <a:t/>
            </a:r>
            <a:br>
              <a:rPr lang="en-GB" b="1" dirty="0" smtClean="0"/>
            </a:br>
            <a:r>
              <a:rPr lang="en-GB" b="1" dirty="0" smtClean="0">
                <a:latin typeface="Times New Roman" pitchFamily="18" charset="0"/>
                <a:cs typeface="Times New Roman" pitchFamily="18" charset="0"/>
              </a:rPr>
              <a:t>THE </a:t>
            </a:r>
            <a:r>
              <a:rPr lang="en-GB" b="1" dirty="0">
                <a:latin typeface="Times New Roman" pitchFamily="18" charset="0"/>
                <a:cs typeface="Times New Roman" pitchFamily="18" charset="0"/>
              </a:rPr>
              <a:t>ROLE OF WAQF IN THE SOCIETY OF DAMASCUS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GB" sz="3600" b="1" dirty="0" smtClean="0">
                <a:latin typeface="Times New Roman" pitchFamily="18" charset="0"/>
                <a:cs typeface="Times New Roman" pitchFamily="18" charset="0"/>
              </a:rPr>
              <a:t>Benefaction </a:t>
            </a:r>
            <a:r>
              <a:rPr lang="ar-SA" sz="3600" b="1" dirty="0" smtClean="0">
                <a:latin typeface="Times New Roman" pitchFamily="18" charset="0"/>
                <a:cs typeface="Times New Roman" pitchFamily="18" charset="0"/>
              </a:rPr>
              <a:t>		احسان (الوقف)</a:t>
            </a:r>
            <a:endParaRPr lang="en-GB" sz="3600" b="1" dirty="0" smtClean="0">
              <a:latin typeface="Times New Roman" pitchFamily="18" charset="0"/>
              <a:cs typeface="Times New Roman" pitchFamily="18" charset="0"/>
            </a:endParaRPr>
          </a:p>
          <a:p>
            <a:r>
              <a:rPr lang="en-GB" sz="3600" b="1" dirty="0" smtClean="0">
                <a:latin typeface="Times New Roman" pitchFamily="18" charset="0"/>
                <a:cs typeface="Times New Roman" pitchFamily="18" charset="0"/>
              </a:rPr>
              <a:t>To Mend 			</a:t>
            </a:r>
            <a:r>
              <a:rPr lang="ar-SA" sz="3600" b="1" dirty="0" smtClean="0">
                <a:latin typeface="Times New Roman" pitchFamily="18" charset="0"/>
                <a:cs typeface="Times New Roman" pitchFamily="18" charset="0"/>
              </a:rPr>
              <a:t>يجبر/يصلح</a:t>
            </a:r>
          </a:p>
          <a:p>
            <a:r>
              <a:rPr lang="en-GB" sz="3600" b="1" dirty="0">
                <a:latin typeface="Times New Roman" pitchFamily="18" charset="0"/>
                <a:cs typeface="Times New Roman" pitchFamily="18" charset="0"/>
              </a:rPr>
              <a:t>H</a:t>
            </a:r>
            <a:r>
              <a:rPr lang="en-GB" sz="3600" b="1" dirty="0" smtClean="0">
                <a:latin typeface="Times New Roman" pitchFamily="18" charset="0"/>
                <a:cs typeface="Times New Roman" pitchFamily="18" charset="0"/>
              </a:rPr>
              <a:t>earts</a:t>
            </a:r>
            <a:r>
              <a:rPr lang="ar-SA" sz="3600" b="1" dirty="0" smtClean="0">
                <a:latin typeface="Times New Roman" pitchFamily="18" charset="0"/>
                <a:cs typeface="Times New Roman" pitchFamily="18" charset="0"/>
              </a:rPr>
              <a:t>				قلوب</a:t>
            </a:r>
            <a:endParaRPr lang="en-GB" sz="3600" b="1" dirty="0" smtClean="0">
              <a:latin typeface="Times New Roman" pitchFamily="18" charset="0"/>
              <a:cs typeface="Times New Roman" pitchFamily="18" charset="0"/>
            </a:endParaRPr>
          </a:p>
          <a:p>
            <a:r>
              <a:rPr lang="en-GB" sz="3600" b="1" dirty="0" smtClean="0">
                <a:latin typeface="Times New Roman" pitchFamily="18" charset="0"/>
                <a:cs typeface="Times New Roman" pitchFamily="18" charset="0"/>
              </a:rPr>
              <a:t>Zeal</a:t>
            </a:r>
            <a:r>
              <a:rPr lang="ar-SA" sz="3600" b="1" dirty="0" smtClean="0">
                <a:latin typeface="Times New Roman" pitchFamily="18" charset="0"/>
                <a:cs typeface="Times New Roman" pitchFamily="18" charset="0"/>
              </a:rPr>
              <a:t>				همة</a:t>
            </a:r>
            <a:endParaRPr lang="en-GB" sz="3600" b="1" dirty="0" smtClean="0">
              <a:latin typeface="Times New Roman" pitchFamily="18" charset="0"/>
              <a:cs typeface="Times New Roman" pitchFamily="18" charset="0"/>
            </a:endParaRPr>
          </a:p>
          <a:p>
            <a:r>
              <a:rPr lang="en-GB" sz="3600" b="1" dirty="0" smtClean="0">
                <a:latin typeface="Times New Roman" pitchFamily="18" charset="0"/>
                <a:cs typeface="Times New Roman" pitchFamily="18" charset="0"/>
              </a:rPr>
              <a:t>Reward</a:t>
            </a:r>
            <a:r>
              <a:rPr lang="ar-SA" sz="3600" b="1" dirty="0" smtClean="0">
                <a:latin typeface="Times New Roman" pitchFamily="18" charset="0"/>
                <a:cs typeface="Times New Roman" pitchFamily="18" charset="0"/>
              </a:rPr>
              <a:t>			جزاء/ثواب</a:t>
            </a:r>
            <a:endParaRPr lang="en-GB" sz="3600" b="1" dirty="0" smtClean="0">
              <a:latin typeface="Times New Roman" pitchFamily="18" charset="0"/>
              <a:cs typeface="Times New Roman" pitchFamily="18" charset="0"/>
            </a:endParaRPr>
          </a:p>
          <a:p>
            <a:pPr marL="0" indent="0">
              <a:buNone/>
            </a:pPr>
            <a:r>
              <a:rPr lang="en-GB" sz="3600" b="1" dirty="0" smtClean="0">
                <a:latin typeface="Times New Roman" pitchFamily="18" charset="0"/>
                <a:cs typeface="Times New Roman" pitchFamily="18" charset="0"/>
              </a:rPr>
              <a:t> </a:t>
            </a:r>
            <a:endParaRPr lang="en-GB" sz="3600" b="1" dirty="0">
              <a:latin typeface="Times New Roman" pitchFamily="18" charset="0"/>
              <a:cs typeface="Times New Roman" pitchFamily="18" charset="0"/>
            </a:endParaRPr>
          </a:p>
          <a:p>
            <a:endParaRPr lang="en-GB" sz="36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66605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9900"/>
            </a:solidFill>
          </a:ln>
        </p:spPr>
        <p:txBody>
          <a:bodyPr>
            <a:normAutofit/>
          </a:bodyPr>
          <a:lstStyle/>
          <a:p>
            <a:r>
              <a:rPr lang="ar-SA" b="1" dirty="0" smtClean="0">
                <a:latin typeface="Times New Roman" pitchFamily="18" charset="0"/>
                <a:cs typeface="Times New Roman" pitchFamily="18" charset="0"/>
              </a:rPr>
              <a:t>دور الوقف في مجتمع دمشق</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r" rtl="1"/>
            <a:r>
              <a:rPr lang="ar-SA" b="1" dirty="0"/>
              <a:t>فكان هذا الوقف جبرا للقلوب جزى الله خيرا من تسامت همته في الخير إلى مثل </a:t>
            </a:r>
            <a:r>
              <a:rPr lang="ar-SA" b="1" dirty="0" smtClean="0"/>
              <a:t>هذا.</a:t>
            </a:r>
            <a:endParaRPr lang="en-GB"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9968328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normAutofit/>
          </a:bodyPr>
          <a:lstStyle/>
          <a:p>
            <a:pPr algn="ctr"/>
            <a:endParaRPr lang="en-GB" sz="3600" b="1" dirty="0" smtClean="0"/>
          </a:p>
          <a:p>
            <a:pPr algn="ctr"/>
            <a:endParaRPr lang="en-GB" sz="3600" b="1"/>
          </a:p>
          <a:p>
            <a:pPr algn="ctr"/>
            <a:r>
              <a:rPr lang="en-GB" sz="3600" b="1" smtClean="0"/>
              <a:t>The </a:t>
            </a:r>
            <a:r>
              <a:rPr lang="en-GB" sz="3600" b="1" dirty="0" err="1"/>
              <a:t>Shawan</a:t>
            </a:r>
            <a:r>
              <a:rPr lang="en-GB" sz="3600" b="1" dirty="0"/>
              <a:t> </a:t>
            </a:r>
            <a:r>
              <a:rPr lang="en-GB" sz="3600" b="1" dirty="0" err="1"/>
              <a:t>Amhara</a:t>
            </a:r>
            <a:r>
              <a:rPr lang="en-GB" sz="3600" b="1" dirty="0"/>
              <a:t> Expansion</a:t>
            </a:r>
            <a:r>
              <a:rPr lang="en-GB" sz="3600" dirty="0"/>
              <a:t/>
            </a:r>
            <a:br>
              <a:rPr lang="en-GB" sz="3600" dirty="0"/>
            </a:br>
            <a:endParaRPr lang="ar-SA" sz="4000" b="1" dirty="0" smtClean="0"/>
          </a:p>
          <a:p>
            <a:pPr algn="ctr" rtl="1"/>
            <a:endParaRPr lang="en-GB" sz="3600" b="1" dirty="0">
              <a:solidFill>
                <a:srgbClr val="00B05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754645" y="260648"/>
            <a:ext cx="6825758" cy="1066800"/>
          </a:xfrm>
          <a:prstGeom prst="flowChartAlternateProcess">
            <a:avLst/>
          </a:prstGeom>
          <a:solidFill>
            <a:srgbClr val="009900"/>
          </a:soli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23851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7104</TotalTime>
  <Words>630</Words>
  <Application>Microsoft Office PowerPoint</Application>
  <PresentationFormat>A4 Paper (210x297 mm)</PresentationFormat>
  <Paragraphs>120</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نصوص تاريخية  باللغة الإنجليزية الفرقة الرابعة - تاريخ</vt:lpstr>
      <vt:lpstr> THE ROLE OF WAQF IN THE SOCIETY OF DAMASCUS </vt:lpstr>
      <vt:lpstr> THE ROLE OF WAQF IN THE SOCIETY OF DAMASCUS </vt:lpstr>
      <vt:lpstr>دور الوقف في مجتمع دمشق</vt:lpstr>
      <vt:lpstr> THE ROLE OF WAQF IN THE SOCIETY OF DAMASCUS </vt:lpstr>
      <vt:lpstr> THE ROLE OF WAQF IN THE SOCIETY OF DAMASCUS </vt:lpstr>
      <vt:lpstr>دور الوقف في مجتمع دمشق</vt:lpstr>
      <vt:lpstr> THE ROLE OF WAQF IN THE SOCIETY OF DAMASCUS </vt:lpstr>
      <vt:lpstr> THE ROLE OF WAQF IN THE SOCIETY OF DAMASCUS   </vt:lpstr>
      <vt:lpstr> THE ROLE OF WAQF IN THE SOCIETY OF DAMASCUS   </vt:lpstr>
      <vt:lpstr>دور الوقف في مجتمع دمشق</vt:lpstr>
      <vt:lpstr> THE ROLE OF WAQF IN THE SOCIETY OF DAMASCUS </vt:lpstr>
      <vt:lpstr> THE ROLE OF WAQF IN THE SOCIETY OF DAMASCUS </vt:lpstr>
      <vt:lpstr>دور الوقف في مجتمع دمشق</vt:lpstr>
      <vt:lpstr> THE ROLE OF WAQF IN THE SOCIETY OF DAMASCUS </vt:lpstr>
      <vt:lpstr> THE ROLE OF WAQF IN THE SOCIETY OF DAMASCUS </vt:lpstr>
      <vt:lpstr>دور الوقف في مجتمع دمشق</vt:lpstr>
      <vt:lpstr> THE ROLE OF WAQF IN THE SOCIETY OF DAMASCUS </vt:lpstr>
      <vt:lpstr> THE ROLE OF WAQF IN THE SOCIETY OF DAMASCUS </vt:lpstr>
      <vt:lpstr>دور الوقف في مجتمع دمشق</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206</cp:revision>
  <cp:lastPrinted>2012-03-31T08:40:02Z</cp:lastPrinted>
  <dcterms:created xsi:type="dcterms:W3CDTF">2009-10-14T19:14:34Z</dcterms:created>
  <dcterms:modified xsi:type="dcterms:W3CDTF">2012-04-09T18:50:37Z</dcterms:modified>
</cp:coreProperties>
</file>