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33"/>
  </p:notesMasterIdLst>
  <p:sldIdLst>
    <p:sldId id="576" r:id="rId2"/>
    <p:sldId id="708" r:id="rId3"/>
    <p:sldId id="699" r:id="rId4"/>
    <p:sldId id="709" r:id="rId5"/>
    <p:sldId id="718" r:id="rId6"/>
    <p:sldId id="722" r:id="rId7"/>
    <p:sldId id="706" r:id="rId8"/>
    <p:sldId id="710" r:id="rId9"/>
    <p:sldId id="723" r:id="rId10"/>
    <p:sldId id="705" r:id="rId11"/>
    <p:sldId id="711" r:id="rId12"/>
    <p:sldId id="712" r:id="rId13"/>
    <p:sldId id="724" r:id="rId14"/>
    <p:sldId id="700" r:id="rId15"/>
    <p:sldId id="713" r:id="rId16"/>
    <p:sldId id="714" r:id="rId17"/>
    <p:sldId id="725" r:id="rId18"/>
    <p:sldId id="707" r:id="rId19"/>
    <p:sldId id="715" r:id="rId20"/>
    <p:sldId id="726" r:id="rId21"/>
    <p:sldId id="701" r:id="rId22"/>
    <p:sldId id="716" r:id="rId23"/>
    <p:sldId id="720" r:id="rId24"/>
    <p:sldId id="727" r:id="rId25"/>
    <p:sldId id="702" r:id="rId26"/>
    <p:sldId id="734" r:id="rId27"/>
    <p:sldId id="732" r:id="rId28"/>
    <p:sldId id="731" r:id="rId29"/>
    <p:sldId id="735" r:id="rId30"/>
    <p:sldId id="733" r:id="rId31"/>
    <p:sldId id="594" r:id="rId32"/>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3300"/>
    <a:srgbClr val="000000"/>
    <a:srgbClr val="009900"/>
    <a:srgbClr val="3B84AF"/>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26" autoAdjust="0"/>
  </p:normalViewPr>
  <p:slideViewPr>
    <p:cSldViewPr>
      <p:cViewPr>
        <p:scale>
          <a:sx n="60" d="100"/>
          <a:sy n="60" d="100"/>
        </p:scale>
        <p:origin x="-558" y="-24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659" cy="49371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2"/>
            <a:ext cx="2945659" cy="49371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4/9/2012</a:t>
            </a:fld>
            <a:endParaRPr lang="en-US"/>
          </a:p>
        </p:txBody>
      </p:sp>
      <p:sp>
        <p:nvSpPr>
          <p:cNvPr id="4" name="Slide Image Placeholder 3"/>
          <p:cNvSpPr>
            <a:spLocks noGrp="1" noRot="1" noChangeAspect="1"/>
          </p:cNvSpPr>
          <p:nvPr>
            <p:ph type="sldImg" idx="2"/>
          </p:nvPr>
        </p:nvSpPr>
        <p:spPr>
          <a:xfrm>
            <a:off x="723900" y="739775"/>
            <a:ext cx="5349875" cy="3703638"/>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826"/>
            <a:ext cx="2945659" cy="49371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378826"/>
            <a:ext cx="2945659" cy="49371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845814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1750514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1750514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1750514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204676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2226871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2226871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2128060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3556558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3556558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3556558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1593336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extLst>
      <p:ext uri="{BB962C8B-B14F-4D97-AF65-F5344CB8AC3E}">
        <p14:creationId xmlns:p14="http://schemas.microsoft.com/office/powerpoint/2010/main" val="4102062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extLst>
      <p:ext uri="{BB962C8B-B14F-4D97-AF65-F5344CB8AC3E}">
        <p14:creationId xmlns:p14="http://schemas.microsoft.com/office/powerpoint/2010/main" val="4102062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a:p>
        </p:txBody>
      </p:sp>
    </p:spTree>
    <p:extLst>
      <p:ext uri="{BB962C8B-B14F-4D97-AF65-F5344CB8AC3E}">
        <p14:creationId xmlns:p14="http://schemas.microsoft.com/office/powerpoint/2010/main" val="4102062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extLst>
      <p:ext uri="{BB962C8B-B14F-4D97-AF65-F5344CB8AC3E}">
        <p14:creationId xmlns:p14="http://schemas.microsoft.com/office/powerpoint/2010/main" val="422990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extLst>
      <p:ext uri="{BB962C8B-B14F-4D97-AF65-F5344CB8AC3E}">
        <p14:creationId xmlns:p14="http://schemas.microsoft.com/office/powerpoint/2010/main" val="2833408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2833408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1771777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a:p>
        </p:txBody>
      </p:sp>
    </p:spTree>
    <p:extLst>
      <p:ext uri="{BB962C8B-B14F-4D97-AF65-F5344CB8AC3E}">
        <p14:creationId xmlns:p14="http://schemas.microsoft.com/office/powerpoint/2010/main" val="2544668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2544668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2544668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2536425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a:p>
        </p:txBody>
      </p:sp>
    </p:spTree>
    <p:extLst>
      <p:ext uri="{BB962C8B-B14F-4D97-AF65-F5344CB8AC3E}">
        <p14:creationId xmlns:p14="http://schemas.microsoft.com/office/powerpoint/2010/main" val="1958393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a:p>
        </p:txBody>
      </p:sp>
    </p:spTree>
    <p:extLst>
      <p:ext uri="{BB962C8B-B14F-4D97-AF65-F5344CB8AC3E}">
        <p14:creationId xmlns:p14="http://schemas.microsoft.com/office/powerpoint/2010/main" val="19583936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a:p>
        </p:txBody>
      </p:sp>
    </p:spTree>
    <p:extLst>
      <p:ext uri="{BB962C8B-B14F-4D97-AF65-F5344CB8AC3E}">
        <p14:creationId xmlns:p14="http://schemas.microsoft.com/office/powerpoint/2010/main" val="570277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a:p>
        </p:txBody>
      </p:sp>
    </p:spTree>
    <p:extLst>
      <p:ext uri="{BB962C8B-B14F-4D97-AF65-F5344CB8AC3E}">
        <p14:creationId xmlns:p14="http://schemas.microsoft.com/office/powerpoint/2010/main" val="1958393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a:p>
        </p:txBody>
      </p:sp>
    </p:spTree>
    <p:extLst>
      <p:ext uri="{BB962C8B-B14F-4D97-AF65-F5344CB8AC3E}">
        <p14:creationId xmlns:p14="http://schemas.microsoft.com/office/powerpoint/2010/main" val="3716997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a:p>
        </p:txBody>
      </p:sp>
    </p:spTree>
    <p:extLst>
      <p:ext uri="{BB962C8B-B14F-4D97-AF65-F5344CB8AC3E}">
        <p14:creationId xmlns:p14="http://schemas.microsoft.com/office/powerpoint/2010/main" val="570277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31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2A8DC1-706C-411F-8E50-7044CDE94886}"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16E917-73BC-4785-9AEB-3F6BC96BCD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B4E77-E106-42A8-BBAD-EC0DC2EFE8B0}"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1774C-3DD6-421D-84B7-77C4B3FF0036}"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FDCAA6-E71C-44EE-AB0D-FF477710899D}" type="datetime1">
              <a:rPr lang="en-GB" smtClean="0"/>
              <a:t>09/04/2012</a:t>
            </a:fld>
            <a:endParaRPr lang="en-GB"/>
          </a:p>
        </p:txBody>
      </p:sp>
      <p:sp>
        <p:nvSpPr>
          <p:cNvPr id="8" name="Footer Placeholder 7"/>
          <p:cNvSpPr>
            <a:spLocks noGrp="1"/>
          </p:cNvSpPr>
          <p:nvPr>
            <p:ph type="ftr" sz="quarter" idx="11"/>
          </p:nvPr>
        </p:nvSpPr>
        <p:spPr/>
        <p:txBody>
          <a:bodyPr/>
          <a:lstStyle/>
          <a:p>
            <a:r>
              <a:rPr lang="ar-SA" smtClean="0"/>
              <a:t>الفصل الدراسي الأول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F76E58A-7D37-4CE9-AA36-A5F91DA4DEB3}" type="datetime1">
              <a:rPr lang="en-GB" smtClean="0"/>
              <a:t>09/04/2012</a:t>
            </a:fld>
            <a:endParaRPr lang="en-GB"/>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33C5-0DBD-439E-A9A8-ECA953C67BC6}" type="datetime1">
              <a:rPr lang="en-GB" smtClean="0"/>
              <a:t>09/04/2012</a:t>
            </a:fld>
            <a:endParaRPr lang="en-GB"/>
          </a:p>
        </p:txBody>
      </p:sp>
      <p:sp>
        <p:nvSpPr>
          <p:cNvPr id="3" name="Footer Placeholder 2"/>
          <p:cNvSpPr>
            <a:spLocks noGrp="1"/>
          </p:cNvSpPr>
          <p:nvPr>
            <p:ph type="ftr" sz="quarter" idx="11"/>
          </p:nvPr>
        </p:nvSpPr>
        <p:spPr/>
        <p:txBody>
          <a:bodyPr/>
          <a:lstStyle/>
          <a:p>
            <a:r>
              <a:rPr lang="ar-SA" smtClean="0"/>
              <a:t>الفصل الدراسي الأول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1ACB6-CF76-4B84-BC6B-D8D5211036E9}"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BB3CA0-4280-4BC5-A147-CA7581F0EC90}"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405C5-C410-43F2-9CD9-54F5C7AE00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9ED185-65B4-4AEF-9994-98534A399EBA}"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B0CC-AE68-42CB-AEF2-88D734EE9435}" type="datetime1">
              <a:rPr lang="en-GB" smtClean="0"/>
              <a:t>09/04/2012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الأول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1"/>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sz="6600" b="1" dirty="0" smtClean="0">
                <a:solidFill>
                  <a:srgbClr val="002060"/>
                </a:solidFill>
                <a:latin typeface="GE Modern Bold" pitchFamily="18" charset="-78"/>
                <a:ea typeface="GE Modern Bold" pitchFamily="18" charset="-78"/>
                <a:cs typeface="GE Modern Bold" pitchFamily="18" charset="-78"/>
              </a:rPr>
              <a:t>نصوص تاريخية  باللغة الإنجليزية</a:t>
            </a:r>
            <a:r>
              <a:rPr lang="ar-SA" sz="6600" b="1" dirty="0" smtClean="0">
                <a:latin typeface="GE Modern Bold" pitchFamily="18" charset="-78"/>
                <a:ea typeface="GE Modern Bold" pitchFamily="18" charset="-78"/>
                <a:cs typeface="GE Modern Bold" pitchFamily="18" charset="-78"/>
              </a:rPr>
              <a:t/>
            </a:r>
            <a:br>
              <a:rPr lang="ar-SA" sz="6600" b="1" dirty="0" smtClean="0">
                <a:latin typeface="GE Modern Bold" pitchFamily="18" charset="-78"/>
                <a:ea typeface="GE Modern Bold" pitchFamily="18" charset="-78"/>
                <a:cs typeface="GE Modern Bold" pitchFamily="18" charset="-78"/>
              </a:rPr>
            </a:br>
            <a:r>
              <a:rPr lang="ar-SA" sz="6600" b="1" dirty="0" smtClean="0">
                <a:latin typeface="GE Modern Bold" pitchFamily="18" charset="-78"/>
                <a:ea typeface="GE Modern Bold" pitchFamily="18" charset="-78"/>
                <a:cs typeface="GE Modern Bold" pitchFamily="18" charset="-78"/>
              </a:rPr>
              <a:t>الفرقة الرابعة</a:t>
            </a:r>
            <a:r>
              <a:rPr lang="en-GB" sz="6600" b="1" dirty="0" smtClean="0">
                <a:latin typeface="GE Modern Bold" pitchFamily="18" charset="-78"/>
                <a:ea typeface="GE Modern Bold" pitchFamily="18" charset="-78"/>
                <a:cs typeface="GE Modern Bold" pitchFamily="18" charset="-78"/>
              </a:rPr>
              <a:t> - </a:t>
            </a:r>
            <a:r>
              <a:rPr lang="ar-SA" sz="6600" b="1" dirty="0" smtClean="0">
                <a:latin typeface="GE Modern Bold" pitchFamily="18" charset="-78"/>
                <a:ea typeface="GE Modern Bold" pitchFamily="18" charset="-78"/>
                <a:cs typeface="GE Modern Bold" pitchFamily="18" charset="-78"/>
              </a:rPr>
              <a:t>تاريخ</a:t>
            </a:r>
            <a:endParaRPr lang="en-GB" sz="6600" b="1" dirty="0">
              <a:latin typeface="GE Modern Bold" pitchFamily="18" charset="-78"/>
              <a:ea typeface="GE Modern Bold" pitchFamily="18" charset="-78"/>
              <a:cs typeface="GE Modern Bold" pitchFamily="18" charset="-78"/>
            </a:endParaRPr>
          </a:p>
        </p:txBody>
      </p:sp>
      <p:sp>
        <p:nvSpPr>
          <p:cNvPr id="5" name="Footer Placeholder 4"/>
          <p:cNvSpPr>
            <a:spLocks noGrp="1"/>
          </p:cNvSpPr>
          <p:nvPr>
            <p:ph type="ftr" sz="quarter" idx="4294967295"/>
          </p:nvPr>
        </p:nvSpPr>
        <p:spPr>
          <a:xfrm>
            <a:off x="3054324" y="5984911"/>
            <a:ext cx="3651125" cy="365125"/>
          </a:xfrm>
          <a:prstGeom prst="rect">
            <a:avLst/>
          </a:prstGeom>
        </p:spPr>
        <p:txBody>
          <a:bodyPr/>
          <a:lstStyle/>
          <a:p>
            <a:r>
              <a:rPr lang="ar-SA" sz="2400" b="1" smtClean="0">
                <a:solidFill>
                  <a:schemeClr val="tx1"/>
                </a:solidFill>
                <a:latin typeface="Arabic Typesetting" pitchFamily="66" charset="-78"/>
                <a:cs typeface="Arabic Typesetting" pitchFamily="66" charset="-78"/>
              </a:rPr>
              <a:t>الفصل الدراسي الثاني 1433/1432 هــ</a:t>
            </a:r>
            <a:endParaRPr lang="en-GB" sz="2400" b="1" dirty="0">
              <a:solidFill>
                <a:schemeClr val="tx1"/>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325701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70C0"/>
          </a:solidFill>
        </p:spPr>
        <p:txBody>
          <a:bodyPr/>
          <a:lstStyle/>
          <a:p>
            <a:r>
              <a:rPr lang="ar-SA" dirty="0" smtClean="0"/>
              <a:t>ا</a:t>
            </a:r>
            <a:r>
              <a:rPr lang="ar-SA" b="1" dirty="0" smtClean="0"/>
              <a:t>لنص الخامس</a:t>
            </a:r>
            <a:endParaRPr lang="en-GB" b="1" dirty="0"/>
          </a:p>
        </p:txBody>
      </p:sp>
      <p:sp>
        <p:nvSpPr>
          <p:cNvPr id="3" name="Content Placeholder 2"/>
          <p:cNvSpPr>
            <a:spLocks noGrp="1"/>
          </p:cNvSpPr>
          <p:nvPr>
            <p:ph idx="1"/>
          </p:nvPr>
        </p:nvSpPr>
        <p:spPr/>
        <p:txBody>
          <a:bodyPr/>
          <a:lstStyle/>
          <a:p>
            <a:pPr algn="ctr"/>
            <a:endParaRPr lang="ar-SA" b="1" dirty="0" smtClean="0"/>
          </a:p>
          <a:p>
            <a:pPr algn="ctr"/>
            <a:endParaRPr lang="ar-SA" b="1" dirty="0"/>
          </a:p>
          <a:p>
            <a:pPr algn="ctr"/>
            <a:endParaRPr lang="ar-SA" b="1" dirty="0" smtClean="0"/>
          </a:p>
          <a:p>
            <a:pPr algn="ctr"/>
            <a:r>
              <a:rPr lang="en-GB" b="1" dirty="0" smtClean="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209075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algn="just"/>
            <a:r>
              <a:rPr lang="en-GB" sz="3600" b="1" dirty="0" err="1" smtClean="0"/>
              <a:t>Shawan</a:t>
            </a:r>
            <a:r>
              <a:rPr lang="en-GB" sz="3600" b="1" dirty="0" smtClean="0"/>
              <a:t> </a:t>
            </a:r>
            <a:r>
              <a:rPr lang="en-GB" sz="3600" b="1" dirty="0" err="1"/>
              <a:t>Amhara</a:t>
            </a:r>
            <a:r>
              <a:rPr lang="en-GB" sz="3600" b="1" dirty="0"/>
              <a:t> southward military expansion of the late nineteen century certainly deserves an attentive study for it constitutes a unique and particularly  major  episode in the modern history of sub-Saharan Africa. </a:t>
            </a:r>
            <a:endParaRPr lang="en-GB" sz="36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3572158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3600" b="1" dirty="0" err="1" smtClean="0"/>
              <a:t>Shawan</a:t>
            </a:r>
            <a:r>
              <a:rPr lang="en-GB" sz="3600" b="1" dirty="0" smtClean="0"/>
              <a:t> </a:t>
            </a:r>
            <a:r>
              <a:rPr lang="ar-SA" sz="3600" b="1" dirty="0" smtClean="0"/>
              <a:t>				الشوا</a:t>
            </a:r>
          </a:p>
          <a:p>
            <a:r>
              <a:rPr lang="en-GB" sz="3600" b="1" dirty="0" err="1" smtClean="0"/>
              <a:t>Amhara</a:t>
            </a:r>
            <a:r>
              <a:rPr lang="en-GB" sz="3600" b="1" dirty="0" smtClean="0"/>
              <a:t> </a:t>
            </a:r>
            <a:r>
              <a:rPr lang="ar-SA" sz="3600" b="1" dirty="0" smtClean="0"/>
              <a:t>				 الامهرا/الامهرة	   </a:t>
            </a:r>
            <a:r>
              <a:rPr lang="en-GB" sz="3600" b="1" dirty="0" smtClean="0"/>
              <a:t>Military</a:t>
            </a:r>
            <a:r>
              <a:rPr lang="ar-SA" sz="3600" b="1" dirty="0" smtClean="0"/>
              <a:t>				جيش /عسكري</a:t>
            </a:r>
            <a:endParaRPr lang="en-GB" sz="3600" b="1" dirty="0" smtClean="0"/>
          </a:p>
          <a:p>
            <a:pPr algn="just"/>
            <a:r>
              <a:rPr lang="en-GB" sz="3600" b="1" dirty="0" smtClean="0"/>
              <a:t>Expansion </a:t>
            </a:r>
            <a:r>
              <a:rPr lang="ar-SA" sz="3600" b="1" dirty="0" smtClean="0"/>
              <a:t>				توسع</a:t>
            </a:r>
            <a:endParaRPr lang="en-GB" sz="3600" b="1" dirty="0" smtClean="0"/>
          </a:p>
          <a:p>
            <a:pPr algn="just"/>
            <a:r>
              <a:rPr lang="en-GB" sz="3600" b="1" dirty="0" smtClean="0"/>
              <a:t>Century </a:t>
            </a:r>
            <a:r>
              <a:rPr lang="ar-SA" sz="3600" b="1" dirty="0" smtClean="0"/>
              <a:t>				قرن</a:t>
            </a:r>
            <a:endParaRPr lang="en-GB" sz="3600" b="1" dirty="0" smtClean="0"/>
          </a:p>
          <a:p>
            <a:pPr algn="just"/>
            <a:r>
              <a:rPr lang="en-GB" sz="3600" b="1" dirty="0" smtClean="0"/>
              <a:t>Attentive </a:t>
            </a:r>
            <a:r>
              <a:rPr lang="en-GB" sz="3600" b="1" dirty="0"/>
              <a:t>study </a:t>
            </a:r>
            <a:r>
              <a:rPr lang="ar-SA" sz="3600" b="1" dirty="0" smtClean="0"/>
              <a:t>			دراسة متأنية</a:t>
            </a:r>
            <a:endParaRPr lang="en-GB" sz="3600" b="1" dirty="0" smtClean="0"/>
          </a:p>
          <a:p>
            <a:pPr algn="just"/>
            <a:r>
              <a:rPr lang="en-GB" sz="3600" b="1" dirty="0" smtClean="0"/>
              <a:t>Constitutes </a:t>
            </a:r>
            <a:r>
              <a:rPr lang="ar-SA" sz="3600" b="1" dirty="0" smtClean="0"/>
              <a:t>				يشكل/يمثل</a:t>
            </a:r>
            <a:endParaRPr lang="en-GB" sz="3600" b="1" dirty="0" smtClean="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29162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3600" b="1" dirty="0" smtClean="0"/>
              <a:t>Unique </a:t>
            </a:r>
            <a:r>
              <a:rPr lang="ar-SA" sz="3600" b="1" dirty="0" smtClean="0"/>
              <a:t>				متفرد</a:t>
            </a:r>
            <a:endParaRPr lang="en-GB" sz="3600" b="1" dirty="0" smtClean="0"/>
          </a:p>
          <a:p>
            <a:pPr algn="just"/>
            <a:r>
              <a:rPr lang="en-GB" sz="3600" b="1" dirty="0" smtClean="0"/>
              <a:t>Episode </a:t>
            </a:r>
            <a:r>
              <a:rPr lang="ar-SA" sz="3600" b="1" dirty="0" smtClean="0"/>
              <a:t>			حدث</a:t>
            </a:r>
            <a:endParaRPr lang="en-GB" sz="3600" b="1" dirty="0" smtClean="0"/>
          </a:p>
          <a:p>
            <a:pPr algn="just"/>
            <a:r>
              <a:rPr lang="en-GB" sz="3600" b="1" dirty="0" smtClean="0"/>
              <a:t>Modern </a:t>
            </a:r>
            <a:r>
              <a:rPr lang="en-GB" sz="3600" b="1" dirty="0"/>
              <a:t>history </a:t>
            </a:r>
            <a:r>
              <a:rPr lang="ar-SA" sz="3600" b="1" dirty="0" smtClean="0"/>
              <a:t>		تاريخ حديث</a:t>
            </a:r>
            <a:endParaRPr lang="en-GB" sz="3600" b="1" dirty="0" smtClean="0"/>
          </a:p>
          <a:p>
            <a:pPr algn="just"/>
            <a:r>
              <a:rPr lang="en-GB" sz="3600" b="1" dirty="0" smtClean="0"/>
              <a:t>Sub-Saharan </a:t>
            </a:r>
            <a:r>
              <a:rPr lang="en-GB" sz="3600" b="1" dirty="0"/>
              <a:t>Africa. </a:t>
            </a:r>
            <a:r>
              <a:rPr lang="ar-SA" sz="3600" b="1" dirty="0" smtClean="0"/>
              <a:t>افريقيا جنوب الصحراء</a:t>
            </a:r>
            <a:endParaRPr lang="en-GB" sz="36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683911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توسع أمهرة الشوا</a:t>
            </a:r>
            <a:endParaRPr lang="en-GB" b="1" dirty="0"/>
          </a:p>
        </p:txBody>
      </p:sp>
      <p:sp>
        <p:nvSpPr>
          <p:cNvPr id="3" name="Content Placeholder 2"/>
          <p:cNvSpPr>
            <a:spLocks noGrp="1"/>
          </p:cNvSpPr>
          <p:nvPr>
            <p:ph idx="1"/>
          </p:nvPr>
        </p:nvSpPr>
        <p:spPr/>
        <p:txBody>
          <a:bodyPr>
            <a:normAutofit/>
          </a:bodyPr>
          <a:lstStyle/>
          <a:p>
            <a:pPr algn="just" rtl="1"/>
            <a:r>
              <a:rPr lang="ar-SA" sz="3600" b="1" dirty="0"/>
              <a:t>إن توسع </a:t>
            </a:r>
            <a:r>
              <a:rPr lang="en-US" sz="3600" b="1" dirty="0"/>
              <a:t>أ</a:t>
            </a:r>
            <a:r>
              <a:rPr lang="ar-SA" sz="3600" b="1" dirty="0"/>
              <a:t>مهرة شوا باتجاه الجنوب خلال أواخر القرن التاسع عشر يستحق دراسة متأنية اذ انه شكل حدثا مهماً ومتفرداَ في التاريخ الحديث لإفريقيا جنوب </a:t>
            </a:r>
            <a:r>
              <a:rPr lang="ar-SA" sz="3600" b="1" dirty="0" smtClean="0"/>
              <a:t>الصحراء.</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0851527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lstStyle/>
          <a:p>
            <a:pPr algn="just"/>
            <a:r>
              <a:rPr lang="en-GB" sz="3600" b="1" dirty="0"/>
              <a:t>Initially begun well  before the accession of </a:t>
            </a:r>
            <a:r>
              <a:rPr lang="en-GB" sz="3600" b="1" dirty="0" err="1"/>
              <a:t>Menlik</a:t>
            </a:r>
            <a:r>
              <a:rPr lang="en-GB" sz="3600" b="1" dirty="0"/>
              <a:t> II,  it was continued, with increasing use of firearms, through his reign culminating in the incorporation of the conquered non-Semitic predominantly Muslims or pagan peoples of southern Ethiopia</a:t>
            </a:r>
            <a:r>
              <a:rPr lang="en-GB" sz="3600" b="1" dirty="0" smtClean="0"/>
              <a:t>,.</a:t>
            </a:r>
            <a:r>
              <a:rPr lang="ar-SA" sz="3600" b="1" dirty="0" smtClean="0"/>
              <a:t>  </a:t>
            </a:r>
            <a:r>
              <a:rPr lang="en-GB" sz="3600" b="1" dirty="0" smtClean="0"/>
              <a:t> </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601892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295401"/>
            <a:ext cx="8915400" cy="4830766"/>
          </a:xfrm>
        </p:spPr>
        <p:txBody>
          <a:bodyPr>
            <a:normAutofit fontScale="85000" lnSpcReduction="20000"/>
          </a:bodyPr>
          <a:lstStyle/>
          <a:p>
            <a:pPr algn="just"/>
            <a:r>
              <a:rPr lang="en-GB" sz="4200" b="1" dirty="0" smtClean="0"/>
              <a:t>Accession</a:t>
            </a:r>
            <a:r>
              <a:rPr lang="ar-SA" sz="4200" b="1" dirty="0" smtClean="0"/>
              <a:t>			تولي/وصول</a:t>
            </a:r>
            <a:endParaRPr lang="en-GB" sz="4200" b="1" dirty="0" smtClean="0"/>
          </a:p>
          <a:p>
            <a:pPr algn="just"/>
            <a:r>
              <a:rPr lang="en-GB" sz="4200" b="1" dirty="0" smtClean="0"/>
              <a:t>Firearms</a:t>
            </a:r>
            <a:r>
              <a:rPr lang="ar-SA" sz="4200" b="1" dirty="0" smtClean="0"/>
              <a:t>			سلاح ناري</a:t>
            </a:r>
            <a:endParaRPr lang="en-GB" sz="4200" b="1" dirty="0" smtClean="0"/>
          </a:p>
          <a:p>
            <a:pPr algn="just"/>
            <a:r>
              <a:rPr lang="en-GB" sz="4200" b="1" dirty="0" smtClean="0"/>
              <a:t>Reign </a:t>
            </a:r>
            <a:r>
              <a:rPr lang="ar-SA" sz="4200" b="1" dirty="0" smtClean="0"/>
              <a:t>				عهد</a:t>
            </a:r>
            <a:endParaRPr lang="en-GB" sz="4200" b="1" dirty="0" smtClean="0"/>
          </a:p>
          <a:p>
            <a:pPr algn="just"/>
            <a:r>
              <a:rPr lang="en-GB" sz="4200" b="1" dirty="0" smtClean="0"/>
              <a:t>Culminating </a:t>
            </a:r>
            <a:r>
              <a:rPr lang="ar-SA" sz="4200" b="1" dirty="0" smtClean="0"/>
              <a:t>			توج</a:t>
            </a:r>
            <a:endParaRPr lang="en-GB" sz="4200" b="1" dirty="0" smtClean="0"/>
          </a:p>
          <a:p>
            <a:pPr algn="just"/>
            <a:r>
              <a:rPr lang="en-GB" sz="4200" b="1" dirty="0" smtClean="0"/>
              <a:t>Incorporation</a:t>
            </a:r>
            <a:r>
              <a:rPr lang="ar-SA" sz="4200" b="1" dirty="0" smtClean="0"/>
              <a:t>		ضم</a:t>
            </a:r>
            <a:endParaRPr lang="en-GB" sz="4200" b="1" dirty="0" smtClean="0"/>
          </a:p>
          <a:p>
            <a:pPr algn="just"/>
            <a:r>
              <a:rPr lang="en-GB" sz="4200" b="1" dirty="0" smtClean="0"/>
              <a:t>Conquered </a:t>
            </a:r>
            <a:r>
              <a:rPr lang="ar-SA" sz="4200" b="1" dirty="0" smtClean="0"/>
              <a:t>			محتل</a:t>
            </a:r>
            <a:endParaRPr lang="en-GB" sz="4200" b="1" dirty="0" smtClean="0"/>
          </a:p>
          <a:p>
            <a:pPr algn="just"/>
            <a:r>
              <a:rPr lang="en-GB" sz="4200" b="1" dirty="0" smtClean="0"/>
              <a:t>Non-Semitic </a:t>
            </a:r>
            <a:r>
              <a:rPr lang="ar-SA" sz="4200" b="1" dirty="0" smtClean="0"/>
              <a:t>		غير السامية</a:t>
            </a:r>
            <a:endParaRPr lang="en-GB" sz="4200" b="1" dirty="0" smtClean="0"/>
          </a:p>
          <a:p>
            <a:pPr algn="just"/>
            <a:r>
              <a:rPr lang="en-GB" sz="4200" b="1" dirty="0" smtClean="0"/>
              <a:t>Pagan </a:t>
            </a:r>
            <a:r>
              <a:rPr lang="ar-SA" sz="4200" b="1" dirty="0" smtClean="0"/>
              <a:t>			وثني/ من يتبع الديانات التقليدية	</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90308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توسع أمهرة الشوا</a:t>
            </a:r>
            <a:endParaRPr lang="en-GB" dirty="0"/>
          </a:p>
        </p:txBody>
      </p:sp>
      <p:sp>
        <p:nvSpPr>
          <p:cNvPr id="3" name="Content Placeholder 2"/>
          <p:cNvSpPr>
            <a:spLocks noGrp="1"/>
          </p:cNvSpPr>
          <p:nvPr>
            <p:ph idx="1"/>
          </p:nvPr>
        </p:nvSpPr>
        <p:spPr/>
        <p:txBody>
          <a:bodyPr>
            <a:normAutofit/>
          </a:bodyPr>
          <a:lstStyle/>
          <a:p>
            <a:pPr marL="0" indent="0" algn="just" rtl="1">
              <a:buNone/>
            </a:pPr>
            <a:r>
              <a:rPr lang="ar-SA" dirty="0" smtClean="0"/>
              <a:t> </a:t>
            </a:r>
            <a:r>
              <a:rPr lang="ar-SA" sz="3600" b="1" dirty="0"/>
              <a:t>كانت بداية  ذلك التوسع قبل تولي منليك الثاني للحكم  وتواصل في عهده  بالتزامن مع ازدياد استخدام السلاح الناري وتوِّج باتساع الدولة الإثيوبية لتضم </a:t>
            </a:r>
            <a:r>
              <a:rPr lang="ar-SA" sz="3600" b="1" dirty="0" smtClean="0"/>
              <a:t>ذوي </a:t>
            </a:r>
            <a:r>
              <a:rPr lang="ar-SA" sz="3600" b="1" dirty="0"/>
              <a:t>الأصول العرقية غير السامية ومعظمهم من المسلمين أو من أتباع المعتقدات </a:t>
            </a:r>
            <a:r>
              <a:rPr lang="ar-SA" sz="3600" b="1" dirty="0" smtClean="0"/>
              <a:t>التقليدية</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894308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219201"/>
            <a:ext cx="8915400" cy="4906966"/>
          </a:xfrm>
        </p:spPr>
        <p:txBody>
          <a:bodyPr>
            <a:noAutofit/>
          </a:bodyPr>
          <a:lstStyle/>
          <a:p>
            <a:pPr marL="0" indent="0" algn="just">
              <a:buNone/>
            </a:pPr>
            <a:r>
              <a:rPr lang="en-GB" sz="3600" b="1" dirty="0"/>
              <a:t>who collectively outnumbered the Semitic Christian northern Ethiopians, into a considerable enlarged Ethiopian state. While most Africans elsewhere were being subjected to alien European conquest and colonial rule,  Ethiopia  managed  to survive, except for the brief period of Italian occupation (1935 – 1940), as the only independent African state</a:t>
            </a: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3485247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219201"/>
            <a:ext cx="8915400" cy="4906966"/>
          </a:xfrm>
        </p:spPr>
        <p:txBody>
          <a:bodyPr>
            <a:noAutofit/>
          </a:bodyPr>
          <a:lstStyle/>
          <a:p>
            <a:pPr marL="0" indent="0" algn="just">
              <a:buNone/>
            </a:pPr>
            <a:r>
              <a:rPr lang="en-GB" sz="3600" b="1" dirty="0" smtClean="0"/>
              <a:t>collectively </a:t>
            </a:r>
            <a:r>
              <a:rPr lang="ar-SA" sz="3600" b="1" dirty="0" smtClean="0"/>
              <a:t>			جميعاً</a:t>
            </a:r>
            <a:endParaRPr lang="en-GB" sz="3600" b="1" dirty="0" smtClean="0"/>
          </a:p>
          <a:p>
            <a:pPr marL="0" indent="0" algn="just">
              <a:buNone/>
            </a:pPr>
            <a:r>
              <a:rPr lang="en-GB" sz="3600" b="1" dirty="0" smtClean="0"/>
              <a:t>Outnumbered</a:t>
            </a:r>
            <a:r>
              <a:rPr lang="ar-SA" sz="3600" b="1" dirty="0" smtClean="0"/>
              <a:t>			يفوق</a:t>
            </a:r>
            <a:endParaRPr lang="en-GB" sz="3600" b="1" dirty="0" smtClean="0"/>
          </a:p>
          <a:p>
            <a:pPr marL="0" indent="0" algn="just">
              <a:buNone/>
            </a:pPr>
            <a:r>
              <a:rPr lang="en-GB" sz="3600" b="1" dirty="0" smtClean="0"/>
              <a:t>Christian </a:t>
            </a:r>
            <a:r>
              <a:rPr lang="ar-SA" sz="3600" b="1" dirty="0" smtClean="0"/>
              <a:t>				مسيحي</a:t>
            </a:r>
            <a:endParaRPr lang="en-GB" sz="3600" b="1" dirty="0" smtClean="0"/>
          </a:p>
          <a:p>
            <a:pPr marL="0" indent="0" algn="just">
              <a:buNone/>
            </a:pPr>
            <a:r>
              <a:rPr lang="en-GB" sz="3600" b="1" dirty="0" smtClean="0"/>
              <a:t>European</a:t>
            </a:r>
            <a:r>
              <a:rPr lang="ar-SA" sz="3600" b="1" dirty="0" smtClean="0"/>
              <a:t>				أوربي</a:t>
            </a:r>
            <a:endParaRPr lang="en-GB" sz="3600" b="1" dirty="0" smtClean="0"/>
          </a:p>
          <a:p>
            <a:pPr marL="0" indent="0" algn="just">
              <a:buNone/>
            </a:pPr>
            <a:r>
              <a:rPr lang="en-GB" sz="3600" b="1" dirty="0" smtClean="0"/>
              <a:t>conquest </a:t>
            </a:r>
            <a:r>
              <a:rPr lang="ar-SA" sz="3600" b="1" dirty="0" smtClean="0"/>
              <a:t>			غزو/احتلال</a:t>
            </a:r>
            <a:endParaRPr lang="en-GB" sz="3600" b="1" dirty="0" smtClean="0"/>
          </a:p>
          <a:p>
            <a:pPr marL="0" indent="0" algn="just">
              <a:buNone/>
            </a:pPr>
            <a:r>
              <a:rPr lang="en-GB" sz="3600" b="1" dirty="0" smtClean="0"/>
              <a:t>colonial </a:t>
            </a:r>
            <a:r>
              <a:rPr lang="en-GB" sz="3600" b="1" dirty="0"/>
              <a:t>rule, </a:t>
            </a:r>
            <a:r>
              <a:rPr lang="ar-SA" sz="3600" b="1" dirty="0" smtClean="0"/>
              <a:t>			حكم استعماري</a:t>
            </a:r>
            <a:endParaRPr lang="en-GB" sz="3600" b="1" dirty="0" smtClean="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227163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219201"/>
            <a:ext cx="8915400" cy="4906966"/>
          </a:xfrm>
        </p:spPr>
        <p:txBody>
          <a:bodyPr>
            <a:noAutofit/>
          </a:bodyPr>
          <a:lstStyle/>
          <a:p>
            <a:pPr marL="0" indent="0" algn="just">
              <a:buNone/>
            </a:pPr>
            <a:r>
              <a:rPr lang="en-GB" sz="3600" b="1" dirty="0" smtClean="0"/>
              <a:t>Brief period</a:t>
            </a:r>
            <a:r>
              <a:rPr lang="ar-SA" sz="3600" b="1" dirty="0" smtClean="0"/>
              <a:t>			فترة قصيرة</a:t>
            </a:r>
            <a:r>
              <a:rPr lang="en-GB" sz="3600" b="1" dirty="0" smtClean="0"/>
              <a:t> </a:t>
            </a:r>
          </a:p>
          <a:p>
            <a:pPr marL="0" indent="0" algn="just">
              <a:buNone/>
            </a:pPr>
            <a:r>
              <a:rPr lang="en-GB" sz="3600" b="1" dirty="0" smtClean="0"/>
              <a:t>Italian </a:t>
            </a:r>
            <a:r>
              <a:rPr lang="ar-SA" sz="3600" b="1" dirty="0" smtClean="0"/>
              <a:t>				إيطالي</a:t>
            </a:r>
            <a:endParaRPr lang="en-GB" sz="3600" b="1" dirty="0" smtClean="0"/>
          </a:p>
          <a:p>
            <a:pPr marL="0" indent="0" algn="just">
              <a:buNone/>
            </a:pPr>
            <a:r>
              <a:rPr lang="en-GB" sz="3600" b="1" dirty="0" smtClean="0"/>
              <a:t>Occupation</a:t>
            </a:r>
            <a:r>
              <a:rPr lang="ar-SA" sz="3600" b="1" dirty="0" smtClean="0"/>
              <a:t>			احتلال</a:t>
            </a:r>
            <a:endParaRPr lang="en-GB" sz="3600" b="1" dirty="0" smtClean="0"/>
          </a:p>
          <a:p>
            <a:pPr marL="0" indent="0" algn="just">
              <a:buNone/>
            </a:pP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339875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توسع أمهرة الشوا</a:t>
            </a:r>
            <a:endParaRPr lang="en-GB" dirty="0"/>
          </a:p>
        </p:txBody>
      </p:sp>
      <p:sp>
        <p:nvSpPr>
          <p:cNvPr id="3" name="Content Placeholder 2"/>
          <p:cNvSpPr>
            <a:spLocks noGrp="1"/>
          </p:cNvSpPr>
          <p:nvPr>
            <p:ph idx="1"/>
          </p:nvPr>
        </p:nvSpPr>
        <p:spPr/>
        <p:txBody>
          <a:bodyPr>
            <a:normAutofit/>
          </a:bodyPr>
          <a:lstStyle/>
          <a:p>
            <a:pPr algn="just" rtl="1"/>
            <a:r>
              <a:rPr lang="ar-SA" sz="3600" b="1" dirty="0" smtClean="0"/>
              <a:t>وكانت </a:t>
            </a:r>
            <a:r>
              <a:rPr lang="ar-SA" sz="3600" b="1" dirty="0"/>
              <a:t>تلك المجموعات تفوق </a:t>
            </a:r>
            <a:r>
              <a:rPr lang="ar-SA" sz="3600" b="1" dirty="0" smtClean="0"/>
              <a:t>المسيحيين </a:t>
            </a:r>
            <a:r>
              <a:rPr lang="ar-SA" sz="3600" b="1" dirty="0"/>
              <a:t>ذوي الأصول السامية في الأقاليم الشمالية </a:t>
            </a:r>
            <a:r>
              <a:rPr lang="ar-SA" sz="3600" b="1" dirty="0" smtClean="0"/>
              <a:t>عدداَ</a:t>
            </a:r>
            <a:r>
              <a:rPr lang="ar-SA" sz="3600" b="1" dirty="0"/>
              <a:t>. وفي الوقت الذي خضعت معظم </a:t>
            </a:r>
            <a:r>
              <a:rPr lang="ar-SA" sz="3600" b="1" dirty="0" smtClean="0"/>
              <a:t>افريقيا </a:t>
            </a:r>
            <a:r>
              <a:rPr lang="ar-SA" sz="3600" b="1" dirty="0"/>
              <a:t>للغزو الأوربي والحكم الاستعماري، ظلت إثيوبيا باستثناء فترة الحكم الإيطالي 1935-1940، هي القطر الإفريقي الوحيد المستقل.</a:t>
            </a:r>
            <a:endParaRPr lang="en-GB" sz="3600" b="1" dirty="0"/>
          </a:p>
          <a:p>
            <a:pPr algn="just"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418137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143001"/>
            <a:ext cx="8915400" cy="4983166"/>
          </a:xfrm>
        </p:spPr>
        <p:txBody>
          <a:bodyPr>
            <a:noAutofit/>
          </a:bodyPr>
          <a:lstStyle/>
          <a:p>
            <a:pPr marL="0" indent="0" algn="just">
              <a:buNone/>
            </a:pPr>
            <a:r>
              <a:rPr lang="en-GB" sz="3600" b="1" dirty="0"/>
              <a:t>The legacy endowed Ethiopia with a special socio-political configuration that was rather different from that the former colonial African states. In governing the conquered population, the </a:t>
            </a:r>
            <a:r>
              <a:rPr lang="en-GB" sz="3600" b="1" dirty="0" err="1"/>
              <a:t>Shawan</a:t>
            </a:r>
            <a:r>
              <a:rPr lang="en-GB" sz="3600" b="1" dirty="0"/>
              <a:t> dominated state assumed the attributes of colonial regime. The subject people in the conquered territories were looked down upon as ethnically and culturally inferior. </a:t>
            </a: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5409756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143001"/>
            <a:ext cx="8915400" cy="4983166"/>
          </a:xfrm>
        </p:spPr>
        <p:txBody>
          <a:bodyPr>
            <a:noAutofit/>
          </a:bodyPr>
          <a:lstStyle/>
          <a:p>
            <a:pPr marL="0" indent="0" algn="just">
              <a:buNone/>
            </a:pPr>
            <a:r>
              <a:rPr lang="en-GB" sz="3600" b="1" dirty="0" smtClean="0"/>
              <a:t>socio-political</a:t>
            </a:r>
            <a:r>
              <a:rPr lang="ar-SA" sz="3600" b="1" dirty="0" smtClean="0"/>
              <a:t>				الاجتماعي والسياسي</a:t>
            </a:r>
            <a:r>
              <a:rPr lang="en-GB" sz="3600" b="1" dirty="0" smtClean="0"/>
              <a:t> </a:t>
            </a:r>
          </a:p>
          <a:p>
            <a:pPr marL="0" indent="0" algn="just">
              <a:buNone/>
            </a:pPr>
            <a:r>
              <a:rPr lang="en-GB" sz="3600" b="1" dirty="0" smtClean="0"/>
              <a:t>configuration </a:t>
            </a:r>
            <a:r>
              <a:rPr lang="ar-SA" sz="3600" b="1" dirty="0" smtClean="0"/>
              <a:t>				وضع	</a:t>
            </a:r>
            <a:endParaRPr lang="en-GB" sz="3600" b="1" dirty="0" smtClean="0"/>
          </a:p>
          <a:p>
            <a:pPr marL="0" indent="0" algn="just">
              <a:buNone/>
            </a:pPr>
            <a:r>
              <a:rPr lang="en-GB" sz="3600" b="1" dirty="0" smtClean="0"/>
              <a:t>To govern				</a:t>
            </a:r>
            <a:r>
              <a:rPr lang="ar-SA" sz="3600" b="1" dirty="0" smtClean="0"/>
              <a:t>يحكم			</a:t>
            </a:r>
            <a:endParaRPr lang="en-GB" sz="3600" b="1" dirty="0" smtClean="0"/>
          </a:p>
          <a:p>
            <a:pPr marL="0" indent="0" algn="just">
              <a:buNone/>
            </a:pPr>
            <a:r>
              <a:rPr lang="en-GB" sz="3600" b="1" dirty="0" smtClean="0"/>
              <a:t>Population</a:t>
            </a:r>
            <a:r>
              <a:rPr lang="ar-SA" sz="3600" b="1" dirty="0" smtClean="0"/>
              <a:t>				سكان</a:t>
            </a:r>
            <a:endParaRPr lang="en-GB" sz="3600" b="1" dirty="0"/>
          </a:p>
          <a:p>
            <a:pPr marL="0" indent="0" algn="just">
              <a:buNone/>
            </a:pPr>
            <a:r>
              <a:rPr lang="en-GB" sz="3600" b="1" dirty="0" smtClean="0"/>
              <a:t>dominated </a:t>
            </a:r>
            <a:r>
              <a:rPr lang="ar-SA" sz="3600" b="1" dirty="0" smtClean="0"/>
              <a:t>				يسيطر</a:t>
            </a:r>
            <a:endParaRPr lang="en-GB" sz="3600" b="1" dirty="0" smtClean="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963604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143001"/>
            <a:ext cx="8915400" cy="4983166"/>
          </a:xfrm>
        </p:spPr>
        <p:txBody>
          <a:bodyPr>
            <a:noAutofit/>
          </a:bodyPr>
          <a:lstStyle/>
          <a:p>
            <a:pPr marL="0" indent="0" algn="just">
              <a:buNone/>
            </a:pPr>
            <a:r>
              <a:rPr lang="en-GB" b="1" dirty="0"/>
              <a:t>A</a:t>
            </a:r>
            <a:r>
              <a:rPr lang="en-GB" b="1" dirty="0" smtClean="0"/>
              <a:t>ttributes </a:t>
            </a:r>
            <a:r>
              <a:rPr lang="en-GB" b="1" dirty="0"/>
              <a:t>of colonial regime. </a:t>
            </a:r>
            <a:r>
              <a:rPr lang="ar-SA" b="1" dirty="0" smtClean="0"/>
              <a:t>سمات الحكم الاستعماري</a:t>
            </a:r>
            <a:endParaRPr lang="en-GB" b="1" dirty="0"/>
          </a:p>
          <a:p>
            <a:pPr marL="0" indent="0" algn="just">
              <a:buNone/>
            </a:pPr>
            <a:r>
              <a:rPr lang="en-GB" sz="3600" b="1" dirty="0" smtClean="0"/>
              <a:t>Territories</a:t>
            </a:r>
            <a:r>
              <a:rPr lang="ar-SA" sz="3600" b="1" dirty="0" smtClean="0"/>
              <a:t>			اقاليم	</a:t>
            </a:r>
            <a:endParaRPr lang="en-GB" sz="3600" b="1" dirty="0" smtClean="0"/>
          </a:p>
          <a:p>
            <a:pPr marL="0" indent="0" algn="just">
              <a:buNone/>
            </a:pPr>
            <a:r>
              <a:rPr lang="en-GB" sz="3600" b="1" dirty="0" smtClean="0"/>
              <a:t>Ethnically </a:t>
            </a:r>
            <a:r>
              <a:rPr lang="ar-SA" sz="3600" b="1" dirty="0" smtClean="0"/>
              <a:t>			عرقي</a:t>
            </a:r>
            <a:endParaRPr lang="en-GB" sz="3600" b="1" dirty="0" smtClean="0"/>
          </a:p>
          <a:p>
            <a:pPr marL="0" indent="0" algn="just">
              <a:buNone/>
            </a:pPr>
            <a:r>
              <a:rPr lang="en-GB" sz="3600" b="1" dirty="0" smtClean="0"/>
              <a:t>Inferior</a:t>
            </a:r>
            <a:r>
              <a:rPr lang="en-GB" sz="3600" b="1" dirty="0"/>
              <a:t>. </a:t>
            </a:r>
            <a:r>
              <a:rPr lang="ar-SA" sz="3600" b="1" dirty="0" smtClean="0"/>
              <a:t>				وضيع</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017129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توسع أمهرة الشوا</a:t>
            </a:r>
            <a:endParaRPr lang="en-GB" dirty="0"/>
          </a:p>
        </p:txBody>
      </p:sp>
      <p:sp>
        <p:nvSpPr>
          <p:cNvPr id="3" name="Content Placeholder 2"/>
          <p:cNvSpPr>
            <a:spLocks noGrp="1"/>
          </p:cNvSpPr>
          <p:nvPr>
            <p:ph idx="1"/>
          </p:nvPr>
        </p:nvSpPr>
        <p:spPr/>
        <p:txBody>
          <a:bodyPr>
            <a:normAutofit/>
          </a:bodyPr>
          <a:lstStyle/>
          <a:p>
            <a:pPr algn="just" rtl="1"/>
            <a:r>
              <a:rPr lang="ar-SA" sz="3600" b="1" dirty="0"/>
              <a:t>أضفت تلك الحقبة طابعا خاصاً على الوضع الاجتماعي والسياسي في اثيوبيا يختلف عن نظيره في الدول الإفريقية المستعمرة.لقد اتسم حكم الدولة الاثيوبية التي كان يسيطر عليها أمهرة شوا، اتسم بسمات استعمارية تمثلت في  النظرة الدونية  لسكان الأقاليم </a:t>
            </a:r>
            <a:r>
              <a:rPr lang="ar-SA" sz="3600" b="1" dirty="0" smtClean="0"/>
              <a:t>المحتلة.</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5905853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8915400" cy="4525963"/>
          </a:xfrm>
        </p:spPr>
        <p:txBody>
          <a:bodyPr>
            <a:normAutofit lnSpcReduction="10000"/>
          </a:bodyPr>
          <a:lstStyle/>
          <a:p>
            <a:pPr algn="just"/>
            <a:r>
              <a:rPr lang="en-GB" sz="4000" b="1" dirty="0" smtClean="0"/>
              <a:t>All the ruling authorities </a:t>
            </a:r>
            <a:r>
              <a:rPr lang="en-GB" sz="4000" b="1" dirty="0"/>
              <a:t>from the imperial monarchy down to the ordinary northern Ethiopian or assimilated settlers shared in different ways in extracting surplus agricultural production and heavily burdened subject peasantry that formed the majority of the conquered peoples.</a:t>
            </a:r>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087333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3600" b="1" dirty="0" smtClean="0"/>
              <a:t>Authorities</a:t>
            </a:r>
            <a:r>
              <a:rPr lang="ar-SA" sz="3600" b="1" dirty="0" smtClean="0"/>
              <a:t>			السلطة</a:t>
            </a:r>
            <a:endParaRPr lang="en-GB" sz="3600" b="1" dirty="0" smtClean="0"/>
          </a:p>
          <a:p>
            <a:pPr algn="just"/>
            <a:r>
              <a:rPr lang="en-GB" sz="3600" b="1" dirty="0" smtClean="0"/>
              <a:t>Imperial </a:t>
            </a:r>
            <a:r>
              <a:rPr lang="ar-SA" sz="3600" b="1" dirty="0" smtClean="0"/>
              <a:t>	</a:t>
            </a:r>
            <a:r>
              <a:rPr lang="en-GB" sz="3600" b="1" dirty="0" smtClean="0"/>
              <a:t>		</a:t>
            </a:r>
            <a:r>
              <a:rPr lang="ar-SA" sz="3600" b="1" dirty="0" smtClean="0"/>
              <a:t>امبريالي	</a:t>
            </a:r>
            <a:endParaRPr lang="en-GB" sz="3600" b="1" dirty="0" smtClean="0"/>
          </a:p>
          <a:p>
            <a:pPr algn="just"/>
            <a:r>
              <a:rPr lang="en-GB" sz="3600" b="1" dirty="0" smtClean="0"/>
              <a:t>Settlers </a:t>
            </a:r>
            <a:r>
              <a:rPr lang="ar-SA" sz="3600" b="1" dirty="0" smtClean="0"/>
              <a:t>			مستوطنون		</a:t>
            </a:r>
            <a:endParaRPr lang="en-GB" sz="3600" b="1" dirty="0" smtClean="0"/>
          </a:p>
          <a:p>
            <a:pPr algn="just"/>
            <a:r>
              <a:rPr lang="en-GB" sz="3600" b="1" dirty="0" smtClean="0"/>
              <a:t>Surplus </a:t>
            </a:r>
            <a:r>
              <a:rPr lang="ar-SA" sz="3600" b="1" dirty="0" smtClean="0"/>
              <a:t>			فائض</a:t>
            </a:r>
            <a:endParaRPr lang="en-GB" sz="3600" b="1" dirty="0" smtClean="0"/>
          </a:p>
          <a:p>
            <a:pPr algn="just"/>
            <a:r>
              <a:rPr lang="en-GB" sz="3600" b="1" dirty="0" smtClean="0"/>
              <a:t>Production </a:t>
            </a:r>
            <a:r>
              <a:rPr lang="ar-SA" sz="3600" b="1" dirty="0" smtClean="0"/>
              <a:t>			انتاج</a:t>
            </a:r>
            <a:endParaRPr lang="en-GB" sz="3600" b="1" dirty="0" smtClean="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223262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توسع </a:t>
            </a:r>
            <a:r>
              <a:rPr lang="ar-SA" b="1"/>
              <a:t>أمهرة </a:t>
            </a:r>
            <a:r>
              <a:rPr lang="ar-SA" b="1" smtClean="0"/>
              <a:t>الشوا</a:t>
            </a:r>
            <a:endParaRPr lang="en-GB" dirty="0"/>
          </a:p>
        </p:txBody>
      </p:sp>
      <p:sp>
        <p:nvSpPr>
          <p:cNvPr id="3" name="Content Placeholder 2"/>
          <p:cNvSpPr>
            <a:spLocks noGrp="1"/>
          </p:cNvSpPr>
          <p:nvPr>
            <p:ph idx="1"/>
          </p:nvPr>
        </p:nvSpPr>
        <p:spPr/>
        <p:txBody>
          <a:bodyPr>
            <a:normAutofit/>
          </a:bodyPr>
          <a:lstStyle/>
          <a:p>
            <a:pPr algn="just" rtl="1"/>
            <a:r>
              <a:rPr lang="ar-SA" sz="3600" b="1" dirty="0"/>
              <a:t>وشارك الجميع بداءً بالسلطة الإمبراطورية وانتهاءً بالمستوطن العادي في الشمال شاركوا جميعهم بطرق متعددة في الحصول  من المزارعين - الذين مثلوا الغالبية العظمى تحت الاحتلال و لم يكن لهم حول ولاقوة -  على فائض في الإنتاج </a:t>
            </a:r>
            <a:r>
              <a:rPr lang="ar-SA" sz="3600" b="1" dirty="0" smtClean="0"/>
              <a:t>الزراعي.</a:t>
            </a:r>
            <a:endParaRPr lang="en-GB" sz="3600" b="1" dirty="0"/>
          </a:p>
          <a:p>
            <a:pPr algn="just"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8168923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algn="just"/>
            <a:r>
              <a:rPr lang="en-GB" sz="3600" b="1" dirty="0"/>
              <a:t>In contrast to the former colonial African state,  Ethiopia  remained a comparatively backward country where the few west European modernising influences and the very limited social changes that occurred hardly affected the general people  beyond the capital Addis Ababa. </a:t>
            </a: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3810384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3600" b="1" dirty="0" smtClean="0"/>
              <a:t>In Contrast 			</a:t>
            </a:r>
            <a:r>
              <a:rPr lang="ar-SA" sz="3600" b="1" dirty="0" smtClean="0"/>
              <a:t>مقارنة(على النقيض)</a:t>
            </a:r>
            <a:endParaRPr lang="en-GB" sz="3600" b="1" dirty="0" smtClean="0"/>
          </a:p>
          <a:p>
            <a:pPr algn="just"/>
            <a:r>
              <a:rPr lang="en-GB" sz="3600" b="1" dirty="0" smtClean="0"/>
              <a:t>Backward </a:t>
            </a:r>
            <a:r>
              <a:rPr lang="ar-SA" sz="3600" b="1" dirty="0" smtClean="0"/>
              <a:t>			متخلف</a:t>
            </a:r>
            <a:endParaRPr lang="en-GB" sz="3600" b="1" dirty="0" smtClean="0"/>
          </a:p>
          <a:p>
            <a:pPr algn="just"/>
            <a:r>
              <a:rPr lang="en-GB" sz="3600" b="1" dirty="0" smtClean="0"/>
              <a:t> Modernising </a:t>
            </a:r>
            <a:r>
              <a:rPr lang="en-GB" sz="3600" b="1" dirty="0"/>
              <a:t>Influences</a:t>
            </a:r>
            <a:r>
              <a:rPr lang="en-GB" sz="3600" b="1" dirty="0" smtClean="0"/>
              <a:t>	</a:t>
            </a:r>
            <a:r>
              <a:rPr lang="ar-SA" sz="3600" b="1" dirty="0" smtClean="0"/>
              <a:t> مؤثرات حضارية</a:t>
            </a:r>
            <a:endParaRPr lang="en-GB" sz="3600" b="1" dirty="0" smtClean="0"/>
          </a:p>
          <a:p>
            <a:pPr algn="just"/>
            <a:r>
              <a:rPr lang="en-GB" sz="3600" b="1" dirty="0" smtClean="0"/>
              <a:t>Changes </a:t>
            </a:r>
            <a:r>
              <a:rPr lang="ar-SA" sz="3600" b="1" dirty="0" smtClean="0"/>
              <a:t>			تغيير</a:t>
            </a:r>
            <a:endParaRPr lang="en-GB" sz="3600" b="1" dirty="0" smtClean="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159426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3600" b="1" dirty="0" smtClean="0"/>
              <a:t>Capital</a:t>
            </a:r>
            <a:r>
              <a:rPr lang="ar-SA" sz="3600" b="1" dirty="0" smtClean="0"/>
              <a:t>				عاصمة</a:t>
            </a:r>
            <a:endParaRPr lang="en-GB" sz="3600" b="1" dirty="0" smtClean="0"/>
          </a:p>
          <a:p>
            <a:pPr algn="just"/>
            <a:r>
              <a:rPr lang="en-GB" sz="3600" b="1" dirty="0" smtClean="0"/>
              <a:t>Addis Ababa</a:t>
            </a:r>
            <a:r>
              <a:rPr lang="ar-SA" sz="3600" b="1" dirty="0"/>
              <a:t>	</a:t>
            </a:r>
            <a:r>
              <a:rPr lang="ar-SA" sz="3600" b="1" dirty="0" smtClean="0"/>
              <a:t>		أديس ابابا</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2620229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توسع أمهرة الشوا</a:t>
            </a:r>
            <a:endParaRPr lang="en-GB" dirty="0"/>
          </a:p>
        </p:txBody>
      </p:sp>
      <p:sp>
        <p:nvSpPr>
          <p:cNvPr id="3" name="Content Placeholder 2"/>
          <p:cNvSpPr>
            <a:spLocks noGrp="1"/>
          </p:cNvSpPr>
          <p:nvPr>
            <p:ph idx="1"/>
          </p:nvPr>
        </p:nvSpPr>
        <p:spPr/>
        <p:txBody>
          <a:bodyPr>
            <a:normAutofit/>
          </a:bodyPr>
          <a:lstStyle/>
          <a:p>
            <a:pPr algn="just" rtl="1"/>
            <a:r>
              <a:rPr lang="ar-SA" sz="3900" b="1" dirty="0"/>
              <a:t>ظلت إثيوبيا قطراً متخلفاً بالمقارنة مع غيره من الدول الإفريقية التي خضعت للاستعمار و لم يتعد النذر اليسير من المؤثرات الحضارية الأوربية الغربية والتغيير الاجتماعي المحدود الذي حدث فيها حدود عاصمتها أديس ابابا. </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6862883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219201"/>
            <a:ext cx="8915400" cy="4906966"/>
          </a:xfrm>
        </p:spPr>
        <p:txBody>
          <a:bodyPr>
            <a:normAutofit/>
          </a:bodyPr>
          <a:lstStyle/>
          <a:p>
            <a:pPr marL="0" indent="0" algn="just">
              <a:buNone/>
            </a:pPr>
            <a:r>
              <a:rPr lang="en-GB" sz="3900" b="1" dirty="0">
                <a:latin typeface="Times New Roman" pitchFamily="18" charset="0"/>
                <a:cs typeface="Times New Roman" pitchFamily="18" charset="0"/>
              </a:rPr>
              <a:t>Of more crucial significance were the absence of colonial experience  and a consequent lack of anti-colonial movement. Limited politicisation, the emergence of political leadership and political parties that existed elsewhere and served as forces for political change were unknown in Ethiopia</a:t>
            </a:r>
            <a:r>
              <a:rPr lang="en-GB" sz="3900" b="1" dirty="0"/>
              <a:t>. </a:t>
            </a:r>
            <a:endParaRPr lang="en-GB" dirty="0"/>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756870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219201"/>
            <a:ext cx="8915400" cy="4906966"/>
          </a:xfrm>
        </p:spPr>
        <p:txBody>
          <a:bodyPr>
            <a:noAutofit/>
          </a:bodyPr>
          <a:lstStyle/>
          <a:p>
            <a:pPr marL="0" indent="0" algn="just">
              <a:buNone/>
            </a:pPr>
            <a:r>
              <a:rPr lang="en-GB" b="1" dirty="0"/>
              <a:t>A</a:t>
            </a:r>
            <a:r>
              <a:rPr lang="en-GB" b="1" dirty="0" smtClean="0"/>
              <a:t>nti-colonial movement</a:t>
            </a:r>
            <a:r>
              <a:rPr lang="ar-SA" sz="3600" b="1" dirty="0" smtClean="0"/>
              <a:t>	الحركة المعادية للاستعمار</a:t>
            </a:r>
            <a:endParaRPr lang="en-GB" sz="3600" b="1" dirty="0" smtClean="0"/>
          </a:p>
          <a:p>
            <a:pPr marL="0" indent="0" algn="just">
              <a:buNone/>
            </a:pPr>
            <a:r>
              <a:rPr lang="en-GB" sz="3600" b="1" dirty="0" smtClean="0"/>
              <a:t>Limited </a:t>
            </a:r>
            <a:r>
              <a:rPr lang="ar-SA" sz="3600" b="1" dirty="0" smtClean="0"/>
              <a:t>			</a:t>
            </a:r>
            <a:r>
              <a:rPr lang="en-GB" sz="3600" b="1" dirty="0" smtClean="0"/>
              <a:t>	</a:t>
            </a:r>
            <a:r>
              <a:rPr lang="ar-SA" sz="3600" b="1" dirty="0" smtClean="0"/>
              <a:t>محدود</a:t>
            </a:r>
          </a:p>
          <a:p>
            <a:pPr marL="0" indent="0" algn="just">
              <a:buNone/>
            </a:pPr>
            <a:r>
              <a:rPr lang="en-GB" sz="3600" b="1" dirty="0"/>
              <a:t>Political leadership		</a:t>
            </a:r>
            <a:r>
              <a:rPr lang="ar-SA" sz="3600" b="1" dirty="0"/>
              <a:t>زعامة سياسية</a:t>
            </a:r>
            <a:endParaRPr lang="en-GB" sz="3600" b="1" dirty="0"/>
          </a:p>
          <a:p>
            <a:pPr marL="0" indent="0" algn="just">
              <a:buNone/>
            </a:pPr>
            <a:r>
              <a:rPr lang="en-GB" sz="3600" b="1" dirty="0"/>
              <a:t>political parties </a:t>
            </a:r>
            <a:r>
              <a:rPr lang="ar-SA" sz="3600" b="1" dirty="0"/>
              <a:t>		احزاب سياسية</a:t>
            </a:r>
            <a:endParaRPr lang="en-GB" sz="3600" b="1" dirty="0"/>
          </a:p>
          <a:p>
            <a:pPr marL="0" indent="0" algn="just">
              <a:buNone/>
            </a:pPr>
            <a:r>
              <a:rPr lang="en-GB" sz="3600" b="1" smtClean="0"/>
              <a:t>Political change 		</a:t>
            </a:r>
            <a:r>
              <a:rPr lang="ar-SA" sz="3600" b="1" smtClean="0"/>
              <a:t>تحول سياسي</a:t>
            </a:r>
            <a:endParaRPr lang="en-GB" sz="3600" b="1" smtClean="0"/>
          </a:p>
          <a:p>
            <a:pPr marL="0" indent="0" algn="just">
              <a:buNone/>
            </a:pPr>
            <a:endParaRPr lang="en-GB" sz="3600" b="1" dirty="0" smtClean="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1634514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توسع أمهرة الشوا</a:t>
            </a:r>
            <a:endParaRPr lang="en-GB" dirty="0"/>
          </a:p>
        </p:txBody>
      </p:sp>
      <p:sp>
        <p:nvSpPr>
          <p:cNvPr id="3" name="Content Placeholder 2"/>
          <p:cNvSpPr>
            <a:spLocks noGrp="1"/>
          </p:cNvSpPr>
          <p:nvPr>
            <p:ph idx="1"/>
          </p:nvPr>
        </p:nvSpPr>
        <p:spPr/>
        <p:txBody>
          <a:bodyPr>
            <a:normAutofit/>
          </a:bodyPr>
          <a:lstStyle/>
          <a:p>
            <a:pPr algn="just" rtl="1"/>
            <a:r>
              <a:rPr lang="ar-SA" sz="3600" b="1" dirty="0"/>
              <a:t>إلا أنَّ أهم الآثار التي ترتبت على عدم معايشة إثيوبيا لتجارب الاستعمار هو عدم بروز حركة مناهضة له. </a:t>
            </a:r>
            <a:r>
              <a:rPr lang="ar-SA" sz="3600" b="1" dirty="0" smtClean="0"/>
              <a:t>وتبعاَ </a:t>
            </a:r>
            <a:r>
              <a:rPr lang="ar-SA" sz="3600" b="1" dirty="0"/>
              <a:t>لذلك فان  ماشهدته الدول الإفريقية التي خضعت للاستعمار من حراك سياسي محدود وظهور زعامات وأحزاب سياسية ساهمت في الدفع بالتحول السياسي، لم يكن أمراَ متعارفاَ في </a:t>
            </a:r>
            <a:r>
              <a:rPr lang="ar-SA" sz="3600" b="1" dirty="0" smtClean="0"/>
              <a:t>إثيوبيا</a:t>
            </a:r>
            <a:r>
              <a:rPr lang="en-GB" sz="3600" b="1" dirty="0"/>
              <a:t>.</a:t>
            </a: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6287660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a:xfrm>
            <a:off x="495300" y="1219201"/>
            <a:ext cx="8915400" cy="4906966"/>
          </a:xfrm>
        </p:spPr>
        <p:txBody>
          <a:bodyPr>
            <a:normAutofit/>
          </a:bodyPr>
          <a:lstStyle/>
          <a:p>
            <a:pPr marL="0" indent="0" algn="just">
              <a:buNone/>
            </a:pPr>
            <a:r>
              <a:rPr lang="en-GB" sz="3900" b="1" dirty="0" smtClean="0"/>
              <a:t>Instead</a:t>
            </a:r>
            <a:r>
              <a:rPr lang="en-GB" sz="3900" b="1" dirty="0"/>
              <a:t>, the control of the coercive resources of power by the ruling centre has always been a decisive means for the maintenance of the country’s unity and for  bringing about political change.</a:t>
            </a:r>
          </a:p>
          <a:p>
            <a:pPr marL="0" indent="0">
              <a:buNone/>
            </a:pPr>
            <a:endParaRPr lang="en-GB" dirty="0"/>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9394525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a:t>
            </a:r>
            <a:r>
              <a:rPr lang="en-GB" b="1" dirty="0" err="1"/>
              <a:t>Shawan</a:t>
            </a:r>
            <a:r>
              <a:rPr lang="en-GB" b="1" dirty="0"/>
              <a:t> </a:t>
            </a:r>
            <a:r>
              <a:rPr lang="en-GB" b="1" dirty="0" err="1"/>
              <a:t>Amhara</a:t>
            </a:r>
            <a:r>
              <a:rPr lang="en-GB" b="1" dirty="0"/>
              <a:t> Expansion</a:t>
            </a:r>
            <a:r>
              <a:rPr lang="en-GB" dirty="0"/>
              <a:t/>
            </a:r>
            <a:br>
              <a:rPr lang="en-GB" dirty="0"/>
            </a:br>
            <a:endParaRPr lang="en-GB" dirty="0"/>
          </a:p>
        </p:txBody>
      </p:sp>
      <p:sp>
        <p:nvSpPr>
          <p:cNvPr id="3" name="Content Placeholder 2"/>
          <p:cNvSpPr>
            <a:spLocks noGrp="1"/>
          </p:cNvSpPr>
          <p:nvPr>
            <p:ph idx="1"/>
          </p:nvPr>
        </p:nvSpPr>
        <p:spPr/>
        <p:txBody>
          <a:bodyPr>
            <a:normAutofit/>
          </a:bodyPr>
          <a:lstStyle/>
          <a:p>
            <a:r>
              <a:rPr lang="en-GB" sz="4000" b="1" dirty="0" smtClean="0"/>
              <a:t>Unity			</a:t>
            </a:r>
            <a:r>
              <a:rPr lang="ar-SA" sz="4000" b="1" dirty="0" smtClean="0"/>
              <a:t>وحدة</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0318131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توسع أمهرة الشوا</a:t>
            </a:r>
            <a:endParaRPr lang="en-GB" dirty="0"/>
          </a:p>
        </p:txBody>
      </p:sp>
      <p:sp>
        <p:nvSpPr>
          <p:cNvPr id="3" name="Content Placeholder 2"/>
          <p:cNvSpPr>
            <a:spLocks noGrp="1"/>
          </p:cNvSpPr>
          <p:nvPr>
            <p:ph idx="1"/>
          </p:nvPr>
        </p:nvSpPr>
        <p:spPr/>
        <p:txBody>
          <a:bodyPr>
            <a:normAutofit/>
          </a:bodyPr>
          <a:lstStyle/>
          <a:p>
            <a:pPr algn="just" rtl="1"/>
            <a:r>
              <a:rPr lang="ar-SA" sz="3600" b="1" dirty="0" smtClean="0"/>
              <a:t>وكان </a:t>
            </a:r>
            <a:r>
              <a:rPr lang="ar-SA" sz="3600" b="1" dirty="0"/>
              <a:t>البديل في المقابل  هو تركيز جميع السلطات في قبضة السلطة المركزية الحاكمة  كأداة حاسمة للحفاظ على وحدة البلاد وإحداث التغيير السياسي فيها.</a:t>
            </a:r>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4417349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normAutofit/>
          </a:bodyPr>
          <a:lstStyle/>
          <a:p>
            <a:pPr algn="ctr"/>
            <a:r>
              <a:rPr lang="en-GB" sz="3600" b="1" dirty="0" smtClean="0">
                <a:latin typeface="Times New Roman" pitchFamily="18" charset="0"/>
                <a:cs typeface="Times New Roman" pitchFamily="18" charset="0"/>
              </a:rPr>
              <a:t>Abbasid’s House of Wisdom</a:t>
            </a:r>
            <a:endParaRPr lang="en-GB" sz="3600" b="1" dirty="0">
              <a:latin typeface="Times New Roman" pitchFamily="18" charset="0"/>
              <a:cs typeface="Times New Roman" pitchFamily="18" charset="0"/>
            </a:endParaRPr>
          </a:p>
          <a:p>
            <a:pPr algn="ctr" rtl="0"/>
            <a:endParaRPr lang="ar-SA" sz="4000" b="1" dirty="0" smtClean="0"/>
          </a:p>
          <a:p>
            <a:pPr algn="ctr" rtl="1"/>
            <a:endParaRPr lang="en-GB" sz="3600" b="1" dirty="0">
              <a:solidFill>
                <a:srgbClr val="00B05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solidFill>
            <a:srgbClr val="009900"/>
          </a:soli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7108</TotalTime>
  <Words>953</Words>
  <Application>Microsoft Office PowerPoint</Application>
  <PresentationFormat>A4 Paper (210x297 mm)</PresentationFormat>
  <Paragraphs>167</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  نصوص تاريخية  باللغة الإنجليزية الفرقة الرابعة - تاريخ</vt:lpstr>
      <vt:lpstr>النص الخامس</vt:lpstr>
      <vt:lpstr>The Shawan Amhara Expansion </vt:lpstr>
      <vt:lpstr>The Shawan Amhara Expansion </vt:lpstr>
      <vt:lpstr>The Shawan Amhara Expansion </vt:lpstr>
      <vt:lpstr>توسع أمهرة الشوا</vt:lpstr>
      <vt:lpstr>The Shawan Amhara Expansion </vt:lpstr>
      <vt:lpstr>The Shawan Amhara Expansion </vt:lpstr>
      <vt:lpstr>توسع أمهرة الشوا</vt:lpstr>
      <vt:lpstr>The Shawan Amhara Expansion </vt:lpstr>
      <vt:lpstr>The Shawan Amhara Expansion </vt:lpstr>
      <vt:lpstr>The Shawan Amhara Expansion </vt:lpstr>
      <vt:lpstr>توسع أمهرة الشوا</vt:lpstr>
      <vt:lpstr>The Shawan Amhara Expansion </vt:lpstr>
      <vt:lpstr>The Shawan Amhara Expansion </vt:lpstr>
      <vt:lpstr>The Shawan Amhara Expansion </vt:lpstr>
      <vt:lpstr>توسع أمهرة الشوا</vt:lpstr>
      <vt:lpstr>PowerPoint Presentation</vt:lpstr>
      <vt:lpstr>The Shawan Amhara Expansion </vt:lpstr>
      <vt:lpstr>توسع أمهرة الشوا</vt:lpstr>
      <vt:lpstr>The Shawan Amhara Expansion </vt:lpstr>
      <vt:lpstr>The Shawan Amhara Expansion </vt:lpstr>
      <vt:lpstr>The Shawan Amhara Expansion </vt:lpstr>
      <vt:lpstr>توسع أمهرة الشوا</vt:lpstr>
      <vt:lpstr>The Shawan Amhara Expansion </vt:lpstr>
      <vt:lpstr>The Shawan Amhara Expansion </vt:lpstr>
      <vt:lpstr>توسع أمهرة الشوا</vt:lpstr>
      <vt:lpstr>The Shawan Amhara Expansion </vt:lpstr>
      <vt:lpstr>The Shawan Amhara Expansion </vt:lpstr>
      <vt:lpstr>توسع أمهرة الشوا</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207</cp:revision>
  <cp:lastPrinted>2012-03-31T08:40:02Z</cp:lastPrinted>
  <dcterms:created xsi:type="dcterms:W3CDTF">2009-10-14T19:14:34Z</dcterms:created>
  <dcterms:modified xsi:type="dcterms:W3CDTF">2012-04-09T19:20:31Z</dcterms:modified>
</cp:coreProperties>
</file>