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7"/>
  </p:notesMasterIdLst>
  <p:handoutMasterIdLst>
    <p:handoutMasterId r:id="rId48"/>
  </p:handoutMasterIdLst>
  <p:sldIdLst>
    <p:sldId id="728" r:id="rId2"/>
    <p:sldId id="752" r:id="rId3"/>
    <p:sldId id="729" r:id="rId4"/>
    <p:sldId id="472" r:id="rId5"/>
    <p:sldId id="473" r:id="rId6"/>
    <p:sldId id="474" r:id="rId7"/>
    <p:sldId id="761" r:id="rId8"/>
    <p:sldId id="758" r:id="rId9"/>
    <p:sldId id="759" r:id="rId10"/>
    <p:sldId id="760" r:id="rId11"/>
    <p:sldId id="762" r:id="rId12"/>
    <p:sldId id="475" r:id="rId13"/>
    <p:sldId id="477" r:id="rId14"/>
    <p:sldId id="478" r:id="rId15"/>
    <p:sldId id="479" r:id="rId16"/>
    <p:sldId id="480" r:id="rId17"/>
    <p:sldId id="481" r:id="rId18"/>
    <p:sldId id="482" r:id="rId19"/>
    <p:sldId id="483" r:id="rId20"/>
    <p:sldId id="484" r:id="rId21"/>
    <p:sldId id="485" r:id="rId22"/>
    <p:sldId id="486" r:id="rId23"/>
    <p:sldId id="754" r:id="rId24"/>
    <p:sldId id="755" r:id="rId25"/>
    <p:sldId id="756" r:id="rId26"/>
    <p:sldId id="487" r:id="rId27"/>
    <p:sldId id="488" r:id="rId28"/>
    <p:sldId id="489" r:id="rId29"/>
    <p:sldId id="490" r:id="rId30"/>
    <p:sldId id="491" r:id="rId31"/>
    <p:sldId id="492" r:id="rId32"/>
    <p:sldId id="493" r:id="rId33"/>
    <p:sldId id="494" r:id="rId34"/>
    <p:sldId id="495" r:id="rId35"/>
    <p:sldId id="496" r:id="rId36"/>
    <p:sldId id="497" r:id="rId37"/>
    <p:sldId id="498" r:id="rId38"/>
    <p:sldId id="499" r:id="rId39"/>
    <p:sldId id="500" r:id="rId40"/>
    <p:sldId id="503" r:id="rId41"/>
    <p:sldId id="504" r:id="rId42"/>
    <p:sldId id="757" r:id="rId43"/>
    <p:sldId id="505" r:id="rId44"/>
    <p:sldId id="506" r:id="rId45"/>
    <p:sldId id="751" r:id="rId46"/>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2400" kern="1200">
        <a:solidFill>
          <a:schemeClr val="tx1"/>
        </a:solidFill>
        <a:latin typeface="Times New Roman" pitchFamily="18" charset="0"/>
        <a:ea typeface="+mn-ea"/>
        <a:cs typeface="Times New Roman" pitchFamily="18" charset="0"/>
      </a:defRPr>
    </a:lvl6pPr>
    <a:lvl7pPr marL="2743200" algn="r" defTabSz="914400" rtl="1" eaLnBrk="1" latinLnBrk="0" hangingPunct="1">
      <a:defRPr sz="2400" kern="1200">
        <a:solidFill>
          <a:schemeClr val="tx1"/>
        </a:solidFill>
        <a:latin typeface="Times New Roman" pitchFamily="18" charset="0"/>
        <a:ea typeface="+mn-ea"/>
        <a:cs typeface="Times New Roman" pitchFamily="18" charset="0"/>
      </a:defRPr>
    </a:lvl7pPr>
    <a:lvl8pPr marL="3200400" algn="r" defTabSz="914400" rtl="1" eaLnBrk="1" latinLnBrk="0" hangingPunct="1">
      <a:defRPr sz="2400" kern="1200">
        <a:solidFill>
          <a:schemeClr val="tx1"/>
        </a:solidFill>
        <a:latin typeface="Times New Roman" pitchFamily="18" charset="0"/>
        <a:ea typeface="+mn-ea"/>
        <a:cs typeface="Times New Roman" pitchFamily="18" charset="0"/>
      </a:defRPr>
    </a:lvl8pPr>
    <a:lvl9pPr marL="3657600" algn="r" defTabSz="914400" rtl="1" eaLnBrk="1" latinLnBrk="0" hangingPunct="1">
      <a:defRPr sz="2400" kern="1200">
        <a:solidFill>
          <a:schemeClr val="tx1"/>
        </a:solidFill>
        <a:latin typeface="Times New Roman" pitchFamily="18"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0000"/>
    <a:srgbClr val="00CC00"/>
    <a:srgbClr val="0000FF"/>
    <a:srgbClr val="FF99CC"/>
    <a:srgbClr val="D60093"/>
    <a:srgbClr val="000099"/>
    <a:srgbClr val="66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922" autoAdjust="0"/>
    <p:restoredTop sz="94660"/>
  </p:normalViewPr>
  <p:slideViewPr>
    <p:cSldViewPr>
      <p:cViewPr>
        <p:scale>
          <a:sx n="50" d="100"/>
          <a:sy n="50" d="100"/>
        </p:scale>
        <p:origin x="-1722" y="-5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794"/>
    </p:cViewPr>
  </p:sorterViewPr>
  <p:notesViewPr>
    <p:cSldViewPr>
      <p:cViewPr varScale="1">
        <p:scale>
          <a:sx n="40" d="100"/>
          <a:sy n="40" d="100"/>
        </p:scale>
        <p:origin x="-1488"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a:p>
        </p:txBody>
      </p:sp>
      <p:sp>
        <p:nvSpPr>
          <p:cNvPr id="307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a:p>
        </p:txBody>
      </p:sp>
      <p:sp>
        <p:nvSpPr>
          <p:cNvPr id="307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a:p>
        </p:txBody>
      </p:sp>
      <p:sp>
        <p:nvSpPr>
          <p:cNvPr id="307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9F655E5B-BA3A-43FB-85C3-E4C664144687}" type="slidenum">
              <a:rPr lang="ar-SA" altLang="en-US"/>
              <a:pPr/>
              <a:t>‹#›</a:t>
            </a:fld>
            <a:endParaRPr lang="en-US" altLang="en-US"/>
          </a:p>
        </p:txBody>
      </p:sp>
    </p:spTree>
    <p:extLst>
      <p:ext uri="{BB962C8B-B14F-4D97-AF65-F5344CB8AC3E}">
        <p14:creationId xmlns:p14="http://schemas.microsoft.com/office/powerpoint/2010/main" xmlns="" val="9494418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a:p>
        </p:txBody>
      </p:sp>
      <p:sp>
        <p:nvSpPr>
          <p:cNvPr id="20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a:p>
        </p:txBody>
      </p:sp>
      <p:sp>
        <p:nvSpPr>
          <p:cNvPr id="2052" name="Rectangle 4"/>
          <p:cNvSpPr>
            <a:spLocks noGrp="1" noRot="1" noChangeAspect="1" noChangeArrowheads="1" noTextEdit="1"/>
          </p:cNvSpPr>
          <p:nvPr>
            <p:ph type="sldImg" idx="2"/>
          </p:nvPr>
        </p:nvSpPr>
        <p:spPr bwMode="auto">
          <a:xfrm>
            <a:off x="1144588" y="687388"/>
            <a:ext cx="4568825" cy="3425825"/>
          </a:xfrm>
          <a:prstGeom prst="rect">
            <a:avLst/>
          </a:prstGeom>
          <a:noFill/>
          <a:ln w="12700">
            <a:solidFill>
              <a:srgbClr val="000000"/>
            </a:solidFill>
            <a:miter lim="800000"/>
            <a:headEnd/>
            <a:tailEnd/>
          </a:ln>
          <a:effectLst/>
        </p:spPr>
      </p:sp>
      <p:sp>
        <p:nvSpPr>
          <p:cNvPr id="20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altLang="ar-SA" smtClean="0"/>
              <a:t>Click to edit Master text styles</a:t>
            </a:r>
          </a:p>
          <a:p>
            <a:pPr lvl="1"/>
            <a:r>
              <a:rPr lang="en-US" altLang="ar-SA" smtClean="0"/>
              <a:t>Second level</a:t>
            </a:r>
          </a:p>
          <a:p>
            <a:pPr lvl="2"/>
            <a:r>
              <a:rPr lang="en-US" altLang="ar-SA" smtClean="0"/>
              <a:t>Third level</a:t>
            </a:r>
          </a:p>
          <a:p>
            <a:pPr lvl="3"/>
            <a:r>
              <a:rPr lang="en-US" altLang="ar-SA" smtClean="0"/>
              <a:t>Fourth level</a:t>
            </a:r>
          </a:p>
          <a:p>
            <a:pPr lvl="4"/>
            <a:r>
              <a:rPr lang="en-US" altLang="ar-SA" smtClean="0"/>
              <a:t>Fifth level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458A0322-1DDA-48EB-ABDC-2718608359CD}" type="slidenum">
              <a:rPr lang="ar-SA" altLang="en-US"/>
              <a:pPr/>
              <a:t>‹#›</a:t>
            </a:fld>
            <a:endParaRPr lang="en-US" altLang="en-US"/>
          </a:p>
        </p:txBody>
      </p:sp>
    </p:spTree>
    <p:extLst>
      <p:ext uri="{BB962C8B-B14F-4D97-AF65-F5344CB8AC3E}">
        <p14:creationId xmlns:p14="http://schemas.microsoft.com/office/powerpoint/2010/main" xmlns="" val="200746630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endParaRPr lang="en-US" altLang="en-US"/>
          </a:p>
        </p:txBody>
      </p:sp>
      <p:sp>
        <p:nvSpPr>
          <p:cNvPr id="19" name="عنصر نائب للتذييل 18"/>
          <p:cNvSpPr>
            <a:spLocks noGrp="1"/>
          </p:cNvSpPr>
          <p:nvPr>
            <p:ph type="ftr" sz="quarter" idx="11"/>
          </p:nvPr>
        </p:nvSpPr>
        <p:spPr/>
        <p:txBody>
          <a:bodyPr/>
          <a:lstStyle/>
          <a:p>
            <a:endParaRPr lang="en-US" altLang="en-US"/>
          </a:p>
        </p:txBody>
      </p:sp>
      <p:sp>
        <p:nvSpPr>
          <p:cNvPr id="27" name="عنصر نائب لرقم الشريحة 26"/>
          <p:cNvSpPr>
            <a:spLocks noGrp="1"/>
          </p:cNvSpPr>
          <p:nvPr>
            <p:ph type="sldNum" sz="quarter" idx="12"/>
          </p:nvPr>
        </p:nvSpPr>
        <p:spPr/>
        <p:txBody>
          <a:bodyPr/>
          <a:lstStyle/>
          <a:p>
            <a:fld id="{71D2A89D-766C-4E95-ABA9-E28F67D76B15}" type="slidenum">
              <a:rPr lang="ar-SA" altLang="en-US" smtClean="0"/>
              <a:pPr/>
              <a:t>‹#›</a:t>
            </a:fld>
            <a:endParaRPr lang="en-US" alt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endParaRPr lang="en-US" altLang="en-US"/>
          </a:p>
        </p:txBody>
      </p:sp>
      <p:sp>
        <p:nvSpPr>
          <p:cNvPr id="5" name="عنصر نائب للتذييل 4"/>
          <p:cNvSpPr>
            <a:spLocks noGrp="1"/>
          </p:cNvSpPr>
          <p:nvPr>
            <p:ph type="ftr" sz="quarter" idx="11"/>
          </p:nvPr>
        </p:nvSpPr>
        <p:spPr/>
        <p:txBody>
          <a:bodyPr/>
          <a:lstStyle/>
          <a:p>
            <a:endParaRPr lang="en-US" altLang="en-US"/>
          </a:p>
        </p:txBody>
      </p:sp>
      <p:sp>
        <p:nvSpPr>
          <p:cNvPr id="6" name="عنصر نائب لرقم الشريحة 5"/>
          <p:cNvSpPr>
            <a:spLocks noGrp="1"/>
          </p:cNvSpPr>
          <p:nvPr>
            <p:ph type="sldNum" sz="quarter" idx="12"/>
          </p:nvPr>
        </p:nvSpPr>
        <p:spPr/>
        <p:txBody>
          <a:bodyPr/>
          <a:lstStyle/>
          <a:p>
            <a:fld id="{3A5E5F68-1FB3-44A5-ABB7-18EA51941EB1}"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endParaRPr lang="en-US" altLang="en-US"/>
          </a:p>
        </p:txBody>
      </p:sp>
      <p:sp>
        <p:nvSpPr>
          <p:cNvPr id="5" name="عنصر نائب للتذييل 4"/>
          <p:cNvSpPr>
            <a:spLocks noGrp="1"/>
          </p:cNvSpPr>
          <p:nvPr>
            <p:ph type="ftr" sz="quarter" idx="11"/>
          </p:nvPr>
        </p:nvSpPr>
        <p:spPr/>
        <p:txBody>
          <a:bodyPr/>
          <a:lstStyle/>
          <a:p>
            <a:endParaRPr lang="en-US" altLang="en-US"/>
          </a:p>
        </p:txBody>
      </p:sp>
      <p:sp>
        <p:nvSpPr>
          <p:cNvPr id="6" name="عنصر نائب لرقم الشريحة 5"/>
          <p:cNvSpPr>
            <a:spLocks noGrp="1"/>
          </p:cNvSpPr>
          <p:nvPr>
            <p:ph type="sldNum" sz="quarter" idx="12"/>
          </p:nvPr>
        </p:nvSpPr>
        <p:spPr/>
        <p:txBody>
          <a:bodyPr/>
          <a:lstStyle/>
          <a:p>
            <a:fld id="{E8942143-7C80-4C08-9AF4-326935761B50}" type="slidenum">
              <a:rPr lang="ar-SA" altLang="en-US" smtClean="0"/>
              <a:pPr/>
              <a:t>‹#›</a:t>
            </a:fld>
            <a:endParaRPr lang="en-US" alt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endParaRPr lang="en-US" altLang="en-US"/>
          </a:p>
        </p:txBody>
      </p:sp>
      <p:sp>
        <p:nvSpPr>
          <p:cNvPr id="6" name="عنصر نائب للتذييل 5"/>
          <p:cNvSpPr>
            <a:spLocks noGrp="1"/>
          </p:cNvSpPr>
          <p:nvPr>
            <p:ph type="ftr" sz="quarter" idx="11"/>
          </p:nvPr>
        </p:nvSpPr>
        <p:spPr/>
        <p:txBody>
          <a:bodyPr/>
          <a:lstStyle/>
          <a:p>
            <a:endParaRPr lang="en-US" altLang="en-US"/>
          </a:p>
        </p:txBody>
      </p:sp>
      <p:sp>
        <p:nvSpPr>
          <p:cNvPr id="7" name="عنصر نائب لرقم الشريحة 6"/>
          <p:cNvSpPr>
            <a:spLocks noGrp="1"/>
          </p:cNvSpPr>
          <p:nvPr>
            <p:ph type="sldNum" sz="quarter" idx="12"/>
          </p:nvPr>
        </p:nvSpPr>
        <p:spPr/>
        <p:txBody>
          <a:bodyPr/>
          <a:lstStyle/>
          <a:p>
            <a:fld id="{60F4F89F-75A4-404A-81F0-99362AA1AC3B}"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endParaRPr lang="en-US" altLang="en-US"/>
          </a:p>
        </p:txBody>
      </p:sp>
      <p:sp>
        <p:nvSpPr>
          <p:cNvPr id="8" name="عنصر نائب للتذييل 7"/>
          <p:cNvSpPr>
            <a:spLocks noGrp="1"/>
          </p:cNvSpPr>
          <p:nvPr>
            <p:ph type="ftr" sz="quarter" idx="11"/>
          </p:nvPr>
        </p:nvSpPr>
        <p:spPr/>
        <p:txBody>
          <a:bodyPr/>
          <a:lstStyle/>
          <a:p>
            <a:endParaRPr lang="en-US" altLang="en-US"/>
          </a:p>
        </p:txBody>
      </p:sp>
      <p:sp>
        <p:nvSpPr>
          <p:cNvPr id="9" name="عنصر نائب لرقم الشريحة 8"/>
          <p:cNvSpPr>
            <a:spLocks noGrp="1"/>
          </p:cNvSpPr>
          <p:nvPr>
            <p:ph type="sldNum" sz="quarter" idx="12"/>
          </p:nvPr>
        </p:nvSpPr>
        <p:spPr/>
        <p:txBody>
          <a:bodyPr/>
          <a:lstStyle/>
          <a:p>
            <a:fld id="{7E6A89CF-6031-4465-AEDB-CCDE5A721CA1}"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endParaRPr lang="en-US" altLang="en-US"/>
          </a:p>
        </p:txBody>
      </p:sp>
      <p:sp>
        <p:nvSpPr>
          <p:cNvPr id="4" name="عنصر نائب للتذييل 3"/>
          <p:cNvSpPr>
            <a:spLocks noGrp="1"/>
          </p:cNvSpPr>
          <p:nvPr>
            <p:ph type="ftr" sz="quarter" idx="11"/>
          </p:nvPr>
        </p:nvSpPr>
        <p:spPr/>
        <p:txBody>
          <a:bodyPr/>
          <a:lstStyle/>
          <a:p>
            <a:endParaRPr lang="en-US" altLang="en-US"/>
          </a:p>
        </p:txBody>
      </p:sp>
      <p:sp>
        <p:nvSpPr>
          <p:cNvPr id="5" name="عنصر نائب لرقم الشريحة 4"/>
          <p:cNvSpPr>
            <a:spLocks noGrp="1"/>
          </p:cNvSpPr>
          <p:nvPr>
            <p:ph type="sldNum" sz="quarter" idx="12"/>
          </p:nvPr>
        </p:nvSpPr>
        <p:spPr/>
        <p:txBody>
          <a:bodyPr/>
          <a:lstStyle/>
          <a:p>
            <a:fld id="{C8DA45A8-335A-4AA4-9DB1-D13EB2D089D5}" type="slidenum">
              <a:rPr lang="ar-SA" altLang="en-US" smtClean="0"/>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endParaRPr lang="en-US" altLang="en-US"/>
          </a:p>
        </p:txBody>
      </p:sp>
      <p:sp>
        <p:nvSpPr>
          <p:cNvPr id="3" name="عنصر نائب للتذييل 2"/>
          <p:cNvSpPr>
            <a:spLocks noGrp="1"/>
          </p:cNvSpPr>
          <p:nvPr>
            <p:ph type="ftr" sz="quarter" idx="11"/>
          </p:nvPr>
        </p:nvSpPr>
        <p:spPr/>
        <p:txBody>
          <a:bodyPr/>
          <a:lstStyle/>
          <a:p>
            <a:endParaRPr lang="en-US" altLang="en-US"/>
          </a:p>
        </p:txBody>
      </p:sp>
      <p:sp>
        <p:nvSpPr>
          <p:cNvPr id="4" name="عنصر نائب لرقم الشريحة 3"/>
          <p:cNvSpPr>
            <a:spLocks noGrp="1"/>
          </p:cNvSpPr>
          <p:nvPr>
            <p:ph type="sldNum" sz="quarter" idx="12"/>
          </p:nvPr>
        </p:nvSpPr>
        <p:spPr/>
        <p:txBody>
          <a:bodyPr/>
          <a:lstStyle/>
          <a:p>
            <a:fld id="{81AB62B2-8868-42E5-898D-34FA0441C7AE}" type="slidenum">
              <a:rPr lang="ar-SA" altLang="en-US" smtClean="0"/>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endParaRPr lang="en-US" altLang="en-US"/>
          </a:p>
        </p:txBody>
      </p:sp>
      <p:sp>
        <p:nvSpPr>
          <p:cNvPr id="6" name="عنصر نائب للتذييل 5"/>
          <p:cNvSpPr>
            <a:spLocks noGrp="1"/>
          </p:cNvSpPr>
          <p:nvPr>
            <p:ph type="ftr" sz="quarter" idx="11"/>
          </p:nvPr>
        </p:nvSpPr>
        <p:spPr/>
        <p:txBody>
          <a:bodyPr/>
          <a:lstStyle/>
          <a:p>
            <a:endParaRPr lang="en-US" altLang="en-US"/>
          </a:p>
        </p:txBody>
      </p:sp>
      <p:sp>
        <p:nvSpPr>
          <p:cNvPr id="7" name="عنصر نائب لرقم الشريحة 6"/>
          <p:cNvSpPr>
            <a:spLocks noGrp="1"/>
          </p:cNvSpPr>
          <p:nvPr>
            <p:ph type="sldNum" sz="quarter" idx="12"/>
          </p:nvPr>
        </p:nvSpPr>
        <p:spPr/>
        <p:txBody>
          <a:bodyPr/>
          <a:lstStyle/>
          <a:p>
            <a:fld id="{FE679418-16CE-438D-A121-6446555AC5B0}"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endParaRPr lang="en-US" altLang="en-US"/>
          </a:p>
        </p:txBody>
      </p:sp>
      <p:sp>
        <p:nvSpPr>
          <p:cNvPr id="6" name="عنصر نائب للتذييل 5"/>
          <p:cNvSpPr>
            <a:spLocks noGrp="1"/>
          </p:cNvSpPr>
          <p:nvPr>
            <p:ph type="ftr" sz="quarter" idx="11"/>
          </p:nvPr>
        </p:nvSpPr>
        <p:spPr/>
        <p:txBody>
          <a:bodyPr/>
          <a:lstStyle/>
          <a:p>
            <a:endParaRPr lang="en-US" altLang="en-US"/>
          </a:p>
        </p:txBody>
      </p:sp>
      <p:sp>
        <p:nvSpPr>
          <p:cNvPr id="7" name="عنصر نائب لرقم الشريحة 6"/>
          <p:cNvSpPr>
            <a:spLocks noGrp="1"/>
          </p:cNvSpPr>
          <p:nvPr>
            <p:ph type="sldNum" sz="quarter" idx="12"/>
          </p:nvPr>
        </p:nvSpPr>
        <p:spPr>
          <a:xfrm>
            <a:off x="8077200" y="6356350"/>
            <a:ext cx="609600" cy="365125"/>
          </a:xfrm>
        </p:spPr>
        <p:txBody>
          <a:bodyPr/>
          <a:lstStyle/>
          <a:p>
            <a:fld id="{3E3845DA-BA8D-4300-B754-5B07FA12CBD3}" type="slidenum">
              <a:rPr lang="ar-SA" altLang="en-US" smtClean="0"/>
              <a:pPr/>
              <a:t>‹#›</a:t>
            </a:fld>
            <a:endParaRPr lang="en-US" altLang="en-US"/>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endParaRPr lang="en-US" altLang="en-US"/>
          </a:p>
        </p:txBody>
      </p:sp>
      <p:sp>
        <p:nvSpPr>
          <p:cNvPr id="5" name="عنصر نائب للتذييل 4"/>
          <p:cNvSpPr>
            <a:spLocks noGrp="1"/>
          </p:cNvSpPr>
          <p:nvPr>
            <p:ph type="ftr" sz="quarter" idx="11"/>
          </p:nvPr>
        </p:nvSpPr>
        <p:spPr/>
        <p:txBody>
          <a:bodyPr/>
          <a:lstStyle/>
          <a:p>
            <a:endParaRPr lang="en-US" altLang="en-US"/>
          </a:p>
        </p:txBody>
      </p:sp>
      <p:sp>
        <p:nvSpPr>
          <p:cNvPr id="6" name="عنصر نائب لرقم الشريحة 5"/>
          <p:cNvSpPr>
            <a:spLocks noGrp="1"/>
          </p:cNvSpPr>
          <p:nvPr>
            <p:ph type="sldNum" sz="quarter" idx="12"/>
          </p:nvPr>
        </p:nvSpPr>
        <p:spPr/>
        <p:txBody>
          <a:bodyPr/>
          <a:lstStyle/>
          <a:p>
            <a:fld id="{6B6A3A19-352C-4076-A496-5AD8DFD28707}"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endParaRPr lang="en-US" altLang="en-US"/>
          </a:p>
        </p:txBody>
      </p:sp>
      <p:sp>
        <p:nvSpPr>
          <p:cNvPr id="5" name="عنصر نائب للتذييل 4"/>
          <p:cNvSpPr>
            <a:spLocks noGrp="1"/>
          </p:cNvSpPr>
          <p:nvPr>
            <p:ph type="ftr" sz="quarter" idx="11"/>
          </p:nvPr>
        </p:nvSpPr>
        <p:spPr/>
        <p:txBody>
          <a:bodyPr/>
          <a:lstStyle/>
          <a:p>
            <a:endParaRPr lang="en-US" altLang="en-US"/>
          </a:p>
        </p:txBody>
      </p:sp>
      <p:sp>
        <p:nvSpPr>
          <p:cNvPr id="6" name="عنصر نائب لرقم الشريحة 5"/>
          <p:cNvSpPr>
            <a:spLocks noGrp="1"/>
          </p:cNvSpPr>
          <p:nvPr>
            <p:ph type="sldNum" sz="quarter" idx="12"/>
          </p:nvPr>
        </p:nvSpPr>
        <p:spPr/>
        <p:txBody>
          <a:bodyPr/>
          <a:lstStyle/>
          <a:p>
            <a:fld id="{50FB5F5F-1186-4583-8299-9B4DE9BA7142}"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عنوان، ونص، وقصاصة فنية">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371600"/>
          </a:xfrm>
        </p:spPr>
        <p:txBody>
          <a:bodyPr/>
          <a:lstStyle/>
          <a:p>
            <a:r>
              <a:rPr lang="ar-SA" smtClean="0"/>
              <a:t>انقر لتحرير نمط العنوان الرئيسي</a:t>
            </a:r>
            <a:endParaRPr lang="ar-EG"/>
          </a:p>
        </p:txBody>
      </p:sp>
      <p:sp>
        <p:nvSpPr>
          <p:cNvPr id="3" name="عنصر نائب للنص 2"/>
          <p:cNvSpPr>
            <a:spLocks noGrp="1"/>
          </p:cNvSpPr>
          <p:nvPr>
            <p:ph type="body" sz="half" idx="1"/>
          </p:nvPr>
        </p:nvSpPr>
        <p:spPr>
          <a:xfrm>
            <a:off x="0" y="1447800"/>
            <a:ext cx="4495800" cy="5410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قصاصة الفنية 3"/>
          <p:cNvSpPr>
            <a:spLocks noGrp="1"/>
          </p:cNvSpPr>
          <p:nvPr>
            <p:ph type="clipArt" sz="half" idx="2"/>
          </p:nvPr>
        </p:nvSpPr>
        <p:spPr>
          <a:xfrm>
            <a:off x="4648200" y="1447800"/>
            <a:ext cx="4495800" cy="5410200"/>
          </a:xfrm>
        </p:spPr>
        <p:txBody>
          <a:bodyPr/>
          <a:lstStyle/>
          <a:p>
            <a:endParaRPr lang="ar-EG"/>
          </a:p>
        </p:txBody>
      </p:sp>
      <p:sp>
        <p:nvSpPr>
          <p:cNvPr id="5" name="عنصر نائب للتاريخ 4"/>
          <p:cNvSpPr>
            <a:spLocks noGrp="1"/>
          </p:cNvSpPr>
          <p:nvPr>
            <p:ph type="dt" sz="half" idx="10"/>
          </p:nvPr>
        </p:nvSpPr>
        <p:spPr>
          <a:xfrm>
            <a:off x="685800" y="6248400"/>
            <a:ext cx="1905000" cy="457200"/>
          </a:xfrm>
        </p:spPr>
        <p:txBody>
          <a:bodyPr/>
          <a:lstStyle>
            <a:lvl1pPr>
              <a:defRPr/>
            </a:lvl1pPr>
          </a:lstStyle>
          <a:p>
            <a:endParaRPr lang="en-US" altLang="en-US"/>
          </a:p>
        </p:txBody>
      </p:sp>
      <p:sp>
        <p:nvSpPr>
          <p:cNvPr id="6" name="عنصر نائب للتذييل 5"/>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a:xfrm>
            <a:off x="6553200" y="6248400"/>
            <a:ext cx="1905000" cy="457200"/>
          </a:xfrm>
        </p:spPr>
        <p:txBody>
          <a:bodyPr/>
          <a:lstStyle>
            <a:lvl1pPr>
              <a:defRPr/>
            </a:lvl1pPr>
          </a:lstStyle>
          <a:p>
            <a:fld id="{A53DBE64-696A-4142-8D66-391C6331DDE0}" type="slidenum">
              <a:rPr lang="ar-SA" altLang="en-US"/>
              <a:pPr/>
              <a:t>‹#›</a:t>
            </a:fld>
            <a:endParaRPr lang="en-US" altLang="en-US"/>
          </a:p>
        </p:txBody>
      </p:sp>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ltLang="en-US"/>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ltLang="en-US"/>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DBA0C4A-01FB-4B31-9118-B7FD11D28706}" type="slidenum">
              <a:rPr lang="ar-SA" altLang="en-US" smtClean="0"/>
              <a:pPr/>
              <a:t>‹#›</a:t>
            </a:fld>
            <a:endParaRPr lang="en-US" altLang="en-US"/>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slide(fromTop)">
                                      <p:cBhvr>
                                        <p:cTn id="7" dur="500"/>
                                        <p:tgtEl>
                                          <p:spTgt spid="30">
                                            <p:txEl>
                                              <p:pRg st="0" end="0"/>
                                            </p:txEl>
                                          </p:spTgt>
                                        </p:tgtEl>
                                      </p:cBhvr>
                                    </p:animEffect>
                                  </p:childTnLst>
                                </p:cTn>
                              </p:par>
                              <p:par>
                                <p:cTn id="8" presetID="12" presetClass="entr" presetSubtype="1" fill="hold" grpId="0" nodeType="withEffect">
                                  <p:stCondLst>
                                    <p:cond delay="0"/>
                                  </p:stCondLst>
                                  <p:childTnLst>
                                    <p:set>
                                      <p:cBhvr>
                                        <p:cTn id="9" dur="1" fill="hold">
                                          <p:stCondLst>
                                            <p:cond delay="0"/>
                                          </p:stCondLst>
                                        </p:cTn>
                                        <p:tgtEl>
                                          <p:spTgt spid="30">
                                            <p:txEl>
                                              <p:pRg st="1" end="1"/>
                                            </p:txEl>
                                          </p:spTgt>
                                        </p:tgtEl>
                                        <p:attrNameLst>
                                          <p:attrName>style.visibility</p:attrName>
                                        </p:attrNameLst>
                                      </p:cBhvr>
                                      <p:to>
                                        <p:strVal val="visible"/>
                                      </p:to>
                                    </p:set>
                                    <p:animEffect transition="in" filter="slide(fromTop)">
                                      <p:cBhvr>
                                        <p:cTn id="10" dur="500"/>
                                        <p:tgtEl>
                                          <p:spTgt spid="30">
                                            <p:txEl>
                                              <p:pRg st="1" end="1"/>
                                            </p:txEl>
                                          </p:spTgt>
                                        </p:tgtEl>
                                      </p:cBhvr>
                                    </p:animEffect>
                                  </p:childTnLst>
                                </p:cTn>
                              </p:par>
                              <p:par>
                                <p:cTn id="11" presetID="12" presetClass="entr" presetSubtype="1" fill="hold" grpId="0" nodeType="withEffect">
                                  <p:stCondLst>
                                    <p:cond delay="0"/>
                                  </p:stCondLst>
                                  <p:childTnLst>
                                    <p:set>
                                      <p:cBhvr>
                                        <p:cTn id="12" dur="1" fill="hold">
                                          <p:stCondLst>
                                            <p:cond delay="0"/>
                                          </p:stCondLst>
                                        </p:cTn>
                                        <p:tgtEl>
                                          <p:spTgt spid="30">
                                            <p:txEl>
                                              <p:pRg st="2" end="2"/>
                                            </p:txEl>
                                          </p:spTgt>
                                        </p:tgtEl>
                                        <p:attrNameLst>
                                          <p:attrName>style.visibility</p:attrName>
                                        </p:attrNameLst>
                                      </p:cBhvr>
                                      <p:to>
                                        <p:strVal val="visible"/>
                                      </p:to>
                                    </p:set>
                                    <p:animEffect transition="in" filter="slide(fromTop)">
                                      <p:cBhvr>
                                        <p:cTn id="13" dur="500"/>
                                        <p:tgtEl>
                                          <p:spTgt spid="30">
                                            <p:txEl>
                                              <p:pRg st="2" end="2"/>
                                            </p:txEl>
                                          </p:spTgt>
                                        </p:tgtEl>
                                      </p:cBhvr>
                                    </p:animEffect>
                                  </p:childTnLst>
                                </p:cTn>
                              </p:par>
                              <p:par>
                                <p:cTn id="14" presetID="12" presetClass="entr" presetSubtype="1" fill="hold" grpId="0" nodeType="withEffect">
                                  <p:stCondLst>
                                    <p:cond delay="0"/>
                                  </p:stCondLst>
                                  <p:childTnLst>
                                    <p:set>
                                      <p:cBhvr>
                                        <p:cTn id="15" dur="1" fill="hold">
                                          <p:stCondLst>
                                            <p:cond delay="0"/>
                                          </p:stCondLst>
                                        </p:cTn>
                                        <p:tgtEl>
                                          <p:spTgt spid="30">
                                            <p:txEl>
                                              <p:pRg st="3" end="3"/>
                                            </p:txEl>
                                          </p:spTgt>
                                        </p:tgtEl>
                                        <p:attrNameLst>
                                          <p:attrName>style.visibility</p:attrName>
                                        </p:attrNameLst>
                                      </p:cBhvr>
                                      <p:to>
                                        <p:strVal val="visible"/>
                                      </p:to>
                                    </p:set>
                                    <p:animEffect transition="in" filter="slide(fromTop)">
                                      <p:cBhvr>
                                        <p:cTn id="16" dur="500"/>
                                        <p:tgtEl>
                                          <p:spTgt spid="30">
                                            <p:txEl>
                                              <p:pRg st="3" end="3"/>
                                            </p:txEl>
                                          </p:spTgt>
                                        </p:tgtEl>
                                      </p:cBhvr>
                                    </p:animEffect>
                                  </p:childTnLst>
                                </p:cTn>
                              </p:par>
                              <p:par>
                                <p:cTn id="17" presetID="12" presetClass="entr" presetSubtype="1" fill="hold" grpId="0" nodeType="withEffect">
                                  <p:stCondLst>
                                    <p:cond delay="0"/>
                                  </p:stCondLst>
                                  <p:childTnLst>
                                    <p:set>
                                      <p:cBhvr>
                                        <p:cTn id="18" dur="1" fill="hold">
                                          <p:stCondLst>
                                            <p:cond delay="0"/>
                                          </p:stCondLst>
                                        </p:cTn>
                                        <p:tgtEl>
                                          <p:spTgt spid="30">
                                            <p:txEl>
                                              <p:pRg st="4" end="4"/>
                                            </p:txEl>
                                          </p:spTgt>
                                        </p:tgtEl>
                                        <p:attrNameLst>
                                          <p:attrName>style.visibility</p:attrName>
                                        </p:attrNameLst>
                                      </p:cBhvr>
                                      <p:to>
                                        <p:strVal val="visible"/>
                                      </p:to>
                                    </p:set>
                                    <p:animEffect transition="in" filter="slide(fromTop)">
                                      <p:cBhvr>
                                        <p:cTn id="19" dur="500"/>
                                        <p:tgtEl>
                                          <p:spTgt spid="3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uild="p" autoUpdateAnimBg="0"/>
    </p:bldLst>
  </p:timing>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slide" Target="slide45.xml"/><Relationship Id="rId4" Type="http://schemas.openxmlformats.org/officeDocument/2006/relationships/slide" Target="slide8.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59106" name="WordArt 2"/>
          <p:cNvSpPr>
            <a:spLocks noChangeArrowheads="1" noChangeShapeType="1" noTextEdit="1"/>
          </p:cNvSpPr>
          <p:nvPr/>
        </p:nvSpPr>
        <p:spPr bwMode="auto">
          <a:xfrm>
            <a:off x="4905375" y="2667000"/>
            <a:ext cx="4238625" cy="1447800"/>
          </a:xfrm>
          <a:prstGeom prst="rect">
            <a:avLst/>
          </a:prstGeom>
        </p:spPr>
        <p:txBody>
          <a:bodyPr wrap="none" fromWordArt="1">
            <a:prstTxWarp prst="textWave1">
              <a:avLst>
                <a:gd name="adj1" fmla="val 13005"/>
                <a:gd name="adj2" fmla="val 0"/>
              </a:avLst>
            </a:prstTxWarp>
          </a:bodyPr>
          <a:lstStyle/>
          <a:p>
            <a:pPr algn="ctr" rtl="1"/>
            <a:r>
              <a:rPr lang="ar-EG" sz="3600" kern="10">
                <a:ln w="9525">
                  <a:solidFill>
                    <a:schemeClr val="tx1"/>
                  </a:solidFill>
                  <a:round/>
                  <a:headEnd type="none" w="sm" len="sm"/>
                  <a:tailEnd type="none" w="sm" len="sm"/>
                </a:ln>
                <a:gradFill rotWithShape="0">
                  <a:gsLst>
                    <a:gs pos="0">
                      <a:srgbClr val="9999FF"/>
                    </a:gs>
                    <a:gs pos="100000">
                      <a:srgbClr val="009999"/>
                    </a:gs>
                  </a:gsLst>
                  <a:lin ang="5400000" scaled="1"/>
                </a:gradFill>
                <a:effectLst>
                  <a:outerShdw dist="53882" dir="2700000" algn="ctr" rotWithShape="0">
                    <a:srgbClr val="C0C0C0"/>
                  </a:outerShdw>
                </a:effectLst>
                <a:latin typeface="Al-Kharashi 32"/>
              </a:rPr>
              <a:t>بسم الله الرحمن الرحيم</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764704"/>
            <a:ext cx="9144000" cy="1512168"/>
          </a:xfrm>
        </p:spPr>
        <p:txBody>
          <a:bodyPr>
            <a:normAutofit/>
          </a:bodyPr>
          <a:lstStyle/>
          <a:p>
            <a:pPr algn="ctr"/>
            <a:r>
              <a:rPr lang="ar-EG" sz="6600" b="1" dirty="0" smtClean="0"/>
              <a:t>محاضرات في فقه السيرة</a:t>
            </a:r>
            <a:endParaRPr lang="ar-EG" sz="6600" b="1" dirty="0"/>
          </a:p>
        </p:txBody>
      </p:sp>
      <p:sp>
        <p:nvSpPr>
          <p:cNvPr id="3" name="عنصر نائب للمحتوى 2"/>
          <p:cNvSpPr>
            <a:spLocks noGrp="1"/>
          </p:cNvSpPr>
          <p:nvPr>
            <p:ph idx="1"/>
          </p:nvPr>
        </p:nvSpPr>
        <p:spPr>
          <a:xfrm>
            <a:off x="0" y="2348880"/>
            <a:ext cx="9144000" cy="4509120"/>
          </a:xfrm>
        </p:spPr>
        <p:txBody>
          <a:bodyPr/>
          <a:lstStyle/>
          <a:p>
            <a:pPr algn="ctr"/>
            <a:r>
              <a:rPr lang="ar-EG" sz="4000" b="1" dirty="0" smtClean="0"/>
              <a:t>إعداد</a:t>
            </a:r>
          </a:p>
          <a:p>
            <a:pPr algn="ctr"/>
            <a:r>
              <a:rPr lang="ar-EG" sz="4800" b="1" dirty="0" smtClean="0"/>
              <a:t>الأستاذ الدكتور / أحمد عبد الله الطيار</a:t>
            </a:r>
          </a:p>
          <a:p>
            <a:pPr algn="ctr"/>
            <a:r>
              <a:rPr lang="ar-EG" sz="4800" b="1" dirty="0" smtClean="0"/>
              <a:t>الأستاذ بكلية الآداب للبنات جامعة الدمام </a:t>
            </a:r>
          </a:p>
          <a:p>
            <a:pPr algn="ctr"/>
            <a:r>
              <a:rPr lang="ar-EG" sz="5400" b="1" dirty="0" smtClean="0"/>
              <a:t>بالدمام</a:t>
            </a:r>
            <a:endParaRPr lang="ar-EG" sz="5400" b="1"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1154" name="WordArt 2"/>
          <p:cNvSpPr>
            <a:spLocks noChangeArrowheads="1" noChangeShapeType="1" noTextEdit="1"/>
          </p:cNvSpPr>
          <p:nvPr/>
        </p:nvSpPr>
        <p:spPr bwMode="auto">
          <a:xfrm>
            <a:off x="2286000" y="1143000"/>
            <a:ext cx="4838700" cy="1066800"/>
          </a:xfrm>
          <a:prstGeom prst="rect">
            <a:avLst/>
          </a:prstGeom>
        </p:spPr>
        <p:txBody>
          <a:bodyPr wrap="none" fromWordArt="1">
            <a:prstTxWarp prst="textPlain">
              <a:avLst>
                <a:gd name="adj" fmla="val 50000"/>
              </a:avLst>
            </a:prstTxWarp>
          </a:bodyPr>
          <a:lstStyle/>
          <a:p>
            <a:pPr algn="ctr" rtl="1"/>
            <a:r>
              <a:rPr lang="ar-EG" sz="3600" i="1" kern="10" spc="720">
                <a:ln w="9525">
                  <a:noFill/>
                  <a:round/>
                  <a:headEnd type="none" w="sm" len="sm"/>
                  <a:tailEnd type="none" w="sm" len="sm"/>
                </a:ln>
                <a:gradFill rotWithShape="0">
                  <a:gsLst>
                    <a:gs pos="0">
                      <a:srgbClr val="AAAAAA"/>
                    </a:gs>
                    <a:gs pos="100000">
                      <a:srgbClr val="FFFFFF"/>
                    </a:gs>
                  </a:gsLst>
                  <a:lin ang="5400000" scaled="1"/>
                </a:gradFill>
                <a:effectLst>
                  <a:outerShdw dist="45791" dir="3378596" algn="ctr" rotWithShape="0">
                    <a:srgbClr val="4D4D4D"/>
                  </a:outerShdw>
                </a:effectLst>
                <a:latin typeface="Al-Kharshi 10"/>
              </a:rPr>
              <a:t>فقه السيرة النبوية</a:t>
            </a:r>
          </a:p>
        </p:txBody>
      </p:sp>
      <p:sp>
        <p:nvSpPr>
          <p:cNvPr id="561155" name="WordArt 3">
            <a:hlinkClick r:id="rId3" action="ppaction://hlinksldjump"/>
          </p:cNvPr>
          <p:cNvSpPr>
            <a:spLocks noChangeArrowheads="1" noChangeShapeType="1" noTextEdit="1"/>
          </p:cNvSpPr>
          <p:nvPr/>
        </p:nvSpPr>
        <p:spPr bwMode="auto">
          <a:xfrm>
            <a:off x="6553200" y="3276600"/>
            <a:ext cx="2314575" cy="1176338"/>
          </a:xfrm>
          <a:prstGeom prst="rect">
            <a:avLst/>
          </a:prstGeom>
        </p:spPr>
        <p:txBody>
          <a:bodyPr wrap="none" fromWordArt="1">
            <a:prstTxWarp prst="textPlain">
              <a:avLst>
                <a:gd name="adj" fmla="val 50000"/>
              </a:avLst>
            </a:prstTxWarp>
          </a:bodyPr>
          <a:lstStyle/>
          <a:p>
            <a:pPr algn="ctr" rtl="1"/>
            <a:r>
              <a:rPr lang="ar-EG" sz="3600" kern="10">
                <a:ln w="12700">
                  <a:solidFill>
                    <a:schemeClr val="bg1"/>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الجزء الأول</a:t>
            </a:r>
          </a:p>
        </p:txBody>
      </p:sp>
      <p:sp>
        <p:nvSpPr>
          <p:cNvPr id="561156" name="WordArt 4">
            <a:hlinkClick r:id="rId4" action="ppaction://hlinksldjump"/>
          </p:cNvPr>
          <p:cNvSpPr>
            <a:spLocks noChangeArrowheads="1" noChangeShapeType="1" noTextEdit="1"/>
          </p:cNvSpPr>
          <p:nvPr/>
        </p:nvSpPr>
        <p:spPr bwMode="auto">
          <a:xfrm>
            <a:off x="762000" y="3429000"/>
            <a:ext cx="2286000" cy="981075"/>
          </a:xfrm>
          <a:prstGeom prst="rect">
            <a:avLst/>
          </a:prstGeom>
        </p:spPr>
        <p:txBody>
          <a:bodyPr wrap="none" fromWordArt="1">
            <a:prstTxWarp prst="textPlain">
              <a:avLst>
                <a:gd name="adj" fmla="val 50000"/>
              </a:avLst>
            </a:prstTxWarp>
          </a:bodyPr>
          <a:lstStyle/>
          <a:p>
            <a:pPr algn="ctr" rtl="1"/>
            <a:r>
              <a:rPr lang="ar-EG" sz="3600" kern="10">
                <a:ln w="12700">
                  <a:solidFill>
                    <a:schemeClr val="bg1"/>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الجزء الثاني</a:t>
            </a:r>
          </a:p>
        </p:txBody>
      </p:sp>
      <p:sp>
        <p:nvSpPr>
          <p:cNvPr id="561157" name="WordArt 5">
            <a:hlinkClick r:id="rId5" action="ppaction://hlinksldjump"/>
          </p:cNvPr>
          <p:cNvSpPr>
            <a:spLocks noChangeArrowheads="1" noChangeShapeType="1" noTextEdit="1"/>
          </p:cNvSpPr>
          <p:nvPr/>
        </p:nvSpPr>
        <p:spPr bwMode="auto">
          <a:xfrm>
            <a:off x="4114800" y="6096000"/>
            <a:ext cx="1000125" cy="523875"/>
          </a:xfrm>
          <a:prstGeom prst="rect">
            <a:avLst/>
          </a:prstGeom>
        </p:spPr>
        <p:txBody>
          <a:bodyPr wrap="none" fromWordArt="1">
            <a:prstTxWarp prst="textPlain">
              <a:avLst>
                <a:gd name="adj" fmla="val 50000"/>
              </a:avLst>
            </a:prstTxWarp>
          </a:bodyPr>
          <a:lstStyle/>
          <a:p>
            <a:pPr algn="ctr" rtl="1"/>
            <a:r>
              <a:rPr lang="ar-EG" sz="3600" kern="10">
                <a:ln w="12700">
                  <a:solidFill>
                    <a:srgbClr val="EAEAEA"/>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الخاتمة</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71367" name="WordArt 7" descr="رخام أبيض"/>
          <p:cNvSpPr>
            <a:spLocks noChangeArrowheads="1" noChangeShapeType="1" noTextEdit="1"/>
          </p:cNvSpPr>
          <p:nvPr/>
        </p:nvSpPr>
        <p:spPr bwMode="auto">
          <a:xfrm>
            <a:off x="2438400" y="2895600"/>
            <a:ext cx="4419600" cy="1447800"/>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pPr algn="ctr" rtl="1"/>
            <a:r>
              <a:rPr lang="ar-EG" sz="3600" kern="10">
                <a:ln w="9525">
                  <a:round/>
                  <a:headEnd type="none" w="sm" len="sm"/>
                  <a:tailEnd type="none" w="sm" len="sm"/>
                </a:ln>
                <a:blipFill dpi="0" rotWithShape="0">
                  <a:blip r:embed="rId3"/>
                  <a:srcRect/>
                  <a:tile tx="0" ty="0" sx="100000" sy="100000" flip="none" algn="tl"/>
                </a:blipFill>
                <a:latin typeface="Al-Kharashi 20"/>
              </a:rPr>
              <a:t>غزوة أحد</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72386" name="Rectangle 2"/>
          <p:cNvSpPr>
            <a:spLocks noGrp="1" noChangeArrowheads="1"/>
          </p:cNvSpPr>
          <p:nvPr>
            <p:ph type="title"/>
          </p:nvPr>
        </p:nvSpPr>
        <p:spPr>
          <a:noFill/>
        </p:spPr>
        <p:txBody>
          <a:bodyPr>
            <a:normAutofit/>
          </a:bodyPr>
          <a:lstStyle/>
          <a:p>
            <a:pPr rtl="1"/>
            <a:r>
              <a:rPr lang="en-US" altLang="en-US" sz="8000" dirty="0">
                <a:solidFill>
                  <a:srgbClr val="FFFF00"/>
                </a:solidFill>
                <a:cs typeface="Al-Kharashi 21" pitchFamily="2" charset="-78"/>
              </a:rPr>
              <a:t>           </a:t>
            </a:r>
            <a:r>
              <a:rPr lang="ar-SA" altLang="en-US" sz="8000" dirty="0">
                <a:solidFill>
                  <a:srgbClr val="C00000"/>
                </a:solidFill>
                <a:cs typeface="Al-Kharashi 21" pitchFamily="2" charset="-78"/>
              </a:rPr>
              <a:t>سبب التسمية</a:t>
            </a:r>
            <a:r>
              <a:rPr lang="en-US" altLang="en-US" dirty="0">
                <a:solidFill>
                  <a:srgbClr val="C00000"/>
                </a:solidFill>
                <a:cs typeface="Times New Roman (Arabic)" pitchFamily="26" charset="0"/>
              </a:rPr>
              <a:t>                     </a:t>
            </a:r>
            <a:endParaRPr lang="en-US" altLang="en-GB" dirty="0">
              <a:solidFill>
                <a:srgbClr val="C00000"/>
              </a:solidFill>
              <a:cs typeface="Times New Roman (Arabic)" pitchFamily="26" charset="0"/>
            </a:endParaRPr>
          </a:p>
        </p:txBody>
      </p:sp>
      <p:sp>
        <p:nvSpPr>
          <p:cNvPr id="272387" name="Rectangle 3"/>
          <p:cNvSpPr>
            <a:spLocks noGrp="1" noChangeArrowheads="1"/>
          </p:cNvSpPr>
          <p:nvPr>
            <p:ph type="body" sz="half" idx="1"/>
          </p:nvPr>
        </p:nvSpPr>
        <p:spPr>
          <a:xfrm>
            <a:off x="228600" y="1447800"/>
            <a:ext cx="8534400" cy="5410200"/>
          </a:xfrm>
          <a:noFill/>
        </p:spPr>
        <p:txBody>
          <a:bodyPr/>
          <a:lstStyle/>
          <a:p>
            <a:pPr algn="just" rtl="1">
              <a:buFontTx/>
              <a:buNone/>
            </a:pPr>
            <a:r>
              <a:rPr lang="en-US" altLang="en-US" sz="6000" dirty="0">
                <a:solidFill>
                  <a:srgbClr val="FFFF00"/>
                </a:solidFill>
                <a:cs typeface="DecoType Naskh Extensions" pitchFamily="2" charset="-78"/>
              </a:rPr>
              <a:t>  </a:t>
            </a:r>
            <a:r>
              <a:rPr lang="ar-SA" altLang="en-US" sz="6000" dirty="0">
                <a:solidFill>
                  <a:srgbClr val="FFFF00"/>
                </a:solidFill>
                <a:cs typeface="DecoType Naskh Extensions" pitchFamily="2" charset="-78"/>
              </a:rPr>
              <a:t>سميت هذه الغزوة باسم الجبل </a:t>
            </a:r>
            <a:r>
              <a:rPr lang="ar-SA" altLang="en-US" sz="6000" dirty="0" smtClean="0">
                <a:solidFill>
                  <a:srgbClr val="FFFF00"/>
                </a:solidFill>
                <a:cs typeface="DecoType Naskh Extensions" pitchFamily="2" charset="-78"/>
              </a:rPr>
              <a:t>الذي </a:t>
            </a:r>
            <a:r>
              <a:rPr lang="ar-SA" altLang="en-US" sz="6000" dirty="0">
                <a:solidFill>
                  <a:srgbClr val="FFFF00"/>
                </a:solidFill>
                <a:cs typeface="DecoType Naskh Extensions" pitchFamily="2" charset="-78"/>
              </a:rPr>
              <a:t>وقعت عنده ، وهو جبل يقع </a:t>
            </a:r>
            <a:r>
              <a:rPr lang="ar-SA" altLang="en-US" sz="6000" dirty="0" smtClean="0">
                <a:solidFill>
                  <a:srgbClr val="FFFF00"/>
                </a:solidFill>
                <a:cs typeface="DecoType Naskh Extensions" pitchFamily="2" charset="-78"/>
              </a:rPr>
              <a:t>في </a:t>
            </a:r>
            <a:r>
              <a:rPr lang="ar-SA" altLang="en-US" sz="6000" dirty="0">
                <a:solidFill>
                  <a:srgbClr val="FFFF00"/>
                </a:solidFill>
                <a:cs typeface="DecoType Naskh Extensions" pitchFamily="2" charset="-78"/>
              </a:rPr>
              <a:t>شمال المدينة المنورة وفي مواجهته من جهة الجنوب جبل الرماة ، وكان يسمى (</a:t>
            </a:r>
            <a:r>
              <a:rPr lang="ar-SA" altLang="en-US" sz="6000" dirty="0" smtClean="0">
                <a:solidFill>
                  <a:srgbClr val="FFFF00"/>
                </a:solidFill>
                <a:cs typeface="DecoType Naskh Extensions" pitchFamily="2" charset="-78"/>
              </a:rPr>
              <a:t>عينين</a:t>
            </a:r>
            <a:r>
              <a:rPr lang="en-US" altLang="en-US" sz="6000" dirty="0" smtClean="0">
                <a:solidFill>
                  <a:srgbClr val="FFFF00"/>
                </a:solidFill>
                <a:cs typeface="DecoType Naskh Extensions" pitchFamily="2" charset="-78"/>
              </a:rPr>
              <a:t>(</a:t>
            </a:r>
            <a:endParaRPr lang="en-US" altLang="en-US" sz="6000" dirty="0">
              <a:cs typeface="DecoType Naskh Extensions" pitchFamily="2" charset="-78"/>
            </a:endParaRPr>
          </a:p>
          <a:p>
            <a:pPr algn="ctr"/>
            <a:endParaRPr lang="en-US" altLang="en-GB" dirty="0">
              <a:cs typeface="Times New Roman (Arabic)" pitchFamily="26" charset="0"/>
            </a:endParaRPr>
          </a:p>
        </p:txBody>
      </p:sp>
    </p:spTree>
  </p:cSld>
  <p:clrMapOvr>
    <a:masterClrMapping/>
  </p:clrMapOvr>
  <p:transition advClick="0"/>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73410" name="Rectangle 2"/>
          <p:cNvSpPr>
            <a:spLocks noGrp="1" noChangeArrowheads="1"/>
          </p:cNvSpPr>
          <p:nvPr>
            <p:ph type="title"/>
          </p:nvPr>
        </p:nvSpPr>
        <p:spPr>
          <a:noFill/>
        </p:spPr>
        <p:txBody>
          <a:bodyPr>
            <a:normAutofit fontScale="90000"/>
          </a:bodyPr>
          <a:lstStyle/>
          <a:p>
            <a:pPr algn="ctr"/>
            <a:r>
              <a:rPr lang="ar-SA" altLang="en-US" sz="8000" dirty="0">
                <a:solidFill>
                  <a:srgbClr val="FFFF00"/>
                </a:solidFill>
                <a:cs typeface="Al-Kharashi 21" pitchFamily="2" charset="-78"/>
              </a:rPr>
              <a:t>أسباب الغزوة</a:t>
            </a:r>
            <a:endParaRPr lang="en-US" altLang="en-GB" sz="8000" dirty="0">
              <a:solidFill>
                <a:srgbClr val="FFFF00"/>
              </a:solidFill>
              <a:cs typeface="Times New Roman (Arabic)" pitchFamily="26" charset="0"/>
            </a:endParaRPr>
          </a:p>
        </p:txBody>
      </p:sp>
      <p:sp>
        <p:nvSpPr>
          <p:cNvPr id="273411" name="Rectangle 3"/>
          <p:cNvSpPr>
            <a:spLocks noGrp="1" noChangeArrowheads="1"/>
          </p:cNvSpPr>
          <p:nvPr>
            <p:ph idx="1"/>
          </p:nvPr>
        </p:nvSpPr>
        <p:spPr>
          <a:xfrm>
            <a:off x="0" y="1714488"/>
            <a:ext cx="7010400" cy="3467112"/>
          </a:xfrm>
          <a:noFill/>
        </p:spPr>
        <p:txBody>
          <a:bodyPr>
            <a:normAutofit fontScale="92500" lnSpcReduction="10000"/>
          </a:bodyPr>
          <a:lstStyle/>
          <a:p>
            <a:pPr algn="r" rtl="1"/>
            <a:r>
              <a:rPr lang="ar-SA" altLang="en-US" sz="4800" b="1" dirty="0">
                <a:solidFill>
                  <a:srgbClr val="C00000"/>
                </a:solidFill>
                <a:cs typeface="DecoType Naskh Extensions" pitchFamily="2" charset="-78"/>
              </a:rPr>
              <a:t>الثأر لغزوة بدر</a:t>
            </a:r>
            <a:r>
              <a:rPr lang="en-US" altLang="en-US" sz="4800" b="1" dirty="0">
                <a:solidFill>
                  <a:srgbClr val="C00000"/>
                </a:solidFill>
                <a:cs typeface="DecoType Naskh Extensions" pitchFamily="2" charset="-78"/>
              </a:rPr>
              <a:t>.</a:t>
            </a:r>
          </a:p>
          <a:p>
            <a:pPr algn="r" rtl="1">
              <a:buFontTx/>
              <a:buNone/>
            </a:pPr>
            <a:endParaRPr lang="en-US" altLang="en-US" sz="4000" b="1" dirty="0">
              <a:solidFill>
                <a:srgbClr val="C00000"/>
              </a:solidFill>
              <a:cs typeface="DecoType Naskh Extensions" pitchFamily="2" charset="-78"/>
            </a:endParaRPr>
          </a:p>
          <a:p>
            <a:pPr algn="r" rtl="1"/>
            <a:r>
              <a:rPr lang="ar-SA" altLang="en-US" sz="4400" b="1" dirty="0">
                <a:solidFill>
                  <a:srgbClr val="C00000"/>
                </a:solidFill>
                <a:cs typeface="DecoType Naskh Extensions" pitchFamily="2" charset="-78"/>
              </a:rPr>
              <a:t>استعادة الهيبة</a:t>
            </a:r>
            <a:r>
              <a:rPr lang="en-US" altLang="en-US" sz="4400" b="1" dirty="0">
                <a:solidFill>
                  <a:srgbClr val="C00000"/>
                </a:solidFill>
                <a:cs typeface="DecoType Naskh Extensions" pitchFamily="2" charset="-78"/>
              </a:rPr>
              <a:t>.</a:t>
            </a:r>
          </a:p>
          <a:p>
            <a:pPr algn="r" rtl="1">
              <a:buFontTx/>
              <a:buNone/>
            </a:pPr>
            <a:endParaRPr lang="en-US" altLang="en-US" sz="4000" b="1" dirty="0">
              <a:solidFill>
                <a:srgbClr val="C00000"/>
              </a:solidFill>
              <a:cs typeface="DecoType Naskh Extensions" pitchFamily="2" charset="-78"/>
            </a:endParaRPr>
          </a:p>
          <a:p>
            <a:pPr algn="r" rtl="1"/>
            <a:r>
              <a:rPr lang="ar-SA" altLang="en-US" sz="4800" b="1" dirty="0">
                <a:solidFill>
                  <a:srgbClr val="C00000"/>
                </a:solidFill>
                <a:cs typeface="DecoType Naskh Extensions" pitchFamily="2" charset="-78"/>
              </a:rPr>
              <a:t>إعادة الطرق تجارتها إلى الشام</a:t>
            </a:r>
            <a:r>
              <a:rPr lang="en-US" altLang="en-US" sz="4800" b="1" dirty="0">
                <a:solidFill>
                  <a:srgbClr val="C00000"/>
                </a:solidFill>
              </a:rPr>
              <a:t> .</a:t>
            </a:r>
            <a:endParaRPr lang="en-US" altLang="en-GB" sz="4800" dirty="0">
              <a:solidFill>
                <a:srgbClr val="C00000"/>
              </a:solidFill>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74434" name="Rectangle 2"/>
          <p:cNvSpPr>
            <a:spLocks noGrp="1" noChangeArrowheads="1"/>
          </p:cNvSpPr>
          <p:nvPr>
            <p:ph type="ctrTitle"/>
          </p:nvPr>
        </p:nvSpPr>
        <p:spPr>
          <a:xfrm>
            <a:off x="0" y="571480"/>
            <a:ext cx="9144000" cy="6286520"/>
          </a:xfrm>
          <a:noFill/>
        </p:spPr>
        <p:txBody>
          <a:bodyPr>
            <a:noAutofit/>
          </a:bodyPr>
          <a:lstStyle/>
          <a:p>
            <a:r>
              <a:rPr lang="ar-SA" sz="4000" dirty="0" smtClean="0"/>
              <a:t/>
            </a:r>
            <a:br>
              <a:rPr lang="ar-SA" sz="4000" dirty="0" smtClean="0"/>
            </a:br>
            <a:r>
              <a:rPr lang="ar-SA" sz="4000" dirty="0" smtClean="0">
                <a:solidFill>
                  <a:srgbClr val="FFFF00"/>
                </a:solidFill>
              </a:rPr>
              <a:t/>
            </a:r>
            <a:br>
              <a:rPr lang="ar-SA" sz="4000" dirty="0" smtClean="0">
                <a:solidFill>
                  <a:srgbClr val="FFFF00"/>
                </a:solidFill>
              </a:rPr>
            </a:br>
            <a:r>
              <a:rPr lang="ar-SA" sz="4000" dirty="0" smtClean="0">
                <a:solidFill>
                  <a:srgbClr val="FFFF00"/>
                </a:solidFill>
              </a:rPr>
              <a:t>كانت مكة تحترق غيظاً على المسلمين مما أصابها في معركة بدر من مأساة الهزيمة وقتل الصناديد والأشراف ، وكانت تجيش فيها نزعات الانتقام وأخذ الثأر ، حتى إن قريشاً كانوا قد منعوا البكاء على قتلاهم في بدر ، ومنعوا من الاستعجال في فداء </a:t>
            </a:r>
            <a:r>
              <a:rPr lang="ar-SA" sz="4000" dirty="0" err="1" smtClean="0">
                <a:solidFill>
                  <a:srgbClr val="FFFF00"/>
                </a:solidFill>
              </a:rPr>
              <a:t>الأسارى</a:t>
            </a:r>
            <a:r>
              <a:rPr lang="ar-SA" sz="4000" dirty="0" smtClean="0">
                <a:solidFill>
                  <a:srgbClr val="FFFF00"/>
                </a:solidFill>
              </a:rPr>
              <a:t> حتى لا يتفطن المسلمون مدي مأساتهم وحزنهم ‏.‏</a:t>
            </a:r>
            <a:br>
              <a:rPr lang="ar-SA" sz="4000" dirty="0" smtClean="0">
                <a:solidFill>
                  <a:srgbClr val="FFFF00"/>
                </a:solidFill>
              </a:rPr>
            </a:br>
            <a:r>
              <a:rPr lang="ar-SA" sz="4000" dirty="0" smtClean="0">
                <a:solidFill>
                  <a:srgbClr val="FFFF00"/>
                </a:solidFill>
              </a:rPr>
              <a:t>   وعلى أثر غزوة بدر اتفقت قريش على أن تقوم بحرب شاملة ضد المسلمين تشفي غيظها وتروي غلة حقدها ، وأخذت في الاستعداد للخوض في مثل هذه المعركة ‏.‏</a:t>
            </a:r>
            <a:br>
              <a:rPr lang="ar-SA" sz="4000" dirty="0" smtClean="0">
                <a:solidFill>
                  <a:srgbClr val="FFFF00"/>
                </a:solidFill>
              </a:rPr>
            </a:br>
            <a:r>
              <a:rPr lang="ar-SA" sz="4000" dirty="0" smtClean="0">
                <a:solidFill>
                  <a:srgbClr val="FFFF00"/>
                </a:solidFill>
              </a:rPr>
              <a:t>   وكان عكرمة بن أبي جهل ، وصفوان بن أمية ، وأبو سفيان بن حرب ، وعبد الله بن أبي ربيعة أكثر زعماء قريش نشاطاً وتحمساً لخوض المعركة</a:t>
            </a:r>
            <a:endParaRPr lang="ar-SA" sz="4000" dirty="0">
              <a:solidFill>
                <a:srgbClr val="FFFF00"/>
              </a:solidFill>
            </a:endParaRPr>
          </a:p>
        </p:txBody>
      </p:sp>
      <p:sp>
        <p:nvSpPr>
          <p:cNvPr id="274435" name="Rectangle 3"/>
          <p:cNvSpPr>
            <a:spLocks noGrp="1" noChangeArrowheads="1"/>
          </p:cNvSpPr>
          <p:nvPr>
            <p:ph type="subTitle" idx="1"/>
          </p:nvPr>
        </p:nvSpPr>
        <p:spPr>
          <a:xfrm flipV="1">
            <a:off x="0" y="6857999"/>
            <a:ext cx="9144000" cy="45719"/>
          </a:xfrm>
          <a:noFill/>
        </p:spPr>
        <p:txBody>
          <a:bodyPr>
            <a:normAutofit fontScale="25000" lnSpcReduction="20000"/>
          </a:bodyPr>
          <a:lstStyle/>
          <a:p>
            <a:pPr algn="just"/>
            <a:endParaRPr lang="en-US" altLang="en-GB" i="1" dirty="0" smtClean="0">
              <a:solidFill>
                <a:srgbClr val="FFFF00"/>
              </a:solidFill>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74434" name="Rectangle 2"/>
          <p:cNvSpPr>
            <a:spLocks noGrp="1" noChangeArrowheads="1"/>
          </p:cNvSpPr>
          <p:nvPr>
            <p:ph type="ctrTitle"/>
          </p:nvPr>
        </p:nvSpPr>
        <p:spPr>
          <a:xfrm>
            <a:off x="0" y="0"/>
            <a:ext cx="9144000" cy="6858000"/>
          </a:xfrm>
          <a:noFill/>
        </p:spPr>
        <p:txBody>
          <a:bodyPr>
            <a:noAutofit/>
          </a:bodyPr>
          <a:lstStyle/>
          <a:p>
            <a:pPr rtl="1"/>
            <a:r>
              <a:rPr lang="ar-SA" sz="4000" dirty="0" smtClean="0">
                <a:solidFill>
                  <a:srgbClr val="FFFF00"/>
                </a:solidFill>
              </a:rPr>
              <a:t>اجتمع من قريش ثلاثة آلاف مقاتل مستصحبين بنساء يحضن الرجال عند حمي الوطيس .</a:t>
            </a:r>
            <a:br>
              <a:rPr lang="ar-SA" sz="4000" dirty="0" smtClean="0">
                <a:solidFill>
                  <a:srgbClr val="FFFF00"/>
                </a:solidFill>
              </a:rPr>
            </a:br>
            <a:r>
              <a:rPr lang="ar-SA" sz="4000" dirty="0" smtClean="0">
                <a:solidFill>
                  <a:srgbClr val="FFFF00"/>
                </a:solidFill>
              </a:rPr>
              <a:t>وخرج الجيش حتى بلغ مكان ( ذو الحليفة ) قريبا من أحد .</a:t>
            </a:r>
            <a:br>
              <a:rPr lang="ar-SA" sz="4000" dirty="0" smtClean="0">
                <a:solidFill>
                  <a:srgbClr val="FFFF00"/>
                </a:solidFill>
              </a:rPr>
            </a:br>
            <a:r>
              <a:rPr lang="ar-SA" sz="4000" dirty="0" smtClean="0">
                <a:solidFill>
                  <a:srgbClr val="FFFF00"/>
                </a:solidFill>
              </a:rPr>
              <a:t>سمع رسول الله صلى الله عليه وسلم تقدم المشركين إليهم فاستشار أصحابه ، فقال الشيوخ : نقاتل هنا ، وقال الرجال : نخرج للقائهم . فأخذ النبي صلى الله عليه وسلم برأي الرجال . لبس النبي صلى الله عليه وسلم حربته وخرج يريد لقاء المشركين ، فخرج من المدينة ألف رجل ، انسحب عبد الله بن أبي المنافق بثلث الجيش قائلا : ما ندري علام نقتل أنفسنا </a:t>
            </a:r>
            <a:endParaRPr lang="ar-SA" sz="4000" dirty="0">
              <a:solidFill>
                <a:srgbClr val="FFFF00"/>
              </a:solidFill>
            </a:endParaRPr>
          </a:p>
        </p:txBody>
      </p:sp>
      <p:sp>
        <p:nvSpPr>
          <p:cNvPr id="274435" name="Rectangle 3"/>
          <p:cNvSpPr>
            <a:spLocks noGrp="1" noChangeArrowheads="1"/>
          </p:cNvSpPr>
          <p:nvPr>
            <p:ph type="subTitle" idx="1"/>
          </p:nvPr>
        </p:nvSpPr>
        <p:spPr>
          <a:xfrm flipV="1">
            <a:off x="0" y="6857999"/>
            <a:ext cx="9144000" cy="45719"/>
          </a:xfrm>
          <a:noFill/>
        </p:spPr>
        <p:txBody>
          <a:bodyPr>
            <a:normAutofit fontScale="25000" lnSpcReduction="20000"/>
          </a:bodyPr>
          <a:lstStyle/>
          <a:p>
            <a:pPr algn="just"/>
            <a:endParaRPr lang="en-US" altLang="en-GB" i="1" dirty="0" smtClean="0">
              <a:solidFill>
                <a:srgbClr val="FFFF00"/>
              </a:solidFill>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74434" name="Rectangle 2"/>
          <p:cNvSpPr>
            <a:spLocks noGrp="1" noChangeArrowheads="1"/>
          </p:cNvSpPr>
          <p:nvPr>
            <p:ph type="ctrTitle"/>
          </p:nvPr>
        </p:nvSpPr>
        <p:spPr>
          <a:xfrm>
            <a:off x="0" y="0"/>
            <a:ext cx="9144000" cy="6858000"/>
          </a:xfrm>
          <a:noFill/>
        </p:spPr>
        <p:txBody>
          <a:bodyPr>
            <a:noAutofit/>
          </a:bodyPr>
          <a:lstStyle/>
          <a:p>
            <a:pPr rtl="1"/>
            <a:r>
              <a:rPr lang="ar-SA" sz="3200" dirty="0" smtClean="0">
                <a:solidFill>
                  <a:srgbClr val="FFFF00"/>
                </a:solidFill>
              </a:rPr>
              <a:t>عسكر المسلمون عند جبل أحد ، ووضع الرسول عليه الصلاة والسلام خطة محكمة ، وهي أنه وضع خمسين رجلا على الجبل قادهم عبد الله بن </a:t>
            </a:r>
            <a:r>
              <a:rPr lang="ar-SA" sz="3200" dirty="0" err="1" smtClean="0">
                <a:solidFill>
                  <a:srgbClr val="FFFF00"/>
                </a:solidFill>
              </a:rPr>
              <a:t>جبير</a:t>
            </a:r>
            <a:r>
              <a:rPr lang="ar-SA" sz="3200" dirty="0" smtClean="0">
                <a:solidFill>
                  <a:srgbClr val="FFFF00"/>
                </a:solidFill>
              </a:rPr>
              <a:t> ، وأمرهم الرسول عليه الصلاة والسلام بعدم التحرك سواء في الفوز أو الخسارة .</a:t>
            </a:r>
            <a:br>
              <a:rPr lang="ar-SA" sz="3200" dirty="0" smtClean="0">
                <a:solidFill>
                  <a:srgbClr val="FFFF00"/>
                </a:solidFill>
              </a:rPr>
            </a:br>
            <a:r>
              <a:rPr lang="ar-SA" sz="3200" dirty="0" smtClean="0">
                <a:solidFill>
                  <a:srgbClr val="FFFF00"/>
                </a:solidFill>
              </a:rPr>
              <a:t>وبدأت المعركة ، وقاتل حمزة بن عبد المطلب قتال الأبطال الموحشين ، وكاد </a:t>
            </a:r>
            <a:r>
              <a:rPr lang="ar-SA" sz="3200" dirty="0" err="1" smtClean="0">
                <a:solidFill>
                  <a:srgbClr val="FFFF00"/>
                </a:solidFill>
              </a:rPr>
              <a:t>جبير</a:t>
            </a:r>
            <a:r>
              <a:rPr lang="ar-SA" sz="3200" dirty="0" smtClean="0">
                <a:solidFill>
                  <a:srgbClr val="FFFF00"/>
                </a:solidFill>
              </a:rPr>
              <a:t> بن مطعم قد وعد غلامه وحشيا أن يعتقه إن هو قتل حمزة . يقول وحشي :</a:t>
            </a:r>
            <a:br>
              <a:rPr lang="ar-SA" sz="3200" dirty="0" smtClean="0">
                <a:solidFill>
                  <a:srgbClr val="FFFF00"/>
                </a:solidFill>
              </a:rPr>
            </a:br>
            <a:r>
              <a:rPr lang="ar-SA" sz="3200" dirty="0" smtClean="0">
                <a:solidFill>
                  <a:srgbClr val="FFFF00"/>
                </a:solidFill>
              </a:rPr>
              <a:t>خرجت أنظر حمزة أتربصه حتى رأيته كأنه الجمل </a:t>
            </a:r>
            <a:r>
              <a:rPr lang="ar-SA" sz="3200" dirty="0" err="1" smtClean="0">
                <a:solidFill>
                  <a:srgbClr val="FFFF00"/>
                </a:solidFill>
              </a:rPr>
              <a:t>الأورق</a:t>
            </a:r>
            <a:r>
              <a:rPr lang="ar-SA" sz="3200" dirty="0" smtClean="0">
                <a:solidFill>
                  <a:srgbClr val="FFFF00"/>
                </a:solidFill>
              </a:rPr>
              <a:t> يهد الناس بسيفه هدا ، فهززت حربتي ، حتى إذا رضيت عنها دفعتها إليه فوقعت في أحشائه حتى خرجت من بين رجليه ، وتركته وإياها حتى مات . لقد كان استشهاد حمزة نكبة عظيمة على المسلمين ، إلا إنهم قاوموا وصمدوا أمام قتال المشركين . ولقد قاتل مصعب بن </a:t>
            </a:r>
            <a:r>
              <a:rPr lang="ar-SA" sz="3200" dirty="0" err="1" smtClean="0">
                <a:solidFill>
                  <a:srgbClr val="FFFF00"/>
                </a:solidFill>
              </a:rPr>
              <a:t>عمير</a:t>
            </a:r>
            <a:r>
              <a:rPr lang="ar-SA" sz="3200" dirty="0" smtClean="0">
                <a:solidFill>
                  <a:srgbClr val="FFFF00"/>
                </a:solidFill>
              </a:rPr>
              <a:t> عن رسول الله صلى الله عليه وسلم حتى قتل ، وراح قاتله يجري إلى قومه يخبرهم أنه قتل محمدا. وراحت قريش تجر أذيال الهزيمة ثانية ، حيث أن اللواء قد سقط على الأرض تطأه الأقدام </a:t>
            </a:r>
            <a:r>
              <a:rPr lang="ar-SA" sz="4000" dirty="0" smtClean="0">
                <a:solidFill>
                  <a:srgbClr val="FFFF00"/>
                </a:solidFill>
              </a:rPr>
              <a:t>.</a:t>
            </a:r>
            <a:endParaRPr lang="ar-SA" sz="4000" dirty="0">
              <a:solidFill>
                <a:srgbClr val="FFFF00"/>
              </a:solidFill>
            </a:endParaRPr>
          </a:p>
        </p:txBody>
      </p:sp>
      <p:sp>
        <p:nvSpPr>
          <p:cNvPr id="274435" name="Rectangle 3"/>
          <p:cNvSpPr>
            <a:spLocks noGrp="1" noChangeArrowheads="1"/>
          </p:cNvSpPr>
          <p:nvPr>
            <p:ph type="subTitle" idx="1"/>
          </p:nvPr>
        </p:nvSpPr>
        <p:spPr>
          <a:xfrm flipV="1">
            <a:off x="0" y="6857999"/>
            <a:ext cx="9144000" cy="45719"/>
          </a:xfrm>
          <a:noFill/>
        </p:spPr>
        <p:txBody>
          <a:bodyPr>
            <a:normAutofit fontScale="25000" lnSpcReduction="20000"/>
          </a:bodyPr>
          <a:lstStyle/>
          <a:p>
            <a:pPr algn="just"/>
            <a:endParaRPr lang="en-US" altLang="en-GB" i="1" dirty="0" smtClean="0">
              <a:solidFill>
                <a:srgbClr val="FFFF00"/>
              </a:solidFill>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74434" name="Rectangle 2"/>
          <p:cNvSpPr>
            <a:spLocks noGrp="1" noChangeArrowheads="1"/>
          </p:cNvSpPr>
          <p:nvPr>
            <p:ph type="ctrTitle"/>
          </p:nvPr>
        </p:nvSpPr>
        <p:spPr>
          <a:xfrm>
            <a:off x="0" y="0"/>
            <a:ext cx="9144000" cy="6858000"/>
          </a:xfrm>
          <a:noFill/>
        </p:spPr>
        <p:txBody>
          <a:bodyPr>
            <a:noAutofit/>
          </a:bodyPr>
          <a:lstStyle/>
          <a:p>
            <a:pPr rtl="1"/>
            <a:r>
              <a:rPr lang="ar-SA" sz="3600" dirty="0" smtClean="0">
                <a:solidFill>
                  <a:srgbClr val="FFFF00"/>
                </a:solidFill>
              </a:rPr>
              <a:t>رأى الرماة من فوق الجبل هزيمة المشركين ، وقال بعضهم : ما لنا في الوقوف حاجة . ونسوا وصية الرسول صلى الله عليه وسلم لهم ، فذكرهم قائدهم </a:t>
            </a:r>
            <a:r>
              <a:rPr lang="ar-SA" sz="3600" dirty="0" err="1" smtClean="0">
                <a:solidFill>
                  <a:srgbClr val="FFFF00"/>
                </a:solidFill>
              </a:rPr>
              <a:t>بها</a:t>
            </a:r>
            <a:r>
              <a:rPr lang="ar-SA" sz="3600" dirty="0" smtClean="0">
                <a:solidFill>
                  <a:srgbClr val="FFFF00"/>
                </a:solidFill>
              </a:rPr>
              <a:t> ، فلم يكترثوا بمقولته ، وسارعوا إلى جمع الغنائم . لاحظ خالد بن الوليد نزول الرماة ، فانطلق مع بعض المشركين والتفوا حول الجبل ، وفاجئوا المسلمين من الخلف ، فانبهر المسلمون وهرعوا مسرعين هاربين . وارتفعت راية المشركين مرة أخرى ، فلما رآها الجيش عاودوا هجومهم . ولقد رمى أحد المشركين حجرا نحو الرسول صلى الله عليه وسلم ، فكسرت رباعية الرسول عليه الصلاة والسلام ، كما أنه وقع في حفرة كان أبو عامر الراهب قد حفرها ثم </a:t>
            </a:r>
            <a:r>
              <a:rPr lang="ar-SA" sz="3600" dirty="0" err="1" smtClean="0">
                <a:solidFill>
                  <a:srgbClr val="FFFF00"/>
                </a:solidFill>
              </a:rPr>
              <a:t>غطاها</a:t>
            </a:r>
            <a:r>
              <a:rPr lang="ar-SA" sz="3600" dirty="0" smtClean="0">
                <a:solidFill>
                  <a:srgbClr val="FFFF00"/>
                </a:solidFill>
              </a:rPr>
              <a:t> بالقش والتراب ، فشج رأس النبي صلى الله عليه وسلم ، وأخذ يمسح الدم قائلا : كيف يفلح قوم خضبوا وجه نبيهم وهو يدعوهم إلى ربهم !</a:t>
            </a:r>
            <a:r>
              <a:rPr lang="ar-SA" sz="4000" dirty="0" smtClean="0"/>
              <a:t/>
            </a:r>
            <a:br>
              <a:rPr lang="ar-SA" sz="4000" dirty="0" smtClean="0"/>
            </a:br>
            <a:endParaRPr lang="ar-SA" sz="4000" dirty="0">
              <a:solidFill>
                <a:srgbClr val="FFFF00"/>
              </a:solidFill>
            </a:endParaRPr>
          </a:p>
        </p:txBody>
      </p:sp>
      <p:sp>
        <p:nvSpPr>
          <p:cNvPr id="274435" name="Rectangle 3"/>
          <p:cNvSpPr>
            <a:spLocks noGrp="1" noChangeArrowheads="1"/>
          </p:cNvSpPr>
          <p:nvPr>
            <p:ph type="subTitle" idx="1"/>
          </p:nvPr>
        </p:nvSpPr>
        <p:spPr>
          <a:xfrm flipV="1">
            <a:off x="0" y="6857999"/>
            <a:ext cx="9144000" cy="45719"/>
          </a:xfrm>
          <a:noFill/>
        </p:spPr>
        <p:txBody>
          <a:bodyPr>
            <a:normAutofit fontScale="25000" lnSpcReduction="20000"/>
          </a:bodyPr>
          <a:lstStyle/>
          <a:p>
            <a:pPr algn="just"/>
            <a:endParaRPr lang="en-US" altLang="en-GB" i="1" dirty="0" smtClean="0">
              <a:solidFill>
                <a:srgbClr val="FFFF00"/>
              </a:solidFill>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74434" name="Rectangle 2"/>
          <p:cNvSpPr>
            <a:spLocks noGrp="1" noChangeArrowheads="1"/>
          </p:cNvSpPr>
          <p:nvPr>
            <p:ph type="ctrTitle"/>
          </p:nvPr>
        </p:nvSpPr>
        <p:spPr>
          <a:xfrm>
            <a:off x="0" y="0"/>
            <a:ext cx="9144000" cy="6858000"/>
          </a:xfrm>
          <a:noFill/>
        </p:spPr>
        <p:txBody>
          <a:bodyPr>
            <a:noAutofit/>
          </a:bodyPr>
          <a:lstStyle/>
          <a:p>
            <a:pPr rtl="1"/>
            <a:r>
              <a:rPr lang="ar-SA" sz="4400" dirty="0" err="1" smtClean="0">
                <a:solidFill>
                  <a:srgbClr val="FFFF00"/>
                </a:solidFill>
              </a:rPr>
              <a:t>نادى</a:t>
            </a:r>
            <a:r>
              <a:rPr lang="ar-SA" sz="4400" dirty="0" smtClean="0">
                <a:solidFill>
                  <a:srgbClr val="FFFF00"/>
                </a:solidFill>
              </a:rPr>
              <a:t> الرسول في أصحابه قائلا : </a:t>
            </a:r>
            <a:r>
              <a:rPr lang="ar-SA" sz="4400" dirty="0" err="1" smtClean="0">
                <a:solidFill>
                  <a:srgbClr val="FFFF00"/>
                </a:solidFill>
              </a:rPr>
              <a:t>هلموا</a:t>
            </a:r>
            <a:r>
              <a:rPr lang="ar-SA" sz="4400" dirty="0" smtClean="0">
                <a:solidFill>
                  <a:srgbClr val="FFFF00"/>
                </a:solidFill>
              </a:rPr>
              <a:t> إلي عباد الله .. </a:t>
            </a:r>
            <a:r>
              <a:rPr lang="ar-SA" sz="4400" dirty="0" err="1" smtClean="0">
                <a:solidFill>
                  <a:srgbClr val="FFFF00"/>
                </a:solidFill>
              </a:rPr>
              <a:t>هلموا</a:t>
            </a:r>
            <a:r>
              <a:rPr lang="ar-SA" sz="4400" dirty="0" smtClean="0">
                <a:solidFill>
                  <a:srgbClr val="FFFF00"/>
                </a:solidFill>
              </a:rPr>
              <a:t> إلي عباد الله . فاجتمع ثلاثون من صحابة رسول الله صلى الله عليه وسلم ، فجمع جيشه ونظمه ، ولحق بالمشركين ليقلب نصرهم هزيمة وفرحهم عزاء . فلما ابتعدوا أكثر فأكثر .. تركهم وعاد للمدينة .</a:t>
            </a:r>
            <a:br>
              <a:rPr lang="ar-SA" sz="4400" dirty="0" smtClean="0">
                <a:solidFill>
                  <a:srgbClr val="FFFF00"/>
                </a:solidFill>
              </a:rPr>
            </a:br>
            <a:r>
              <a:rPr lang="ar-SA" sz="4400" dirty="0" smtClean="0">
                <a:solidFill>
                  <a:srgbClr val="FFFF00"/>
                </a:solidFill>
              </a:rPr>
              <a:t>وهكذا ، أدركنا أن من خالف أمر الرسول صلى الله عليه وسلم ، فلا يحسبن نفسه ناج من مصيره إلا إذا شمله الله برحمته التي وسعت كل شيء علما .</a:t>
            </a:r>
            <a:r>
              <a:rPr lang="ar-SA" sz="4000" dirty="0" smtClean="0"/>
              <a:t/>
            </a:r>
            <a:br>
              <a:rPr lang="ar-SA" sz="4000" dirty="0" smtClean="0"/>
            </a:br>
            <a:r>
              <a:rPr lang="ar-SA" sz="4000" dirty="0" smtClean="0"/>
              <a:t/>
            </a:r>
            <a:br>
              <a:rPr lang="ar-SA" sz="4000" dirty="0" smtClean="0"/>
            </a:br>
            <a:endParaRPr lang="ar-SA" sz="4000" dirty="0">
              <a:solidFill>
                <a:srgbClr val="FFFF00"/>
              </a:solidFill>
            </a:endParaRPr>
          </a:p>
        </p:txBody>
      </p:sp>
      <p:sp>
        <p:nvSpPr>
          <p:cNvPr id="274435" name="Rectangle 3"/>
          <p:cNvSpPr>
            <a:spLocks noGrp="1" noChangeArrowheads="1"/>
          </p:cNvSpPr>
          <p:nvPr>
            <p:ph type="subTitle" idx="1"/>
          </p:nvPr>
        </p:nvSpPr>
        <p:spPr>
          <a:xfrm flipV="1">
            <a:off x="0" y="6857999"/>
            <a:ext cx="9144000" cy="45719"/>
          </a:xfrm>
          <a:noFill/>
        </p:spPr>
        <p:txBody>
          <a:bodyPr>
            <a:normAutofit fontScale="25000" lnSpcReduction="20000"/>
          </a:bodyPr>
          <a:lstStyle/>
          <a:p>
            <a:pPr algn="just"/>
            <a:endParaRPr lang="en-US" altLang="en-GB" i="1" dirty="0" smtClean="0">
              <a:solidFill>
                <a:srgbClr val="FFFF00"/>
              </a:solidFill>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74434" name="Rectangle 2"/>
          <p:cNvSpPr>
            <a:spLocks noGrp="1" noChangeArrowheads="1"/>
          </p:cNvSpPr>
          <p:nvPr>
            <p:ph type="ctrTitle"/>
          </p:nvPr>
        </p:nvSpPr>
        <p:spPr>
          <a:xfrm>
            <a:off x="285720" y="0"/>
            <a:ext cx="8858280" cy="1357298"/>
          </a:xfrm>
          <a:noFill/>
        </p:spPr>
        <p:txBody>
          <a:bodyPr>
            <a:normAutofit/>
          </a:bodyPr>
          <a:lstStyle/>
          <a:p>
            <a:pPr algn="ctr" rtl="1"/>
            <a:r>
              <a:rPr lang="ar-SA" altLang="en-US" sz="8000" b="1" i="1" dirty="0">
                <a:solidFill>
                  <a:srgbClr val="FFFF00"/>
                </a:solidFill>
                <a:cs typeface="Al-Kharashi 21" pitchFamily="2" charset="-78"/>
              </a:rPr>
              <a:t>تاريخها</a:t>
            </a:r>
            <a:r>
              <a:rPr lang="en-US" altLang="en-US" sz="8000" b="1" i="1" dirty="0" smtClean="0">
                <a:solidFill>
                  <a:srgbClr val="FFFF00"/>
                </a:solidFill>
                <a:cs typeface="Al-Kharashi 21" pitchFamily="2" charset="-78"/>
              </a:rPr>
              <a:t>:-</a:t>
            </a:r>
            <a:endParaRPr lang="en-US" altLang="en-GB" dirty="0">
              <a:cs typeface="Times New Roman (Arabic)" pitchFamily="26" charset="0"/>
            </a:endParaRPr>
          </a:p>
        </p:txBody>
      </p:sp>
      <p:sp>
        <p:nvSpPr>
          <p:cNvPr id="274435" name="Rectangle 3"/>
          <p:cNvSpPr>
            <a:spLocks noGrp="1" noChangeArrowheads="1"/>
          </p:cNvSpPr>
          <p:nvPr>
            <p:ph type="subTitle" idx="1"/>
          </p:nvPr>
        </p:nvSpPr>
        <p:spPr>
          <a:xfrm>
            <a:off x="304800" y="1600200"/>
            <a:ext cx="8305800" cy="5257800"/>
          </a:xfrm>
          <a:noFill/>
        </p:spPr>
        <p:txBody>
          <a:bodyPr>
            <a:normAutofit fontScale="92500" lnSpcReduction="20000"/>
          </a:bodyPr>
          <a:lstStyle/>
          <a:p>
            <a:pPr algn="just"/>
            <a:r>
              <a:rPr lang="ar-SA" altLang="en-US" sz="3600" b="1" dirty="0">
                <a:cs typeface="DecoType Naskh Extensions" pitchFamily="2" charset="-78"/>
              </a:rPr>
              <a:t>كانت غزوة أحد في شوال من السنة الثالثة للهجرة النبوية أي بعد بدر بسنة وشهر تقريباً .              </a:t>
            </a:r>
            <a:endParaRPr lang="ar-SA" altLang="en-US" sz="3600" b="1" dirty="0" smtClean="0">
              <a:cs typeface="DecoType Naskh Extensions" pitchFamily="2" charset="-78"/>
            </a:endParaRPr>
          </a:p>
          <a:p>
            <a:pPr algn="ctr"/>
            <a:r>
              <a:rPr lang="ar-SA" altLang="en-US" sz="4700" b="1" dirty="0" smtClean="0">
                <a:solidFill>
                  <a:srgbClr val="FF0000"/>
                </a:solidFill>
                <a:cs typeface="DecoType Naskh Extensions" pitchFamily="2" charset="-78"/>
              </a:rPr>
              <a:t>المشورة</a:t>
            </a:r>
            <a:r>
              <a:rPr lang="en-US" altLang="en-US" sz="4700" b="1" dirty="0" smtClean="0">
                <a:solidFill>
                  <a:srgbClr val="FF0000"/>
                </a:solidFill>
                <a:cs typeface="DecoType Naskh Extensions" pitchFamily="2" charset="-78"/>
              </a:rPr>
              <a:t>  :</a:t>
            </a:r>
            <a:r>
              <a:rPr lang="en-US" altLang="en-US" sz="3600" b="1" dirty="0" smtClean="0">
                <a:solidFill>
                  <a:srgbClr val="FF0000"/>
                </a:solidFill>
                <a:cs typeface="DecoType Naskh Extensions" pitchFamily="2" charset="-78"/>
              </a:rPr>
              <a:t>-</a:t>
            </a:r>
            <a:endParaRPr lang="ar-SA" altLang="en-US" sz="3600" b="1" dirty="0" smtClean="0">
              <a:cs typeface="DecoType Naskh Extensions" pitchFamily="2" charset="-78"/>
            </a:endParaRPr>
          </a:p>
          <a:p>
            <a:pPr algn="ctr"/>
            <a:r>
              <a:rPr lang="ar-SA" altLang="en-US" sz="3600" b="1" dirty="0" smtClean="0">
                <a:cs typeface="DecoType Naskh Extensions" pitchFamily="2" charset="-78"/>
              </a:rPr>
              <a:t>علم </a:t>
            </a:r>
            <a:r>
              <a:rPr lang="ar-SA" altLang="en-US" sz="3600" b="1" dirty="0">
                <a:cs typeface="DecoType Naskh Extensions" pitchFamily="2" charset="-78"/>
              </a:rPr>
              <a:t>المسلمون باستعداد قريش وتحركها من مكة </a:t>
            </a:r>
            <a:r>
              <a:rPr lang="ar-SA" altLang="en-US" sz="3600" b="1" dirty="0" smtClean="0">
                <a:cs typeface="DecoType Naskh Extensions" pitchFamily="2" charset="-78"/>
              </a:rPr>
              <a:t>فاستشار النبي </a:t>
            </a:r>
            <a:r>
              <a:rPr lang="ar-SA" altLang="en-US" sz="3600" b="1" dirty="0">
                <a:cs typeface="DecoType Naskh Extensions" pitchFamily="2" charset="-78"/>
              </a:rPr>
              <a:t>صلى الله عليه وسلم أصحابه في الموقف ، وكان</a:t>
            </a:r>
            <a:r>
              <a:rPr lang="en-US" altLang="en-US" sz="3600" b="1" dirty="0">
                <a:cs typeface="DecoType Naskh Extensions" pitchFamily="2" charset="-78"/>
              </a:rPr>
              <a:t> </a:t>
            </a:r>
          </a:p>
          <a:p>
            <a:pPr algn="just"/>
            <a:r>
              <a:rPr lang="ar-SA" altLang="en-US" sz="3600" b="1" dirty="0">
                <a:cs typeface="DecoType Naskh Extensions" pitchFamily="2" charset="-78"/>
              </a:rPr>
              <a:t>أصحاب النبي صلى الله عليه وسلم أمام هذه </a:t>
            </a:r>
            <a:r>
              <a:rPr lang="ar-SA" altLang="en-US" sz="3600" b="1" dirty="0" smtClean="0">
                <a:cs typeface="DecoType Naskh Extensions" pitchFamily="2" charset="-78"/>
              </a:rPr>
              <a:t>المشورة</a:t>
            </a:r>
          </a:p>
          <a:p>
            <a:pPr algn="just"/>
            <a:r>
              <a:rPr lang="ar-SA" altLang="en-US" sz="4300" b="1" dirty="0" smtClean="0">
                <a:solidFill>
                  <a:srgbClr val="FFFF00"/>
                </a:solidFill>
                <a:cs typeface="Al-Kharashi 21" pitchFamily="2" charset="-78"/>
              </a:rPr>
              <a:t>صنفين</a:t>
            </a:r>
            <a:r>
              <a:rPr lang="en-US" altLang="en-US" sz="4300" b="1" dirty="0" smtClean="0">
                <a:solidFill>
                  <a:srgbClr val="FFFF00"/>
                </a:solidFill>
                <a:cs typeface="Al-Kharashi 21" pitchFamily="2" charset="-78"/>
              </a:rPr>
              <a:t> :-</a:t>
            </a:r>
            <a:endParaRPr lang="en-US" altLang="en-US" sz="4300" b="1" dirty="0">
              <a:cs typeface="Times New Roman (Arabic)" pitchFamily="26" charset="0"/>
            </a:endParaRPr>
          </a:p>
          <a:p>
            <a:r>
              <a:rPr lang="ar-SA" altLang="en-US" sz="3900" b="1" dirty="0" smtClean="0">
                <a:solidFill>
                  <a:srgbClr val="FFFF00"/>
                </a:solidFill>
                <a:cs typeface="DecoType Naskh Extensions" pitchFamily="2" charset="-78"/>
              </a:rPr>
              <a:t>متحمس للخروج لملاقاة العدو وإظهار الشجاعة والإقدام أمام العدو</a:t>
            </a:r>
            <a:r>
              <a:rPr lang="en-US" altLang="en-US" sz="3900" b="1" dirty="0" smtClean="0">
                <a:solidFill>
                  <a:srgbClr val="FFFF00"/>
                </a:solidFill>
                <a:cs typeface="DecoType Naskh Extensions" pitchFamily="2" charset="-78"/>
              </a:rPr>
              <a:t> </a:t>
            </a:r>
          </a:p>
          <a:p>
            <a:r>
              <a:rPr lang="ar-SA" altLang="en-US" sz="3900" b="1" dirty="0" smtClean="0">
                <a:solidFill>
                  <a:srgbClr val="FFFF00"/>
                </a:solidFill>
                <a:cs typeface="DecoType Naskh Extensions" pitchFamily="2" charset="-78"/>
              </a:rPr>
              <a:t>والرغبة في الحصول على الشهادة والأجر</a:t>
            </a:r>
            <a:r>
              <a:rPr lang="en-US" altLang="en-US" sz="2800" b="1" dirty="0" smtClean="0">
                <a:solidFill>
                  <a:srgbClr val="FFFF00"/>
                </a:solidFill>
                <a:cs typeface="DecoType Naskh Extensions" pitchFamily="2" charset="-78"/>
              </a:rPr>
              <a:t> </a:t>
            </a:r>
            <a:r>
              <a:rPr lang="en-US" altLang="en-US" sz="2800" b="1" dirty="0" smtClean="0">
                <a:cs typeface="DecoType Naskh Extensions" pitchFamily="2" charset="-78"/>
              </a:rPr>
              <a:t>.</a:t>
            </a:r>
            <a:endParaRPr lang="en-US" altLang="en-GB" dirty="0" smtClean="0"/>
          </a:p>
          <a:p>
            <a:r>
              <a:rPr lang="en-US" altLang="en-US" dirty="0" smtClean="0">
                <a:cs typeface="Times New Roman (Arabic)" pitchFamily="26" charset="0"/>
              </a:rPr>
              <a:t> </a:t>
            </a:r>
            <a:endParaRPr lang="en-US" altLang="en-GB" dirty="0">
              <a:cs typeface="Times New Roman (Arabic)" pitchFamily="26"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76483" name="Rectangle 3"/>
          <p:cNvSpPr>
            <a:spLocks noGrp="1" noChangeArrowheads="1"/>
          </p:cNvSpPr>
          <p:nvPr>
            <p:ph idx="1"/>
          </p:nvPr>
        </p:nvSpPr>
        <p:spPr>
          <a:xfrm>
            <a:off x="0" y="357166"/>
            <a:ext cx="9144000" cy="6500834"/>
          </a:xfrm>
          <a:noFill/>
        </p:spPr>
        <p:txBody>
          <a:bodyPr>
            <a:normAutofit/>
          </a:bodyPr>
          <a:lstStyle/>
          <a:p>
            <a:pPr algn="just" rtl="1">
              <a:lnSpc>
                <a:spcPct val="90000"/>
              </a:lnSpc>
            </a:pPr>
            <a:r>
              <a:rPr lang="en-US" altLang="en-US" sz="4400" dirty="0">
                <a:cs typeface="Times New Roman (Arabic)" pitchFamily="26" charset="0"/>
              </a:rPr>
              <a:t>2</a:t>
            </a:r>
            <a:r>
              <a:rPr lang="en-US" altLang="en-US" sz="4400" b="1" dirty="0">
                <a:cs typeface="DecoType Naskh Extensions" pitchFamily="2" charset="-78"/>
              </a:rPr>
              <a:t>-</a:t>
            </a:r>
            <a:r>
              <a:rPr lang="en-US" altLang="en-US" sz="4400" b="1" dirty="0">
                <a:solidFill>
                  <a:srgbClr val="FF0000"/>
                </a:solidFill>
                <a:cs typeface="DecoType Naskh Extensions" pitchFamily="2" charset="-78"/>
              </a:rPr>
              <a:t> </a:t>
            </a:r>
            <a:r>
              <a:rPr lang="ar-SA" altLang="en-US" sz="4400" b="1" dirty="0">
                <a:solidFill>
                  <a:srgbClr val="FF0000"/>
                </a:solidFill>
                <a:cs typeface="DecoType Naskh Extensions" pitchFamily="2" charset="-78"/>
              </a:rPr>
              <a:t>صنف رأى من خلال اجتهاده أن يستفيد من الإمكانات المتوفرة داخل المدينة أن يلقوا فيها فلا يخرجوا لملاقاة العدو إلى خارجها</a:t>
            </a:r>
            <a:r>
              <a:rPr lang="en-US" altLang="en-US" sz="4400" b="1" dirty="0">
                <a:solidFill>
                  <a:srgbClr val="FF0000"/>
                </a:solidFill>
                <a:cs typeface="DecoType Naskh Extensions" pitchFamily="2" charset="-78"/>
              </a:rPr>
              <a:t> .                          </a:t>
            </a:r>
            <a:r>
              <a:rPr lang="ar-SA" altLang="en-US" sz="4400" b="1" dirty="0" smtClean="0">
                <a:solidFill>
                  <a:srgbClr val="FF0000"/>
                </a:solidFill>
                <a:cs typeface="DecoType Naskh Extensions" pitchFamily="2" charset="-78"/>
              </a:rPr>
              <a:t>خروج </a:t>
            </a:r>
            <a:r>
              <a:rPr lang="ar-SA" altLang="en-US" sz="4400" b="1" dirty="0">
                <a:solidFill>
                  <a:srgbClr val="FF0000"/>
                </a:solidFill>
                <a:cs typeface="DecoType Naskh Extensions" pitchFamily="2" charset="-78"/>
              </a:rPr>
              <a:t>جيش المسلمين إلى أحد</a:t>
            </a:r>
            <a:r>
              <a:rPr lang="en-US" altLang="en-US" sz="4400" b="1" dirty="0">
                <a:solidFill>
                  <a:srgbClr val="FF0000"/>
                </a:solidFill>
                <a:cs typeface="DecoType Naskh Extensions" pitchFamily="2" charset="-78"/>
              </a:rPr>
              <a:t> :-                 </a:t>
            </a:r>
          </a:p>
          <a:p>
            <a:pPr algn="just">
              <a:lnSpc>
                <a:spcPct val="90000"/>
              </a:lnSpc>
            </a:pPr>
            <a:r>
              <a:rPr lang="ar-SA" altLang="en-US" sz="4400" b="1" dirty="0">
                <a:solidFill>
                  <a:srgbClr val="FF0000"/>
                </a:solidFill>
                <a:cs typeface="DecoType Naskh Extensions" pitchFamily="2" charset="-78"/>
              </a:rPr>
              <a:t>خرج النبي صلى الله عليه وسلم وأصحابه تنفيذاً للرأي الغالب في المشورة بالخروج للقاء العدو ، وكان عدد المسلمين ألف رجل ، معهم فرسان ومائة </a:t>
            </a:r>
            <a:r>
              <a:rPr lang="ar-SA" altLang="en-US" sz="4400" b="1" dirty="0" smtClean="0">
                <a:solidFill>
                  <a:srgbClr val="FF0000"/>
                </a:solidFill>
                <a:cs typeface="DecoType Naskh Extensions" pitchFamily="2" charset="-78"/>
              </a:rPr>
              <a:t>درع </a:t>
            </a:r>
            <a:r>
              <a:rPr lang="ar-SA" altLang="en-US" sz="4400" b="1" dirty="0">
                <a:solidFill>
                  <a:srgbClr val="FF0000"/>
                </a:solidFill>
                <a:cs typeface="DecoType Naskh Extensions" pitchFamily="2" charset="-78"/>
              </a:rPr>
              <a:t>، ولبس النبي صلى الله عليه وسلم درعين</a:t>
            </a:r>
            <a:r>
              <a:rPr lang="en-US" altLang="en-US" sz="4400" b="1" dirty="0">
                <a:solidFill>
                  <a:srgbClr val="FF0000"/>
                </a:solidFill>
                <a:cs typeface="DecoType Naskh Extensions" pitchFamily="2" charset="-78"/>
              </a:rPr>
              <a:t> </a:t>
            </a:r>
            <a:r>
              <a:rPr lang="en-US" altLang="en-US" sz="4400" b="1" dirty="0">
                <a:cs typeface="DecoType Naskh Extensions" pitchFamily="2" charset="-78"/>
              </a:rPr>
              <a:t>.</a:t>
            </a:r>
            <a:r>
              <a:rPr lang="en-US" altLang="en-US" sz="4400" dirty="0">
                <a:cs typeface="Times New Roman (Arabic)" pitchFamily="26" charset="0"/>
              </a:rPr>
              <a:t>                         </a:t>
            </a:r>
            <a:endParaRPr lang="en-US" altLang="en-GB" sz="4400" dirty="0">
              <a:cs typeface="Times New Roman (Arabic)" pitchFamily="26"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77506" name="Rectangle 2"/>
          <p:cNvSpPr>
            <a:spLocks noGrp="1" noChangeArrowheads="1"/>
          </p:cNvSpPr>
          <p:nvPr>
            <p:ph type="title"/>
          </p:nvPr>
        </p:nvSpPr>
        <p:spPr>
          <a:noFill/>
        </p:spPr>
        <p:txBody>
          <a:bodyPr>
            <a:normAutofit fontScale="90000"/>
          </a:bodyPr>
          <a:lstStyle/>
          <a:p>
            <a:r>
              <a:rPr lang="ar-SA" altLang="en-US" sz="8000" b="1" dirty="0">
                <a:solidFill>
                  <a:srgbClr val="FFFF00"/>
                </a:solidFill>
                <a:cs typeface="Al-Kharashi 21" pitchFamily="2" charset="-78"/>
              </a:rPr>
              <a:t>رجوع</a:t>
            </a:r>
            <a:r>
              <a:rPr lang="ar-SA" altLang="en-US" sz="8000" b="1" dirty="0">
                <a:cs typeface="Al-Kharashi 21" pitchFamily="2" charset="-78"/>
              </a:rPr>
              <a:t> </a:t>
            </a:r>
            <a:r>
              <a:rPr lang="ar-SA" altLang="en-US" sz="8000" b="1" dirty="0">
                <a:solidFill>
                  <a:srgbClr val="FFFF00"/>
                </a:solidFill>
                <a:cs typeface="Al-Kharashi 21" pitchFamily="2" charset="-78"/>
              </a:rPr>
              <a:t>المنافقين</a:t>
            </a:r>
            <a:r>
              <a:rPr lang="en-US" altLang="en-US" b="1" dirty="0">
                <a:cs typeface="Times New Roman (Arabic)" pitchFamily="26" charset="0"/>
              </a:rPr>
              <a:t>               </a:t>
            </a:r>
            <a:endParaRPr lang="en-US" altLang="en-GB" b="1" dirty="0">
              <a:cs typeface="Times New Roman (Arabic)" pitchFamily="26" charset="0"/>
            </a:endParaRPr>
          </a:p>
        </p:txBody>
      </p:sp>
      <p:sp>
        <p:nvSpPr>
          <p:cNvPr id="277507" name="Rectangle 3"/>
          <p:cNvSpPr>
            <a:spLocks noGrp="1" noChangeArrowheads="1"/>
          </p:cNvSpPr>
          <p:nvPr>
            <p:ph idx="1"/>
          </p:nvPr>
        </p:nvSpPr>
        <p:spPr>
          <a:noFill/>
        </p:spPr>
        <p:txBody>
          <a:bodyPr/>
          <a:lstStyle/>
          <a:p>
            <a:pPr algn="just" rtl="1">
              <a:lnSpc>
                <a:spcPct val="90000"/>
              </a:lnSpc>
            </a:pPr>
            <a:r>
              <a:rPr lang="ar-SA" altLang="en-US" sz="3600" b="1" dirty="0">
                <a:solidFill>
                  <a:srgbClr val="FFFF00"/>
                </a:solidFill>
                <a:cs typeface="DecoType Naskh Extensions" pitchFamily="2" charset="-78"/>
              </a:rPr>
              <a:t>عند منطقة الجانب الغربي من  الحرة الشرقية في المدينة انسحب رأس المنافقين </a:t>
            </a:r>
            <a:r>
              <a:rPr lang="ar-SA" altLang="en-US" sz="3600" b="1" dirty="0" err="1">
                <a:solidFill>
                  <a:srgbClr val="FFFF00"/>
                </a:solidFill>
                <a:cs typeface="DecoType Naskh Extensions" pitchFamily="2" charset="-78"/>
              </a:rPr>
              <a:t>عبدالله</a:t>
            </a:r>
            <a:r>
              <a:rPr lang="ar-SA" altLang="en-US" sz="3600" b="1" dirty="0">
                <a:solidFill>
                  <a:srgbClr val="FFFF00"/>
                </a:solidFill>
                <a:cs typeface="DecoType Naskh Extensions" pitchFamily="2" charset="-78"/>
              </a:rPr>
              <a:t> بن أبي بن </a:t>
            </a:r>
            <a:r>
              <a:rPr lang="ar-SA" altLang="en-US" sz="3600" b="1" dirty="0" err="1">
                <a:solidFill>
                  <a:srgbClr val="FFFF00"/>
                </a:solidFill>
                <a:cs typeface="DecoType Naskh Extensions" pitchFamily="2" charset="-78"/>
              </a:rPr>
              <a:t>سلول</a:t>
            </a:r>
            <a:r>
              <a:rPr lang="ar-SA" altLang="en-US" sz="3600" b="1" dirty="0">
                <a:solidFill>
                  <a:srgbClr val="FFFF00"/>
                </a:solidFill>
                <a:cs typeface="DecoType Naskh Extensions" pitchFamily="2" charset="-78"/>
              </a:rPr>
              <a:t> ومعه ثلاث مائة من المنافقين تحت حجة واهية هي</a:t>
            </a:r>
            <a:r>
              <a:rPr lang="en-US" altLang="en-US" sz="3600" b="1" dirty="0">
                <a:solidFill>
                  <a:srgbClr val="FFFF00"/>
                </a:solidFill>
                <a:cs typeface="DecoType Naskh Extensions" pitchFamily="2" charset="-78"/>
              </a:rPr>
              <a:t> :-            </a:t>
            </a:r>
          </a:p>
          <a:p>
            <a:pPr algn="just" rtl="1">
              <a:lnSpc>
                <a:spcPct val="90000"/>
              </a:lnSpc>
            </a:pPr>
            <a:r>
              <a:rPr lang="ar-SA" altLang="en-US" sz="3600" b="1" dirty="0">
                <a:solidFill>
                  <a:srgbClr val="FFFF00"/>
                </a:solidFill>
                <a:cs typeface="DecoType Naskh Extensions" pitchFamily="2" charset="-78"/>
              </a:rPr>
              <a:t>أنه لن يقع قتال بين المسلمين والمشركين</a:t>
            </a:r>
            <a:r>
              <a:rPr lang="en-US" altLang="en-US" sz="3600" b="1" dirty="0">
                <a:solidFill>
                  <a:srgbClr val="FFFF00"/>
                </a:solidFill>
                <a:cs typeface="DecoType Naskh Extensions" pitchFamily="2" charset="-78"/>
              </a:rPr>
              <a:t> </a:t>
            </a:r>
          </a:p>
          <a:p>
            <a:pPr algn="just" rtl="1">
              <a:lnSpc>
                <a:spcPct val="90000"/>
              </a:lnSpc>
            </a:pPr>
            <a:r>
              <a:rPr lang="ar-SA" altLang="en-US" sz="3600" b="1" dirty="0">
                <a:solidFill>
                  <a:srgbClr val="FFFF00"/>
                </a:solidFill>
                <a:cs typeface="DecoType Naskh Extensions" pitchFamily="2" charset="-78"/>
              </a:rPr>
              <a:t>فوصل الجيش الإسلامي ميدان معركة أحد وبدأ النبي صلى الله عليه وسلم بالتخطيط الميداني لهذه المعركة وكان ذلك كما </a:t>
            </a:r>
            <a:r>
              <a:rPr lang="ar-SA" altLang="en-US" sz="3600" b="1" dirty="0" err="1">
                <a:solidFill>
                  <a:srgbClr val="FFFF00"/>
                </a:solidFill>
                <a:cs typeface="DecoType Naskh Extensions" pitchFamily="2" charset="-78"/>
              </a:rPr>
              <a:t>يلى</a:t>
            </a:r>
            <a:r>
              <a:rPr lang="en-US" altLang="en-US" sz="3600" b="1" dirty="0">
                <a:solidFill>
                  <a:srgbClr val="FFFF00"/>
                </a:solidFill>
                <a:cs typeface="DecoType Naskh Extensions" pitchFamily="2" charset="-78"/>
              </a:rPr>
              <a:t> </a:t>
            </a:r>
            <a:r>
              <a:rPr lang="en-US" altLang="en-US" sz="3600" dirty="0">
                <a:cs typeface="DecoType Naskh Extensions" pitchFamily="2" charset="-78"/>
              </a:rPr>
              <a:t>:-</a:t>
            </a:r>
          </a:p>
          <a:p>
            <a:pPr algn="ctr">
              <a:lnSpc>
                <a:spcPct val="90000"/>
              </a:lnSpc>
              <a:buFontTx/>
              <a:buNone/>
            </a:pPr>
            <a:endParaRPr lang="en-US" altLang="en-GB" sz="2800" dirty="0">
              <a:cs typeface="Times New Roman (Arabic)" pitchFamily="26" charset="0"/>
            </a:endParaRPr>
          </a:p>
          <a:p>
            <a:pPr algn="ctr">
              <a:lnSpc>
                <a:spcPct val="90000"/>
              </a:lnSpc>
              <a:buFontTx/>
              <a:buNone/>
            </a:pPr>
            <a:endParaRPr lang="en-US" altLang="en-GB" sz="2800" dirty="0">
              <a:cs typeface="Times New Roman (Arabic)" pitchFamily="26"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78530" name="Rectangle 2"/>
          <p:cNvSpPr>
            <a:spLocks noGrp="1" noChangeArrowheads="1"/>
          </p:cNvSpPr>
          <p:nvPr>
            <p:ph idx="1"/>
          </p:nvPr>
        </p:nvSpPr>
        <p:spPr>
          <a:xfrm>
            <a:off x="0" y="428604"/>
            <a:ext cx="9144000" cy="6429396"/>
          </a:xfrm>
          <a:noFill/>
        </p:spPr>
        <p:txBody>
          <a:bodyPr/>
          <a:lstStyle/>
          <a:p>
            <a:pPr lvl="1" algn="just" rtl="1"/>
            <a:r>
              <a:rPr lang="en-US" altLang="en-US" sz="3600" b="1" dirty="0">
                <a:solidFill>
                  <a:srgbClr val="FFFF00"/>
                </a:solidFill>
                <a:cs typeface="DecoType Naskh Extensions" pitchFamily="2" charset="-78"/>
              </a:rPr>
              <a:t>1- </a:t>
            </a:r>
            <a:r>
              <a:rPr lang="ar-SA" altLang="en-US" sz="3600" b="1" dirty="0">
                <a:solidFill>
                  <a:srgbClr val="FFFF00"/>
                </a:solidFill>
                <a:cs typeface="DecoType Naskh Extensions" pitchFamily="2" charset="-78"/>
              </a:rPr>
              <a:t>استعرض صلى الله عليه وسلم فأمر برد صغار السن ممن هم </a:t>
            </a:r>
            <a:r>
              <a:rPr lang="ar-SA" altLang="en-US" sz="3600" b="1" dirty="0" smtClean="0">
                <a:solidFill>
                  <a:srgbClr val="FFFF00"/>
                </a:solidFill>
                <a:cs typeface="DecoType Naskh Extensions" pitchFamily="2" charset="-78"/>
              </a:rPr>
              <a:t>أبناء </a:t>
            </a:r>
            <a:r>
              <a:rPr lang="ar-SA" altLang="en-US" sz="3600" b="1" dirty="0">
                <a:solidFill>
                  <a:srgbClr val="FFFF00"/>
                </a:solidFill>
                <a:cs typeface="DecoType Naskh Extensions" pitchFamily="2" charset="-78"/>
              </a:rPr>
              <a:t>14 سنة أو أقل </a:t>
            </a:r>
            <a:r>
              <a:rPr lang="ar-SA" altLang="en-US" sz="3600" b="1" dirty="0" smtClean="0">
                <a:solidFill>
                  <a:srgbClr val="FFFF00"/>
                </a:solidFill>
                <a:cs typeface="DecoType Naskh Extensions" pitchFamily="2" charset="-78"/>
              </a:rPr>
              <a:t>وكانوا </a:t>
            </a:r>
            <a:r>
              <a:rPr lang="ar-SA" altLang="en-US" sz="3600" b="1" dirty="0">
                <a:solidFill>
                  <a:srgbClr val="FFFF00"/>
                </a:solidFill>
                <a:cs typeface="DecoType Naskh Extensions" pitchFamily="2" charset="-78"/>
              </a:rPr>
              <a:t>114 صبياً</a:t>
            </a:r>
            <a:r>
              <a:rPr lang="en-US" altLang="en-US" sz="3600" b="1" dirty="0">
                <a:solidFill>
                  <a:srgbClr val="FFFF00"/>
                </a:solidFill>
                <a:cs typeface="DecoType Naskh Extensions" pitchFamily="2" charset="-78"/>
              </a:rPr>
              <a:t>.</a:t>
            </a:r>
          </a:p>
          <a:p>
            <a:pPr lvl="1" algn="just" rtl="1"/>
            <a:r>
              <a:rPr lang="en-US" altLang="en-US" sz="3600" b="1" dirty="0">
                <a:solidFill>
                  <a:srgbClr val="FFFF00"/>
                </a:solidFill>
                <a:cs typeface="DecoType Naskh Extensions" pitchFamily="2" charset="-78"/>
              </a:rPr>
              <a:t>2- </a:t>
            </a:r>
            <a:r>
              <a:rPr lang="ar-SA" altLang="en-US" sz="3600" b="1" dirty="0">
                <a:solidFill>
                  <a:srgbClr val="FFFF00"/>
                </a:solidFill>
                <a:cs typeface="DecoType Naskh Extensions" pitchFamily="2" charset="-78"/>
              </a:rPr>
              <a:t>نظم صلى الله عليه وسلم صفوف جيشه جاعلاً ظهورهم إلى جبل أحد ووجوههم تستقبل المدينة المنورة</a:t>
            </a:r>
            <a:r>
              <a:rPr lang="en-US" altLang="en-US" sz="3600" b="1" dirty="0">
                <a:solidFill>
                  <a:srgbClr val="FFFF00"/>
                </a:solidFill>
                <a:cs typeface="DecoType Naskh Extensions" pitchFamily="2" charset="-78"/>
              </a:rPr>
              <a:t> .</a:t>
            </a:r>
          </a:p>
          <a:p>
            <a:pPr lvl="1" algn="just" rtl="1"/>
            <a:r>
              <a:rPr lang="ar-SA" altLang="en-US" sz="3600" b="1" dirty="0">
                <a:solidFill>
                  <a:srgbClr val="FFFF00"/>
                </a:solidFill>
                <a:cs typeface="DecoType Naskh Extensions" pitchFamily="2" charset="-78"/>
              </a:rPr>
              <a:t>اختار </a:t>
            </a:r>
            <a:r>
              <a:rPr lang="ar-SA" altLang="en-US" sz="4400" b="1" dirty="0">
                <a:solidFill>
                  <a:srgbClr val="FFFF00"/>
                </a:solidFill>
                <a:cs typeface="DecoType Naskh Extensions" pitchFamily="2" charset="-78"/>
              </a:rPr>
              <a:t>خمسين</a:t>
            </a:r>
            <a:r>
              <a:rPr lang="ar-SA" altLang="en-US" sz="3600" b="1" dirty="0">
                <a:solidFill>
                  <a:srgbClr val="FFFF00"/>
                </a:solidFill>
                <a:cs typeface="DecoType Naskh Extensions" pitchFamily="2" charset="-78"/>
              </a:rPr>
              <a:t> من الرماة، وجعل عبد الله بن </a:t>
            </a:r>
            <a:r>
              <a:rPr lang="ar-SA" altLang="en-US" sz="3600" b="1" dirty="0" err="1">
                <a:solidFill>
                  <a:srgbClr val="FFFF00"/>
                </a:solidFill>
                <a:cs typeface="DecoType Naskh Extensions" pitchFamily="2" charset="-78"/>
              </a:rPr>
              <a:t>جبير</a:t>
            </a:r>
            <a:r>
              <a:rPr lang="ar-SA" altLang="en-US" sz="3600" b="1" dirty="0">
                <a:solidFill>
                  <a:srgbClr val="FFFF00"/>
                </a:solidFill>
                <a:cs typeface="DecoType Naskh Extensions" pitchFamily="2" charset="-78"/>
              </a:rPr>
              <a:t> أمير عليهم </a:t>
            </a:r>
            <a:r>
              <a:rPr lang="ar-SA" altLang="en-US" sz="3600" b="1" dirty="0" err="1">
                <a:solidFill>
                  <a:srgbClr val="FFFF00"/>
                </a:solidFill>
                <a:cs typeface="DecoType Naskh Extensions" pitchFamily="2" charset="-78"/>
              </a:rPr>
              <a:t>وامرهم</a:t>
            </a:r>
            <a:r>
              <a:rPr lang="ar-SA" altLang="en-US" sz="3600" b="1" dirty="0">
                <a:solidFill>
                  <a:srgbClr val="FFFF00"/>
                </a:solidFill>
                <a:cs typeface="DecoType Naskh Extensions" pitchFamily="2" charset="-78"/>
              </a:rPr>
              <a:t> بملازمة جبل عينين ، وحدد مهمتهم بحماية المسلمين من التفاف خيالة المشركين عليهم ورمي خيل المشركين بالنبل </a:t>
            </a:r>
            <a:r>
              <a:rPr lang="ar-SA" altLang="en-US" sz="3600" b="1" dirty="0" err="1">
                <a:solidFill>
                  <a:srgbClr val="FFFF00"/>
                </a:solidFill>
                <a:cs typeface="DecoType Naskh Extensions" pitchFamily="2" charset="-78"/>
              </a:rPr>
              <a:t>اذا</a:t>
            </a:r>
            <a:r>
              <a:rPr lang="ar-SA" altLang="en-US" sz="3600" b="1" dirty="0">
                <a:solidFill>
                  <a:srgbClr val="FFFF00"/>
                </a:solidFill>
                <a:cs typeface="DecoType Naskh Extensions" pitchFamily="2" charset="-78"/>
              </a:rPr>
              <a:t> اقتربت ، وذلك لتحييد سلاح الفرسان في المعركة</a:t>
            </a:r>
            <a:r>
              <a:rPr lang="en-US" altLang="en-US" sz="3600" b="1" dirty="0">
                <a:solidFill>
                  <a:srgbClr val="FFFF00"/>
                </a:solidFill>
                <a:cs typeface="DecoType Naskh Extensions" pitchFamily="2" charset="-78"/>
              </a:rPr>
              <a:t> </a:t>
            </a:r>
            <a:r>
              <a:rPr lang="en-US" altLang="en-US" sz="3600" b="1" dirty="0">
                <a:solidFill>
                  <a:srgbClr val="FF0000"/>
                </a:solidFill>
                <a:cs typeface="DecoType Naskh Extensions" pitchFamily="2" charset="-78"/>
              </a:rPr>
              <a:t>.</a:t>
            </a:r>
            <a:endParaRPr lang="en-US" altLang="en-GB" sz="3600" b="1" dirty="0">
              <a:solidFill>
                <a:srgbClr val="FF0000"/>
              </a:solidFill>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79554" name="Rectangle 2"/>
          <p:cNvSpPr>
            <a:spLocks noGrp="1" noChangeArrowheads="1"/>
          </p:cNvSpPr>
          <p:nvPr>
            <p:ph type="title"/>
          </p:nvPr>
        </p:nvSpPr>
        <p:spPr>
          <a:noFill/>
        </p:spPr>
        <p:txBody>
          <a:bodyPr/>
          <a:lstStyle/>
          <a:p>
            <a:pPr rtl="1"/>
            <a:r>
              <a:rPr lang="ar-SA" altLang="en-US" sz="5400">
                <a:solidFill>
                  <a:srgbClr val="FFFF00"/>
                </a:solidFill>
                <a:cs typeface="Al-Kharashi 21" pitchFamily="2" charset="-78"/>
              </a:rPr>
              <a:t>أحداث ميدان معركة</a:t>
            </a:r>
            <a:r>
              <a:rPr lang="ar-SA" altLang="en-US" sz="5400">
                <a:cs typeface="Al-Kharashi 21" pitchFamily="2" charset="-78"/>
              </a:rPr>
              <a:t> </a:t>
            </a:r>
            <a:r>
              <a:rPr lang="ar-SA" altLang="en-US" sz="5400">
                <a:solidFill>
                  <a:srgbClr val="FFFF00"/>
                </a:solidFill>
                <a:cs typeface="Al-Kharashi 21" pitchFamily="2" charset="-78"/>
              </a:rPr>
              <a:t>أحد</a:t>
            </a:r>
            <a:r>
              <a:rPr lang="en-US" altLang="en-US">
                <a:solidFill>
                  <a:srgbClr val="FFFF00"/>
                </a:solidFill>
                <a:cs typeface="Times New Roman (Arabic)" pitchFamily="26" charset="0"/>
              </a:rPr>
              <a:t>         </a:t>
            </a:r>
            <a:endParaRPr lang="en-US" altLang="en-GB">
              <a:solidFill>
                <a:srgbClr val="FFFF00"/>
              </a:solidFill>
              <a:cs typeface="Times New Roman (Arabic)" pitchFamily="26" charset="0"/>
            </a:endParaRPr>
          </a:p>
        </p:txBody>
      </p:sp>
      <p:sp>
        <p:nvSpPr>
          <p:cNvPr id="279555" name="Rectangle 3"/>
          <p:cNvSpPr>
            <a:spLocks noGrp="1" noChangeArrowheads="1"/>
          </p:cNvSpPr>
          <p:nvPr>
            <p:ph idx="1"/>
          </p:nvPr>
        </p:nvSpPr>
        <p:spPr>
          <a:noFill/>
        </p:spPr>
        <p:txBody>
          <a:bodyPr>
            <a:normAutofit lnSpcReduction="10000"/>
          </a:bodyPr>
          <a:lstStyle/>
          <a:p>
            <a:pPr algn="ctr">
              <a:lnSpc>
                <a:spcPct val="90000"/>
              </a:lnSpc>
            </a:pPr>
            <a:r>
              <a:rPr lang="ar-SA" altLang="en-US" sz="4400" b="1" dirty="0">
                <a:solidFill>
                  <a:srgbClr val="FF0000"/>
                </a:solidFill>
                <a:cs typeface="Al-Kharashi 21" pitchFamily="2" charset="-78"/>
              </a:rPr>
              <a:t>النصر حقيقة</a:t>
            </a:r>
            <a:r>
              <a:rPr lang="en-US" altLang="en-US" sz="4400" b="1" dirty="0">
                <a:solidFill>
                  <a:srgbClr val="FF0000"/>
                </a:solidFill>
                <a:cs typeface="Al-Kharashi 21" pitchFamily="2" charset="-78"/>
              </a:rPr>
              <a:t> :-</a:t>
            </a:r>
            <a:r>
              <a:rPr lang="en-US" altLang="en-US" sz="4400" b="1" dirty="0">
                <a:solidFill>
                  <a:srgbClr val="FF0000"/>
                </a:solidFill>
                <a:cs typeface="Times New Roman (Arabic)" pitchFamily="26" charset="0"/>
              </a:rPr>
              <a:t> </a:t>
            </a:r>
          </a:p>
          <a:p>
            <a:pPr algn="ctr" rtl="1">
              <a:lnSpc>
                <a:spcPct val="90000"/>
              </a:lnSpc>
            </a:pPr>
            <a:r>
              <a:rPr lang="ar-SA" altLang="en-US" sz="4400" b="1" dirty="0">
                <a:solidFill>
                  <a:srgbClr val="FF0000"/>
                </a:solidFill>
                <a:cs typeface="DecoType Naskh Extensions" pitchFamily="2" charset="-78"/>
              </a:rPr>
              <a:t>تلاحم الفريقان ، وحمى وطيس المعركة فكان النصر المسلمين  بادياً للمسلمين وخلف المشركين ورائهم  السلاح والمتاع</a:t>
            </a:r>
            <a:r>
              <a:rPr lang="en-US" altLang="en-US" sz="4400" b="1" dirty="0">
                <a:solidFill>
                  <a:srgbClr val="FF0000"/>
                </a:solidFill>
                <a:cs typeface="DecoType Naskh Extensions" pitchFamily="2" charset="-78"/>
              </a:rPr>
              <a:t> .                            </a:t>
            </a:r>
          </a:p>
          <a:p>
            <a:pPr algn="ctr" rtl="1">
              <a:lnSpc>
                <a:spcPct val="90000"/>
              </a:lnSpc>
            </a:pPr>
            <a:r>
              <a:rPr lang="ar-SA" altLang="en-US" sz="4400" b="1" dirty="0">
                <a:solidFill>
                  <a:srgbClr val="FF0000"/>
                </a:solidFill>
                <a:cs typeface="DecoType Naskh Extensions" pitchFamily="2" charset="-78"/>
              </a:rPr>
              <a:t>عدم الطاعة هزيمة</a:t>
            </a:r>
            <a:endParaRPr lang="en-US" altLang="en-US" sz="4400" b="1" dirty="0">
              <a:solidFill>
                <a:srgbClr val="FF0000"/>
              </a:solidFill>
              <a:cs typeface="DecoType Naskh Extensions" pitchFamily="2" charset="-78"/>
            </a:endParaRPr>
          </a:p>
          <a:p>
            <a:pPr algn="ctr" rtl="1">
              <a:lnSpc>
                <a:spcPct val="90000"/>
              </a:lnSpc>
            </a:pPr>
            <a:r>
              <a:rPr lang="ar-SA" altLang="en-US" sz="4400" b="1" dirty="0">
                <a:solidFill>
                  <a:srgbClr val="FF0000"/>
                </a:solidFill>
                <a:cs typeface="DecoType Naskh Extensions" pitchFamily="2" charset="-78"/>
              </a:rPr>
              <a:t>هول الهزيمة أدى إلى الفرار</a:t>
            </a:r>
            <a:r>
              <a:rPr lang="en-US" altLang="en-US" sz="4400" b="1" dirty="0">
                <a:solidFill>
                  <a:srgbClr val="FF0000"/>
                </a:solidFill>
                <a:cs typeface="DecoType Naskh Extensions" pitchFamily="2" charset="-78"/>
              </a:rPr>
              <a:t> :- </a:t>
            </a:r>
          </a:p>
          <a:p>
            <a:pPr algn="ctr">
              <a:lnSpc>
                <a:spcPct val="90000"/>
              </a:lnSpc>
              <a:buFontTx/>
              <a:buNone/>
            </a:pPr>
            <a:endParaRPr lang="en-US" altLang="en-US" sz="3600" dirty="0">
              <a:cs typeface="Times New Roman (Arabic)" pitchFamily="26" charset="0"/>
            </a:endParaRPr>
          </a:p>
          <a:p>
            <a:pPr algn="ctr">
              <a:lnSpc>
                <a:spcPct val="90000"/>
              </a:lnSpc>
              <a:buFontTx/>
              <a:buNone/>
            </a:pPr>
            <a:endParaRPr lang="en-US" altLang="en-US" sz="2800" dirty="0">
              <a:cs typeface="Times New Roman (Arabic)" pitchFamily="26" charset="0"/>
            </a:endParaRPr>
          </a:p>
          <a:p>
            <a:pPr algn="ctr">
              <a:lnSpc>
                <a:spcPct val="90000"/>
              </a:lnSpc>
              <a:buFontTx/>
              <a:buNone/>
            </a:pPr>
            <a:endParaRPr lang="en-US" altLang="en-GB" sz="2800" dirty="0">
              <a:cs typeface="Times New Roman (Arabic)" pitchFamily="26"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80578" name="Rectangle 2"/>
          <p:cNvSpPr>
            <a:spLocks noGrp="1" noChangeArrowheads="1"/>
          </p:cNvSpPr>
          <p:nvPr>
            <p:ph idx="1"/>
          </p:nvPr>
        </p:nvSpPr>
        <p:spPr>
          <a:xfrm>
            <a:off x="0" y="214290"/>
            <a:ext cx="9144000" cy="6110310"/>
          </a:xfrm>
          <a:noFill/>
        </p:spPr>
        <p:txBody>
          <a:bodyPr>
            <a:normAutofit/>
          </a:bodyPr>
          <a:lstStyle/>
          <a:p>
            <a:pPr lvl="1" algn="r" rtl="1"/>
            <a:r>
              <a:rPr lang="ar-SA" altLang="en-US" sz="4800" b="1" dirty="0">
                <a:solidFill>
                  <a:srgbClr val="FFFF00"/>
                </a:solidFill>
                <a:cs typeface="DecoType Naskh Extensions" pitchFamily="2" charset="-78"/>
              </a:rPr>
              <a:t>بوقوع الهزيمة وعودة الكرة للمشركين على المسلمين</a:t>
            </a:r>
            <a:endParaRPr lang="en-US" altLang="en-US" sz="4800" b="1" dirty="0">
              <a:solidFill>
                <a:srgbClr val="FFFF00"/>
              </a:solidFill>
              <a:cs typeface="DecoType Naskh Extensions" pitchFamily="2" charset="-78"/>
            </a:endParaRPr>
          </a:p>
          <a:p>
            <a:pPr lvl="1" algn="r" rtl="1"/>
            <a:endParaRPr lang="en-US" altLang="en-US" sz="4800" b="1" dirty="0">
              <a:solidFill>
                <a:srgbClr val="FFFF00"/>
              </a:solidFill>
              <a:cs typeface="DecoType Naskh Extensions" pitchFamily="2" charset="-78"/>
            </a:endParaRPr>
          </a:p>
          <a:p>
            <a:pPr lvl="1" algn="r" rtl="1">
              <a:buFontTx/>
              <a:buNone/>
            </a:pPr>
            <a:r>
              <a:rPr lang="en-US" altLang="en-US" sz="4800" b="1" dirty="0">
                <a:solidFill>
                  <a:srgbClr val="FFFF00"/>
                </a:solidFill>
                <a:cs typeface="DecoType Naskh Extensions" pitchFamily="2" charset="-78"/>
              </a:rPr>
              <a:t> </a:t>
            </a:r>
            <a:r>
              <a:rPr lang="ar-SA" altLang="en-US" sz="4800" b="1" dirty="0" smtClean="0">
                <a:solidFill>
                  <a:srgbClr val="FFFF00"/>
                </a:solidFill>
                <a:cs typeface="DecoType Naskh Extensions" pitchFamily="2" charset="-78"/>
              </a:rPr>
              <a:t>فر الناس </a:t>
            </a:r>
            <a:r>
              <a:rPr lang="ar-SA" altLang="en-US" sz="4800" b="1" dirty="0">
                <a:solidFill>
                  <a:srgbClr val="FFFF00"/>
                </a:solidFill>
                <a:cs typeface="DecoType Naskh Extensions" pitchFamily="2" charset="-78"/>
              </a:rPr>
              <a:t>من ميدان المعركة ، وجلس آخرون دون قتال وكان</a:t>
            </a:r>
            <a:endParaRPr lang="en-US" altLang="en-US" sz="4800" b="1" dirty="0">
              <a:solidFill>
                <a:srgbClr val="FFFF00"/>
              </a:solidFill>
              <a:cs typeface="DecoType Naskh Extensions" pitchFamily="2" charset="-78"/>
            </a:endParaRPr>
          </a:p>
          <a:p>
            <a:pPr lvl="1" algn="r" rtl="1">
              <a:buFontTx/>
              <a:buNone/>
            </a:pPr>
            <a:r>
              <a:rPr lang="en-US" altLang="en-US" sz="4800" b="1" dirty="0" smtClean="0">
                <a:solidFill>
                  <a:srgbClr val="FFFF00"/>
                </a:solidFill>
                <a:cs typeface="DecoType Naskh Extensions" pitchFamily="2" charset="-78"/>
              </a:rPr>
              <a:t> </a:t>
            </a:r>
            <a:r>
              <a:rPr lang="ar-SA" altLang="en-US" sz="4800" b="1" dirty="0">
                <a:solidFill>
                  <a:srgbClr val="FFFF00"/>
                </a:solidFill>
                <a:cs typeface="DecoType Naskh Extensions" pitchFamily="2" charset="-78"/>
              </a:rPr>
              <a:t>الفارون لا </a:t>
            </a:r>
            <a:r>
              <a:rPr lang="ar-SA" altLang="en-US" sz="4800" b="1" dirty="0" smtClean="0">
                <a:solidFill>
                  <a:srgbClr val="FFFF00"/>
                </a:solidFill>
                <a:cs typeface="DecoType Naskh Extensions" pitchFamily="2" charset="-78"/>
              </a:rPr>
              <a:t>يلوون </a:t>
            </a:r>
            <a:r>
              <a:rPr lang="ar-SA" altLang="en-US" sz="4800" b="1" dirty="0">
                <a:solidFill>
                  <a:srgbClr val="FFFF00"/>
                </a:solidFill>
                <a:cs typeface="DecoType Naskh Extensions" pitchFamily="2" charset="-78"/>
              </a:rPr>
              <a:t>على شيء ولا يسمعون </a:t>
            </a:r>
            <a:r>
              <a:rPr lang="ar-SA" altLang="en-US" sz="4800" b="1" dirty="0" smtClean="0">
                <a:solidFill>
                  <a:srgbClr val="FFFF00"/>
                </a:solidFill>
                <a:cs typeface="DecoType Naskh Extensions" pitchFamily="2" charset="-78"/>
              </a:rPr>
              <a:t>لأي </a:t>
            </a:r>
            <a:r>
              <a:rPr lang="ar-SA" altLang="en-US" sz="4800" b="1" dirty="0">
                <a:solidFill>
                  <a:srgbClr val="FFFF00"/>
                </a:solidFill>
                <a:cs typeface="DecoType Naskh Extensions" pitchFamily="2" charset="-78"/>
              </a:rPr>
              <a:t>نداء</a:t>
            </a:r>
            <a:r>
              <a:rPr lang="en-US" altLang="en-US" sz="4800" b="1" dirty="0">
                <a:solidFill>
                  <a:srgbClr val="FFFF00"/>
                </a:solidFill>
                <a:cs typeface="DecoType Naskh Extensions" pitchFamily="2" charset="-78"/>
              </a:rPr>
              <a:t> </a:t>
            </a:r>
            <a:r>
              <a:rPr lang="en-US" altLang="en-US" sz="4000" b="1" dirty="0">
                <a:cs typeface="DecoType Naskh Extensions" pitchFamily="2" charset="-78"/>
              </a:rPr>
              <a:t>.</a:t>
            </a:r>
            <a:endParaRPr lang="en-US" altLang="en-GB"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a:xfrm>
            <a:off x="457200" y="214290"/>
            <a:ext cx="8229600" cy="1632798"/>
          </a:xfrm>
          <a:noFill/>
        </p:spPr>
        <p:txBody>
          <a:bodyPr/>
          <a:lstStyle/>
          <a:p>
            <a:pPr algn="ctr" rtl="1"/>
            <a:r>
              <a:rPr lang="ar-SA" altLang="en-US" sz="6600" b="1" i="1" dirty="0" smtClean="0">
                <a:solidFill>
                  <a:srgbClr val="FFFF00"/>
                </a:solidFill>
                <a:cs typeface="Al-Kharashi 21" pitchFamily="2" charset="-78"/>
              </a:rPr>
              <a:t>الثبات </a:t>
            </a:r>
            <a:r>
              <a:rPr lang="ar-SA" altLang="en-US" sz="6600" b="1" i="1" dirty="0" err="1" smtClean="0">
                <a:solidFill>
                  <a:srgbClr val="FFFF00"/>
                </a:solidFill>
                <a:cs typeface="Al-Kharashi 21" pitchFamily="2" charset="-78"/>
              </a:rPr>
              <a:t>و</a:t>
            </a:r>
            <a:r>
              <a:rPr lang="ar-SA" altLang="en-US" sz="6600" b="1" i="1" dirty="0" smtClean="0">
                <a:solidFill>
                  <a:srgbClr val="FFFF00"/>
                </a:solidFill>
                <a:cs typeface="Al-Kharashi 21" pitchFamily="2" charset="-78"/>
              </a:rPr>
              <a:t> </a:t>
            </a:r>
            <a:r>
              <a:rPr lang="ar-SA" altLang="en-US" sz="6600" b="1" i="1" dirty="0" err="1" smtClean="0">
                <a:solidFill>
                  <a:srgbClr val="FFFF00"/>
                </a:solidFill>
                <a:cs typeface="Al-Kharashi 21" pitchFamily="2" charset="-78"/>
              </a:rPr>
              <a:t>المصابرة</a:t>
            </a:r>
            <a:r>
              <a:rPr lang="en-US" altLang="en-US" dirty="0" smtClean="0">
                <a:cs typeface="Times New Roman (Arabic)" pitchFamily="26" charset="0"/>
              </a:rPr>
              <a:t> </a:t>
            </a:r>
            <a:endParaRPr lang="en-US" altLang="en-GB" dirty="0">
              <a:cs typeface="Times New Roman (Arabic)" pitchFamily="26" charset="0"/>
            </a:endParaRPr>
          </a:p>
        </p:txBody>
      </p:sp>
      <p:sp>
        <p:nvSpPr>
          <p:cNvPr id="281603" name="Rectangle 3"/>
          <p:cNvSpPr>
            <a:spLocks noGrp="1" noChangeArrowheads="1"/>
          </p:cNvSpPr>
          <p:nvPr>
            <p:ph idx="1"/>
          </p:nvPr>
        </p:nvSpPr>
        <p:spPr>
          <a:noFill/>
        </p:spPr>
        <p:txBody>
          <a:bodyPr>
            <a:normAutofit fontScale="25000" lnSpcReduction="20000"/>
          </a:bodyPr>
          <a:lstStyle/>
          <a:p>
            <a:pPr algn="just" rtl="1">
              <a:lnSpc>
                <a:spcPct val="90000"/>
              </a:lnSpc>
            </a:pPr>
            <a:r>
              <a:rPr lang="ar-SA" altLang="en-US" sz="14400" b="1" dirty="0" smtClean="0">
                <a:solidFill>
                  <a:srgbClr val="FFFF00"/>
                </a:solidFill>
                <a:cs typeface="DecoType Naskh Extensions" pitchFamily="2" charset="-78"/>
              </a:rPr>
              <a:t>وثبت </a:t>
            </a:r>
            <a:r>
              <a:rPr lang="ar-SA" altLang="en-US" sz="14400" b="1" dirty="0">
                <a:solidFill>
                  <a:srgbClr val="FFFF00"/>
                </a:solidFill>
                <a:cs typeface="DecoType Naskh Extensions" pitchFamily="2" charset="-78"/>
              </a:rPr>
              <a:t>النبي صلى الله عليه وسلم ، فقد أصيب بإصابات كثيرة فكسرت رباعيته ، وشج في وجهه ، فجعل الدم يسيل على وجهه</a:t>
            </a:r>
            <a:r>
              <a:rPr lang="en-US" altLang="en-US" sz="14400" b="1" dirty="0">
                <a:solidFill>
                  <a:srgbClr val="FFFF00"/>
                </a:solidFill>
                <a:cs typeface="DecoType Naskh Extensions" pitchFamily="2" charset="-78"/>
              </a:rPr>
              <a:t> .                                          </a:t>
            </a:r>
          </a:p>
          <a:p>
            <a:pPr algn="just" rtl="1">
              <a:lnSpc>
                <a:spcPct val="90000"/>
              </a:lnSpc>
            </a:pPr>
            <a:r>
              <a:rPr lang="ar-SA" altLang="en-US" sz="14400" b="1" dirty="0">
                <a:solidFill>
                  <a:srgbClr val="FFFF00"/>
                </a:solidFill>
                <a:cs typeface="DecoType Naskh Extensions" pitchFamily="2" charset="-78"/>
              </a:rPr>
              <a:t>استشهاد حمزة بن عبد المطلب رضي الله عنه</a:t>
            </a:r>
            <a:r>
              <a:rPr lang="en-US" altLang="en-US" sz="14400" b="1" dirty="0">
                <a:solidFill>
                  <a:srgbClr val="FFFF00"/>
                </a:solidFill>
                <a:cs typeface="DecoType Naskh Extensions" pitchFamily="2" charset="-78"/>
              </a:rPr>
              <a:t> </a:t>
            </a:r>
          </a:p>
          <a:p>
            <a:pPr algn="just" rtl="1">
              <a:lnSpc>
                <a:spcPct val="90000"/>
              </a:lnSpc>
            </a:pPr>
            <a:r>
              <a:rPr lang="ar-SA" altLang="en-US" sz="14400" b="1" dirty="0">
                <a:solidFill>
                  <a:srgbClr val="FFFF00"/>
                </a:solidFill>
                <a:cs typeface="DecoType Naskh Extensions" pitchFamily="2" charset="-78"/>
              </a:rPr>
              <a:t>من أوائل شهداء أحد</a:t>
            </a:r>
            <a:r>
              <a:rPr lang="en-US" altLang="en-US" sz="14400" b="1" dirty="0">
                <a:solidFill>
                  <a:srgbClr val="FFFF00"/>
                </a:solidFill>
                <a:cs typeface="DecoType Naskh Extensions" pitchFamily="2" charset="-78"/>
              </a:rPr>
              <a:t> :-                      </a:t>
            </a:r>
          </a:p>
          <a:p>
            <a:pPr algn="just" rtl="1">
              <a:lnSpc>
                <a:spcPct val="90000"/>
              </a:lnSpc>
              <a:buFontTx/>
              <a:buNone/>
            </a:pPr>
            <a:r>
              <a:rPr lang="en-US" altLang="en-US" sz="14400" b="1" dirty="0">
                <a:solidFill>
                  <a:srgbClr val="FFFF00"/>
                </a:solidFill>
                <a:cs typeface="DecoType Naskh Extensions" pitchFamily="2" charset="-78"/>
              </a:rPr>
              <a:t> </a:t>
            </a:r>
            <a:r>
              <a:rPr lang="ar-SA" altLang="en-US" sz="14400" b="1" dirty="0">
                <a:solidFill>
                  <a:srgbClr val="FFFF00"/>
                </a:solidFill>
                <a:cs typeface="DecoType Naskh Extensions" pitchFamily="2" charset="-78"/>
              </a:rPr>
              <a:t>الداعية الأول في المدينة المنورة مصعب بن </a:t>
            </a:r>
            <a:r>
              <a:rPr lang="ar-SA" altLang="en-US" sz="14400" b="1" dirty="0" err="1">
                <a:solidFill>
                  <a:srgbClr val="FFFF00"/>
                </a:solidFill>
                <a:cs typeface="DecoType Naskh Extensions" pitchFamily="2" charset="-78"/>
              </a:rPr>
              <a:t>عمير</a:t>
            </a:r>
            <a:r>
              <a:rPr lang="ar-SA" altLang="en-US" sz="14400" b="1" dirty="0">
                <a:solidFill>
                  <a:srgbClr val="FFFF00"/>
                </a:solidFill>
                <a:cs typeface="DecoType Naskh Extensions" pitchFamily="2" charset="-78"/>
              </a:rPr>
              <a:t> رضي الله عنه</a:t>
            </a:r>
            <a:r>
              <a:rPr lang="en-US" altLang="en-US" sz="14400" b="1" dirty="0">
                <a:solidFill>
                  <a:srgbClr val="FFFF00"/>
                </a:solidFill>
                <a:cs typeface="DecoType Naskh Extensions" pitchFamily="2" charset="-78"/>
              </a:rPr>
              <a:t> .                                                          </a:t>
            </a:r>
            <a:r>
              <a:rPr lang="en-US" altLang="en-US" sz="14400" b="1" dirty="0" smtClean="0">
                <a:solidFill>
                  <a:srgbClr val="FFFF00"/>
                </a:solidFill>
                <a:cs typeface="DecoType Naskh Extensions" pitchFamily="2" charset="-78"/>
              </a:rPr>
              <a:t>     </a:t>
            </a:r>
            <a:endParaRPr lang="en-US" altLang="en-US" sz="14400" b="1" dirty="0">
              <a:solidFill>
                <a:srgbClr val="FFFF00"/>
              </a:solidFill>
              <a:cs typeface="DecoType Naskh Extensions" pitchFamily="2" charset="-78"/>
            </a:endParaRPr>
          </a:p>
          <a:p>
            <a:pPr algn="just" rtl="1">
              <a:lnSpc>
                <a:spcPct val="90000"/>
              </a:lnSpc>
              <a:buFontTx/>
              <a:buNone/>
            </a:pPr>
            <a:r>
              <a:rPr lang="en-US" altLang="en-US" sz="14400" b="1" dirty="0">
                <a:solidFill>
                  <a:srgbClr val="FFFF00"/>
                </a:solidFill>
                <a:cs typeface="DecoType Naskh Extensions" pitchFamily="2" charset="-78"/>
              </a:rPr>
              <a:t>3- </a:t>
            </a:r>
            <a:r>
              <a:rPr lang="ar-SA" altLang="en-US" sz="14400" b="1" dirty="0" err="1">
                <a:solidFill>
                  <a:srgbClr val="FFFF00"/>
                </a:solidFill>
                <a:cs typeface="DecoType Naskh Extensions" pitchFamily="2" charset="-78"/>
              </a:rPr>
              <a:t>حنظلة</a:t>
            </a:r>
            <a:r>
              <a:rPr lang="ar-SA" altLang="en-US" sz="14400" b="1" dirty="0">
                <a:solidFill>
                  <a:srgbClr val="FFFF00"/>
                </a:solidFill>
                <a:cs typeface="DecoType Naskh Extensions" pitchFamily="2" charset="-78"/>
              </a:rPr>
              <a:t> بن أبى عامر – غسيل الملائكة</a:t>
            </a:r>
            <a:r>
              <a:rPr lang="en-US" altLang="en-US" sz="14400" b="1" dirty="0">
                <a:solidFill>
                  <a:srgbClr val="FFFF00"/>
                </a:solidFill>
                <a:cs typeface="DecoType Naskh Extensions" pitchFamily="2" charset="-78"/>
              </a:rPr>
              <a:t> –. </a:t>
            </a:r>
          </a:p>
          <a:p>
            <a:pPr algn="just" rtl="1">
              <a:lnSpc>
                <a:spcPct val="90000"/>
              </a:lnSpc>
              <a:buFontTx/>
              <a:buNone/>
            </a:pPr>
            <a:r>
              <a:rPr lang="en-US" altLang="en-US" sz="14400" b="1" dirty="0">
                <a:solidFill>
                  <a:srgbClr val="FFFF00"/>
                </a:solidFill>
                <a:cs typeface="DecoType Naskh Extensions" pitchFamily="2" charset="-78"/>
              </a:rPr>
              <a:t>4- </a:t>
            </a:r>
            <a:r>
              <a:rPr lang="ar-SA" altLang="en-US" sz="14400" b="1" dirty="0" err="1">
                <a:solidFill>
                  <a:srgbClr val="FFFF00"/>
                </a:solidFill>
                <a:cs typeface="DecoType Naskh Extensions" pitchFamily="2" charset="-78"/>
              </a:rPr>
              <a:t>مخيريق</a:t>
            </a:r>
            <a:r>
              <a:rPr lang="ar-SA" altLang="en-US" sz="14400" b="1" dirty="0">
                <a:solidFill>
                  <a:srgbClr val="FFFF00"/>
                </a:solidFill>
                <a:cs typeface="DecoType Naskh Extensions" pitchFamily="2" charset="-78"/>
              </a:rPr>
              <a:t> من علماء اليهود</a:t>
            </a:r>
            <a:r>
              <a:rPr lang="en-US" altLang="en-US" sz="14400" b="1" dirty="0">
                <a:solidFill>
                  <a:srgbClr val="FFFF00"/>
                </a:solidFill>
                <a:cs typeface="DecoType Naskh Extensions" pitchFamily="2" charset="-78"/>
              </a:rPr>
              <a:t> .               </a:t>
            </a:r>
          </a:p>
          <a:p>
            <a:pPr algn="just" rtl="1">
              <a:lnSpc>
                <a:spcPct val="90000"/>
              </a:lnSpc>
              <a:buFontTx/>
              <a:buNone/>
            </a:pPr>
            <a:r>
              <a:rPr lang="en-US" altLang="en-US" sz="14400" b="1" dirty="0">
                <a:solidFill>
                  <a:srgbClr val="FFFF00"/>
                </a:solidFill>
                <a:cs typeface="DecoType Naskh Extensions" pitchFamily="2" charset="-78"/>
              </a:rPr>
              <a:t>5- </a:t>
            </a:r>
            <a:r>
              <a:rPr lang="ar-SA" altLang="en-US" sz="14400" b="1" dirty="0">
                <a:solidFill>
                  <a:srgbClr val="FFFF00"/>
                </a:solidFill>
                <a:cs typeface="DecoType Naskh Extensions" pitchFamily="2" charset="-78"/>
              </a:rPr>
              <a:t>أنس بن النضر</a:t>
            </a:r>
            <a:r>
              <a:rPr lang="en-US" altLang="en-US" sz="14400" b="1" dirty="0">
                <a:solidFill>
                  <a:srgbClr val="FFFF00"/>
                </a:solidFill>
                <a:cs typeface="DecoType Naskh Extensions" pitchFamily="2" charset="-78"/>
              </a:rPr>
              <a:t>  .                                </a:t>
            </a:r>
          </a:p>
          <a:p>
            <a:pPr algn="ctr">
              <a:lnSpc>
                <a:spcPct val="90000"/>
              </a:lnSpc>
              <a:buFontTx/>
              <a:buNone/>
            </a:pPr>
            <a:r>
              <a:rPr lang="en-US" altLang="en-US" sz="2800" dirty="0">
                <a:cs typeface="Times New Roman (Arabic)" pitchFamily="26" charset="0"/>
              </a:rPr>
              <a:t> </a:t>
            </a:r>
          </a:p>
          <a:p>
            <a:pPr algn="ctr">
              <a:lnSpc>
                <a:spcPct val="90000"/>
              </a:lnSpc>
              <a:buFontTx/>
              <a:buNone/>
            </a:pPr>
            <a:r>
              <a:rPr lang="en-US" altLang="en-US" sz="2800" dirty="0">
                <a:cs typeface="Times New Roman (Arabic)" pitchFamily="26" charset="0"/>
              </a:rPr>
              <a:t>               </a:t>
            </a:r>
          </a:p>
          <a:p>
            <a:pPr algn="ctr">
              <a:lnSpc>
                <a:spcPct val="90000"/>
              </a:lnSpc>
              <a:buFontTx/>
              <a:buNone/>
            </a:pPr>
            <a:r>
              <a:rPr lang="en-US" altLang="en-US" sz="2800" dirty="0">
                <a:cs typeface="Times New Roman (Arabic)" pitchFamily="26" charset="0"/>
              </a:rPr>
              <a:t>               </a:t>
            </a:r>
            <a:endParaRPr lang="en-US" altLang="en-GB" sz="2800" dirty="0">
              <a:cs typeface="Times New Roman (Arabic)" pitchFamily="26"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idx="1"/>
          </p:nvPr>
        </p:nvSpPr>
        <p:spPr>
          <a:xfrm>
            <a:off x="0" y="1447800"/>
            <a:ext cx="9144000" cy="3962400"/>
          </a:xfrm>
          <a:noFill/>
        </p:spPr>
        <p:txBody>
          <a:bodyPr>
            <a:normAutofit lnSpcReduction="10000"/>
          </a:bodyPr>
          <a:lstStyle/>
          <a:p>
            <a:pPr lvl="1" algn="r" rtl="1"/>
            <a:r>
              <a:rPr lang="ar-SA" altLang="en-US" sz="4400" b="1" dirty="0">
                <a:solidFill>
                  <a:srgbClr val="FFFF00"/>
                </a:solidFill>
                <a:cs typeface="DecoType Naskh Extensions" pitchFamily="2" charset="-78"/>
              </a:rPr>
              <a:t>ومن الذين استشهدوا في ميدان المعركة</a:t>
            </a:r>
            <a:r>
              <a:rPr lang="en-US" altLang="en-US" sz="4400" b="1" dirty="0">
                <a:solidFill>
                  <a:srgbClr val="FFFF00"/>
                </a:solidFill>
                <a:cs typeface="DecoType Naskh Extensions" pitchFamily="2" charset="-78"/>
              </a:rPr>
              <a:t> :-</a:t>
            </a:r>
          </a:p>
          <a:p>
            <a:pPr lvl="1" algn="r" rtl="1"/>
            <a:endParaRPr lang="en-US" altLang="en-US" sz="4400" b="1" dirty="0">
              <a:solidFill>
                <a:srgbClr val="FFFF00"/>
              </a:solidFill>
              <a:cs typeface="DecoType Naskh Extensions" pitchFamily="2" charset="-78"/>
            </a:endParaRPr>
          </a:p>
          <a:p>
            <a:pPr lvl="1" algn="r" rtl="1">
              <a:buFontTx/>
              <a:buNone/>
            </a:pPr>
            <a:r>
              <a:rPr lang="en-US" altLang="en-US" sz="4400" b="1" dirty="0">
                <a:solidFill>
                  <a:srgbClr val="FFFF00"/>
                </a:solidFill>
                <a:cs typeface="DecoType Naskh Extensions" pitchFamily="2" charset="-78"/>
              </a:rPr>
              <a:t>1- </a:t>
            </a:r>
            <a:r>
              <a:rPr lang="ar-SA" altLang="en-US" sz="4400" b="1" dirty="0">
                <a:solidFill>
                  <a:srgbClr val="FFFF00"/>
                </a:solidFill>
                <a:cs typeface="DecoType Naskh Extensions" pitchFamily="2" charset="-78"/>
              </a:rPr>
              <a:t>عبد الله بن جحش</a:t>
            </a:r>
            <a:r>
              <a:rPr lang="en-US" altLang="en-US" sz="4400" b="1" dirty="0">
                <a:solidFill>
                  <a:srgbClr val="FFFF00"/>
                </a:solidFill>
                <a:cs typeface="DecoType Naskh Extensions" pitchFamily="2" charset="-78"/>
              </a:rPr>
              <a:t> .</a:t>
            </a:r>
          </a:p>
          <a:p>
            <a:pPr lvl="1" algn="r" rtl="1">
              <a:buFontTx/>
              <a:buNone/>
            </a:pPr>
            <a:endParaRPr lang="en-US" altLang="en-US" sz="4400" b="1" dirty="0">
              <a:solidFill>
                <a:srgbClr val="FFFF00"/>
              </a:solidFill>
              <a:cs typeface="DecoType Naskh Extensions" pitchFamily="2" charset="-78"/>
            </a:endParaRPr>
          </a:p>
          <a:p>
            <a:pPr lvl="1" algn="r" rtl="1">
              <a:buFontTx/>
              <a:buNone/>
            </a:pPr>
            <a:r>
              <a:rPr lang="en-US" altLang="en-US" sz="4400" b="1" dirty="0">
                <a:solidFill>
                  <a:srgbClr val="FFFF00"/>
                </a:solidFill>
                <a:cs typeface="DecoType Naskh Extensions" pitchFamily="2" charset="-78"/>
              </a:rPr>
              <a:t>2- </a:t>
            </a:r>
            <a:r>
              <a:rPr lang="ar-SA" altLang="en-US" sz="4400" b="1" dirty="0">
                <a:solidFill>
                  <a:srgbClr val="FFFF00"/>
                </a:solidFill>
                <a:cs typeface="DecoType Naskh Extensions" pitchFamily="2" charset="-78"/>
              </a:rPr>
              <a:t>عمرو بن الجموح</a:t>
            </a:r>
            <a:r>
              <a:rPr lang="en-US" altLang="en-US" sz="4400" b="1" dirty="0">
                <a:solidFill>
                  <a:srgbClr val="FFFF00"/>
                </a:solidFill>
                <a:cs typeface="DecoType Naskh Extensions" pitchFamily="2" charset="-78"/>
              </a:rPr>
              <a:t> .</a:t>
            </a:r>
            <a:endParaRPr lang="en-US" altLang="en-GB" sz="4400" b="1" dirty="0">
              <a:solidFill>
                <a:srgbClr val="FFFF00"/>
              </a:solidFill>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83650" name="Rectangle 2"/>
          <p:cNvSpPr>
            <a:spLocks noGrp="1" noChangeArrowheads="1"/>
          </p:cNvSpPr>
          <p:nvPr>
            <p:ph idx="1"/>
          </p:nvPr>
        </p:nvSpPr>
        <p:spPr>
          <a:xfrm>
            <a:off x="0" y="0"/>
            <a:ext cx="9144000" cy="6858000"/>
          </a:xfrm>
          <a:noFill/>
        </p:spPr>
        <p:txBody>
          <a:bodyPr/>
          <a:lstStyle/>
          <a:p>
            <a:pPr algn="just" rtl="1">
              <a:lnSpc>
                <a:spcPct val="90000"/>
              </a:lnSpc>
            </a:pPr>
            <a:endParaRPr lang="ar-SA" altLang="en-US" sz="4000" b="1" dirty="0" smtClean="0">
              <a:solidFill>
                <a:srgbClr val="FF0000"/>
              </a:solidFill>
              <a:cs typeface="DecoType Naskh Extensions" pitchFamily="2" charset="-78"/>
            </a:endParaRPr>
          </a:p>
          <a:p>
            <a:pPr algn="just" rtl="1">
              <a:lnSpc>
                <a:spcPct val="90000"/>
              </a:lnSpc>
            </a:pPr>
            <a:r>
              <a:rPr lang="ar-SA" altLang="en-US" sz="4000" b="1" dirty="0" smtClean="0">
                <a:solidFill>
                  <a:srgbClr val="FFFF00"/>
                </a:solidFill>
                <a:cs typeface="DecoType Naskh Extensions" pitchFamily="2" charset="-78"/>
              </a:rPr>
              <a:t>المرأة </a:t>
            </a:r>
            <a:r>
              <a:rPr lang="ar-SA" altLang="en-US" sz="4000" b="1" dirty="0">
                <a:solidFill>
                  <a:srgbClr val="FFFF00"/>
                </a:solidFill>
                <a:cs typeface="DecoType Naskh Extensions" pitchFamily="2" charset="-78"/>
              </a:rPr>
              <a:t>المسلمة في أحد</a:t>
            </a:r>
            <a:r>
              <a:rPr lang="en-US" altLang="en-US" sz="4000" b="1" dirty="0">
                <a:solidFill>
                  <a:srgbClr val="FFFF00"/>
                </a:solidFill>
                <a:cs typeface="DecoType Naskh Extensions" pitchFamily="2" charset="-78"/>
              </a:rPr>
              <a:t> :-</a:t>
            </a:r>
          </a:p>
          <a:p>
            <a:pPr algn="just" rtl="1">
              <a:lnSpc>
                <a:spcPct val="90000"/>
              </a:lnSpc>
            </a:pPr>
            <a:r>
              <a:rPr lang="ar-SA" altLang="en-US" sz="4000" b="1" dirty="0">
                <a:solidFill>
                  <a:srgbClr val="FFFF00"/>
                </a:solidFill>
                <a:cs typeface="DecoType Naskh Extensions" pitchFamily="2" charset="-78"/>
              </a:rPr>
              <a:t>وقد خرجت بعض النساء مع جيش المسلمين إلى أحد ومنهن</a:t>
            </a:r>
            <a:r>
              <a:rPr lang="en-US" altLang="en-US" sz="4000" b="1" dirty="0">
                <a:solidFill>
                  <a:srgbClr val="FFFF00"/>
                </a:solidFill>
                <a:cs typeface="DecoType Naskh Extensions" pitchFamily="2" charset="-78"/>
              </a:rPr>
              <a:t> :-                                                    </a:t>
            </a:r>
          </a:p>
          <a:p>
            <a:pPr algn="just" rtl="1">
              <a:lnSpc>
                <a:spcPct val="90000"/>
              </a:lnSpc>
            </a:pPr>
            <a:r>
              <a:rPr lang="en-US" altLang="en-US" sz="4000" b="1" dirty="0">
                <a:solidFill>
                  <a:srgbClr val="FFFF00"/>
                </a:solidFill>
                <a:cs typeface="DecoType Naskh Extensions" pitchFamily="2" charset="-78"/>
              </a:rPr>
              <a:t>1- </a:t>
            </a:r>
            <a:r>
              <a:rPr lang="ar-SA" altLang="en-US" sz="4000" b="1" dirty="0">
                <a:solidFill>
                  <a:srgbClr val="FFFF00"/>
                </a:solidFill>
                <a:cs typeface="DecoType Naskh Extensions" pitchFamily="2" charset="-78"/>
              </a:rPr>
              <a:t>أم عمارة :- وهي نسيبه بنت كعب </a:t>
            </a:r>
            <a:r>
              <a:rPr lang="ar-SA" altLang="en-US" sz="4000" b="1" dirty="0" err="1">
                <a:solidFill>
                  <a:srgbClr val="FFFF00"/>
                </a:solidFill>
                <a:cs typeface="DecoType Naskh Extensions" pitchFamily="2" charset="-78"/>
              </a:rPr>
              <a:t>المازنية</a:t>
            </a:r>
            <a:r>
              <a:rPr lang="ar-SA" altLang="en-US" sz="4000" b="1" dirty="0">
                <a:solidFill>
                  <a:srgbClr val="FFFF00"/>
                </a:solidFill>
                <a:cs typeface="DecoType Naskh Extensions" pitchFamily="2" charset="-78"/>
              </a:rPr>
              <a:t> رضي الله عنها</a:t>
            </a:r>
            <a:r>
              <a:rPr lang="en-US" altLang="en-US" sz="4000" b="1" dirty="0">
                <a:solidFill>
                  <a:srgbClr val="FFFF00"/>
                </a:solidFill>
                <a:cs typeface="DecoType Naskh Extensions" pitchFamily="2" charset="-78"/>
              </a:rPr>
              <a:t> .                                                         </a:t>
            </a:r>
          </a:p>
          <a:p>
            <a:pPr algn="just" rtl="1">
              <a:lnSpc>
                <a:spcPct val="90000"/>
              </a:lnSpc>
            </a:pPr>
            <a:r>
              <a:rPr lang="en-US" altLang="en-US" sz="4000" b="1" dirty="0">
                <a:solidFill>
                  <a:srgbClr val="FFFF00"/>
                </a:solidFill>
                <a:cs typeface="DecoType Naskh Extensions" pitchFamily="2" charset="-78"/>
              </a:rPr>
              <a:t>2- </a:t>
            </a:r>
            <a:r>
              <a:rPr lang="ar-SA" altLang="en-US" sz="4000" b="1" dirty="0" err="1">
                <a:solidFill>
                  <a:srgbClr val="FFFF00"/>
                </a:solidFill>
                <a:cs typeface="DecoType Naskh Extensions" pitchFamily="2" charset="-78"/>
              </a:rPr>
              <a:t>حمنة</a:t>
            </a:r>
            <a:r>
              <a:rPr lang="ar-SA" altLang="en-US" sz="4000" b="1" dirty="0">
                <a:solidFill>
                  <a:srgbClr val="FFFF00"/>
                </a:solidFill>
                <a:cs typeface="DecoType Naskh Extensions" pitchFamily="2" charset="-78"/>
              </a:rPr>
              <a:t> بنت جحش </a:t>
            </a:r>
            <a:r>
              <a:rPr lang="ar-SA" altLang="en-US" sz="4000" b="1" dirty="0" err="1">
                <a:solidFill>
                  <a:srgbClr val="FFFF00"/>
                </a:solidFill>
                <a:cs typeface="DecoType Naskh Extensions" pitchFamily="2" charset="-78"/>
              </a:rPr>
              <a:t>الأسدية</a:t>
            </a:r>
            <a:r>
              <a:rPr lang="ar-SA" altLang="en-US" sz="4000" b="1" dirty="0">
                <a:solidFill>
                  <a:srgbClr val="FFFF00"/>
                </a:solidFill>
                <a:cs typeface="DecoType Naskh Extensions" pitchFamily="2" charset="-78"/>
              </a:rPr>
              <a:t> رضي الله عنها</a:t>
            </a:r>
            <a:r>
              <a:rPr lang="en-US" altLang="en-US" sz="4000" b="1" dirty="0">
                <a:solidFill>
                  <a:srgbClr val="FFFF00"/>
                </a:solidFill>
                <a:cs typeface="DecoType Naskh Extensions" pitchFamily="2" charset="-78"/>
              </a:rPr>
              <a:t> .          </a:t>
            </a:r>
          </a:p>
          <a:p>
            <a:pPr algn="just" rtl="1">
              <a:lnSpc>
                <a:spcPct val="90000"/>
              </a:lnSpc>
            </a:pPr>
            <a:r>
              <a:rPr lang="en-US" altLang="en-US" sz="4000" b="1" dirty="0">
                <a:solidFill>
                  <a:srgbClr val="FFFF00"/>
                </a:solidFill>
                <a:cs typeface="DecoType Naskh Extensions" pitchFamily="2" charset="-78"/>
              </a:rPr>
              <a:t>3- </a:t>
            </a:r>
            <a:r>
              <a:rPr lang="ar-SA" altLang="en-US" sz="4000" b="1" dirty="0">
                <a:solidFill>
                  <a:srgbClr val="FFFF00"/>
                </a:solidFill>
                <a:cs typeface="DecoType Naskh Extensions" pitchFamily="2" charset="-78"/>
              </a:rPr>
              <a:t>عائشة بنت أبو بكر رضي الله عنها</a:t>
            </a:r>
            <a:r>
              <a:rPr lang="en-US" altLang="en-US" sz="4000" b="1" dirty="0">
                <a:solidFill>
                  <a:srgbClr val="FFFF00"/>
                </a:solidFill>
                <a:cs typeface="DecoType Naskh Extensions" pitchFamily="2" charset="-78"/>
              </a:rPr>
              <a:t> .                  </a:t>
            </a:r>
          </a:p>
          <a:p>
            <a:pPr algn="just" rtl="1">
              <a:lnSpc>
                <a:spcPct val="90000"/>
              </a:lnSpc>
            </a:pPr>
            <a:r>
              <a:rPr lang="en-US" altLang="en-US" sz="4000" b="1" dirty="0">
                <a:solidFill>
                  <a:srgbClr val="FFFF00"/>
                </a:solidFill>
                <a:cs typeface="DecoType Naskh Extensions" pitchFamily="2" charset="-78"/>
              </a:rPr>
              <a:t>4- </a:t>
            </a:r>
            <a:r>
              <a:rPr lang="ar-SA" altLang="en-US" sz="4000" b="1" dirty="0">
                <a:solidFill>
                  <a:srgbClr val="FFFF00"/>
                </a:solidFill>
                <a:cs typeface="DecoType Naskh Extensions" pitchFamily="2" charset="-78"/>
              </a:rPr>
              <a:t>أم سليم رضي الله عنها</a:t>
            </a:r>
            <a:r>
              <a:rPr lang="en-US" altLang="en-US" sz="4000" b="1" dirty="0">
                <a:solidFill>
                  <a:srgbClr val="FFFF00"/>
                </a:solidFill>
                <a:cs typeface="DecoType Naskh Extensions" pitchFamily="2" charset="-78"/>
              </a:rPr>
              <a:t> .                                  </a:t>
            </a:r>
          </a:p>
          <a:p>
            <a:pPr algn="just" rtl="1">
              <a:lnSpc>
                <a:spcPct val="90000"/>
              </a:lnSpc>
              <a:buFontTx/>
              <a:buNone/>
            </a:pPr>
            <a:endParaRPr lang="en-US" altLang="en-GB" dirty="0">
              <a:cs typeface="DecoType Naskh Extensions" pitchFamily="2" charset="-78"/>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84674" name="Rectangle 2"/>
          <p:cNvSpPr>
            <a:spLocks noGrp="1" noChangeArrowheads="1"/>
          </p:cNvSpPr>
          <p:nvPr>
            <p:ph type="title"/>
          </p:nvPr>
        </p:nvSpPr>
        <p:spPr>
          <a:noFill/>
        </p:spPr>
        <p:txBody>
          <a:bodyPr>
            <a:normAutofit fontScale="90000"/>
          </a:bodyPr>
          <a:lstStyle/>
          <a:p>
            <a:pPr rtl="1"/>
            <a:r>
              <a:rPr lang="ar-SA" altLang="en-US" sz="6600" b="1" dirty="0" smtClean="0">
                <a:solidFill>
                  <a:srgbClr val="FFFF00"/>
                </a:solidFill>
                <a:cs typeface="Al-Kharashi 21" pitchFamily="2" charset="-78"/>
              </a:rPr>
              <a:t>           </a:t>
            </a:r>
            <a:br>
              <a:rPr lang="ar-SA" altLang="en-US" sz="6600" b="1" dirty="0" smtClean="0">
                <a:solidFill>
                  <a:srgbClr val="FFFF00"/>
                </a:solidFill>
                <a:cs typeface="Al-Kharashi 21" pitchFamily="2" charset="-78"/>
              </a:rPr>
            </a:br>
            <a:r>
              <a:rPr lang="ar-SA" altLang="en-US" sz="6600" b="1" dirty="0" smtClean="0">
                <a:solidFill>
                  <a:srgbClr val="FFFF00"/>
                </a:solidFill>
                <a:cs typeface="Al-Kharashi 21" pitchFamily="2" charset="-78"/>
              </a:rPr>
              <a:t>           </a:t>
            </a:r>
            <a:r>
              <a:rPr lang="ar-SA" altLang="en-US" sz="6600" b="1" dirty="0" smtClean="0">
                <a:solidFill>
                  <a:srgbClr val="FF0000"/>
                </a:solidFill>
                <a:cs typeface="Al-Kharashi 21" pitchFamily="2" charset="-78"/>
              </a:rPr>
              <a:t>أبو </a:t>
            </a:r>
            <a:r>
              <a:rPr lang="ar-SA" altLang="en-US" sz="6600" b="1" dirty="0">
                <a:solidFill>
                  <a:srgbClr val="FF0000"/>
                </a:solidFill>
                <a:cs typeface="Al-Kharashi 21" pitchFamily="2" charset="-78"/>
              </a:rPr>
              <a:t>سفيان مفتخر</a:t>
            </a:r>
            <a:r>
              <a:rPr lang="en-US" altLang="en-US" sz="6600" b="1" dirty="0">
                <a:solidFill>
                  <a:srgbClr val="FF0000"/>
                </a:solidFill>
                <a:cs typeface="Times New Roman (Arabic)" pitchFamily="26" charset="0"/>
              </a:rPr>
              <a:t>              </a:t>
            </a:r>
            <a:r>
              <a:rPr lang="en-US" altLang="en-US" dirty="0">
                <a:solidFill>
                  <a:srgbClr val="FF0000"/>
                </a:solidFill>
                <a:cs typeface="Times New Roman (Arabic)" pitchFamily="26" charset="0"/>
              </a:rPr>
              <a:t>  </a:t>
            </a:r>
            <a:endParaRPr lang="en-US" altLang="en-GB" dirty="0">
              <a:solidFill>
                <a:srgbClr val="FF0000"/>
              </a:solidFill>
              <a:cs typeface="Times New Roman (Arabic)" pitchFamily="26" charset="0"/>
            </a:endParaRPr>
          </a:p>
        </p:txBody>
      </p:sp>
      <p:sp>
        <p:nvSpPr>
          <p:cNvPr id="284675" name="Rectangle 3"/>
          <p:cNvSpPr>
            <a:spLocks noGrp="1" noChangeArrowheads="1"/>
          </p:cNvSpPr>
          <p:nvPr>
            <p:ph idx="1"/>
          </p:nvPr>
        </p:nvSpPr>
        <p:spPr>
          <a:noFill/>
        </p:spPr>
        <p:txBody>
          <a:bodyPr/>
          <a:lstStyle/>
          <a:p>
            <a:pPr algn="just" rtl="1"/>
            <a:r>
              <a:rPr lang="ar-SA" altLang="en-US" sz="5400" b="1" dirty="0">
                <a:solidFill>
                  <a:srgbClr val="FFFF00"/>
                </a:solidFill>
                <a:cs typeface="Times New Roman (Arabic)" pitchFamily="26" charset="0"/>
              </a:rPr>
              <a:t>نتائج المعركة</a:t>
            </a:r>
            <a:r>
              <a:rPr lang="en-US" altLang="en-US" sz="5400" b="1" dirty="0">
                <a:solidFill>
                  <a:srgbClr val="FFFF00"/>
                </a:solidFill>
                <a:cs typeface="Times New Roman (Arabic)" pitchFamily="26" charset="0"/>
              </a:rPr>
              <a:t> :-                      </a:t>
            </a:r>
          </a:p>
          <a:p>
            <a:pPr algn="just" rtl="1"/>
            <a:r>
              <a:rPr lang="ar-SA" altLang="en-US" sz="5400" b="1" dirty="0">
                <a:solidFill>
                  <a:srgbClr val="FFFF00"/>
                </a:solidFill>
                <a:cs typeface="Times New Roman (Arabic)" pitchFamily="26" charset="0"/>
              </a:rPr>
              <a:t>انتهت المعركة بهزيمة المسلمين بعد </a:t>
            </a:r>
            <a:r>
              <a:rPr lang="ar-SA" altLang="en-US" sz="5400" b="1" dirty="0" err="1">
                <a:solidFill>
                  <a:srgbClr val="FFFF00"/>
                </a:solidFill>
                <a:cs typeface="Times New Roman (Arabic)" pitchFamily="26" charset="0"/>
              </a:rPr>
              <a:t>ان</a:t>
            </a:r>
            <a:r>
              <a:rPr lang="ar-SA" altLang="en-US" sz="5400" b="1" dirty="0">
                <a:solidFill>
                  <a:srgbClr val="FFFF00"/>
                </a:solidFill>
                <a:cs typeface="Times New Roman (Arabic)" pitchFamily="26" charset="0"/>
              </a:rPr>
              <a:t> كانت الغلبة لهم وانتصار المشركين على المسلمين</a:t>
            </a:r>
            <a:r>
              <a:rPr lang="en-US" altLang="en-US" sz="5400" b="1" dirty="0">
                <a:solidFill>
                  <a:srgbClr val="FFFF00"/>
                </a:solidFill>
                <a:cs typeface="Times New Roman (Arabic)" pitchFamily="26" charset="0"/>
              </a:rPr>
              <a:t> </a:t>
            </a:r>
            <a:r>
              <a:rPr lang="en-US" altLang="en-US" sz="5400" b="1" dirty="0">
                <a:cs typeface="Times New Roman (Arabic)" pitchFamily="26" charset="0"/>
              </a:rPr>
              <a:t>.                                   </a:t>
            </a:r>
            <a:endParaRPr lang="en-US" altLang="en-GB" sz="5400" b="1" dirty="0">
              <a:cs typeface="Times New Roman (Arabic)" pitchFamily="26" charset="0"/>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85698" name="Rectangle 2"/>
          <p:cNvSpPr>
            <a:spLocks noGrp="1" noChangeArrowheads="1"/>
          </p:cNvSpPr>
          <p:nvPr>
            <p:ph idx="1"/>
          </p:nvPr>
        </p:nvSpPr>
        <p:spPr>
          <a:xfrm>
            <a:off x="214282" y="1428736"/>
            <a:ext cx="8643998" cy="4895864"/>
          </a:xfrm>
          <a:noFill/>
        </p:spPr>
        <p:txBody>
          <a:bodyPr>
            <a:normAutofit fontScale="92500" lnSpcReduction="20000"/>
          </a:bodyPr>
          <a:lstStyle/>
          <a:p>
            <a:pPr lvl="1" algn="just" rtl="1">
              <a:lnSpc>
                <a:spcPct val="90000"/>
              </a:lnSpc>
              <a:buFontTx/>
              <a:buNone/>
            </a:pPr>
            <a:endParaRPr lang="en-US" altLang="en-US" sz="4000" b="1" dirty="0">
              <a:cs typeface="DecoType Naskh Extensions" pitchFamily="2" charset="-78"/>
            </a:endParaRPr>
          </a:p>
          <a:p>
            <a:pPr lvl="1" algn="just" rtl="1">
              <a:lnSpc>
                <a:spcPct val="90000"/>
              </a:lnSpc>
              <a:buFontTx/>
              <a:buNone/>
            </a:pPr>
            <a:r>
              <a:rPr lang="en-US" altLang="en-US" sz="4200" b="1" dirty="0">
                <a:solidFill>
                  <a:srgbClr val="FFFF00"/>
                </a:solidFill>
                <a:cs typeface="DecoType Naskh Extensions" pitchFamily="2" charset="-78"/>
              </a:rPr>
              <a:t>- </a:t>
            </a:r>
            <a:r>
              <a:rPr lang="ar-SA" altLang="en-US" sz="4200" b="1" dirty="0">
                <a:solidFill>
                  <a:srgbClr val="FFFF00"/>
                </a:solidFill>
                <a:cs typeface="DecoType Naskh Extensions" pitchFamily="2" charset="-78"/>
              </a:rPr>
              <a:t>تتأكد المشاركة</a:t>
            </a:r>
            <a:r>
              <a:rPr lang="en-US" altLang="en-US" sz="4200" b="1" dirty="0">
                <a:solidFill>
                  <a:srgbClr val="FFFF00"/>
                </a:solidFill>
                <a:cs typeface="DecoType Naskh Extensions" pitchFamily="2" charset="-78"/>
              </a:rPr>
              <a:t> </a:t>
            </a:r>
            <a:r>
              <a:rPr lang="ar-SA" altLang="en-US" sz="4200" b="1" dirty="0" err="1">
                <a:solidFill>
                  <a:srgbClr val="FFFF00"/>
                </a:solidFill>
                <a:cs typeface="DecoType Naskh Extensions" pitchFamily="2" charset="-78"/>
              </a:rPr>
              <a:t>الشوروية</a:t>
            </a:r>
            <a:r>
              <a:rPr lang="ar-SA" altLang="en-US" sz="4200" b="1" dirty="0">
                <a:solidFill>
                  <a:srgbClr val="FFFF00"/>
                </a:solidFill>
                <a:cs typeface="DecoType Naskh Extensions" pitchFamily="2" charset="-78"/>
              </a:rPr>
              <a:t>  في التصور الإسلامي من غزوة أحد</a:t>
            </a:r>
            <a:r>
              <a:rPr lang="en-US" altLang="en-US" sz="4200" b="1" dirty="0">
                <a:solidFill>
                  <a:srgbClr val="FFFF00"/>
                </a:solidFill>
                <a:cs typeface="DecoType Naskh Extensions" pitchFamily="2" charset="-78"/>
              </a:rPr>
              <a:t> .                                                 </a:t>
            </a:r>
          </a:p>
          <a:p>
            <a:pPr algn="just" rtl="1">
              <a:lnSpc>
                <a:spcPct val="90000"/>
              </a:lnSpc>
              <a:buFontTx/>
              <a:buNone/>
            </a:pPr>
            <a:r>
              <a:rPr lang="en-US" altLang="en-US" sz="4200" b="1" dirty="0">
                <a:solidFill>
                  <a:srgbClr val="FFFF00"/>
                </a:solidFill>
                <a:cs typeface="DecoType Naskh Extensions" pitchFamily="2" charset="-78"/>
              </a:rPr>
              <a:t>2- </a:t>
            </a:r>
            <a:r>
              <a:rPr lang="ar-SA" altLang="en-US" sz="4200" b="1" dirty="0">
                <a:solidFill>
                  <a:srgbClr val="FFFF00"/>
                </a:solidFill>
                <a:cs typeface="DecoType Naskh Extensions" pitchFamily="2" charset="-78"/>
              </a:rPr>
              <a:t>يجب على المؤمن أن يطيع  الأمر المتوجه إليه من ولي أمر المؤمنين ، لأن في طاعته طاعة لله  ولرسوله</a:t>
            </a:r>
            <a:r>
              <a:rPr lang="en-US" altLang="en-US" sz="4200" b="1" dirty="0">
                <a:solidFill>
                  <a:srgbClr val="FFFF00"/>
                </a:solidFill>
                <a:cs typeface="DecoType Naskh Extensions" pitchFamily="2" charset="-78"/>
              </a:rPr>
              <a:t> . </a:t>
            </a:r>
          </a:p>
          <a:p>
            <a:pPr algn="just" rtl="1">
              <a:lnSpc>
                <a:spcPct val="90000"/>
              </a:lnSpc>
              <a:buFontTx/>
              <a:buNone/>
            </a:pPr>
            <a:r>
              <a:rPr lang="en-US" altLang="en-US" sz="4200" b="1" dirty="0">
                <a:solidFill>
                  <a:srgbClr val="FFFF00"/>
                </a:solidFill>
                <a:cs typeface="DecoType Naskh Extensions" pitchFamily="2" charset="-78"/>
              </a:rPr>
              <a:t>3- </a:t>
            </a:r>
            <a:r>
              <a:rPr lang="ar-SA" altLang="en-US" sz="4200" b="1" dirty="0">
                <a:solidFill>
                  <a:srgbClr val="FFFF00"/>
                </a:solidFill>
                <a:cs typeface="DecoType Naskh Extensions" pitchFamily="2" charset="-78"/>
              </a:rPr>
              <a:t>يصدق المؤمنون بوعد ربهم ، ويطلبون الأجر والجزاء ويبادرون للتضحية بما يملكون من الأموال والأنفس</a:t>
            </a:r>
            <a:r>
              <a:rPr lang="en-US" altLang="en-US" sz="4200" b="1" dirty="0">
                <a:solidFill>
                  <a:srgbClr val="FFFF00"/>
                </a:solidFill>
                <a:cs typeface="DecoType Naskh Extensions" pitchFamily="2" charset="-78"/>
              </a:rPr>
              <a:t> . </a:t>
            </a:r>
          </a:p>
          <a:p>
            <a:pPr algn="just" rtl="1">
              <a:lnSpc>
                <a:spcPct val="90000"/>
              </a:lnSpc>
              <a:buFontTx/>
              <a:buNone/>
            </a:pPr>
            <a:r>
              <a:rPr lang="en-US" altLang="en-US" sz="4200" b="1" dirty="0">
                <a:solidFill>
                  <a:srgbClr val="FFFF00"/>
                </a:solidFill>
                <a:cs typeface="DecoType Naskh Extensions" pitchFamily="2" charset="-78"/>
              </a:rPr>
              <a:t>4- </a:t>
            </a:r>
            <a:r>
              <a:rPr lang="ar-SA" altLang="en-US" sz="4200" b="1" dirty="0">
                <a:solidFill>
                  <a:srgbClr val="FFFF00"/>
                </a:solidFill>
                <a:cs typeface="DecoType Naskh Extensions" pitchFamily="2" charset="-78"/>
              </a:rPr>
              <a:t>تستخدم الجاهلية كل أسا </a:t>
            </a:r>
            <a:r>
              <a:rPr lang="ar-SA" altLang="en-US" sz="4200" b="1" dirty="0" err="1">
                <a:solidFill>
                  <a:srgbClr val="FFFF00"/>
                </a:solidFill>
                <a:cs typeface="DecoType Naskh Extensions" pitchFamily="2" charset="-78"/>
              </a:rPr>
              <a:t>ليب</a:t>
            </a:r>
            <a:r>
              <a:rPr lang="ar-SA" altLang="en-US" sz="4200" b="1" dirty="0">
                <a:solidFill>
                  <a:srgbClr val="FFFF00"/>
                </a:solidFill>
                <a:cs typeface="DecoType Naskh Extensions" pitchFamily="2" charset="-78"/>
              </a:rPr>
              <a:t> المكر والخداع</a:t>
            </a:r>
            <a:r>
              <a:rPr lang="en-US" altLang="en-US" sz="4200" b="1" dirty="0">
                <a:solidFill>
                  <a:srgbClr val="FFFF00"/>
                </a:solidFill>
                <a:cs typeface="DecoType Naskh Extensions" pitchFamily="2" charset="-78"/>
              </a:rPr>
              <a:t> .                      </a:t>
            </a:r>
            <a:r>
              <a:rPr lang="en-US" altLang="en-US" sz="4000" b="1" dirty="0">
                <a:solidFill>
                  <a:srgbClr val="FFFF00"/>
                </a:solidFill>
                <a:cs typeface="DecoType Naskh Extensions" pitchFamily="2" charset="-78"/>
              </a:rPr>
              <a:t>  </a:t>
            </a:r>
            <a:r>
              <a:rPr lang="en-US" altLang="en-US" sz="4000" b="1" dirty="0">
                <a:cs typeface="DecoType Naskh Extensions" pitchFamily="2" charset="-78"/>
              </a:rPr>
              <a:t>                                 </a:t>
            </a:r>
            <a:endParaRPr lang="en-US" altLang="en-GB" sz="4000" b="1" dirty="0">
              <a:cs typeface="DecoType Naskh Extensions" pitchFamily="2" charset="-78"/>
            </a:endParaRPr>
          </a:p>
        </p:txBody>
      </p:sp>
      <p:sp>
        <p:nvSpPr>
          <p:cNvPr id="285699" name="WordArt 3"/>
          <p:cNvSpPr>
            <a:spLocks noChangeArrowheads="1" noChangeShapeType="1" noTextEdit="1"/>
          </p:cNvSpPr>
          <p:nvPr/>
        </p:nvSpPr>
        <p:spPr bwMode="auto">
          <a:xfrm>
            <a:off x="457200" y="457200"/>
            <a:ext cx="7239000" cy="685800"/>
          </a:xfrm>
          <a:prstGeom prst="rect">
            <a:avLst/>
          </a:prstGeom>
        </p:spPr>
        <p:txBody>
          <a:bodyPr wrap="none" fromWordArt="1">
            <a:prstTxWarp prst="textPlain">
              <a:avLst>
                <a:gd name="adj" fmla="val 50000"/>
              </a:avLst>
            </a:prstTxWarp>
          </a:bodyPr>
          <a:lstStyle/>
          <a:p>
            <a:pPr algn="ctr" rtl="1"/>
            <a:r>
              <a:rPr lang="ar-EG" sz="3600" kern="10">
                <a:ln w="9525">
                  <a:noFill/>
                  <a:round/>
                  <a:headEnd type="none" w="sm" len="sm"/>
                  <a:tailEnd type="none" w="sm" len="sm"/>
                </a:ln>
                <a:gradFill rotWithShape="0">
                  <a:gsLst>
                    <a:gs pos="0">
                      <a:srgbClr val="FFFF00"/>
                    </a:gs>
                    <a:gs pos="100000">
                      <a:srgbClr val="FF9933"/>
                    </a:gs>
                  </a:gsLst>
                  <a:path path="rect">
                    <a:fillToRect l="50000" t="50000" r="50000" b="50000"/>
                  </a:path>
                </a:gradFill>
                <a:effectLst>
                  <a:outerShdw dist="35921" dir="2700000" algn="ctr" rotWithShape="0">
                    <a:srgbClr val="C0C0C0"/>
                  </a:outerShdw>
                </a:effectLst>
                <a:latin typeface="Al-Kharshi 10"/>
              </a:rPr>
              <a:t>الدروس و العبر</a:t>
            </a:r>
          </a:p>
        </p:txBody>
      </p:sp>
      <p:sp>
        <p:nvSpPr>
          <p:cNvPr id="285700" name="WordArt 4">
            <a:hlinkClick r:id="rId3"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85698" name="Rectangle 2"/>
          <p:cNvSpPr>
            <a:spLocks noGrp="1" noChangeArrowheads="1"/>
          </p:cNvSpPr>
          <p:nvPr>
            <p:ph idx="1"/>
          </p:nvPr>
        </p:nvSpPr>
        <p:spPr>
          <a:xfrm>
            <a:off x="0" y="1357298"/>
            <a:ext cx="8929718" cy="4967302"/>
          </a:xfrm>
          <a:noFill/>
        </p:spPr>
        <p:txBody>
          <a:bodyPr>
            <a:normAutofit/>
          </a:bodyPr>
          <a:lstStyle/>
          <a:p>
            <a:pPr lvl="1" algn="just" rtl="1">
              <a:lnSpc>
                <a:spcPct val="90000"/>
              </a:lnSpc>
              <a:buFontTx/>
              <a:buNone/>
            </a:pPr>
            <a:endParaRPr lang="en-US" altLang="en-US" sz="4000" b="1" dirty="0">
              <a:cs typeface="DecoType Naskh Extensions" pitchFamily="2" charset="-78"/>
            </a:endParaRPr>
          </a:p>
          <a:p>
            <a:r>
              <a:rPr lang="ar-SA" sz="3200" b="1" dirty="0" smtClean="0"/>
              <a:t>* </a:t>
            </a:r>
            <a:r>
              <a:rPr lang="ar-SA" sz="3200" b="1" dirty="0" smtClean="0">
                <a:solidFill>
                  <a:srgbClr val="FFFF00"/>
                </a:solidFill>
              </a:rPr>
              <a:t>تعريف المؤمنين بسوء عاقبة المعصية والفشل والتنازع ، وأن الذي أصابهم هو لذلك السبب ، كما قال تعالى : {ولقد صدقكم الله وعده إذ تحسونهم بإذنه ، حتى إذا فشلتم وتنازعتم في الأمر وعصيتم من بعد ما أراكم ما تحبون ، منكم من يريد الدنيا ، ومنكم من يريد الآخرة ، ثم صرفكم عنهم ليبتليكم ولقد عفا عنكم} فلما ذاقوا عاقبة معصيتهم للرسول صلى الله عليه وسلم وتنازعهم وفشلهم ، كانوا بعد ذلك أشد حذراً ويقظة وتحرزاً من أسباب الخذلان</a:t>
            </a:r>
            <a:r>
              <a:rPr lang="ar-SA" sz="3200" b="1" dirty="0" smtClean="0"/>
              <a:t>.</a:t>
            </a:r>
            <a:endParaRPr lang="ar-SA" sz="3200" dirty="0"/>
          </a:p>
        </p:txBody>
      </p:sp>
      <p:sp>
        <p:nvSpPr>
          <p:cNvPr id="285699" name="WordArt 3"/>
          <p:cNvSpPr>
            <a:spLocks noChangeArrowheads="1" noChangeShapeType="1" noTextEdit="1"/>
          </p:cNvSpPr>
          <p:nvPr/>
        </p:nvSpPr>
        <p:spPr bwMode="auto">
          <a:xfrm>
            <a:off x="457200" y="457200"/>
            <a:ext cx="7239000" cy="685800"/>
          </a:xfrm>
          <a:prstGeom prst="rect">
            <a:avLst/>
          </a:prstGeom>
        </p:spPr>
        <p:txBody>
          <a:bodyPr wrap="none" fromWordArt="1">
            <a:prstTxWarp prst="textPlain">
              <a:avLst>
                <a:gd name="adj" fmla="val 50000"/>
              </a:avLst>
            </a:prstTxWarp>
          </a:bodyPr>
          <a:lstStyle/>
          <a:p>
            <a:pPr algn="ctr" rtl="1"/>
            <a:r>
              <a:rPr lang="ar-EG" sz="3600" kern="10" dirty="0">
                <a:ln w="9525">
                  <a:noFill/>
                  <a:round/>
                  <a:headEnd type="none" w="sm" len="sm"/>
                  <a:tailEnd type="none" w="sm" len="sm"/>
                </a:ln>
                <a:gradFill rotWithShape="0">
                  <a:gsLst>
                    <a:gs pos="0">
                      <a:srgbClr val="FFFF00"/>
                    </a:gs>
                    <a:gs pos="100000">
                      <a:srgbClr val="FF9933"/>
                    </a:gs>
                  </a:gsLst>
                  <a:path path="rect">
                    <a:fillToRect l="50000" t="50000" r="50000" b="50000"/>
                  </a:path>
                </a:gradFill>
                <a:effectLst>
                  <a:outerShdw dist="35921" dir="2700000" algn="ctr" rotWithShape="0">
                    <a:srgbClr val="C0C0C0"/>
                  </a:outerShdw>
                </a:effectLst>
                <a:latin typeface="Al-Kharshi 10"/>
              </a:rPr>
              <a:t>الدروس </a:t>
            </a:r>
            <a:r>
              <a:rPr lang="ar-EG" sz="3600" kern="10" dirty="0" err="1">
                <a:ln w="9525">
                  <a:noFill/>
                  <a:round/>
                  <a:headEnd type="none" w="sm" len="sm"/>
                  <a:tailEnd type="none" w="sm" len="sm"/>
                </a:ln>
                <a:gradFill rotWithShape="0">
                  <a:gsLst>
                    <a:gs pos="0">
                      <a:srgbClr val="FFFF00"/>
                    </a:gs>
                    <a:gs pos="100000">
                      <a:srgbClr val="FF9933"/>
                    </a:gs>
                  </a:gsLst>
                  <a:path path="rect">
                    <a:fillToRect l="50000" t="50000" r="50000" b="50000"/>
                  </a:path>
                </a:gradFill>
                <a:effectLst>
                  <a:outerShdw dist="35921" dir="2700000" algn="ctr" rotWithShape="0">
                    <a:srgbClr val="C0C0C0"/>
                  </a:outerShdw>
                </a:effectLst>
                <a:latin typeface="Al-Kharshi 10"/>
              </a:rPr>
              <a:t>و</a:t>
            </a:r>
            <a:r>
              <a:rPr lang="ar-EG" sz="3600" kern="10" dirty="0">
                <a:ln w="9525">
                  <a:noFill/>
                  <a:round/>
                  <a:headEnd type="none" w="sm" len="sm"/>
                  <a:tailEnd type="none" w="sm" len="sm"/>
                </a:ln>
                <a:gradFill rotWithShape="0">
                  <a:gsLst>
                    <a:gs pos="0">
                      <a:srgbClr val="FFFF00"/>
                    </a:gs>
                    <a:gs pos="100000">
                      <a:srgbClr val="FF9933"/>
                    </a:gs>
                  </a:gsLst>
                  <a:path path="rect">
                    <a:fillToRect l="50000" t="50000" r="50000" b="50000"/>
                  </a:path>
                </a:gradFill>
                <a:effectLst>
                  <a:outerShdw dist="35921" dir="2700000" algn="ctr" rotWithShape="0">
                    <a:srgbClr val="C0C0C0"/>
                  </a:outerShdw>
                </a:effectLst>
                <a:latin typeface="Al-Kharshi 10"/>
              </a:rPr>
              <a:t> العبر</a:t>
            </a:r>
          </a:p>
        </p:txBody>
      </p:sp>
      <p:sp>
        <p:nvSpPr>
          <p:cNvPr id="285700" name="WordArt 4">
            <a:hlinkClick r:id="rId3"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85698" name="Rectangle 2"/>
          <p:cNvSpPr>
            <a:spLocks noGrp="1" noChangeArrowheads="1"/>
          </p:cNvSpPr>
          <p:nvPr>
            <p:ph idx="1"/>
          </p:nvPr>
        </p:nvSpPr>
        <p:spPr>
          <a:xfrm>
            <a:off x="0" y="1357298"/>
            <a:ext cx="8929718" cy="4967302"/>
          </a:xfrm>
          <a:noFill/>
        </p:spPr>
        <p:txBody>
          <a:bodyPr>
            <a:normAutofit/>
          </a:bodyPr>
          <a:lstStyle/>
          <a:p>
            <a:r>
              <a:rPr lang="ar-SA" sz="2800" b="1" dirty="0" smtClean="0"/>
              <a:t> </a:t>
            </a:r>
            <a:r>
              <a:rPr lang="ar-SA" sz="3200" b="1" dirty="0" smtClean="0">
                <a:solidFill>
                  <a:srgbClr val="FFFF00"/>
                </a:solidFill>
              </a:rPr>
              <a:t>إن حكمة الله وسنته في رسله ، وأتباعهم ، جرت بأن يدالوا مرة ويدال عليهم أخرى ، لكن تكون لهم العاقبة ، فإنهم لو انتصروا دائماً لم يحصل المقصود من البعثة والرسالة ، فاقتضت حكمة الله أن جمع لهم بين الأمرين ليتميز من يتبعهم ويطيعهم للحق وما جاؤوا </a:t>
            </a:r>
            <a:r>
              <a:rPr lang="ar-SA" sz="3200" b="1" dirty="0" err="1" smtClean="0">
                <a:solidFill>
                  <a:srgbClr val="FFFF00"/>
                </a:solidFill>
              </a:rPr>
              <a:t>به</a:t>
            </a:r>
            <a:r>
              <a:rPr lang="ar-SA" sz="3200" b="1" dirty="0" smtClean="0">
                <a:solidFill>
                  <a:srgbClr val="FFFF00"/>
                </a:solidFill>
              </a:rPr>
              <a:t> ممن يتبعهم على الظهور والغلبة ، خاصة وان هذا من أعلام الرسل كما قال هرقل لأبي سفيان : {هل قاتلتموه ؟ قال : نعم. قال : كيف الحرب بينكم وبينه ؟ قال : سجال ، يدال علينا المرة ، وندال عليه الأخرى. قال : كذلك الرسل تبتلى ، ثم تكون لهم العاقبة}.</a:t>
            </a:r>
            <a:endParaRPr lang="ar-SA" sz="3200" dirty="0">
              <a:solidFill>
                <a:srgbClr val="FFFF00"/>
              </a:solidFill>
            </a:endParaRPr>
          </a:p>
        </p:txBody>
      </p:sp>
      <p:sp>
        <p:nvSpPr>
          <p:cNvPr id="285699" name="WordArt 3"/>
          <p:cNvSpPr>
            <a:spLocks noChangeArrowheads="1" noChangeShapeType="1" noTextEdit="1"/>
          </p:cNvSpPr>
          <p:nvPr/>
        </p:nvSpPr>
        <p:spPr bwMode="auto">
          <a:xfrm>
            <a:off x="457200" y="457200"/>
            <a:ext cx="7239000" cy="685800"/>
          </a:xfrm>
          <a:prstGeom prst="rect">
            <a:avLst/>
          </a:prstGeom>
        </p:spPr>
        <p:txBody>
          <a:bodyPr wrap="none" fromWordArt="1">
            <a:prstTxWarp prst="textPlain">
              <a:avLst>
                <a:gd name="adj" fmla="val 50000"/>
              </a:avLst>
            </a:prstTxWarp>
          </a:bodyPr>
          <a:lstStyle/>
          <a:p>
            <a:pPr algn="ctr" rtl="1"/>
            <a:r>
              <a:rPr lang="ar-EG" sz="3600" kern="10" dirty="0">
                <a:ln w="9525">
                  <a:noFill/>
                  <a:round/>
                  <a:headEnd type="none" w="sm" len="sm"/>
                  <a:tailEnd type="none" w="sm" len="sm"/>
                </a:ln>
                <a:solidFill>
                  <a:srgbClr val="C00000"/>
                </a:solidFill>
                <a:effectLst>
                  <a:outerShdw dist="35921" dir="2700000" algn="ctr" rotWithShape="0">
                    <a:srgbClr val="C0C0C0"/>
                  </a:outerShdw>
                </a:effectLst>
                <a:latin typeface="Al-Kharshi 10"/>
              </a:rPr>
              <a:t>الدروس </a:t>
            </a:r>
            <a:r>
              <a:rPr lang="ar-EG" sz="3600" kern="10" dirty="0" err="1">
                <a:ln w="9525">
                  <a:noFill/>
                  <a:round/>
                  <a:headEnd type="none" w="sm" len="sm"/>
                  <a:tailEnd type="none" w="sm" len="sm"/>
                </a:ln>
                <a:solidFill>
                  <a:srgbClr val="C00000"/>
                </a:solidFill>
                <a:effectLst>
                  <a:outerShdw dist="35921" dir="2700000" algn="ctr" rotWithShape="0">
                    <a:srgbClr val="C0C0C0"/>
                  </a:outerShdw>
                </a:effectLst>
                <a:latin typeface="Al-Kharshi 10"/>
              </a:rPr>
              <a:t>و</a:t>
            </a:r>
            <a:r>
              <a:rPr lang="ar-EG" sz="3600" kern="10" dirty="0">
                <a:ln w="9525">
                  <a:noFill/>
                  <a:round/>
                  <a:headEnd type="none" w="sm" len="sm"/>
                  <a:tailEnd type="none" w="sm" len="sm"/>
                </a:ln>
                <a:solidFill>
                  <a:srgbClr val="C00000"/>
                </a:solidFill>
                <a:effectLst>
                  <a:outerShdw dist="35921" dir="2700000" algn="ctr" rotWithShape="0">
                    <a:srgbClr val="C0C0C0"/>
                  </a:outerShdw>
                </a:effectLst>
                <a:latin typeface="Al-Kharshi 10"/>
              </a:rPr>
              <a:t> العبر</a:t>
            </a:r>
          </a:p>
        </p:txBody>
      </p:sp>
      <p:sp>
        <p:nvSpPr>
          <p:cNvPr id="285700" name="WordArt 4">
            <a:hlinkClick r:id="rId3"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85698" name="Rectangle 2"/>
          <p:cNvSpPr>
            <a:spLocks noGrp="1" noChangeArrowheads="1"/>
          </p:cNvSpPr>
          <p:nvPr>
            <p:ph idx="1"/>
          </p:nvPr>
        </p:nvSpPr>
        <p:spPr>
          <a:xfrm>
            <a:off x="0" y="1357298"/>
            <a:ext cx="8929718" cy="4967302"/>
          </a:xfrm>
          <a:noFill/>
        </p:spPr>
        <p:txBody>
          <a:bodyPr>
            <a:normAutofit/>
          </a:bodyPr>
          <a:lstStyle/>
          <a:p>
            <a:r>
              <a:rPr lang="ar-SA" sz="3200" b="1" dirty="0" smtClean="0">
                <a:solidFill>
                  <a:srgbClr val="FFFF00"/>
                </a:solidFill>
              </a:rPr>
              <a:t>إن الأنبياء {عليهم السلام}، إذا أصيبوا ببعض العوارض الدنيوية من الجراحات والآلام والأسقام تعظيماً لأجرهم تأسى بهم أتباعهم في الصبر على </a:t>
            </a:r>
            <a:r>
              <a:rPr lang="ar-SA" sz="3200" b="1" dirty="0" err="1" smtClean="0">
                <a:solidFill>
                  <a:srgbClr val="FFFF00"/>
                </a:solidFill>
              </a:rPr>
              <a:t>المكاره</a:t>
            </a:r>
            <a:r>
              <a:rPr lang="ar-SA" sz="3200" b="1" dirty="0" smtClean="0">
                <a:solidFill>
                  <a:srgbClr val="FFFF00"/>
                </a:solidFill>
              </a:rPr>
              <a:t> والعاقبة للمتقين ، وهذه سنة الله فيهم.</a:t>
            </a:r>
            <a:endParaRPr lang="ar-SA" sz="3200" dirty="0" smtClean="0">
              <a:solidFill>
                <a:srgbClr val="FFFF00"/>
              </a:solidFill>
            </a:endParaRPr>
          </a:p>
          <a:p>
            <a:r>
              <a:rPr lang="ar-SA" sz="3200" b="1" dirty="0" smtClean="0">
                <a:solidFill>
                  <a:srgbClr val="FFFF00"/>
                </a:solidFill>
              </a:rPr>
              <a:t>- إن اشتراك الرسول صلى الله عليه وسلم في القتال مثله كأي فرد من أفراد جيشه دليل على حرصه صلى الله عليه وسلم على عدم تميزه عن جنده ومساواة نفسه بهم. وفيه دليل على شجاعته وصبره وتحمله الأذى في سبيل دعوته</a:t>
            </a:r>
            <a:r>
              <a:rPr lang="ar-SA" sz="3200" b="1" dirty="0" smtClean="0"/>
              <a:t>.</a:t>
            </a:r>
            <a:endParaRPr lang="ar-SA" sz="3200" dirty="0"/>
          </a:p>
        </p:txBody>
      </p:sp>
      <p:sp>
        <p:nvSpPr>
          <p:cNvPr id="285699" name="WordArt 3"/>
          <p:cNvSpPr>
            <a:spLocks noChangeArrowheads="1" noChangeShapeType="1" noTextEdit="1"/>
          </p:cNvSpPr>
          <p:nvPr/>
        </p:nvSpPr>
        <p:spPr bwMode="auto">
          <a:xfrm>
            <a:off x="457200" y="457200"/>
            <a:ext cx="7239000" cy="685800"/>
          </a:xfrm>
          <a:prstGeom prst="rect">
            <a:avLst/>
          </a:prstGeom>
        </p:spPr>
        <p:txBody>
          <a:bodyPr wrap="none" fromWordArt="1">
            <a:prstTxWarp prst="textPlain">
              <a:avLst>
                <a:gd name="adj" fmla="val 50000"/>
              </a:avLst>
            </a:prstTxWarp>
          </a:bodyPr>
          <a:lstStyle/>
          <a:p>
            <a:pPr algn="ctr" rtl="1"/>
            <a:r>
              <a:rPr lang="ar-EG" sz="3600" kern="10" dirty="0">
                <a:ln w="9525">
                  <a:noFill/>
                  <a:round/>
                  <a:headEnd type="none" w="sm" len="sm"/>
                  <a:tailEnd type="none" w="sm" len="sm"/>
                </a:ln>
                <a:solidFill>
                  <a:srgbClr val="C00000"/>
                </a:solidFill>
                <a:effectLst>
                  <a:outerShdw dist="35921" dir="2700000" algn="ctr" rotWithShape="0">
                    <a:srgbClr val="C0C0C0"/>
                  </a:outerShdw>
                </a:effectLst>
                <a:latin typeface="Al-Kharshi 10"/>
              </a:rPr>
              <a:t>الدروس </a:t>
            </a:r>
            <a:r>
              <a:rPr lang="ar-EG" sz="3600" kern="10" dirty="0" err="1">
                <a:ln w="9525">
                  <a:noFill/>
                  <a:round/>
                  <a:headEnd type="none" w="sm" len="sm"/>
                  <a:tailEnd type="none" w="sm" len="sm"/>
                </a:ln>
                <a:solidFill>
                  <a:srgbClr val="C00000"/>
                </a:solidFill>
                <a:effectLst>
                  <a:outerShdw dist="35921" dir="2700000" algn="ctr" rotWithShape="0">
                    <a:srgbClr val="C0C0C0"/>
                  </a:outerShdw>
                </a:effectLst>
                <a:latin typeface="Al-Kharshi 10"/>
              </a:rPr>
              <a:t>و</a:t>
            </a:r>
            <a:r>
              <a:rPr lang="ar-EG" sz="3600" kern="10" dirty="0">
                <a:ln w="9525">
                  <a:noFill/>
                  <a:round/>
                  <a:headEnd type="none" w="sm" len="sm"/>
                  <a:tailEnd type="none" w="sm" len="sm"/>
                </a:ln>
                <a:solidFill>
                  <a:srgbClr val="C00000"/>
                </a:solidFill>
                <a:effectLst>
                  <a:outerShdw dist="35921" dir="2700000" algn="ctr" rotWithShape="0">
                    <a:srgbClr val="C0C0C0"/>
                  </a:outerShdw>
                </a:effectLst>
                <a:latin typeface="Al-Kharshi 10"/>
              </a:rPr>
              <a:t> العبر</a:t>
            </a:r>
          </a:p>
        </p:txBody>
      </p:sp>
      <p:sp>
        <p:nvSpPr>
          <p:cNvPr id="285700" name="WordArt 4">
            <a:hlinkClick r:id="rId3"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86724" name="WordArt 4"/>
          <p:cNvSpPr>
            <a:spLocks noChangeArrowheads="1" noChangeShapeType="1" noTextEdit="1"/>
          </p:cNvSpPr>
          <p:nvPr/>
        </p:nvSpPr>
        <p:spPr bwMode="auto">
          <a:xfrm>
            <a:off x="0" y="928670"/>
            <a:ext cx="9144000" cy="4572032"/>
          </a:xfrm>
          <a:prstGeom prst="rect">
            <a:avLst/>
          </a:prstGeom>
        </p:spPr>
        <p:txBody>
          <a:bodyPr wrap="none" fromWordArt="1">
            <a:prstTxWarp prst="textPlain">
              <a:avLst>
                <a:gd name="adj" fmla="val 49439"/>
              </a:avLst>
            </a:prstTxWarp>
          </a:bodyPr>
          <a:lstStyle/>
          <a:p>
            <a:pPr algn="ctr" rtl="1"/>
            <a:r>
              <a:rPr lang="ar-EG" sz="3600" kern="10" dirty="0">
                <a:ln w="9525" cap="sq">
                  <a:noFill/>
                  <a:round/>
                  <a:headEnd type="none" w="sm" len="sm"/>
                  <a:tailEnd type="none" w="sm" len="sm"/>
                </a:ln>
                <a:solidFill>
                  <a:srgbClr val="336699"/>
                </a:solidFill>
                <a:effectLst>
                  <a:outerShdw dist="45791" dir="2021404" algn="ctr" rotWithShape="0">
                    <a:srgbClr val="C0C0C0"/>
                  </a:outerShdw>
                </a:effectLst>
                <a:latin typeface="Al-Kharashi 20"/>
              </a:rPr>
              <a:t>يوم </a:t>
            </a:r>
            <a:r>
              <a:rPr lang="ar-EG" sz="3600" kern="10" dirty="0" err="1">
                <a:ln w="9525" cap="sq">
                  <a:noFill/>
                  <a:round/>
                  <a:headEnd type="none" w="sm" len="sm"/>
                  <a:tailEnd type="none" w="sm" len="sm"/>
                </a:ln>
                <a:solidFill>
                  <a:srgbClr val="336699"/>
                </a:solidFill>
                <a:effectLst>
                  <a:outerShdw dist="45791" dir="2021404" algn="ctr" rotWithShape="0">
                    <a:srgbClr val="C0C0C0"/>
                  </a:outerShdw>
                </a:effectLst>
                <a:latin typeface="Al-Kharashi 20"/>
              </a:rPr>
              <a:t>الرجيع</a:t>
            </a:r>
            <a:endParaRPr lang="ar-EG" sz="3600" kern="10" dirty="0">
              <a:ln w="9525" cap="sq">
                <a:noFill/>
                <a:round/>
                <a:headEnd type="none" w="sm" len="sm"/>
                <a:tailEnd type="none" w="sm" len="sm"/>
              </a:ln>
              <a:solidFill>
                <a:srgbClr val="336699"/>
              </a:solidFill>
              <a:effectLst>
                <a:outerShdw dist="45791" dir="2021404" algn="ctr" rotWithShape="0">
                  <a:srgbClr val="C0C0C0"/>
                </a:outerShdw>
              </a:effectLst>
              <a:latin typeface="Al-Kharashi 20"/>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a:noFill/>
          <a:ln/>
        </p:spPr>
        <p:txBody>
          <a:bodyPr/>
          <a:lstStyle/>
          <a:p>
            <a:r>
              <a:rPr lang="ar-SA" altLang="en-US" sz="6600">
                <a:cs typeface="Al-Kharashi 21" pitchFamily="2" charset="-78"/>
              </a:rPr>
              <a:t>يوم الرجيع</a:t>
            </a:r>
            <a:endParaRPr lang="en-US" altLang="en-US"/>
          </a:p>
        </p:txBody>
      </p:sp>
      <p:sp>
        <p:nvSpPr>
          <p:cNvPr id="287747" name="Rectangle 3"/>
          <p:cNvSpPr>
            <a:spLocks noGrp="1" noChangeArrowheads="1"/>
          </p:cNvSpPr>
          <p:nvPr>
            <p:ph idx="1"/>
          </p:nvPr>
        </p:nvSpPr>
        <p:spPr>
          <a:xfrm>
            <a:off x="0" y="1214422"/>
            <a:ext cx="9144000" cy="5186378"/>
          </a:xfrm>
          <a:noFill/>
          <a:ln/>
        </p:spPr>
        <p:txBody>
          <a:bodyPr anchor="ctr" anchorCtr="1">
            <a:noAutofit/>
          </a:bodyPr>
          <a:lstStyle/>
          <a:p>
            <a:pPr algn="just" rtl="1">
              <a:lnSpc>
                <a:spcPct val="90000"/>
              </a:lnSpc>
            </a:pPr>
            <a:r>
              <a:rPr lang="ar-SA" altLang="en-US" sz="5400" b="1" dirty="0">
                <a:solidFill>
                  <a:srgbClr val="FF0000"/>
                </a:solidFill>
                <a:cs typeface="DecoType Naskh Extensions" pitchFamily="2" charset="-78"/>
              </a:rPr>
              <a:t>جاء </a:t>
            </a:r>
            <a:r>
              <a:rPr lang="ar-SA" altLang="en-US" sz="5400" b="1" dirty="0" smtClean="0">
                <a:solidFill>
                  <a:srgbClr val="FF0000"/>
                </a:solidFill>
                <a:cs typeface="DecoType Naskh Extensions" pitchFamily="2" charset="-78"/>
              </a:rPr>
              <a:t>إلى </a:t>
            </a:r>
            <a:r>
              <a:rPr lang="ar-SA" altLang="en-US" sz="5400" b="1" dirty="0">
                <a:solidFill>
                  <a:srgbClr val="FF0000"/>
                </a:solidFill>
                <a:cs typeface="DecoType Naskh Extensions" pitchFamily="2" charset="-78"/>
              </a:rPr>
              <a:t>الرسول الله صلى الله عليه وسلم قوم من قبائل عضل والقارة </a:t>
            </a:r>
            <a:r>
              <a:rPr lang="ar-SA" altLang="en-US" sz="5400" b="1" dirty="0" smtClean="0">
                <a:solidFill>
                  <a:srgbClr val="FF0000"/>
                </a:solidFill>
                <a:cs typeface="DecoType Naskh Extensions" pitchFamily="2" charset="-78"/>
              </a:rPr>
              <a:t>فأرادوا </a:t>
            </a:r>
            <a:r>
              <a:rPr lang="ar-SA" altLang="en-US" sz="5400" b="1" dirty="0">
                <a:solidFill>
                  <a:srgbClr val="FF0000"/>
                </a:solidFill>
                <a:cs typeface="DecoType Naskh Extensions" pitchFamily="2" charset="-78"/>
              </a:rPr>
              <a:t>أن  يسلموا فبعث معهم عشرة رجال وأمر عليهم عاصم بن ثابت </a:t>
            </a:r>
            <a:r>
              <a:rPr lang="ar-SA" altLang="en-US" sz="5400" b="1" dirty="0" smtClean="0">
                <a:solidFill>
                  <a:srgbClr val="FF0000"/>
                </a:solidFill>
                <a:cs typeface="DecoType Naskh Extensions" pitchFamily="2" charset="-78"/>
              </a:rPr>
              <a:t>الأنصاري </a:t>
            </a:r>
            <a:r>
              <a:rPr lang="ar-SA" altLang="en-US" sz="5400" b="1" dirty="0">
                <a:solidFill>
                  <a:srgbClr val="FF0000"/>
                </a:solidFill>
                <a:cs typeface="DecoType Naskh Extensions" pitchFamily="2" charset="-78"/>
              </a:rPr>
              <a:t>رضي الله عنه وانطلقوا فلما صاروا بين </a:t>
            </a:r>
            <a:r>
              <a:rPr lang="ar-SA" altLang="en-US" sz="5400" b="1" dirty="0" err="1">
                <a:solidFill>
                  <a:srgbClr val="FF0000"/>
                </a:solidFill>
                <a:cs typeface="DecoType Naskh Extensions" pitchFamily="2" charset="-78"/>
              </a:rPr>
              <a:t>عسفان</a:t>
            </a:r>
            <a:r>
              <a:rPr lang="ar-SA" altLang="en-US" sz="5400" b="1" dirty="0">
                <a:solidFill>
                  <a:srgbClr val="FF0000"/>
                </a:solidFill>
                <a:cs typeface="DecoType Naskh Extensions" pitchFamily="2" charset="-78"/>
              </a:rPr>
              <a:t> ومكة تتبعهم حي يقال لهم بنو لحيان وكانوا قرابة مائة رجل رام فأحس بهم</a:t>
            </a:r>
            <a:endParaRPr lang="en-US" altLang="en-US" sz="5400" b="1" dirty="0">
              <a:solidFill>
                <a:srgbClr val="FF0000"/>
              </a:solidFill>
              <a:cs typeface="DecoType Naskh Extensions" pitchFamily="2" charset="-78"/>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88770" name="Text Box 2"/>
          <p:cNvSpPr txBox="1">
            <a:spLocks noChangeArrowheads="1"/>
          </p:cNvSpPr>
          <p:nvPr/>
        </p:nvSpPr>
        <p:spPr bwMode="auto">
          <a:xfrm>
            <a:off x="0" y="0"/>
            <a:ext cx="9144000" cy="6555641"/>
          </a:xfrm>
          <a:prstGeom prst="rect">
            <a:avLst/>
          </a:prstGeom>
          <a:noFill/>
          <a:ln w="12700" cap="sq">
            <a:noFill/>
            <a:miter lim="800000"/>
            <a:headEnd type="none" w="sm" len="sm"/>
            <a:tailEnd type="none" w="sm" len="sm"/>
          </a:ln>
          <a:effectLst/>
        </p:spPr>
        <p:txBody>
          <a:bodyPr wrap="square">
            <a:spAutoFit/>
          </a:bodyPr>
          <a:lstStyle/>
          <a:p>
            <a:pPr algn="just" rtl="1">
              <a:spcBef>
                <a:spcPct val="50000"/>
              </a:spcBef>
            </a:pPr>
            <a:r>
              <a:rPr lang="ar-SA" altLang="en-US" sz="6000" b="1" dirty="0">
                <a:solidFill>
                  <a:srgbClr val="FF0000"/>
                </a:solidFill>
                <a:cs typeface="DecoType Naskh Extensions" pitchFamily="2" charset="-78"/>
              </a:rPr>
              <a:t>عاصم وصحبه فذهبوا إلى موضع فأحاط بهم القوم وطلبوا منهم أن ينزلوا ولهم العهد والميثاق أن لا يقتلوا منهم أحدا فقال لهم عاصم رضي الله عنه : أما أنا فلا آخذ بعهد كافر ثم قال : اللهم اخبر عنا نبيك صلى الله عليه وسلم فرموهم بالنبل فقتلوا عاصم ونزل </a:t>
            </a:r>
            <a:r>
              <a:rPr lang="ar-SA" altLang="en-US" sz="6000" b="1" dirty="0" err="1">
                <a:solidFill>
                  <a:srgbClr val="FF0000"/>
                </a:solidFill>
                <a:cs typeface="DecoType Naskh Extensions" pitchFamily="2" charset="-78"/>
              </a:rPr>
              <a:t>اليهم</a:t>
            </a:r>
            <a:r>
              <a:rPr lang="ar-SA" altLang="en-US" sz="6000" b="1" dirty="0">
                <a:solidFill>
                  <a:srgbClr val="FF0000"/>
                </a:solidFill>
                <a:cs typeface="DecoType Naskh Extensions" pitchFamily="2" charset="-78"/>
              </a:rPr>
              <a:t> ثلاثة</a:t>
            </a:r>
            <a:endParaRPr lang="ar-SA" altLang="en-US" sz="6000" b="1" dirty="0">
              <a:solidFill>
                <a:srgbClr val="FF0000"/>
              </a:solidFill>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89794" name="Text Box 2"/>
          <p:cNvSpPr txBox="1">
            <a:spLocks noChangeArrowheads="1"/>
          </p:cNvSpPr>
          <p:nvPr/>
        </p:nvSpPr>
        <p:spPr bwMode="auto">
          <a:xfrm>
            <a:off x="0" y="304800"/>
            <a:ext cx="8686800" cy="5632311"/>
          </a:xfrm>
          <a:prstGeom prst="rect">
            <a:avLst/>
          </a:prstGeom>
          <a:noFill/>
          <a:ln w="12700" cap="sq">
            <a:noFill/>
            <a:miter lim="800000"/>
            <a:headEnd type="none" w="sm" len="sm"/>
            <a:tailEnd type="none" w="sm" len="sm"/>
          </a:ln>
          <a:effectLst/>
        </p:spPr>
        <p:txBody>
          <a:bodyPr wrap="square">
            <a:spAutoFit/>
          </a:bodyPr>
          <a:lstStyle/>
          <a:p>
            <a:pPr algn="just" rtl="1">
              <a:spcBef>
                <a:spcPct val="50000"/>
              </a:spcBef>
            </a:pPr>
            <a:r>
              <a:rPr lang="ar-SA" altLang="en-US" sz="6000" b="1" dirty="0">
                <a:solidFill>
                  <a:srgbClr val="FF0000"/>
                </a:solidFill>
                <a:cs typeface="DecoType Naskh Extensions" pitchFamily="2" charset="-78"/>
              </a:rPr>
              <a:t>نفر على العهد والميثاق منهم </a:t>
            </a:r>
            <a:r>
              <a:rPr lang="ar-SA" altLang="en-US" sz="6000" b="1" dirty="0" err="1">
                <a:solidFill>
                  <a:srgbClr val="FF0000"/>
                </a:solidFill>
                <a:cs typeface="DecoType Naskh Extensions" pitchFamily="2" charset="-78"/>
              </a:rPr>
              <a:t>خبيب</a:t>
            </a:r>
            <a:r>
              <a:rPr lang="ar-SA" altLang="en-US" sz="6000" b="1" dirty="0">
                <a:solidFill>
                  <a:srgbClr val="FF0000"/>
                </a:solidFill>
                <a:cs typeface="DecoType Naskh Extensions" pitchFamily="2" charset="-78"/>
              </a:rPr>
              <a:t> بن عدي وزيد بن </a:t>
            </a:r>
            <a:r>
              <a:rPr lang="ar-SA" altLang="en-US" sz="6000" b="1" dirty="0" err="1">
                <a:solidFill>
                  <a:srgbClr val="FF0000"/>
                </a:solidFill>
                <a:cs typeface="DecoType Naskh Extensions" pitchFamily="2" charset="-78"/>
              </a:rPr>
              <a:t>الدثنة</a:t>
            </a:r>
            <a:r>
              <a:rPr lang="ar-SA" altLang="en-US" sz="6000" b="1" dirty="0">
                <a:solidFill>
                  <a:srgbClr val="FF0000"/>
                </a:solidFill>
                <a:cs typeface="DecoType Naskh Extensions" pitchFamily="2" charset="-78"/>
              </a:rPr>
              <a:t> ورجل خر فلما استمكنوا منهم ربطوهم بأوتار قسيهم فقال الرجل الثالث : ها00 والله أول الغدر والله لا أصحبكم -إن لي بهؤلاء أسوة - فرموهم بالحجارة حتى استشهد</a:t>
            </a:r>
            <a:endParaRPr lang="ar-SA" altLang="en-US" sz="6000" b="1" dirty="0">
              <a:solidFill>
                <a:srgbClr val="FF0000"/>
              </a:solidFill>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90818" name="Text Box 2"/>
          <p:cNvSpPr txBox="1">
            <a:spLocks noChangeArrowheads="1"/>
          </p:cNvSpPr>
          <p:nvPr/>
        </p:nvSpPr>
        <p:spPr bwMode="auto">
          <a:xfrm>
            <a:off x="838200" y="533400"/>
            <a:ext cx="7543800" cy="1015663"/>
          </a:xfrm>
          <a:prstGeom prst="rect">
            <a:avLst/>
          </a:prstGeom>
          <a:noFill/>
          <a:ln w="12700" cap="sq">
            <a:noFill/>
            <a:miter lim="800000"/>
            <a:headEnd type="none" w="sm" len="sm"/>
            <a:tailEnd type="none" w="sm" len="sm"/>
          </a:ln>
          <a:effectLst/>
        </p:spPr>
        <p:txBody>
          <a:bodyPr>
            <a:spAutoFit/>
          </a:bodyPr>
          <a:lstStyle/>
          <a:p>
            <a:pPr algn="r" rtl="1">
              <a:spcBef>
                <a:spcPct val="50000"/>
              </a:spcBef>
            </a:pPr>
            <a:r>
              <a:rPr lang="ar-SA" altLang="en-US" sz="4400" dirty="0">
                <a:cs typeface="Al-Kharashi 21" pitchFamily="2" charset="-78"/>
              </a:rPr>
              <a:t>       </a:t>
            </a:r>
            <a:r>
              <a:rPr lang="ar-SA" altLang="en-US" sz="6000" b="1" dirty="0">
                <a:solidFill>
                  <a:srgbClr val="FF0000"/>
                </a:solidFill>
                <a:cs typeface="Al-Kharashi 21" pitchFamily="2" charset="-78"/>
              </a:rPr>
              <a:t>كرامة الله لعباده المؤمنين</a:t>
            </a:r>
            <a:endParaRPr lang="ar-SA" altLang="en-US" sz="6000" b="1" dirty="0">
              <a:solidFill>
                <a:srgbClr val="FF0000"/>
              </a:solidFill>
            </a:endParaRPr>
          </a:p>
        </p:txBody>
      </p:sp>
      <p:sp>
        <p:nvSpPr>
          <p:cNvPr id="290819" name="Text Box 3"/>
          <p:cNvSpPr txBox="1">
            <a:spLocks noChangeArrowheads="1"/>
          </p:cNvSpPr>
          <p:nvPr/>
        </p:nvSpPr>
        <p:spPr bwMode="auto">
          <a:xfrm>
            <a:off x="357158" y="2285992"/>
            <a:ext cx="8305800" cy="4524315"/>
          </a:xfrm>
          <a:prstGeom prst="rect">
            <a:avLst/>
          </a:prstGeom>
          <a:noFill/>
          <a:ln w="12700" cap="sq">
            <a:noFill/>
            <a:miter lim="800000"/>
            <a:headEnd type="none" w="sm" len="sm"/>
            <a:tailEnd type="none" w="sm" len="sm"/>
          </a:ln>
          <a:effectLst/>
        </p:spPr>
        <p:txBody>
          <a:bodyPr>
            <a:spAutoFit/>
          </a:bodyPr>
          <a:lstStyle/>
          <a:p>
            <a:pPr algn="r" rtl="1">
              <a:spcBef>
                <a:spcPct val="50000"/>
              </a:spcBef>
            </a:pPr>
            <a:r>
              <a:rPr lang="ar-SA" altLang="en-US" sz="4800" b="1" dirty="0">
                <a:solidFill>
                  <a:srgbClr val="FF0000"/>
                </a:solidFill>
                <a:cs typeface="DecoType Naskh Extensions" pitchFamily="2" charset="-78"/>
              </a:rPr>
              <a:t>توعدت إحدى الكافرات بمكة أن تشرب الخمر في قحف رأس عاصم رضي الله عنه فجعلت هدية لمن نجح في المهمة فبعث الله الدبر تحميه فما استطاع أحد </a:t>
            </a:r>
            <a:r>
              <a:rPr lang="ar-SA" altLang="en-US" sz="4800" b="1" dirty="0" err="1">
                <a:solidFill>
                  <a:srgbClr val="FF0000"/>
                </a:solidFill>
                <a:cs typeface="DecoType Naskh Extensions" pitchFamily="2" charset="-78"/>
              </a:rPr>
              <a:t>الإقتراب</a:t>
            </a:r>
            <a:r>
              <a:rPr lang="ar-SA" altLang="en-US" sz="4800" b="1" dirty="0">
                <a:solidFill>
                  <a:srgbClr val="FF0000"/>
                </a:solidFill>
                <a:cs typeface="DecoType Naskh Extensions" pitchFamily="2" charset="-78"/>
              </a:rPr>
              <a:t> منه 0 فقالوا نتركه حتى يحل الليل فبعث الله المطر في غير وقته فسال الوادي واحتمل عاصما معه فلم يقدروا عليه</a:t>
            </a:r>
            <a:endParaRPr lang="ar-SA" altLang="en-US" sz="4800" b="1" dirty="0">
              <a:solidFill>
                <a:srgbClr val="FF0000"/>
              </a:solidFill>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91842" name="Text Box 2"/>
          <p:cNvSpPr txBox="1">
            <a:spLocks noChangeArrowheads="1"/>
          </p:cNvSpPr>
          <p:nvPr/>
        </p:nvSpPr>
        <p:spPr bwMode="auto">
          <a:xfrm>
            <a:off x="0" y="0"/>
            <a:ext cx="9144000" cy="6555641"/>
          </a:xfrm>
          <a:prstGeom prst="rect">
            <a:avLst/>
          </a:prstGeom>
          <a:noFill/>
          <a:ln w="12700" cap="sq">
            <a:noFill/>
            <a:miter lim="800000"/>
            <a:headEnd type="none" w="sm" len="sm"/>
            <a:tailEnd type="none" w="sm" len="sm"/>
          </a:ln>
          <a:effectLst/>
        </p:spPr>
        <p:txBody>
          <a:bodyPr wrap="square">
            <a:spAutoFit/>
          </a:bodyPr>
          <a:lstStyle/>
          <a:p>
            <a:pPr algn="just" rtl="1">
              <a:spcBef>
                <a:spcPct val="50000"/>
              </a:spcBef>
            </a:pPr>
            <a:r>
              <a:rPr lang="ar-SA" altLang="en-US" sz="6000" b="1" dirty="0">
                <a:solidFill>
                  <a:srgbClr val="FF0000"/>
                </a:solidFill>
                <a:cs typeface="DecoType Naskh Extensions" pitchFamily="2" charset="-78"/>
              </a:rPr>
              <a:t>وقد باع بنو لحيان الأسيرين زيدا </a:t>
            </a:r>
            <a:r>
              <a:rPr lang="ar-SA" altLang="en-US" sz="6000" b="1" dirty="0" err="1">
                <a:solidFill>
                  <a:srgbClr val="FF0000"/>
                </a:solidFill>
                <a:cs typeface="DecoType Naskh Extensions" pitchFamily="2" charset="-78"/>
              </a:rPr>
              <a:t>وخبيبا</a:t>
            </a:r>
            <a:r>
              <a:rPr lang="ar-SA" altLang="en-US" sz="6000" b="1" dirty="0">
                <a:solidFill>
                  <a:srgbClr val="FF0000"/>
                </a:solidFill>
                <a:cs typeface="DecoType Naskh Extensions" pitchFamily="2" charset="-78"/>
              </a:rPr>
              <a:t> لقريش لقتلهما انتقاما لقتلاها ببدر 0 أما </a:t>
            </a:r>
            <a:r>
              <a:rPr lang="ar-SA" altLang="en-US" sz="6000" b="1" dirty="0" err="1">
                <a:solidFill>
                  <a:srgbClr val="FF0000"/>
                </a:solidFill>
                <a:cs typeface="DecoType Naskh Extensions" pitchFamily="2" charset="-78"/>
              </a:rPr>
              <a:t>خبيب</a:t>
            </a:r>
            <a:r>
              <a:rPr lang="ar-SA" altLang="en-US" sz="6000" b="1" dirty="0">
                <a:solidFill>
                  <a:srgbClr val="FF0000"/>
                </a:solidFill>
                <a:cs typeface="DecoType Naskh Extensions" pitchFamily="2" charset="-78"/>
              </a:rPr>
              <a:t> فلما علم بنيتهم قتله طلب موسى من المرأة التي حبس عندها لينظف نفسه </a:t>
            </a:r>
            <a:r>
              <a:rPr lang="ar-SA" altLang="en-US" sz="6000" b="1" dirty="0" err="1">
                <a:solidFill>
                  <a:srgbClr val="FF0000"/>
                </a:solidFill>
                <a:cs typeface="DecoType Naskh Extensions" pitchFamily="2" charset="-78"/>
              </a:rPr>
              <a:t>به</a:t>
            </a:r>
            <a:r>
              <a:rPr lang="ar-SA" altLang="en-US" sz="6000" b="1" dirty="0">
                <a:solidFill>
                  <a:srgbClr val="FF0000"/>
                </a:solidFill>
                <a:cs typeface="DecoType Naskh Extensions" pitchFamily="2" charset="-78"/>
              </a:rPr>
              <a:t> فأرسلته مع غلام لها ثم أدركت خطورة الموقف وظنت أن </a:t>
            </a:r>
            <a:r>
              <a:rPr lang="ar-SA" altLang="en-US" sz="6000" b="1" dirty="0" err="1">
                <a:solidFill>
                  <a:srgbClr val="FF0000"/>
                </a:solidFill>
                <a:cs typeface="DecoType Naskh Extensions" pitchFamily="2" charset="-78"/>
              </a:rPr>
              <a:t>خبيبا</a:t>
            </a:r>
            <a:r>
              <a:rPr lang="ar-SA" altLang="en-US" sz="6000" b="1" dirty="0">
                <a:solidFill>
                  <a:srgbClr val="FF0000"/>
                </a:solidFill>
                <a:cs typeface="DecoType Naskh Extensions" pitchFamily="2" charset="-78"/>
              </a:rPr>
              <a:t> قد يقتل الطفل فلحقت </a:t>
            </a:r>
            <a:r>
              <a:rPr lang="ar-SA" altLang="en-US" sz="6000" b="1" dirty="0" err="1">
                <a:solidFill>
                  <a:srgbClr val="FF0000"/>
                </a:solidFill>
                <a:cs typeface="DecoType Naskh Extensions" pitchFamily="2" charset="-78"/>
              </a:rPr>
              <a:t>به</a:t>
            </a:r>
            <a:r>
              <a:rPr lang="ar-SA" altLang="en-US" sz="6000" b="1" dirty="0">
                <a:solidFill>
                  <a:srgbClr val="FF0000"/>
                </a:solidFill>
                <a:cs typeface="DecoType Naskh Extensions" pitchFamily="2" charset="-78"/>
              </a:rPr>
              <a:t> وهي فزعة عليه فقال </a:t>
            </a:r>
            <a:r>
              <a:rPr lang="ar-SA" altLang="en-US" sz="6000" b="1" dirty="0" err="1">
                <a:solidFill>
                  <a:srgbClr val="FF0000"/>
                </a:solidFill>
                <a:cs typeface="DecoType Naskh Extensions" pitchFamily="2" charset="-78"/>
              </a:rPr>
              <a:t>خبيب</a:t>
            </a:r>
            <a:r>
              <a:rPr lang="ar-SA" altLang="en-US" sz="6000" b="1" dirty="0">
                <a:solidFill>
                  <a:srgbClr val="FF0000"/>
                </a:solidFill>
                <a:cs typeface="DecoType Naskh Extensions" pitchFamily="2" charset="-78"/>
              </a:rPr>
              <a:t> أن المسلم</a:t>
            </a:r>
            <a:endParaRPr lang="ar-SA" altLang="en-US" sz="6000" b="1" dirty="0">
              <a:solidFill>
                <a:srgbClr val="FF0000"/>
              </a:solidFill>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92866" name="Text Box 2"/>
          <p:cNvSpPr txBox="1">
            <a:spLocks noChangeArrowheads="1"/>
          </p:cNvSpPr>
          <p:nvPr/>
        </p:nvSpPr>
        <p:spPr bwMode="auto">
          <a:xfrm>
            <a:off x="0" y="0"/>
            <a:ext cx="8929718" cy="5493812"/>
          </a:xfrm>
          <a:prstGeom prst="rect">
            <a:avLst/>
          </a:prstGeom>
          <a:noFill/>
          <a:ln w="12700" cap="sq">
            <a:noFill/>
            <a:miter lim="800000"/>
            <a:headEnd type="none" w="sm" len="sm"/>
            <a:tailEnd type="none" w="sm" len="sm"/>
          </a:ln>
          <a:effectLst/>
        </p:spPr>
        <p:txBody>
          <a:bodyPr wrap="square">
            <a:spAutoFit/>
          </a:bodyPr>
          <a:lstStyle/>
          <a:p>
            <a:pPr algn="just" rtl="1">
              <a:spcBef>
                <a:spcPct val="50000"/>
              </a:spcBef>
            </a:pPr>
            <a:r>
              <a:rPr lang="ar-SA" altLang="en-US" sz="5400" b="1" dirty="0">
                <a:solidFill>
                  <a:srgbClr val="FF0000"/>
                </a:solidFill>
                <a:cs typeface="DecoType Naskh Extensions" pitchFamily="2" charset="-78"/>
              </a:rPr>
              <a:t>لا يقتل طفلا لا ذنب له 0 وقد قالت المرأة - والله رأيت </a:t>
            </a:r>
            <a:r>
              <a:rPr lang="ar-SA" altLang="en-US" sz="5400" b="1" dirty="0" err="1">
                <a:solidFill>
                  <a:srgbClr val="FF0000"/>
                </a:solidFill>
                <a:cs typeface="DecoType Naskh Extensions" pitchFamily="2" charset="-78"/>
              </a:rPr>
              <a:t>خبيبا</a:t>
            </a:r>
            <a:r>
              <a:rPr lang="ar-SA" altLang="en-US" sz="5400" b="1" dirty="0">
                <a:solidFill>
                  <a:srgbClr val="FF0000"/>
                </a:solidFill>
                <a:cs typeface="DecoType Naskh Extensions" pitchFamily="2" charset="-78"/>
              </a:rPr>
              <a:t> ومعه قطف من العنب ما رأيت مثله ولم يكن الوقت وقت عنب 0</a:t>
            </a:r>
          </a:p>
          <a:p>
            <a:pPr algn="just" rtl="1">
              <a:spcBef>
                <a:spcPct val="50000"/>
              </a:spcBef>
            </a:pPr>
            <a:r>
              <a:rPr lang="ar-SA" altLang="en-US" sz="5400" b="1" dirty="0">
                <a:solidFill>
                  <a:srgbClr val="FF0000"/>
                </a:solidFill>
                <a:cs typeface="DecoType Naskh Extensions" pitchFamily="2" charset="-78"/>
              </a:rPr>
              <a:t>وكان </a:t>
            </a:r>
            <a:r>
              <a:rPr lang="ar-SA" altLang="en-US" sz="5400" b="1" dirty="0" err="1">
                <a:solidFill>
                  <a:srgbClr val="FF0000"/>
                </a:solidFill>
                <a:cs typeface="DecoType Naskh Extensions" pitchFamily="2" charset="-78"/>
              </a:rPr>
              <a:t>خبيب</a:t>
            </a:r>
            <a:r>
              <a:rPr lang="ar-SA" altLang="en-US" sz="5400" b="1" dirty="0">
                <a:solidFill>
                  <a:srgbClr val="FF0000"/>
                </a:solidFill>
                <a:cs typeface="DecoType Naskh Extensions" pitchFamily="2" charset="-78"/>
              </a:rPr>
              <a:t> من نصيب بني الحارث بن عامر - وكان قد قتل الحارث بن عامر يوم بدر - فصار </a:t>
            </a:r>
            <a:r>
              <a:rPr lang="ar-SA" altLang="en-US" sz="5400" b="1" dirty="0" err="1">
                <a:solidFill>
                  <a:srgbClr val="FF0000"/>
                </a:solidFill>
                <a:cs typeface="DecoType Naskh Extensions" pitchFamily="2" charset="-78"/>
              </a:rPr>
              <a:t>خبيب</a:t>
            </a:r>
            <a:r>
              <a:rPr lang="ar-SA" altLang="en-US" sz="5400" b="1" dirty="0">
                <a:solidFill>
                  <a:srgbClr val="FF0000"/>
                </a:solidFill>
                <a:cs typeface="DecoType Naskh Extensions" pitchFamily="2" charset="-78"/>
              </a:rPr>
              <a:t> أسيراً عند أعدائه</a:t>
            </a:r>
            <a:endParaRPr lang="ar-SA" altLang="en-US" sz="5400" b="1" dirty="0">
              <a:solidFill>
                <a:srgbClr val="FF0000"/>
              </a:solidFill>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93890" name="Text Box 2"/>
          <p:cNvSpPr txBox="1">
            <a:spLocks noChangeArrowheads="1"/>
          </p:cNvSpPr>
          <p:nvPr/>
        </p:nvSpPr>
        <p:spPr bwMode="auto">
          <a:xfrm>
            <a:off x="0" y="1"/>
            <a:ext cx="9144000" cy="5632311"/>
          </a:xfrm>
          <a:prstGeom prst="rect">
            <a:avLst/>
          </a:prstGeom>
          <a:noFill/>
          <a:ln w="12700" cap="sq">
            <a:noFill/>
            <a:miter lim="800000"/>
            <a:headEnd type="none" w="sm" len="sm"/>
            <a:tailEnd type="none" w="sm" len="sm"/>
          </a:ln>
          <a:effectLst/>
        </p:spPr>
        <p:txBody>
          <a:bodyPr wrap="square">
            <a:spAutoFit/>
          </a:bodyPr>
          <a:lstStyle/>
          <a:p>
            <a:pPr algn="r" rtl="1">
              <a:spcBef>
                <a:spcPct val="50000"/>
              </a:spcBef>
            </a:pPr>
            <a:endParaRPr lang="ar-SA" altLang="en-US" sz="4800" b="1" dirty="0" smtClean="0">
              <a:solidFill>
                <a:srgbClr val="FF0000"/>
              </a:solidFill>
              <a:cs typeface="DecoType Naskh Extensions" pitchFamily="2" charset="-78"/>
            </a:endParaRPr>
          </a:p>
          <a:p>
            <a:pPr algn="r" rtl="1">
              <a:spcBef>
                <a:spcPct val="50000"/>
              </a:spcBef>
            </a:pPr>
            <a:r>
              <a:rPr lang="ar-SA" altLang="en-US" sz="4800" b="1" dirty="0" smtClean="0">
                <a:solidFill>
                  <a:srgbClr val="FF0000"/>
                </a:solidFill>
                <a:cs typeface="DecoType Naskh Extensions" pitchFamily="2" charset="-78"/>
              </a:rPr>
              <a:t>ولما </a:t>
            </a:r>
            <a:r>
              <a:rPr lang="ar-SA" altLang="en-US" sz="4800" b="1" dirty="0">
                <a:solidFill>
                  <a:srgbClr val="FF0000"/>
                </a:solidFill>
                <a:cs typeface="DecoType Naskh Extensions" pitchFamily="2" charset="-78"/>
              </a:rPr>
              <a:t>عزموا على قتله خرجوا </a:t>
            </a:r>
            <a:r>
              <a:rPr lang="ar-SA" altLang="en-US" sz="4800" b="1" dirty="0" err="1">
                <a:solidFill>
                  <a:srgbClr val="FF0000"/>
                </a:solidFill>
                <a:cs typeface="DecoType Naskh Extensions" pitchFamily="2" charset="-78"/>
              </a:rPr>
              <a:t>به</a:t>
            </a:r>
            <a:r>
              <a:rPr lang="ar-SA" altLang="en-US" sz="4800" b="1" dirty="0">
                <a:solidFill>
                  <a:srgbClr val="FF0000"/>
                </a:solidFill>
                <a:cs typeface="DecoType Naskh Extensions" pitchFamily="2" charset="-78"/>
              </a:rPr>
              <a:t> ليقتلوه خارج الحرم فطلب </a:t>
            </a:r>
            <a:endParaRPr lang="ar-SA" altLang="en-US" sz="4800" b="1" dirty="0" smtClean="0">
              <a:solidFill>
                <a:srgbClr val="FF0000"/>
              </a:solidFill>
              <a:cs typeface="DecoType Naskh Extensions" pitchFamily="2" charset="-78"/>
            </a:endParaRPr>
          </a:p>
          <a:p>
            <a:pPr algn="r" rtl="1">
              <a:spcBef>
                <a:spcPct val="50000"/>
              </a:spcBef>
            </a:pPr>
            <a:r>
              <a:rPr lang="ar-SA" altLang="en-US" sz="4800" b="1" dirty="0" smtClean="0">
                <a:solidFill>
                  <a:srgbClr val="FF0000"/>
                </a:solidFill>
                <a:cs typeface="DecoType Naskh Extensions" pitchFamily="2" charset="-78"/>
              </a:rPr>
              <a:t>منهم </a:t>
            </a:r>
            <a:r>
              <a:rPr lang="ar-SA" altLang="en-US" sz="4800" b="1" dirty="0">
                <a:solidFill>
                  <a:srgbClr val="FF0000"/>
                </a:solidFill>
                <a:cs typeface="DecoType Naskh Extensions" pitchFamily="2" charset="-78"/>
              </a:rPr>
              <a:t>أن يصلي ركعتين فسمحوا له فركع </a:t>
            </a:r>
            <a:endParaRPr lang="ar-SA" altLang="en-US" sz="4800" b="1" dirty="0" smtClean="0">
              <a:solidFill>
                <a:srgbClr val="FF0000"/>
              </a:solidFill>
              <a:cs typeface="DecoType Naskh Extensions" pitchFamily="2" charset="-78"/>
            </a:endParaRPr>
          </a:p>
          <a:p>
            <a:pPr algn="r" rtl="1">
              <a:spcBef>
                <a:spcPct val="50000"/>
              </a:spcBef>
            </a:pPr>
            <a:r>
              <a:rPr lang="ar-SA" altLang="en-US" sz="4800" b="1" dirty="0" smtClean="0">
                <a:solidFill>
                  <a:srgbClr val="FF0000"/>
                </a:solidFill>
                <a:cs typeface="DecoType Naskh Extensions" pitchFamily="2" charset="-78"/>
              </a:rPr>
              <a:t>ركعتين </a:t>
            </a:r>
            <a:r>
              <a:rPr lang="ar-SA" altLang="en-US" sz="4800" b="1" dirty="0">
                <a:solidFill>
                  <a:srgbClr val="FF0000"/>
                </a:solidFill>
                <a:cs typeface="DecoType Naskh Extensions" pitchFamily="2" charset="-78"/>
              </a:rPr>
              <a:t>ثم قال : والله لولا أن تحسبوا أن ما </a:t>
            </a:r>
            <a:r>
              <a:rPr lang="ar-SA" altLang="en-US" sz="4800" b="1" dirty="0" err="1">
                <a:solidFill>
                  <a:srgbClr val="FF0000"/>
                </a:solidFill>
                <a:cs typeface="DecoType Naskh Extensions" pitchFamily="2" charset="-78"/>
              </a:rPr>
              <a:t>بي</a:t>
            </a:r>
            <a:r>
              <a:rPr lang="ar-SA" altLang="en-US" sz="4800" b="1" dirty="0">
                <a:solidFill>
                  <a:srgbClr val="FF0000"/>
                </a:solidFill>
                <a:cs typeface="DecoType Naskh Extensions" pitchFamily="2" charset="-78"/>
              </a:rPr>
              <a:t> جزع - خوف -  لزدت 0 ثم تابع قوله : اللهم أحصهم عددا واقتلهم بدداً ولا تبق منهم أحداً 0ثم أنشد فقال:</a:t>
            </a:r>
            <a:endParaRPr lang="ar-SA" altLang="en-US" sz="4800" b="1" dirty="0">
              <a:solidFill>
                <a:srgbClr val="FF0000"/>
              </a:solidFill>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94914" name="Text Box 2"/>
          <p:cNvSpPr txBox="1">
            <a:spLocks noChangeArrowheads="1"/>
          </p:cNvSpPr>
          <p:nvPr/>
        </p:nvSpPr>
        <p:spPr bwMode="auto">
          <a:xfrm>
            <a:off x="-1143000" y="838200"/>
            <a:ext cx="10287000" cy="5847755"/>
          </a:xfrm>
          <a:prstGeom prst="rect">
            <a:avLst/>
          </a:prstGeom>
          <a:noFill/>
          <a:ln w="12700" cap="sq">
            <a:noFill/>
            <a:miter lim="800000"/>
            <a:headEnd type="none" w="sm" len="sm"/>
            <a:tailEnd type="none" w="sm" len="sm"/>
          </a:ln>
          <a:effectLst/>
        </p:spPr>
        <p:txBody>
          <a:bodyPr>
            <a:spAutoFit/>
          </a:bodyPr>
          <a:lstStyle/>
          <a:p>
            <a:pPr algn="just" rtl="1">
              <a:spcBef>
                <a:spcPct val="50000"/>
              </a:spcBef>
            </a:pPr>
            <a:r>
              <a:rPr lang="ar-SA" altLang="en-US" sz="4400" b="1" dirty="0">
                <a:solidFill>
                  <a:srgbClr val="FF0000"/>
                </a:solidFill>
                <a:cs typeface="DecoType Naskh Extensions" pitchFamily="2" charset="-78"/>
              </a:rPr>
              <a:t>ولست أبالي حين أقتل مسلما </a:t>
            </a:r>
          </a:p>
          <a:p>
            <a:pPr algn="just" rtl="1">
              <a:spcBef>
                <a:spcPct val="50000"/>
              </a:spcBef>
            </a:pPr>
            <a:r>
              <a:rPr lang="ar-SA" altLang="en-US" sz="4400" b="1" dirty="0">
                <a:solidFill>
                  <a:srgbClr val="FF0000"/>
                </a:solidFill>
                <a:cs typeface="DecoType Naskh Extensions" pitchFamily="2" charset="-78"/>
              </a:rPr>
              <a:t>             على أي جنب كان في الله مصرعي</a:t>
            </a:r>
          </a:p>
          <a:p>
            <a:pPr algn="just" rtl="1">
              <a:spcBef>
                <a:spcPct val="50000"/>
              </a:spcBef>
            </a:pPr>
            <a:r>
              <a:rPr lang="ar-SA" altLang="en-US" sz="4400" b="1" dirty="0">
                <a:solidFill>
                  <a:srgbClr val="FF0000"/>
                </a:solidFill>
                <a:cs typeface="DecoType Naskh Extensions" pitchFamily="2" charset="-78"/>
              </a:rPr>
              <a:t>ودلك  في ذات </a:t>
            </a:r>
            <a:r>
              <a:rPr lang="ar-SA" altLang="en-US" sz="4400" b="1" dirty="0" err="1">
                <a:solidFill>
                  <a:srgbClr val="FF0000"/>
                </a:solidFill>
                <a:cs typeface="DecoType Naskh Extensions" pitchFamily="2" charset="-78"/>
              </a:rPr>
              <a:t>الإ</a:t>
            </a:r>
            <a:r>
              <a:rPr lang="ar-SA" altLang="en-US" sz="4400" b="1" dirty="0">
                <a:solidFill>
                  <a:srgbClr val="FF0000"/>
                </a:solidFill>
                <a:cs typeface="DecoType Naskh Extensions" pitchFamily="2" charset="-78"/>
              </a:rPr>
              <a:t> له وإن يشأ </a:t>
            </a:r>
          </a:p>
          <a:p>
            <a:pPr algn="just" rtl="1">
              <a:spcBef>
                <a:spcPct val="50000"/>
              </a:spcBef>
            </a:pPr>
            <a:r>
              <a:rPr lang="ar-SA" altLang="en-US" sz="4400" b="1" dirty="0">
                <a:solidFill>
                  <a:srgbClr val="FF0000"/>
                </a:solidFill>
                <a:cs typeface="DecoType Naskh Extensions" pitchFamily="2" charset="-78"/>
              </a:rPr>
              <a:t>              يبارك على أوصال </a:t>
            </a:r>
            <a:r>
              <a:rPr lang="ar-SA" altLang="en-US" sz="4400" b="1" dirty="0" err="1">
                <a:solidFill>
                  <a:srgbClr val="FF0000"/>
                </a:solidFill>
                <a:cs typeface="DecoType Naskh Extensions" pitchFamily="2" charset="-78"/>
              </a:rPr>
              <a:t>شلو</a:t>
            </a:r>
            <a:r>
              <a:rPr lang="ar-SA" altLang="en-US" sz="4400" b="1" dirty="0">
                <a:solidFill>
                  <a:srgbClr val="FF0000"/>
                </a:solidFill>
                <a:cs typeface="DecoType Naskh Extensions" pitchFamily="2" charset="-78"/>
              </a:rPr>
              <a:t> ممزع</a:t>
            </a:r>
          </a:p>
          <a:p>
            <a:pPr algn="just" rtl="1">
              <a:spcBef>
                <a:spcPct val="50000"/>
              </a:spcBef>
            </a:pPr>
            <a:r>
              <a:rPr lang="ar-SA" altLang="en-US" sz="4400" b="1" dirty="0">
                <a:solidFill>
                  <a:srgbClr val="FF0000"/>
                </a:solidFill>
                <a:cs typeface="DecoType Naskh Extensions" pitchFamily="2" charset="-78"/>
              </a:rPr>
              <a:t>ولست بمبد للعدو تخشعا</a:t>
            </a:r>
          </a:p>
          <a:p>
            <a:pPr algn="just" rtl="1">
              <a:spcBef>
                <a:spcPct val="50000"/>
              </a:spcBef>
            </a:pPr>
            <a:r>
              <a:rPr lang="ar-SA" altLang="en-US" sz="4400" b="1" dirty="0">
                <a:solidFill>
                  <a:srgbClr val="FF0000"/>
                </a:solidFill>
                <a:cs typeface="DecoType Naskh Extensions" pitchFamily="2" charset="-78"/>
              </a:rPr>
              <a:t>              ولا جزعا إني إلى الله مرجعي</a:t>
            </a:r>
            <a:endParaRPr lang="ar-SA" altLang="en-US" sz="4400" b="1" dirty="0">
              <a:solidFill>
                <a:srgbClr val="FF0000"/>
              </a:solidFill>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95938" name="Text Box 2"/>
          <p:cNvSpPr txBox="1">
            <a:spLocks noChangeArrowheads="1"/>
          </p:cNvSpPr>
          <p:nvPr/>
        </p:nvSpPr>
        <p:spPr bwMode="auto">
          <a:xfrm>
            <a:off x="457200" y="762000"/>
            <a:ext cx="7924800" cy="4524315"/>
          </a:xfrm>
          <a:prstGeom prst="rect">
            <a:avLst/>
          </a:prstGeom>
          <a:noFill/>
          <a:ln w="12700" cap="sq">
            <a:noFill/>
            <a:miter lim="800000"/>
            <a:headEnd type="none" w="sm" len="sm"/>
            <a:tailEnd type="none" w="sm" len="sm"/>
          </a:ln>
          <a:effectLst/>
        </p:spPr>
        <p:txBody>
          <a:bodyPr>
            <a:spAutoFit/>
          </a:bodyPr>
          <a:lstStyle/>
          <a:p>
            <a:pPr algn="just" rtl="1">
              <a:spcBef>
                <a:spcPct val="50000"/>
              </a:spcBef>
            </a:pPr>
            <a:r>
              <a:rPr lang="ar-SA" altLang="en-US" sz="4800" b="1" dirty="0">
                <a:solidFill>
                  <a:srgbClr val="FF0000"/>
                </a:solidFill>
                <a:cs typeface="DecoType Naskh Extensions" pitchFamily="2" charset="-78"/>
              </a:rPr>
              <a:t>أما زيد فعندما قدم للقتل قال له الأعداء : يا زيد أيسرك أن يكون محمد مكانك وأنت بين أهلك لا يصيبك مكروه ؟ فقال زيد رضي الله عنه : والله ما يسرني أن أكون بين أهلي ورسول الله صلى الله عليه وسلم يشاك شوكة في مكانه 0</a:t>
            </a:r>
            <a:endParaRPr lang="ar-SA" altLang="en-US" sz="4800" b="1" dirty="0">
              <a:solidFill>
                <a:srgbClr val="FF0000"/>
              </a:solidFill>
            </a:endParaRPr>
          </a:p>
        </p:txBody>
      </p:sp>
      <p:sp>
        <p:nvSpPr>
          <p:cNvPr id="295939" name="WordArt 3">
            <a:hlinkClick r:id="rId3"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96964" name="WordArt 4"/>
          <p:cNvSpPr>
            <a:spLocks noChangeArrowheads="1" noChangeShapeType="1" noTextEdit="1"/>
          </p:cNvSpPr>
          <p:nvPr/>
        </p:nvSpPr>
        <p:spPr bwMode="auto">
          <a:xfrm>
            <a:off x="1371600" y="2514600"/>
            <a:ext cx="6400800" cy="2590800"/>
          </a:xfrm>
          <a:prstGeom prst="rect">
            <a:avLst/>
          </a:prstGeom>
        </p:spPr>
        <p:txBody>
          <a:bodyPr wrap="none" fromWordArt="1">
            <a:prstTxWarp prst="textPlain">
              <a:avLst>
                <a:gd name="adj" fmla="val 50000"/>
              </a:avLst>
            </a:prstTxWarp>
          </a:bodyPr>
          <a:lstStyle/>
          <a:p>
            <a:pPr algn="ctr" rtl="1"/>
            <a:r>
              <a:rPr lang="ar-EG" sz="3600" kern="10" dirty="0">
                <a:ln w="9525" cap="sq">
                  <a:noFill/>
                  <a:round/>
                  <a:headEnd type="none" w="sm" len="sm"/>
                  <a:tailEnd type="none" w="sm" len="sm"/>
                </a:ln>
                <a:solidFill>
                  <a:srgbClr val="FF0000"/>
                </a:solidFill>
                <a:effectLst>
                  <a:outerShdw dist="45791" dir="2021404" algn="ctr" rotWithShape="0">
                    <a:srgbClr val="C0C0C0"/>
                  </a:outerShdw>
                </a:effectLst>
                <a:latin typeface="Al-Kharashi 20"/>
              </a:rPr>
              <a:t>بئر المعونة</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97986" name="Rectangle 2"/>
          <p:cNvSpPr>
            <a:spLocks noGrp="1" noChangeArrowheads="1"/>
          </p:cNvSpPr>
          <p:nvPr>
            <p:ph type="title"/>
          </p:nvPr>
        </p:nvSpPr>
        <p:spPr>
          <a:noFill/>
        </p:spPr>
        <p:txBody>
          <a:bodyPr/>
          <a:lstStyle/>
          <a:p>
            <a:pPr rtl="1"/>
            <a:r>
              <a:rPr lang="en-US" altLang="en-US" sz="6000"/>
              <a:t>    : </a:t>
            </a:r>
            <a:r>
              <a:rPr lang="ar-SA" altLang="en-US" sz="6000">
                <a:cs typeface="Al-Kharashi 21" pitchFamily="2" charset="-78"/>
              </a:rPr>
              <a:t>سرية بئر معونة</a:t>
            </a:r>
            <a:r>
              <a:rPr lang="en-US" altLang="en-US"/>
              <a:t>      </a:t>
            </a:r>
            <a:endParaRPr lang="en-US" altLang="ar-SA"/>
          </a:p>
        </p:txBody>
      </p:sp>
      <p:sp>
        <p:nvSpPr>
          <p:cNvPr id="297987" name="Rectangle 3"/>
          <p:cNvSpPr>
            <a:spLocks noGrp="1" noChangeArrowheads="1"/>
          </p:cNvSpPr>
          <p:nvPr>
            <p:ph idx="1"/>
          </p:nvPr>
        </p:nvSpPr>
        <p:spPr>
          <a:xfrm>
            <a:off x="0" y="1447800"/>
            <a:ext cx="9144000" cy="3657600"/>
          </a:xfrm>
          <a:noFill/>
        </p:spPr>
        <p:txBody>
          <a:bodyPr>
            <a:noAutofit/>
          </a:bodyPr>
          <a:lstStyle/>
          <a:p>
            <a:pPr algn="r" rtl="1"/>
            <a:r>
              <a:rPr lang="ar-SA" altLang="en-US" sz="4800" b="1" dirty="0">
                <a:solidFill>
                  <a:srgbClr val="FFFF00"/>
                </a:solidFill>
                <a:cs typeface="DecoType Naskh Extensions" pitchFamily="2" charset="-78"/>
              </a:rPr>
              <a:t>أرسل النبي صلى الله عليه وسلم إلى نجد سبعين من خيار الصحابة رضي الله عنهم عرفوا بالقراء وكان سبب إرسالهم أن أناسا جاءوا إلى رسول الله صلى الله عليه وسلم وطلبوا منه أن يبعث معهم رجالاً يعلموهم القرآن والسنة ،  وكان  في نفس الوقت </a:t>
            </a:r>
            <a:r>
              <a:rPr lang="ar-SA" altLang="en-US" sz="4800" b="1" dirty="0" smtClean="0">
                <a:solidFill>
                  <a:srgbClr val="FFFF00"/>
                </a:solidFill>
                <a:cs typeface="DecoType Naskh Extensions" pitchFamily="2" charset="-78"/>
              </a:rPr>
              <a:t>الذي </a:t>
            </a:r>
            <a:r>
              <a:rPr lang="ar-SA" altLang="en-US" sz="4800" b="1" dirty="0">
                <a:solidFill>
                  <a:srgbClr val="FFFF00"/>
                </a:solidFill>
                <a:cs typeface="DecoType Naskh Extensions" pitchFamily="2" charset="-78"/>
              </a:rPr>
              <a:t>جاءت فيه عضل والقارة في </a:t>
            </a:r>
            <a:r>
              <a:rPr lang="ar-SA" altLang="en-US" sz="4800" b="1" dirty="0" smtClean="0">
                <a:solidFill>
                  <a:srgbClr val="FFFF00"/>
                </a:solidFill>
                <a:cs typeface="DecoType Naskh Extensions" pitchFamily="2" charset="-78"/>
              </a:rPr>
              <a:t> </a:t>
            </a:r>
            <a:r>
              <a:rPr lang="ar-SA" altLang="en-US" sz="4800" b="1" dirty="0" err="1" smtClean="0">
                <a:solidFill>
                  <a:srgbClr val="FFFF00"/>
                </a:solidFill>
                <a:cs typeface="DecoType Naskh Extensions" pitchFamily="2" charset="-78"/>
              </a:rPr>
              <a:t>الرجيع</a:t>
            </a:r>
            <a:endParaRPr lang="en-US" altLang="en-US" sz="4800" b="1" dirty="0">
              <a:solidFill>
                <a:srgbClr val="FFFF00"/>
              </a:solidFill>
            </a:endParaRP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99010" name="Text Box 2"/>
          <p:cNvSpPr txBox="1">
            <a:spLocks noChangeArrowheads="1"/>
          </p:cNvSpPr>
          <p:nvPr/>
        </p:nvSpPr>
        <p:spPr bwMode="auto">
          <a:xfrm>
            <a:off x="0" y="0"/>
            <a:ext cx="9144000" cy="4832092"/>
          </a:xfrm>
          <a:prstGeom prst="rect">
            <a:avLst/>
          </a:prstGeom>
          <a:noFill/>
          <a:ln w="12700" cap="sq">
            <a:noFill/>
            <a:miter lim="800000"/>
            <a:headEnd type="none" w="sm" len="sm"/>
            <a:tailEnd type="none" w="sm" len="sm"/>
          </a:ln>
          <a:effectLst/>
        </p:spPr>
        <p:txBody>
          <a:bodyPr wrap="square">
            <a:spAutoFit/>
          </a:bodyPr>
          <a:lstStyle/>
          <a:p>
            <a:pPr algn="r" rtl="1">
              <a:spcBef>
                <a:spcPct val="50000"/>
              </a:spcBef>
            </a:pPr>
            <a:endParaRPr lang="ar-SA" altLang="en-US" sz="4400" b="1" dirty="0" smtClean="0">
              <a:solidFill>
                <a:srgbClr val="FF0000"/>
              </a:solidFill>
              <a:cs typeface="DecoType Naskh Extensions" pitchFamily="2" charset="-78"/>
            </a:endParaRPr>
          </a:p>
          <a:p>
            <a:pPr algn="r" rtl="1">
              <a:spcBef>
                <a:spcPct val="50000"/>
              </a:spcBef>
            </a:pPr>
            <a:r>
              <a:rPr lang="ar-SA" altLang="en-US" sz="4400" b="1" dirty="0" smtClean="0">
                <a:solidFill>
                  <a:srgbClr val="FF0000"/>
                </a:solidFill>
                <a:cs typeface="DecoType Naskh Extensions" pitchFamily="2" charset="-78"/>
              </a:rPr>
              <a:t>وعندما </a:t>
            </a:r>
            <a:r>
              <a:rPr lang="ar-SA" altLang="en-US" sz="4400" b="1" dirty="0">
                <a:solidFill>
                  <a:srgbClr val="FF0000"/>
                </a:solidFill>
                <a:cs typeface="DecoType Naskh Extensions" pitchFamily="2" charset="-78"/>
              </a:rPr>
              <a:t>نزلوا ببئر معونة بين أرض عامر وحرة بني </a:t>
            </a:r>
            <a:endParaRPr lang="ar-SA" altLang="en-US" sz="4400" b="1" dirty="0" smtClean="0">
              <a:solidFill>
                <a:srgbClr val="FF0000"/>
              </a:solidFill>
              <a:cs typeface="DecoType Naskh Extensions" pitchFamily="2" charset="-78"/>
            </a:endParaRPr>
          </a:p>
          <a:p>
            <a:pPr algn="r" rtl="1">
              <a:spcBef>
                <a:spcPct val="50000"/>
              </a:spcBef>
            </a:pPr>
            <a:r>
              <a:rPr lang="ar-SA" altLang="en-US" sz="4400" b="1" dirty="0" smtClean="0">
                <a:solidFill>
                  <a:srgbClr val="FF0000"/>
                </a:solidFill>
                <a:cs typeface="DecoType Naskh Extensions" pitchFamily="2" charset="-78"/>
              </a:rPr>
              <a:t>سليم </a:t>
            </a:r>
            <a:r>
              <a:rPr lang="ar-SA" altLang="en-US" sz="4400" b="1" dirty="0">
                <a:solidFill>
                  <a:srgbClr val="FF0000"/>
                </a:solidFill>
                <a:cs typeface="DecoType Naskh Extensions" pitchFamily="2" charset="-78"/>
              </a:rPr>
              <a:t>، بعثوا حرام بن ملحان بكتاب النبي صلى الله عليه وسلم إلى عامر بن </a:t>
            </a:r>
            <a:r>
              <a:rPr lang="ar-SA" altLang="en-US" sz="4400" b="1" dirty="0" err="1">
                <a:solidFill>
                  <a:srgbClr val="FF0000"/>
                </a:solidFill>
                <a:cs typeface="DecoType Naskh Extensions" pitchFamily="2" charset="-78"/>
              </a:rPr>
              <a:t>الطفيل</a:t>
            </a:r>
            <a:r>
              <a:rPr lang="ar-SA" altLang="en-US" sz="4400" b="1" dirty="0">
                <a:solidFill>
                  <a:srgbClr val="FF0000"/>
                </a:solidFill>
                <a:cs typeface="DecoType Naskh Extensions" pitchFamily="2" charset="-78"/>
              </a:rPr>
              <a:t> ، فلم ينظر فيه ، وأمر رجلاً فطعن حراماً بالحربة من خلفه ، فلما أنفذها فيه ورأى الدم ، قال حرام “ الله أكبر فزت وربُ الكعبة “ 0</a:t>
            </a:r>
            <a:endParaRPr lang="ar-SA" altLang="en-US" sz="4400" b="1" dirty="0">
              <a:solidFill>
                <a:srgbClr val="FF0000"/>
              </a:solidFill>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0034" name="Text Box 2"/>
          <p:cNvSpPr txBox="1">
            <a:spLocks noChangeArrowheads="1"/>
          </p:cNvSpPr>
          <p:nvPr/>
        </p:nvSpPr>
        <p:spPr bwMode="auto">
          <a:xfrm>
            <a:off x="0" y="0"/>
            <a:ext cx="9144000" cy="6492875"/>
          </a:xfrm>
          <a:prstGeom prst="rect">
            <a:avLst/>
          </a:prstGeom>
          <a:noFill/>
          <a:ln w="12700" cap="sq">
            <a:noFill/>
            <a:miter lim="800000"/>
            <a:headEnd type="none" w="sm" len="sm"/>
            <a:tailEnd type="none" w="sm" len="sm"/>
          </a:ln>
          <a:effectLst/>
        </p:spPr>
        <p:txBody>
          <a:bodyPr>
            <a:spAutoFit/>
          </a:bodyPr>
          <a:lstStyle/>
          <a:p>
            <a:pPr algn="just" rtl="1">
              <a:spcBef>
                <a:spcPct val="50000"/>
              </a:spcBef>
            </a:pPr>
            <a:r>
              <a:rPr lang="ar-SA" altLang="en-US" sz="6000">
                <a:solidFill>
                  <a:srgbClr val="FFFF00"/>
                </a:solidFill>
                <a:cs typeface="DecoType Naskh Extensions" pitchFamily="2" charset="-78"/>
              </a:rPr>
              <a:t>ثم استنفر ابن الطفيل بني سليم إلى قتال المسلمين ، فأجابته وعل وغيرها ، وخاضوا مع المسلمين معركة ، قُتل فيها المسلمون جميعاً ، إلا عمرو بن أمية الضمري حيث أسروه ، ثم أعتقه عامر برقبة كانت على أمه ، وعاد بالخبر إلى المدينة  0</a:t>
            </a:r>
            <a:endParaRPr lang="ar-SA" altLang="en-US" sz="6000"/>
          </a:p>
        </p:txBody>
      </p:sp>
      <p:sp>
        <p:nvSpPr>
          <p:cNvPr id="300035" name="Text Box 3"/>
          <p:cNvSpPr txBox="1">
            <a:spLocks noChangeArrowheads="1"/>
          </p:cNvSpPr>
          <p:nvPr/>
        </p:nvSpPr>
        <p:spPr bwMode="auto">
          <a:xfrm>
            <a:off x="2209800" y="685800"/>
            <a:ext cx="6934200" cy="762000"/>
          </a:xfrm>
          <a:prstGeom prst="rect">
            <a:avLst/>
          </a:prstGeom>
          <a:noFill/>
          <a:ln w="12700" cap="sq">
            <a:noFill/>
            <a:miter lim="800000"/>
            <a:headEnd type="none" w="sm" len="sm"/>
            <a:tailEnd type="none" w="sm" len="sm"/>
          </a:ln>
          <a:effectLst/>
        </p:spPr>
        <p:txBody>
          <a:bodyPr>
            <a:spAutoFit/>
          </a:bodyPr>
          <a:lstStyle/>
          <a:p>
            <a:pPr algn="r" rtl="1">
              <a:spcBef>
                <a:spcPct val="50000"/>
              </a:spcBef>
            </a:pPr>
            <a:endParaRPr lang="ar-SA" altLang="en-US" sz="4400"/>
          </a:p>
        </p:txBody>
      </p:sp>
      <p:sp>
        <p:nvSpPr>
          <p:cNvPr id="300036" name="WordArt 4">
            <a:hlinkClick r:id="rId3" action="ppaction://hlinksldjump"/>
          </p:cNvPr>
          <p:cNvSpPr>
            <a:spLocks noChangeArrowheads="1" noChangeShapeType="1" noTextEdit="1"/>
          </p:cNvSpPr>
          <p:nvPr/>
        </p:nvSpPr>
        <p:spPr bwMode="auto">
          <a:xfrm>
            <a:off x="990600" y="59436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3111" name="WordArt 7"/>
          <p:cNvSpPr>
            <a:spLocks noChangeArrowheads="1" noChangeShapeType="1" noTextEdit="1"/>
          </p:cNvSpPr>
          <p:nvPr/>
        </p:nvSpPr>
        <p:spPr bwMode="auto">
          <a:xfrm>
            <a:off x="2286000" y="3505200"/>
            <a:ext cx="4648200" cy="58102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l-Kharashi 20"/>
              </a:rPr>
              <a:t>بني النضير</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4130" name="AutoShape 2"/>
          <p:cNvSpPr>
            <a:spLocks noChangeArrowheads="1"/>
          </p:cNvSpPr>
          <p:nvPr/>
        </p:nvSpPr>
        <p:spPr bwMode="auto">
          <a:xfrm>
            <a:off x="3200400" y="2667000"/>
            <a:ext cx="2590800" cy="685800"/>
          </a:xfrm>
          <a:prstGeom prst="downArrowCallout">
            <a:avLst>
              <a:gd name="adj1" fmla="val 94444"/>
              <a:gd name="adj2" fmla="val 94444"/>
              <a:gd name="adj3" fmla="val 16667"/>
              <a:gd name="adj4" fmla="val 66667"/>
            </a:avLst>
          </a:prstGeom>
          <a:solidFill>
            <a:schemeClr val="bg1"/>
          </a:solidFill>
          <a:ln w="9525">
            <a:solidFill>
              <a:srgbClr val="800000"/>
            </a:solidFill>
            <a:miter lim="800000"/>
            <a:headEnd/>
            <a:tailEnd/>
          </a:ln>
          <a:effectLst/>
        </p:spPr>
        <p:txBody>
          <a:bodyPr wrap="none" anchor="ctr"/>
          <a:lstStyle/>
          <a:p>
            <a:endParaRPr lang="ar-EG"/>
          </a:p>
        </p:txBody>
      </p:sp>
      <p:sp>
        <p:nvSpPr>
          <p:cNvPr id="304132" name="Text Box 4"/>
          <p:cNvSpPr txBox="1">
            <a:spLocks noChangeArrowheads="1"/>
          </p:cNvSpPr>
          <p:nvPr/>
        </p:nvSpPr>
        <p:spPr bwMode="auto">
          <a:xfrm>
            <a:off x="0" y="1295400"/>
            <a:ext cx="9144000" cy="1569660"/>
          </a:xfrm>
          <a:prstGeom prst="rect">
            <a:avLst/>
          </a:prstGeom>
          <a:noFill/>
          <a:ln w="12700">
            <a:noFill/>
            <a:miter lim="800000"/>
            <a:headEnd type="none" w="sm" len="sm"/>
            <a:tailEnd type="none" w="sm" len="sm"/>
          </a:ln>
          <a:effectLst/>
        </p:spPr>
        <p:txBody>
          <a:bodyPr>
            <a:spAutoFit/>
          </a:bodyPr>
          <a:lstStyle/>
          <a:p>
            <a:pPr algn="r">
              <a:spcBef>
                <a:spcPct val="50000"/>
              </a:spcBef>
            </a:pPr>
            <a:r>
              <a:rPr lang="ar-SA" altLang="en-US" sz="3200" b="1" dirty="0">
                <a:solidFill>
                  <a:srgbClr val="FFFF00"/>
                </a:solidFill>
                <a:latin typeface="Tahoma" pitchFamily="34" charset="0"/>
                <a:cs typeface="DecoType Naskh Extensions" pitchFamily="2" charset="-78"/>
              </a:rPr>
              <a:t>قبيلة من قبائل اليهود في المدينة ، يسكنون في ضاحية بأطراف المدينة </a:t>
            </a:r>
            <a:r>
              <a:rPr lang="ar-SA" altLang="en-US" sz="3200" b="1" dirty="0" err="1">
                <a:solidFill>
                  <a:srgbClr val="FFFF00"/>
                </a:solidFill>
                <a:latin typeface="Tahoma" pitchFamily="34" charset="0"/>
                <a:cs typeface="DecoType Naskh Extensions" pitchFamily="2" charset="-78"/>
              </a:rPr>
              <a:t>بها</a:t>
            </a:r>
            <a:r>
              <a:rPr lang="ar-SA" altLang="en-US" sz="3200" b="1" dirty="0">
                <a:solidFill>
                  <a:srgbClr val="FFFF00"/>
                </a:solidFill>
                <a:latin typeface="Tahoma" pitchFamily="34" charset="0"/>
                <a:cs typeface="DecoType Naskh Extensions" pitchFamily="2" charset="-78"/>
              </a:rPr>
              <a:t> خضرة ونخيل وماء (منطقة </a:t>
            </a:r>
            <a:r>
              <a:rPr lang="ar-SA" altLang="en-US" sz="3200" b="1" dirty="0" err="1">
                <a:solidFill>
                  <a:srgbClr val="FFFF00"/>
                </a:solidFill>
                <a:latin typeface="Tahoma" pitchFamily="34" charset="0"/>
                <a:cs typeface="DecoType Naskh Extensions" pitchFamily="2" charset="-78"/>
              </a:rPr>
              <a:t>العوالي</a:t>
            </a:r>
            <a:r>
              <a:rPr lang="ar-SA" altLang="en-US" sz="3200" b="1" dirty="0">
                <a:solidFill>
                  <a:srgbClr val="FFFF00"/>
                </a:solidFill>
                <a:latin typeface="Tahoma" pitchFamily="34" charset="0"/>
                <a:cs typeface="DecoType Naskh Extensions" pitchFamily="2" charset="-78"/>
              </a:rPr>
              <a:t>)،عاهدوا الرسول صلى الله عليه وسلم على عدم الاعتداء وعدم نصر أعداء الرسول، وظل عهده قائماً أربع سنوات كاملة.</a:t>
            </a:r>
            <a:r>
              <a:rPr lang="ar-SA" altLang="en-US" sz="3200" b="1" dirty="0">
                <a:solidFill>
                  <a:srgbClr val="FFFF00"/>
                </a:solidFill>
                <a:latin typeface="Tahoma" pitchFamily="34" charset="0"/>
                <a:cs typeface="Tahoma" pitchFamily="34" charset="0"/>
              </a:rPr>
              <a:t> </a:t>
            </a:r>
            <a:endParaRPr lang="en-US" altLang="en-US" sz="3200" b="1" dirty="0">
              <a:solidFill>
                <a:srgbClr val="FFFF00"/>
              </a:solidFill>
              <a:latin typeface="Tahoma" pitchFamily="34" charset="0"/>
              <a:cs typeface="Tahoma" pitchFamily="34" charset="0"/>
            </a:endParaRPr>
          </a:p>
        </p:txBody>
      </p:sp>
      <p:sp>
        <p:nvSpPr>
          <p:cNvPr id="304133" name="Text Box 5"/>
          <p:cNvSpPr txBox="1">
            <a:spLocks noChangeArrowheads="1"/>
          </p:cNvSpPr>
          <p:nvPr/>
        </p:nvSpPr>
        <p:spPr bwMode="auto">
          <a:xfrm>
            <a:off x="3657600" y="2743200"/>
            <a:ext cx="1728788" cy="427038"/>
          </a:xfrm>
          <a:prstGeom prst="rect">
            <a:avLst/>
          </a:prstGeom>
          <a:noFill/>
          <a:ln w="12700">
            <a:noFill/>
            <a:miter lim="800000"/>
            <a:headEnd type="none" w="sm" len="sm"/>
            <a:tailEnd type="none" w="sm" len="sm"/>
          </a:ln>
          <a:effectLst/>
        </p:spPr>
        <p:txBody>
          <a:bodyPr>
            <a:spAutoFit/>
          </a:bodyPr>
          <a:lstStyle/>
          <a:p>
            <a:pPr algn="ctr">
              <a:spcBef>
                <a:spcPct val="50000"/>
              </a:spcBef>
            </a:pPr>
            <a:r>
              <a:rPr lang="ar-SA" altLang="en-US" sz="2200" dirty="0">
                <a:solidFill>
                  <a:srgbClr val="FF0000"/>
                </a:solidFill>
                <a:cs typeface="Sara" pitchFamily="2" charset="-78"/>
              </a:rPr>
              <a:t>سبب الغزوة</a:t>
            </a:r>
            <a:endParaRPr lang="en-US" altLang="en-US" sz="2200" dirty="0">
              <a:solidFill>
                <a:srgbClr val="FF0000"/>
              </a:solidFill>
              <a:cs typeface="Sara" pitchFamily="2" charset="-78"/>
            </a:endParaRPr>
          </a:p>
        </p:txBody>
      </p:sp>
      <p:sp>
        <p:nvSpPr>
          <p:cNvPr id="304134" name="Text Box 6"/>
          <p:cNvSpPr txBox="1">
            <a:spLocks noChangeArrowheads="1"/>
          </p:cNvSpPr>
          <p:nvPr/>
        </p:nvSpPr>
        <p:spPr bwMode="auto">
          <a:xfrm>
            <a:off x="3352800" y="2667000"/>
            <a:ext cx="2209800" cy="457200"/>
          </a:xfrm>
          <a:prstGeom prst="rect">
            <a:avLst/>
          </a:prstGeom>
          <a:noFill/>
          <a:ln w="9525">
            <a:noFill/>
            <a:miter lim="800000"/>
            <a:headEnd/>
            <a:tailEnd/>
          </a:ln>
          <a:effectLst/>
        </p:spPr>
        <p:txBody>
          <a:bodyPr>
            <a:spAutoFit/>
          </a:bodyPr>
          <a:lstStyle/>
          <a:p>
            <a:pPr>
              <a:spcBef>
                <a:spcPct val="50000"/>
              </a:spcBef>
            </a:pPr>
            <a:endParaRPr lang="en-US" altLang="en-US"/>
          </a:p>
        </p:txBody>
      </p:sp>
      <p:sp>
        <p:nvSpPr>
          <p:cNvPr id="304135" name="Text Box 7"/>
          <p:cNvSpPr txBox="1">
            <a:spLocks noChangeArrowheads="1"/>
          </p:cNvSpPr>
          <p:nvPr/>
        </p:nvSpPr>
        <p:spPr bwMode="auto">
          <a:xfrm>
            <a:off x="0" y="3429000"/>
            <a:ext cx="9144000" cy="1373188"/>
          </a:xfrm>
          <a:prstGeom prst="rect">
            <a:avLst/>
          </a:prstGeom>
          <a:noFill/>
          <a:ln w="9525">
            <a:noFill/>
            <a:miter lim="800000"/>
            <a:headEnd/>
            <a:tailEnd/>
          </a:ln>
          <a:effectLst/>
        </p:spPr>
        <p:txBody>
          <a:bodyPr>
            <a:spAutoFit/>
          </a:bodyPr>
          <a:lstStyle/>
          <a:p>
            <a:pPr algn="r">
              <a:spcBef>
                <a:spcPct val="50000"/>
              </a:spcBef>
            </a:pPr>
            <a:r>
              <a:rPr lang="ar-SA" altLang="en-US" sz="2800" b="1" dirty="0">
                <a:solidFill>
                  <a:srgbClr val="FF0000"/>
                </a:solidFill>
                <a:latin typeface="Tahoma" pitchFamily="34" charset="0"/>
                <a:cs typeface="DecoType Naskh Extensions" pitchFamily="2" charset="-78"/>
              </a:rPr>
              <a:t>أن عمر بن أمية الضميري رضي الله عنه الذي نجا من سرية القراء قد قتل أثناء رجوعه للمدينة رجلين من بني عامر الذين غدروا بهم وظن أنه قد أصاب ثأراَ، رغم أن النبي صلى الله عليه وسلم كان قد ضمن لهما أمنهما.</a:t>
            </a:r>
            <a:r>
              <a:rPr lang="ar-SA" altLang="en-US" sz="2800" b="1" dirty="0">
                <a:solidFill>
                  <a:srgbClr val="FF0000"/>
                </a:solidFill>
                <a:latin typeface="Tahoma" pitchFamily="34" charset="0"/>
                <a:cs typeface="Tahoma" pitchFamily="34" charset="0"/>
              </a:rPr>
              <a:t> </a:t>
            </a:r>
            <a:endParaRPr lang="en-US" altLang="en-US" sz="2800" b="1" dirty="0">
              <a:solidFill>
                <a:srgbClr val="FF0000"/>
              </a:solidFill>
              <a:latin typeface="Tahoma" pitchFamily="34" charset="0"/>
              <a:cs typeface="Tahoma" pitchFamily="34" charset="0"/>
            </a:endParaRPr>
          </a:p>
        </p:txBody>
      </p:sp>
      <p:sp>
        <p:nvSpPr>
          <p:cNvPr id="304136" name="Text Box 8"/>
          <p:cNvSpPr txBox="1">
            <a:spLocks noChangeArrowheads="1"/>
          </p:cNvSpPr>
          <p:nvPr/>
        </p:nvSpPr>
        <p:spPr bwMode="auto">
          <a:xfrm>
            <a:off x="0" y="4878388"/>
            <a:ext cx="9144000" cy="2000548"/>
          </a:xfrm>
          <a:prstGeom prst="rect">
            <a:avLst/>
          </a:prstGeom>
          <a:noFill/>
          <a:ln w="9525">
            <a:noFill/>
            <a:miter lim="800000"/>
            <a:headEnd/>
            <a:tailEnd/>
          </a:ln>
          <a:effectLst/>
        </p:spPr>
        <p:txBody>
          <a:bodyPr>
            <a:spAutoFit/>
          </a:bodyPr>
          <a:lstStyle/>
          <a:p>
            <a:pPr algn="r" rtl="1">
              <a:spcBef>
                <a:spcPct val="50000"/>
              </a:spcBef>
            </a:pPr>
            <a:r>
              <a:rPr lang="ar-SA" altLang="en-US" sz="2800" b="1" dirty="0">
                <a:solidFill>
                  <a:srgbClr val="FFFF00"/>
                </a:solidFill>
                <a:latin typeface="Tahoma" pitchFamily="34" charset="0"/>
                <a:cs typeface="Tahoma" pitchFamily="34" charset="0"/>
              </a:rPr>
              <a:t>-  </a:t>
            </a:r>
            <a:r>
              <a:rPr lang="ar-SA" altLang="en-US" b="1" dirty="0">
                <a:solidFill>
                  <a:srgbClr val="FFFF00"/>
                </a:solidFill>
                <a:latin typeface="Tahoma" pitchFamily="34" charset="0"/>
                <a:cs typeface="DecoType Naskh Extensions" pitchFamily="2" charset="-78"/>
              </a:rPr>
              <a:t>فخرج الرسول إلى بني النضير </a:t>
            </a:r>
            <a:r>
              <a:rPr lang="ar-SA" altLang="en-US" b="1" dirty="0" err="1">
                <a:solidFill>
                  <a:srgbClr val="FFFF00"/>
                </a:solidFill>
                <a:latin typeface="Tahoma" pitchFamily="34" charset="0"/>
                <a:cs typeface="DecoType Naskh Extensions" pitchFamily="2" charset="-78"/>
              </a:rPr>
              <a:t>يستعينهم</a:t>
            </a:r>
            <a:r>
              <a:rPr lang="ar-SA" altLang="en-US" b="1" dirty="0">
                <a:solidFill>
                  <a:srgbClr val="FFFF00"/>
                </a:solidFill>
                <a:latin typeface="Tahoma" pitchFamily="34" charset="0"/>
                <a:cs typeface="DecoType Naskh Extensions" pitchFamily="2" charset="-78"/>
              </a:rPr>
              <a:t> في دية الرجلين، وكان معه عشرة من كبار الصحابة منهم (أبو بكر الصديق، عمر بن الخطاب، علي بن أبي طالب) فاستقبلوه ولكنهم اتفقوا فيما بينهم على قتل الرسول ، وذلك بأن يلقي (عمر بن </a:t>
            </a:r>
            <a:r>
              <a:rPr lang="ar-SA" altLang="en-US" b="1" dirty="0" err="1">
                <a:solidFill>
                  <a:srgbClr val="FFFF00"/>
                </a:solidFill>
                <a:latin typeface="Tahoma" pitchFamily="34" charset="0"/>
                <a:cs typeface="DecoType Naskh Extensions" pitchFamily="2" charset="-78"/>
              </a:rPr>
              <a:t>جحاش</a:t>
            </a:r>
            <a:r>
              <a:rPr lang="ar-SA" altLang="en-US" b="1" dirty="0">
                <a:solidFill>
                  <a:srgbClr val="FFFF00"/>
                </a:solidFill>
                <a:latin typeface="Tahoma" pitchFamily="34" charset="0"/>
                <a:cs typeface="DecoType Naskh Extensions" pitchFamily="2" charset="-78"/>
              </a:rPr>
              <a:t>) صخرة علية من أعلى ظهر الجدار وهو جالس.ففضح الله تعالى </a:t>
            </a:r>
            <a:r>
              <a:rPr lang="ar-SA" altLang="en-US" b="1" dirty="0" err="1">
                <a:solidFill>
                  <a:srgbClr val="FFFF00"/>
                </a:solidFill>
                <a:latin typeface="Tahoma" pitchFamily="34" charset="0"/>
                <a:cs typeface="DecoType Naskh Extensions" pitchFamily="2" charset="-78"/>
              </a:rPr>
              <a:t>مأمرتهم</a:t>
            </a:r>
            <a:r>
              <a:rPr lang="ar-SA" altLang="en-US" b="1" dirty="0">
                <a:solidFill>
                  <a:srgbClr val="FFFF00"/>
                </a:solidFill>
                <a:latin typeface="Tahoma" pitchFamily="34" charset="0"/>
                <a:cs typeface="DecoType Naskh Extensions" pitchFamily="2" charset="-78"/>
              </a:rPr>
              <a:t> وأمر الرسول بالعودة إلى المدينة. فخرج متعذراَ بقضاء الحاجة فلم يشعروا </a:t>
            </a:r>
            <a:r>
              <a:rPr lang="ar-SA" altLang="en-US" b="1" dirty="0" err="1">
                <a:solidFill>
                  <a:srgbClr val="FFFF00"/>
                </a:solidFill>
                <a:latin typeface="Tahoma" pitchFamily="34" charset="0"/>
                <a:cs typeface="DecoType Naskh Extensions" pitchFamily="2" charset="-78"/>
              </a:rPr>
              <a:t>به</a:t>
            </a:r>
            <a:r>
              <a:rPr lang="ar-SA" altLang="en-US" b="1" dirty="0">
                <a:solidFill>
                  <a:srgbClr val="FFFF00"/>
                </a:solidFill>
                <a:latin typeface="Tahoma" pitchFamily="34" charset="0"/>
                <a:cs typeface="DecoType Naskh Extensions" pitchFamily="2" charset="-78"/>
              </a:rPr>
              <a:t> وتبعه أصحابه</a:t>
            </a:r>
            <a:endParaRPr lang="en-US" altLang="en-US" sz="2800" b="1" dirty="0">
              <a:solidFill>
                <a:srgbClr val="FFFF00"/>
              </a:solidFill>
              <a:latin typeface="Tahoma" pitchFamily="34" charset="0"/>
              <a:cs typeface="Tahoma" pitchFamily="34" charset="0"/>
            </a:endParaRPr>
          </a:p>
        </p:txBody>
      </p:sp>
      <p:sp>
        <p:nvSpPr>
          <p:cNvPr id="304137" name="AutoShape 9"/>
          <p:cNvSpPr>
            <a:spLocks noChangeArrowheads="1"/>
          </p:cNvSpPr>
          <p:nvPr/>
        </p:nvSpPr>
        <p:spPr bwMode="auto">
          <a:xfrm>
            <a:off x="3352800" y="457200"/>
            <a:ext cx="2514600" cy="762000"/>
          </a:xfrm>
          <a:prstGeom prst="downArrowCallout">
            <a:avLst>
              <a:gd name="adj1" fmla="val 82500"/>
              <a:gd name="adj2" fmla="val 82500"/>
              <a:gd name="adj3" fmla="val 16667"/>
              <a:gd name="adj4" fmla="val 66667"/>
            </a:avLst>
          </a:prstGeom>
          <a:solidFill>
            <a:schemeClr val="bg1"/>
          </a:solidFill>
          <a:ln w="9525">
            <a:solidFill>
              <a:srgbClr val="800000"/>
            </a:solidFill>
            <a:miter lim="800000"/>
            <a:headEnd/>
            <a:tailEnd/>
          </a:ln>
          <a:effectLst/>
        </p:spPr>
        <p:txBody>
          <a:bodyPr wrap="none" anchor="ctr"/>
          <a:lstStyle/>
          <a:p>
            <a:endParaRPr lang="ar-EG"/>
          </a:p>
        </p:txBody>
      </p:sp>
      <p:sp>
        <p:nvSpPr>
          <p:cNvPr id="304138" name="Text Box 10"/>
          <p:cNvSpPr txBox="1">
            <a:spLocks noChangeArrowheads="1"/>
          </p:cNvSpPr>
          <p:nvPr/>
        </p:nvSpPr>
        <p:spPr bwMode="auto">
          <a:xfrm>
            <a:off x="3276600" y="457200"/>
            <a:ext cx="2514600" cy="457200"/>
          </a:xfrm>
          <a:prstGeom prst="rect">
            <a:avLst/>
          </a:prstGeom>
          <a:noFill/>
          <a:ln w="12700">
            <a:noFill/>
            <a:miter lim="800000"/>
            <a:headEnd type="none" w="sm" len="sm"/>
            <a:tailEnd type="none" w="sm" len="sm"/>
          </a:ln>
          <a:effectLst/>
        </p:spPr>
        <p:txBody>
          <a:bodyPr>
            <a:spAutoFit/>
          </a:bodyPr>
          <a:lstStyle/>
          <a:p>
            <a:pPr algn="ctr">
              <a:spcBef>
                <a:spcPct val="50000"/>
              </a:spcBef>
            </a:pPr>
            <a:r>
              <a:rPr lang="ar-SA" altLang="en-US" dirty="0">
                <a:solidFill>
                  <a:srgbClr val="FF0000"/>
                </a:solidFill>
                <a:cs typeface="Sara" pitchFamily="2" charset="-78"/>
              </a:rPr>
              <a:t>من هم بنو النضير</a:t>
            </a:r>
            <a:endParaRPr lang="en-US" altLang="en-US" dirty="0">
              <a:solidFill>
                <a:srgbClr val="FF0000"/>
              </a:solidFill>
              <a:cs typeface="Sara" pitchFamily="2" charset="-78"/>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4130" name="AutoShape 2"/>
          <p:cNvSpPr>
            <a:spLocks noChangeArrowheads="1"/>
          </p:cNvSpPr>
          <p:nvPr/>
        </p:nvSpPr>
        <p:spPr bwMode="auto">
          <a:xfrm>
            <a:off x="3200400" y="2667000"/>
            <a:ext cx="2590800" cy="685800"/>
          </a:xfrm>
          <a:prstGeom prst="downArrowCallout">
            <a:avLst>
              <a:gd name="adj1" fmla="val 94444"/>
              <a:gd name="adj2" fmla="val 94444"/>
              <a:gd name="adj3" fmla="val 16667"/>
              <a:gd name="adj4" fmla="val 66667"/>
            </a:avLst>
          </a:prstGeom>
          <a:solidFill>
            <a:schemeClr val="bg1"/>
          </a:solidFill>
          <a:ln w="9525">
            <a:solidFill>
              <a:srgbClr val="800000"/>
            </a:solidFill>
            <a:miter lim="800000"/>
            <a:headEnd/>
            <a:tailEnd/>
          </a:ln>
          <a:effectLst/>
        </p:spPr>
        <p:txBody>
          <a:bodyPr wrap="none" anchor="ctr"/>
          <a:lstStyle/>
          <a:p>
            <a:endParaRPr lang="ar-EG"/>
          </a:p>
        </p:txBody>
      </p:sp>
      <p:sp>
        <p:nvSpPr>
          <p:cNvPr id="304132" name="Text Box 4"/>
          <p:cNvSpPr txBox="1">
            <a:spLocks noChangeArrowheads="1"/>
          </p:cNvSpPr>
          <p:nvPr/>
        </p:nvSpPr>
        <p:spPr bwMode="auto">
          <a:xfrm>
            <a:off x="0" y="1295400"/>
            <a:ext cx="9144000" cy="1569660"/>
          </a:xfrm>
          <a:prstGeom prst="rect">
            <a:avLst/>
          </a:prstGeom>
          <a:noFill/>
          <a:ln w="12700">
            <a:noFill/>
            <a:miter lim="800000"/>
            <a:headEnd type="none" w="sm" len="sm"/>
            <a:tailEnd type="none" w="sm" len="sm"/>
          </a:ln>
          <a:effectLst/>
        </p:spPr>
        <p:txBody>
          <a:bodyPr>
            <a:spAutoFit/>
          </a:bodyPr>
          <a:lstStyle/>
          <a:p>
            <a:pPr algn="r">
              <a:spcBef>
                <a:spcPct val="50000"/>
              </a:spcBef>
            </a:pPr>
            <a:r>
              <a:rPr lang="ar-SA" altLang="en-US" sz="3200" b="1" dirty="0">
                <a:solidFill>
                  <a:srgbClr val="FFFF00"/>
                </a:solidFill>
                <a:latin typeface="Tahoma" pitchFamily="34" charset="0"/>
                <a:cs typeface="DecoType Naskh Extensions" pitchFamily="2" charset="-78"/>
              </a:rPr>
              <a:t>قبيلة من قبائل اليهود في المدينة ، يسكنون في ضاحية بأطراف المدينة </a:t>
            </a:r>
            <a:r>
              <a:rPr lang="ar-SA" altLang="en-US" sz="3200" b="1" dirty="0" err="1">
                <a:solidFill>
                  <a:srgbClr val="FFFF00"/>
                </a:solidFill>
                <a:latin typeface="Tahoma" pitchFamily="34" charset="0"/>
                <a:cs typeface="DecoType Naskh Extensions" pitchFamily="2" charset="-78"/>
              </a:rPr>
              <a:t>بها</a:t>
            </a:r>
            <a:r>
              <a:rPr lang="ar-SA" altLang="en-US" sz="3200" b="1" dirty="0">
                <a:solidFill>
                  <a:srgbClr val="FFFF00"/>
                </a:solidFill>
                <a:latin typeface="Tahoma" pitchFamily="34" charset="0"/>
                <a:cs typeface="DecoType Naskh Extensions" pitchFamily="2" charset="-78"/>
              </a:rPr>
              <a:t> خضرة ونخيل وماء (منطقة </a:t>
            </a:r>
            <a:r>
              <a:rPr lang="ar-SA" altLang="en-US" sz="3200" b="1" dirty="0" err="1">
                <a:solidFill>
                  <a:srgbClr val="FFFF00"/>
                </a:solidFill>
                <a:latin typeface="Tahoma" pitchFamily="34" charset="0"/>
                <a:cs typeface="DecoType Naskh Extensions" pitchFamily="2" charset="-78"/>
              </a:rPr>
              <a:t>العوالي</a:t>
            </a:r>
            <a:r>
              <a:rPr lang="ar-SA" altLang="en-US" sz="3200" b="1" dirty="0">
                <a:solidFill>
                  <a:srgbClr val="FFFF00"/>
                </a:solidFill>
                <a:latin typeface="Tahoma" pitchFamily="34" charset="0"/>
                <a:cs typeface="DecoType Naskh Extensions" pitchFamily="2" charset="-78"/>
              </a:rPr>
              <a:t>)،عاهدوا الرسول صلى الله عليه وسلم على عدم الاعتداء وعدم نصر أعداء الرسول، وظل عهده قائماً أربع سنوات كاملة.</a:t>
            </a:r>
            <a:r>
              <a:rPr lang="ar-SA" altLang="en-US" sz="3200" b="1" dirty="0">
                <a:solidFill>
                  <a:srgbClr val="FFFF00"/>
                </a:solidFill>
                <a:latin typeface="Tahoma" pitchFamily="34" charset="0"/>
                <a:cs typeface="Tahoma" pitchFamily="34" charset="0"/>
              </a:rPr>
              <a:t> </a:t>
            </a:r>
            <a:endParaRPr lang="en-US" altLang="en-US" sz="3200" b="1" dirty="0">
              <a:solidFill>
                <a:srgbClr val="FFFF00"/>
              </a:solidFill>
              <a:latin typeface="Tahoma" pitchFamily="34" charset="0"/>
              <a:cs typeface="Tahoma" pitchFamily="34" charset="0"/>
            </a:endParaRPr>
          </a:p>
        </p:txBody>
      </p:sp>
      <p:sp>
        <p:nvSpPr>
          <p:cNvPr id="304133" name="Text Box 5"/>
          <p:cNvSpPr txBox="1">
            <a:spLocks noChangeArrowheads="1"/>
          </p:cNvSpPr>
          <p:nvPr/>
        </p:nvSpPr>
        <p:spPr bwMode="auto">
          <a:xfrm>
            <a:off x="3657600" y="2743200"/>
            <a:ext cx="1728788" cy="427038"/>
          </a:xfrm>
          <a:prstGeom prst="rect">
            <a:avLst/>
          </a:prstGeom>
          <a:noFill/>
          <a:ln w="12700">
            <a:noFill/>
            <a:miter lim="800000"/>
            <a:headEnd type="none" w="sm" len="sm"/>
            <a:tailEnd type="none" w="sm" len="sm"/>
          </a:ln>
          <a:effectLst/>
        </p:spPr>
        <p:txBody>
          <a:bodyPr>
            <a:spAutoFit/>
          </a:bodyPr>
          <a:lstStyle/>
          <a:p>
            <a:pPr algn="ctr">
              <a:spcBef>
                <a:spcPct val="50000"/>
              </a:spcBef>
            </a:pPr>
            <a:r>
              <a:rPr lang="ar-SA" altLang="en-US" sz="2200" dirty="0">
                <a:solidFill>
                  <a:srgbClr val="FF0000"/>
                </a:solidFill>
                <a:cs typeface="Sara" pitchFamily="2" charset="-78"/>
              </a:rPr>
              <a:t>سبب الغزوة</a:t>
            </a:r>
            <a:endParaRPr lang="en-US" altLang="en-US" sz="2200" dirty="0">
              <a:solidFill>
                <a:srgbClr val="FF0000"/>
              </a:solidFill>
              <a:cs typeface="Sara" pitchFamily="2" charset="-78"/>
            </a:endParaRPr>
          </a:p>
        </p:txBody>
      </p:sp>
      <p:sp>
        <p:nvSpPr>
          <p:cNvPr id="304134" name="Text Box 6"/>
          <p:cNvSpPr txBox="1">
            <a:spLocks noChangeArrowheads="1"/>
          </p:cNvSpPr>
          <p:nvPr/>
        </p:nvSpPr>
        <p:spPr bwMode="auto">
          <a:xfrm>
            <a:off x="3352800" y="2667000"/>
            <a:ext cx="2209800" cy="457200"/>
          </a:xfrm>
          <a:prstGeom prst="rect">
            <a:avLst/>
          </a:prstGeom>
          <a:noFill/>
          <a:ln w="9525">
            <a:noFill/>
            <a:miter lim="800000"/>
            <a:headEnd/>
            <a:tailEnd/>
          </a:ln>
          <a:effectLst/>
        </p:spPr>
        <p:txBody>
          <a:bodyPr>
            <a:spAutoFit/>
          </a:bodyPr>
          <a:lstStyle/>
          <a:p>
            <a:pPr>
              <a:spcBef>
                <a:spcPct val="50000"/>
              </a:spcBef>
            </a:pPr>
            <a:endParaRPr lang="en-US" altLang="en-US"/>
          </a:p>
        </p:txBody>
      </p:sp>
      <p:sp>
        <p:nvSpPr>
          <p:cNvPr id="304135" name="Text Box 7"/>
          <p:cNvSpPr txBox="1">
            <a:spLocks noChangeArrowheads="1"/>
          </p:cNvSpPr>
          <p:nvPr/>
        </p:nvSpPr>
        <p:spPr bwMode="auto">
          <a:xfrm>
            <a:off x="0" y="3429000"/>
            <a:ext cx="9144000" cy="1373188"/>
          </a:xfrm>
          <a:prstGeom prst="rect">
            <a:avLst/>
          </a:prstGeom>
          <a:noFill/>
          <a:ln w="9525">
            <a:noFill/>
            <a:miter lim="800000"/>
            <a:headEnd/>
            <a:tailEnd/>
          </a:ln>
          <a:effectLst/>
        </p:spPr>
        <p:txBody>
          <a:bodyPr>
            <a:spAutoFit/>
          </a:bodyPr>
          <a:lstStyle/>
          <a:p>
            <a:pPr algn="r">
              <a:spcBef>
                <a:spcPct val="50000"/>
              </a:spcBef>
            </a:pPr>
            <a:r>
              <a:rPr lang="ar-SA" altLang="en-US" sz="2800" b="1" dirty="0">
                <a:solidFill>
                  <a:srgbClr val="0070C0"/>
                </a:solidFill>
                <a:latin typeface="Tahoma" pitchFamily="34" charset="0"/>
                <a:cs typeface="DecoType Naskh Extensions" pitchFamily="2" charset="-78"/>
              </a:rPr>
              <a:t>أن عمر بن أمية الضميري رضي الله عنه الذي نجا من سرية القراء قد قتل أثناء رجوعه للمدينة رجلين من بني عامر الذين غدروا بهم وظن أنه قد أصاب ثأراَ، رغم أن النبي صلى الله عليه وسلم كان قد ضمن لهما أمنهما</a:t>
            </a:r>
            <a:r>
              <a:rPr lang="ar-SA" altLang="en-US" sz="2800" b="1" dirty="0">
                <a:latin typeface="Tahoma" pitchFamily="34" charset="0"/>
                <a:cs typeface="DecoType Naskh Extensions" pitchFamily="2" charset="-78"/>
              </a:rPr>
              <a:t>.</a:t>
            </a:r>
            <a:r>
              <a:rPr lang="ar-SA" altLang="en-US" sz="2000" b="1" dirty="0">
                <a:latin typeface="Tahoma" pitchFamily="34" charset="0"/>
                <a:cs typeface="Tahoma" pitchFamily="34" charset="0"/>
              </a:rPr>
              <a:t> </a:t>
            </a:r>
            <a:endParaRPr lang="en-US" altLang="en-US" sz="2000" b="1" dirty="0">
              <a:latin typeface="Tahoma" pitchFamily="34" charset="0"/>
              <a:cs typeface="Tahoma" pitchFamily="34" charset="0"/>
            </a:endParaRPr>
          </a:p>
        </p:txBody>
      </p:sp>
      <p:sp>
        <p:nvSpPr>
          <p:cNvPr id="304136" name="Text Box 8"/>
          <p:cNvSpPr txBox="1">
            <a:spLocks noChangeArrowheads="1"/>
          </p:cNvSpPr>
          <p:nvPr/>
        </p:nvSpPr>
        <p:spPr bwMode="auto">
          <a:xfrm>
            <a:off x="0" y="4878388"/>
            <a:ext cx="9144000" cy="2000548"/>
          </a:xfrm>
          <a:prstGeom prst="rect">
            <a:avLst/>
          </a:prstGeom>
          <a:noFill/>
          <a:ln w="9525">
            <a:noFill/>
            <a:miter lim="800000"/>
            <a:headEnd/>
            <a:tailEnd/>
          </a:ln>
          <a:effectLst/>
        </p:spPr>
        <p:txBody>
          <a:bodyPr>
            <a:spAutoFit/>
          </a:bodyPr>
          <a:lstStyle/>
          <a:p>
            <a:pPr algn="r" rtl="1">
              <a:spcBef>
                <a:spcPct val="50000"/>
              </a:spcBef>
            </a:pPr>
            <a:r>
              <a:rPr lang="ar-SA" altLang="en-US" sz="2800" b="1" dirty="0">
                <a:solidFill>
                  <a:srgbClr val="FFFF00"/>
                </a:solidFill>
                <a:latin typeface="Tahoma" pitchFamily="34" charset="0"/>
                <a:cs typeface="Tahoma" pitchFamily="34" charset="0"/>
              </a:rPr>
              <a:t>-  </a:t>
            </a:r>
            <a:r>
              <a:rPr lang="ar-SA" altLang="en-US" b="1" dirty="0">
                <a:solidFill>
                  <a:srgbClr val="FFFF00"/>
                </a:solidFill>
                <a:latin typeface="Tahoma" pitchFamily="34" charset="0"/>
                <a:cs typeface="DecoType Naskh Extensions" pitchFamily="2" charset="-78"/>
              </a:rPr>
              <a:t>فخرج الرسول إلى بني النضير </a:t>
            </a:r>
            <a:r>
              <a:rPr lang="ar-SA" altLang="en-US" b="1" dirty="0" err="1">
                <a:solidFill>
                  <a:srgbClr val="FFFF00"/>
                </a:solidFill>
                <a:latin typeface="Tahoma" pitchFamily="34" charset="0"/>
                <a:cs typeface="DecoType Naskh Extensions" pitchFamily="2" charset="-78"/>
              </a:rPr>
              <a:t>يستعينهم</a:t>
            </a:r>
            <a:r>
              <a:rPr lang="ar-SA" altLang="en-US" b="1" dirty="0">
                <a:solidFill>
                  <a:srgbClr val="FFFF00"/>
                </a:solidFill>
                <a:latin typeface="Tahoma" pitchFamily="34" charset="0"/>
                <a:cs typeface="DecoType Naskh Extensions" pitchFamily="2" charset="-78"/>
              </a:rPr>
              <a:t> في دية الرجلين، وكان معه عشرة من كبار الصحابة منهم (أبو بكر الصديق، عمر بن الخطاب، علي بن أبي طالب) فاستقبلوه ولكنهم اتفقوا فيما بينهم على قتل الرسول ، وذلك بأن يلقي (عمر بن </a:t>
            </a:r>
            <a:r>
              <a:rPr lang="ar-SA" altLang="en-US" b="1" dirty="0" err="1">
                <a:solidFill>
                  <a:srgbClr val="FFFF00"/>
                </a:solidFill>
                <a:latin typeface="Tahoma" pitchFamily="34" charset="0"/>
                <a:cs typeface="DecoType Naskh Extensions" pitchFamily="2" charset="-78"/>
              </a:rPr>
              <a:t>جحاش</a:t>
            </a:r>
            <a:r>
              <a:rPr lang="ar-SA" altLang="en-US" b="1" dirty="0">
                <a:solidFill>
                  <a:srgbClr val="FFFF00"/>
                </a:solidFill>
                <a:latin typeface="Tahoma" pitchFamily="34" charset="0"/>
                <a:cs typeface="DecoType Naskh Extensions" pitchFamily="2" charset="-78"/>
              </a:rPr>
              <a:t>) صخرة علية من أعلى ظهر الجدار وهو جالس.ففضح الله تعالى </a:t>
            </a:r>
            <a:r>
              <a:rPr lang="ar-SA" altLang="en-US" b="1" dirty="0" err="1">
                <a:solidFill>
                  <a:srgbClr val="FFFF00"/>
                </a:solidFill>
                <a:latin typeface="Tahoma" pitchFamily="34" charset="0"/>
                <a:cs typeface="DecoType Naskh Extensions" pitchFamily="2" charset="-78"/>
              </a:rPr>
              <a:t>مأمرتهم</a:t>
            </a:r>
            <a:r>
              <a:rPr lang="ar-SA" altLang="en-US" b="1" dirty="0">
                <a:solidFill>
                  <a:srgbClr val="FFFF00"/>
                </a:solidFill>
                <a:latin typeface="Tahoma" pitchFamily="34" charset="0"/>
                <a:cs typeface="DecoType Naskh Extensions" pitchFamily="2" charset="-78"/>
              </a:rPr>
              <a:t> وأمر الرسول بالعودة إلى المدينة. فخرج متعذراَ بقضاء الحاجة فلم يشعروا </a:t>
            </a:r>
            <a:r>
              <a:rPr lang="ar-SA" altLang="en-US" b="1" dirty="0" err="1">
                <a:solidFill>
                  <a:srgbClr val="FFFF00"/>
                </a:solidFill>
                <a:latin typeface="Tahoma" pitchFamily="34" charset="0"/>
                <a:cs typeface="DecoType Naskh Extensions" pitchFamily="2" charset="-78"/>
              </a:rPr>
              <a:t>به</a:t>
            </a:r>
            <a:r>
              <a:rPr lang="ar-SA" altLang="en-US" b="1" dirty="0">
                <a:solidFill>
                  <a:srgbClr val="FFFF00"/>
                </a:solidFill>
                <a:latin typeface="Tahoma" pitchFamily="34" charset="0"/>
                <a:cs typeface="DecoType Naskh Extensions" pitchFamily="2" charset="-78"/>
              </a:rPr>
              <a:t> وتبعه أصحابه</a:t>
            </a:r>
            <a:endParaRPr lang="en-US" altLang="en-US" sz="2800" b="1" dirty="0">
              <a:solidFill>
                <a:srgbClr val="FFFF00"/>
              </a:solidFill>
              <a:latin typeface="Tahoma" pitchFamily="34" charset="0"/>
              <a:cs typeface="Tahoma" pitchFamily="34" charset="0"/>
            </a:endParaRPr>
          </a:p>
        </p:txBody>
      </p:sp>
      <p:sp>
        <p:nvSpPr>
          <p:cNvPr id="304137" name="AutoShape 9"/>
          <p:cNvSpPr>
            <a:spLocks noChangeArrowheads="1"/>
          </p:cNvSpPr>
          <p:nvPr/>
        </p:nvSpPr>
        <p:spPr bwMode="auto">
          <a:xfrm>
            <a:off x="3352800" y="457200"/>
            <a:ext cx="2514600" cy="762000"/>
          </a:xfrm>
          <a:prstGeom prst="downArrowCallout">
            <a:avLst>
              <a:gd name="adj1" fmla="val 82500"/>
              <a:gd name="adj2" fmla="val 82500"/>
              <a:gd name="adj3" fmla="val 16667"/>
              <a:gd name="adj4" fmla="val 66667"/>
            </a:avLst>
          </a:prstGeom>
          <a:solidFill>
            <a:schemeClr val="bg1"/>
          </a:solidFill>
          <a:ln w="9525">
            <a:solidFill>
              <a:srgbClr val="800000"/>
            </a:solidFill>
            <a:miter lim="800000"/>
            <a:headEnd/>
            <a:tailEnd/>
          </a:ln>
          <a:effectLst/>
        </p:spPr>
        <p:txBody>
          <a:bodyPr wrap="none" anchor="ctr"/>
          <a:lstStyle/>
          <a:p>
            <a:endParaRPr lang="ar-EG"/>
          </a:p>
        </p:txBody>
      </p:sp>
      <p:sp>
        <p:nvSpPr>
          <p:cNvPr id="304138" name="Text Box 10"/>
          <p:cNvSpPr txBox="1">
            <a:spLocks noChangeArrowheads="1"/>
          </p:cNvSpPr>
          <p:nvPr/>
        </p:nvSpPr>
        <p:spPr bwMode="auto">
          <a:xfrm>
            <a:off x="3276600" y="457200"/>
            <a:ext cx="2514600" cy="457200"/>
          </a:xfrm>
          <a:prstGeom prst="rect">
            <a:avLst/>
          </a:prstGeom>
          <a:noFill/>
          <a:ln w="12700">
            <a:noFill/>
            <a:miter lim="800000"/>
            <a:headEnd type="none" w="sm" len="sm"/>
            <a:tailEnd type="none" w="sm" len="sm"/>
          </a:ln>
          <a:effectLst/>
        </p:spPr>
        <p:txBody>
          <a:bodyPr>
            <a:spAutoFit/>
          </a:bodyPr>
          <a:lstStyle/>
          <a:p>
            <a:pPr algn="ctr">
              <a:spcBef>
                <a:spcPct val="50000"/>
              </a:spcBef>
            </a:pPr>
            <a:r>
              <a:rPr lang="ar-SA" altLang="en-US" dirty="0">
                <a:solidFill>
                  <a:srgbClr val="FF0000"/>
                </a:solidFill>
                <a:cs typeface="Sara" pitchFamily="2" charset="-78"/>
              </a:rPr>
              <a:t>من هم بنو النضير</a:t>
            </a:r>
            <a:endParaRPr lang="en-US" altLang="en-US" dirty="0">
              <a:solidFill>
                <a:srgbClr val="FF0000"/>
              </a:solidFill>
              <a:cs typeface="Sara" pitchFamily="2" charset="-78"/>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5154" name="Text Box 2"/>
          <p:cNvSpPr txBox="1">
            <a:spLocks noChangeArrowheads="1"/>
          </p:cNvSpPr>
          <p:nvPr/>
        </p:nvSpPr>
        <p:spPr bwMode="auto">
          <a:xfrm>
            <a:off x="381000" y="457200"/>
            <a:ext cx="8382000" cy="954107"/>
          </a:xfrm>
          <a:prstGeom prst="rect">
            <a:avLst/>
          </a:prstGeom>
          <a:noFill/>
          <a:ln w="9525">
            <a:noFill/>
            <a:miter lim="800000"/>
            <a:headEnd/>
            <a:tailEnd/>
          </a:ln>
          <a:effectLst/>
        </p:spPr>
        <p:txBody>
          <a:bodyPr>
            <a:spAutoFit/>
          </a:bodyPr>
          <a:lstStyle/>
          <a:p>
            <a:pPr algn="r">
              <a:spcBef>
                <a:spcPct val="50000"/>
              </a:spcBef>
            </a:pPr>
            <a:r>
              <a:rPr lang="ar-SA" altLang="en-US" sz="2800" b="1" dirty="0">
                <a:solidFill>
                  <a:srgbClr val="FFFF00"/>
                </a:solidFill>
                <a:latin typeface="Tahoma" pitchFamily="34" charset="0"/>
                <a:cs typeface="DecoType Naskh Extensions" pitchFamily="2" charset="-78"/>
              </a:rPr>
              <a:t>فبعث الرسول صلى الله عليه وسلم (محمد بن مسلمة)رضي الله عنه لينذر بني النضير بالجلاء عن حصونهم ومزارعهم خلال عشرة أيام وإلا هلكوا فستعد اليهود للرحيل.</a:t>
            </a:r>
            <a:endParaRPr lang="en-US" altLang="en-US" sz="2800" b="1" dirty="0">
              <a:solidFill>
                <a:srgbClr val="FFFF00"/>
              </a:solidFill>
              <a:latin typeface="Tahoma" pitchFamily="34" charset="0"/>
              <a:cs typeface="DecoType Naskh Extensions" pitchFamily="2" charset="-78"/>
            </a:endParaRPr>
          </a:p>
        </p:txBody>
      </p:sp>
      <p:sp>
        <p:nvSpPr>
          <p:cNvPr id="305155" name="Text Box 3"/>
          <p:cNvSpPr txBox="1">
            <a:spLocks noChangeArrowheads="1"/>
          </p:cNvSpPr>
          <p:nvPr/>
        </p:nvSpPr>
        <p:spPr bwMode="auto">
          <a:xfrm>
            <a:off x="76200" y="1447800"/>
            <a:ext cx="8763000" cy="1373188"/>
          </a:xfrm>
          <a:prstGeom prst="rect">
            <a:avLst/>
          </a:prstGeom>
          <a:noFill/>
          <a:ln w="9525">
            <a:noFill/>
            <a:miter lim="800000"/>
            <a:headEnd/>
            <a:tailEnd/>
          </a:ln>
          <a:effectLst/>
        </p:spPr>
        <p:txBody>
          <a:bodyPr>
            <a:spAutoFit/>
          </a:bodyPr>
          <a:lstStyle/>
          <a:p>
            <a:pPr algn="r">
              <a:spcBef>
                <a:spcPct val="50000"/>
              </a:spcBef>
            </a:pPr>
            <a:r>
              <a:rPr lang="ar-SA" altLang="en-US" sz="2800" b="1" dirty="0">
                <a:solidFill>
                  <a:srgbClr val="FFFF00"/>
                </a:solidFill>
                <a:latin typeface="Tahoma" pitchFamily="34" charset="0"/>
                <a:cs typeface="DecoType Naskh Extensions" pitchFamily="2" charset="-78"/>
              </a:rPr>
              <a:t>لكن </a:t>
            </a:r>
            <a:r>
              <a:rPr lang="ar-SA" altLang="en-US" sz="2800" b="1" dirty="0" err="1">
                <a:solidFill>
                  <a:srgbClr val="FFFF00"/>
                </a:solidFill>
                <a:latin typeface="Tahoma" pitchFamily="34" charset="0"/>
                <a:cs typeface="DecoType Naskh Extensions" pitchFamily="2" charset="-78"/>
              </a:rPr>
              <a:t>عبدالله</a:t>
            </a:r>
            <a:r>
              <a:rPr lang="ar-SA" altLang="en-US" sz="2800" b="1" dirty="0">
                <a:solidFill>
                  <a:srgbClr val="FFFF00"/>
                </a:solidFill>
                <a:latin typeface="Tahoma" pitchFamily="34" charset="0"/>
                <a:cs typeface="DecoType Naskh Extensions" pitchFamily="2" charset="-78"/>
              </a:rPr>
              <a:t> بن أبي بن </a:t>
            </a:r>
            <a:r>
              <a:rPr lang="ar-SA" altLang="en-US" sz="2800" b="1" dirty="0" err="1">
                <a:solidFill>
                  <a:srgbClr val="FFFF00"/>
                </a:solidFill>
                <a:latin typeface="Tahoma" pitchFamily="34" charset="0"/>
                <a:cs typeface="DecoType Naskh Extensions" pitchFamily="2" charset="-78"/>
              </a:rPr>
              <a:t>سلول</a:t>
            </a:r>
            <a:r>
              <a:rPr lang="ar-SA" altLang="en-US" sz="2800" b="1" dirty="0">
                <a:solidFill>
                  <a:srgbClr val="FFFF00"/>
                </a:solidFill>
                <a:latin typeface="Tahoma" pitchFamily="34" charset="0"/>
                <a:cs typeface="DecoType Naskh Extensions" pitchFamily="2" charset="-78"/>
              </a:rPr>
              <a:t> وعدهم بالمساعدة بألفين من العرب وحثهم على لصمود.ومدهم بالأسلحة.فرفض بني </a:t>
            </a:r>
            <a:r>
              <a:rPr lang="ar-SA" altLang="en-US" sz="2800" b="1" dirty="0" err="1">
                <a:solidFill>
                  <a:srgbClr val="FFFF00"/>
                </a:solidFill>
                <a:latin typeface="Tahoma" pitchFamily="34" charset="0"/>
                <a:cs typeface="DecoType Naskh Extensions" pitchFamily="2" charset="-78"/>
              </a:rPr>
              <a:t>قريضة</a:t>
            </a:r>
            <a:r>
              <a:rPr lang="ar-SA" altLang="en-US" sz="2800" b="1" dirty="0">
                <a:solidFill>
                  <a:srgbClr val="FFFF00"/>
                </a:solidFill>
                <a:latin typeface="Tahoma" pitchFamily="34" charset="0"/>
                <a:cs typeface="DecoType Naskh Extensions" pitchFamily="2" charset="-78"/>
              </a:rPr>
              <a:t> الإنذار واستعدوا للقتال بالحصون والأطعمة والأسلحة</a:t>
            </a:r>
            <a:r>
              <a:rPr lang="ar-SA" altLang="en-US" sz="2800" b="1" dirty="0">
                <a:latin typeface="Tahoma" pitchFamily="34" charset="0"/>
                <a:cs typeface="DecoType Naskh Extensions" pitchFamily="2" charset="-78"/>
              </a:rPr>
              <a:t>.</a:t>
            </a:r>
            <a:endParaRPr lang="en-US" altLang="en-US" sz="2800" b="1" dirty="0">
              <a:latin typeface="Tahoma" pitchFamily="34" charset="0"/>
              <a:cs typeface="DecoType Naskh Extensions" pitchFamily="2" charset="-78"/>
            </a:endParaRPr>
          </a:p>
        </p:txBody>
      </p:sp>
      <p:sp>
        <p:nvSpPr>
          <p:cNvPr id="305156" name="Text Box 4"/>
          <p:cNvSpPr txBox="1">
            <a:spLocks noChangeArrowheads="1"/>
          </p:cNvSpPr>
          <p:nvPr/>
        </p:nvSpPr>
        <p:spPr bwMode="auto">
          <a:xfrm>
            <a:off x="4648200" y="2620963"/>
            <a:ext cx="4114800" cy="519112"/>
          </a:xfrm>
          <a:prstGeom prst="rect">
            <a:avLst/>
          </a:prstGeom>
          <a:noFill/>
          <a:ln w="9525">
            <a:noFill/>
            <a:miter lim="800000"/>
            <a:headEnd/>
            <a:tailEnd/>
          </a:ln>
          <a:effectLst/>
        </p:spPr>
        <p:txBody>
          <a:bodyPr>
            <a:spAutoFit/>
          </a:bodyPr>
          <a:lstStyle/>
          <a:p>
            <a:pPr algn="r">
              <a:spcBef>
                <a:spcPct val="50000"/>
              </a:spcBef>
            </a:pPr>
            <a:r>
              <a:rPr lang="ar-SA" altLang="en-US" sz="2800" b="1">
                <a:solidFill>
                  <a:srgbClr val="CC0066"/>
                </a:solidFill>
                <a:effectLst>
                  <a:outerShdw blurRad="38100" dist="38100" dir="2700000" algn="tl">
                    <a:srgbClr val="C0C0C0"/>
                  </a:outerShdw>
                </a:effectLst>
                <a:cs typeface="DecoType Naskh Extensions" pitchFamily="2" charset="-78"/>
              </a:rPr>
              <a:t>حصار بني النضير:</a:t>
            </a:r>
            <a:endParaRPr lang="en-US" altLang="en-US" sz="2800" b="1">
              <a:solidFill>
                <a:srgbClr val="CC0066"/>
              </a:solidFill>
              <a:effectLst>
                <a:outerShdw blurRad="38100" dist="38100" dir="2700000" algn="tl">
                  <a:srgbClr val="C0C0C0"/>
                </a:outerShdw>
              </a:effectLst>
              <a:cs typeface="DecoType Naskh Extensions" pitchFamily="2" charset="-78"/>
            </a:endParaRPr>
          </a:p>
        </p:txBody>
      </p:sp>
      <p:sp>
        <p:nvSpPr>
          <p:cNvPr id="305157" name="Text Box 5"/>
          <p:cNvSpPr txBox="1">
            <a:spLocks noChangeArrowheads="1"/>
          </p:cNvSpPr>
          <p:nvPr/>
        </p:nvSpPr>
        <p:spPr bwMode="auto">
          <a:xfrm>
            <a:off x="0" y="3260725"/>
            <a:ext cx="9144000" cy="1373188"/>
          </a:xfrm>
          <a:prstGeom prst="rect">
            <a:avLst/>
          </a:prstGeom>
          <a:noFill/>
          <a:ln w="9525">
            <a:noFill/>
            <a:miter lim="800000"/>
            <a:headEnd/>
            <a:tailEnd/>
          </a:ln>
          <a:effectLst/>
        </p:spPr>
        <p:txBody>
          <a:bodyPr>
            <a:spAutoFit/>
          </a:bodyPr>
          <a:lstStyle/>
          <a:p>
            <a:pPr algn="r">
              <a:spcBef>
                <a:spcPct val="50000"/>
              </a:spcBef>
            </a:pPr>
            <a:r>
              <a:rPr lang="ar-SA" altLang="en-US" sz="2800" b="1" dirty="0">
                <a:solidFill>
                  <a:srgbClr val="FFFF00"/>
                </a:solidFill>
                <a:latin typeface="Tahoma" pitchFamily="34" charset="0"/>
                <a:cs typeface="DecoType Naskh Extensions" pitchFamily="2" charset="-78"/>
              </a:rPr>
              <a:t>حاصرهم لمدة (6-15)ليلهً ، واخذ يقطع نخيلهم ويحرق بساتينهم (ليقلل من إراقة الدماء ونشر الأمن والسلام ويقلل من أمال اليهود من البقاء في المدينة) ، ومنع مساعدة المنافقين </a:t>
            </a:r>
            <a:r>
              <a:rPr lang="ar-SA" altLang="en-US" sz="2800" b="1" dirty="0">
                <a:latin typeface="Tahoma" pitchFamily="34" charset="0"/>
                <a:cs typeface="DecoType Naskh Extensions" pitchFamily="2" charset="-78"/>
              </a:rPr>
              <a:t>لهم.</a:t>
            </a:r>
            <a:endParaRPr lang="en-US" altLang="en-US" sz="2800" b="1" dirty="0">
              <a:latin typeface="Tahoma" pitchFamily="34" charset="0"/>
              <a:cs typeface="DecoType Naskh Extensions" pitchFamily="2" charset="-78"/>
            </a:endParaRPr>
          </a:p>
        </p:txBody>
      </p:sp>
      <p:sp>
        <p:nvSpPr>
          <p:cNvPr id="305158" name="Text Box 6"/>
          <p:cNvSpPr txBox="1">
            <a:spLocks noChangeArrowheads="1"/>
          </p:cNvSpPr>
          <p:nvPr/>
        </p:nvSpPr>
        <p:spPr bwMode="auto">
          <a:xfrm>
            <a:off x="0" y="4251325"/>
            <a:ext cx="9144000" cy="1373188"/>
          </a:xfrm>
          <a:prstGeom prst="rect">
            <a:avLst/>
          </a:prstGeom>
          <a:noFill/>
          <a:ln w="9525">
            <a:noFill/>
            <a:miter lim="800000"/>
            <a:headEnd/>
            <a:tailEnd/>
          </a:ln>
          <a:effectLst/>
        </p:spPr>
        <p:txBody>
          <a:bodyPr>
            <a:spAutoFit/>
          </a:bodyPr>
          <a:lstStyle/>
          <a:p>
            <a:pPr algn="r">
              <a:spcBef>
                <a:spcPct val="50000"/>
              </a:spcBef>
            </a:pPr>
            <a:r>
              <a:rPr lang="ar-SA" altLang="en-US" sz="2800" b="1" dirty="0">
                <a:latin typeface="Tahoma" pitchFamily="34" charset="0"/>
                <a:cs typeface="DecoType Naskh Extensions" pitchFamily="2" charset="-78"/>
              </a:rPr>
              <a:t> </a:t>
            </a:r>
            <a:r>
              <a:rPr lang="ar-SA" altLang="en-US" sz="2800" b="1" dirty="0">
                <a:solidFill>
                  <a:srgbClr val="FFFF00"/>
                </a:solidFill>
                <a:latin typeface="Tahoma" pitchFamily="34" charset="0"/>
                <a:cs typeface="DecoType Naskh Extensions" pitchFamily="2" charset="-78"/>
              </a:rPr>
              <a:t>فأيقن بنو النضير سوء العاقبة وتملكهم الخوف والرعب وطلبوا منهم حقن دمائهم مقابل الاستسلام والجلاء ، فوافق الرسول على أن يخرجوا كل ثلاث منهم في بعير يحملون عليه ما </a:t>
            </a:r>
            <a:r>
              <a:rPr lang="ar-SA" altLang="en-US" sz="2800" b="1" dirty="0" err="1">
                <a:solidFill>
                  <a:srgbClr val="FFFF00"/>
                </a:solidFill>
                <a:latin typeface="Tahoma" pitchFamily="34" charset="0"/>
                <a:cs typeface="DecoType Naskh Extensions" pitchFamily="2" charset="-78"/>
              </a:rPr>
              <a:t>يشاؤن</a:t>
            </a:r>
            <a:r>
              <a:rPr lang="ar-SA" altLang="en-US" sz="2800" b="1" dirty="0">
                <a:solidFill>
                  <a:srgbClr val="FFFF00"/>
                </a:solidFill>
                <a:latin typeface="Tahoma" pitchFamily="34" charset="0"/>
                <a:cs typeface="DecoType Naskh Extensions" pitchFamily="2" charset="-78"/>
              </a:rPr>
              <a:t> من دون السلاح. </a:t>
            </a:r>
            <a:endParaRPr lang="en-US" altLang="en-US" sz="2800" b="1" dirty="0">
              <a:solidFill>
                <a:srgbClr val="FFFF00"/>
              </a:solidFill>
              <a:latin typeface="Tahoma" pitchFamily="34" charset="0"/>
              <a:cs typeface="DecoType Naskh Extensions" pitchFamily="2" charset="-78"/>
            </a:endParaRPr>
          </a:p>
        </p:txBody>
      </p:sp>
      <p:sp>
        <p:nvSpPr>
          <p:cNvPr id="305159" name="Text Box 7"/>
          <p:cNvSpPr txBox="1">
            <a:spLocks noChangeArrowheads="1"/>
          </p:cNvSpPr>
          <p:nvPr/>
        </p:nvSpPr>
        <p:spPr bwMode="auto">
          <a:xfrm>
            <a:off x="0" y="5429264"/>
            <a:ext cx="9144000" cy="946150"/>
          </a:xfrm>
          <a:prstGeom prst="rect">
            <a:avLst/>
          </a:prstGeom>
          <a:noFill/>
          <a:ln w="9525">
            <a:noFill/>
            <a:miter lim="800000"/>
            <a:headEnd/>
            <a:tailEnd/>
          </a:ln>
          <a:effectLst/>
        </p:spPr>
        <p:txBody>
          <a:bodyPr>
            <a:spAutoFit/>
          </a:bodyPr>
          <a:lstStyle/>
          <a:p>
            <a:pPr algn="r">
              <a:spcBef>
                <a:spcPct val="50000"/>
              </a:spcBef>
            </a:pPr>
            <a:r>
              <a:rPr lang="ar-SA" altLang="en-US" sz="2800" b="1" dirty="0">
                <a:solidFill>
                  <a:srgbClr val="FFFF00"/>
                </a:solidFill>
                <a:latin typeface="Tahoma" pitchFamily="34" charset="0"/>
                <a:cs typeface="DecoType Naskh Extensions" pitchFamily="2" charset="-78"/>
              </a:rPr>
              <a:t>فمنهم من نزل في خيبر (حيي بن اخطب، وسلام بن أبي الحقيق، </a:t>
            </a:r>
            <a:r>
              <a:rPr lang="ar-SA" altLang="en-US" sz="2800" b="1" dirty="0" err="1">
                <a:solidFill>
                  <a:srgbClr val="FFFF00"/>
                </a:solidFill>
                <a:latin typeface="Tahoma" pitchFamily="34" charset="0"/>
                <a:cs typeface="DecoType Naskh Extensions" pitchFamily="2" charset="-78"/>
              </a:rPr>
              <a:t>وكنان</a:t>
            </a:r>
            <a:r>
              <a:rPr lang="ar-SA" altLang="en-US" sz="2800" b="1" dirty="0">
                <a:solidFill>
                  <a:srgbClr val="FFFF00"/>
                </a:solidFill>
                <a:latin typeface="Tahoma" pitchFamily="34" charset="0"/>
                <a:cs typeface="DecoType Naskh Extensions" pitchFamily="2" charset="-78"/>
              </a:rPr>
              <a:t> بن الربيع) ومنهم من نزل </a:t>
            </a:r>
            <a:r>
              <a:rPr lang="ar-SA" altLang="en-US" sz="2800" b="1" dirty="0" err="1">
                <a:solidFill>
                  <a:srgbClr val="FFFF00"/>
                </a:solidFill>
                <a:latin typeface="Tahoma" pitchFamily="34" charset="0"/>
                <a:cs typeface="DecoType Naskh Extensions" pitchFamily="2" charset="-78"/>
              </a:rPr>
              <a:t>أذرعات</a:t>
            </a:r>
            <a:r>
              <a:rPr lang="ar-SA" altLang="en-US" sz="2800" b="1" dirty="0">
                <a:solidFill>
                  <a:srgbClr val="FFFF00"/>
                </a:solidFill>
                <a:latin typeface="Tahoma" pitchFamily="34" charset="0"/>
                <a:cs typeface="DecoType Naskh Extensions" pitchFamily="2" charset="-78"/>
              </a:rPr>
              <a:t> عند حدود بلاد الشام.</a:t>
            </a:r>
            <a:endParaRPr lang="en-US" altLang="en-US" sz="2800" b="1" dirty="0">
              <a:solidFill>
                <a:srgbClr val="FFFF00"/>
              </a:solidFill>
              <a:latin typeface="Tahoma" pitchFamily="34" charset="0"/>
              <a:cs typeface="DecoType Naskh Extensions" pitchFamily="2" charset="-78"/>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6178" name="Text Box 2"/>
          <p:cNvSpPr txBox="1">
            <a:spLocks noChangeArrowheads="1"/>
          </p:cNvSpPr>
          <p:nvPr/>
        </p:nvSpPr>
        <p:spPr bwMode="auto">
          <a:xfrm>
            <a:off x="5867400" y="304800"/>
            <a:ext cx="2895600" cy="579438"/>
          </a:xfrm>
          <a:prstGeom prst="rect">
            <a:avLst/>
          </a:prstGeom>
          <a:noFill/>
          <a:ln w="9525">
            <a:noFill/>
            <a:miter lim="800000"/>
            <a:headEnd/>
            <a:tailEnd/>
          </a:ln>
          <a:effectLst/>
        </p:spPr>
        <p:txBody>
          <a:bodyPr>
            <a:spAutoFit/>
          </a:bodyPr>
          <a:lstStyle/>
          <a:p>
            <a:pPr algn="just" rtl="1">
              <a:spcBef>
                <a:spcPct val="50000"/>
              </a:spcBef>
            </a:pPr>
            <a:r>
              <a:rPr lang="ar-SA" altLang="en-US" sz="3200" b="1">
                <a:solidFill>
                  <a:srgbClr val="800080"/>
                </a:solidFill>
                <a:cs typeface="DecoType Naskh Extensions" pitchFamily="2" charset="-78"/>
              </a:rPr>
              <a:t>الغنائم:</a:t>
            </a:r>
            <a:endParaRPr lang="en-US" altLang="en-US" sz="3200" b="1">
              <a:solidFill>
                <a:srgbClr val="800080"/>
              </a:solidFill>
              <a:cs typeface="DecoType Naskh Extensions" pitchFamily="2" charset="-78"/>
            </a:endParaRPr>
          </a:p>
        </p:txBody>
      </p:sp>
      <p:sp>
        <p:nvSpPr>
          <p:cNvPr id="306179" name="Text Box 3"/>
          <p:cNvSpPr txBox="1">
            <a:spLocks noChangeArrowheads="1"/>
          </p:cNvSpPr>
          <p:nvPr/>
        </p:nvSpPr>
        <p:spPr bwMode="auto">
          <a:xfrm>
            <a:off x="0" y="762000"/>
            <a:ext cx="9144000" cy="2308324"/>
          </a:xfrm>
          <a:prstGeom prst="rect">
            <a:avLst/>
          </a:prstGeom>
          <a:noFill/>
          <a:ln w="9525">
            <a:noFill/>
            <a:miter lim="800000"/>
            <a:headEnd/>
            <a:tailEnd/>
          </a:ln>
          <a:effectLst/>
        </p:spPr>
        <p:txBody>
          <a:bodyPr>
            <a:spAutoFit/>
          </a:bodyPr>
          <a:lstStyle/>
          <a:p>
            <a:pPr algn="just" rtl="1">
              <a:spcBef>
                <a:spcPct val="50000"/>
              </a:spcBef>
            </a:pPr>
            <a:r>
              <a:rPr lang="ar-SA" altLang="en-US" sz="3200" b="1" dirty="0">
                <a:solidFill>
                  <a:srgbClr val="FFFF00"/>
                </a:solidFill>
                <a:latin typeface="Tahoma" pitchFamily="34" charset="0"/>
                <a:cs typeface="DecoType Naskh Extensions" pitchFamily="2" charset="-78"/>
              </a:rPr>
              <a:t>غنم المسلمون من يهود بني النضير 50 درعاً و50 خوذة  </a:t>
            </a:r>
            <a:r>
              <a:rPr lang="ar-SA" altLang="en-US" sz="3200" b="1" dirty="0" err="1">
                <a:solidFill>
                  <a:srgbClr val="FFFF00"/>
                </a:solidFill>
                <a:latin typeface="Tahoma" pitchFamily="34" charset="0"/>
                <a:cs typeface="DecoType Naskh Extensions" pitchFamily="2" charset="-78"/>
              </a:rPr>
              <a:t>و</a:t>
            </a:r>
            <a:r>
              <a:rPr lang="ar-SA" altLang="en-US" sz="3200" b="1" dirty="0">
                <a:solidFill>
                  <a:srgbClr val="FFFF00"/>
                </a:solidFill>
                <a:latin typeface="Tahoma" pitchFamily="34" charset="0"/>
                <a:cs typeface="DecoType Naskh Extensions" pitchFamily="2" charset="-78"/>
              </a:rPr>
              <a:t> 34 سيفاً، بالإضافة إلى الأراضي والبساتين.والتي قسمت على المهاجرين </a:t>
            </a:r>
            <a:r>
              <a:rPr lang="ar-SA" altLang="en-US" sz="3200" b="1" dirty="0" err="1">
                <a:solidFill>
                  <a:srgbClr val="FFFF00"/>
                </a:solidFill>
                <a:latin typeface="Tahoma" pitchFamily="34" charset="0"/>
                <a:cs typeface="DecoType Naskh Extensions" pitchFamily="2" charset="-78"/>
              </a:rPr>
              <a:t>ليغنوا</a:t>
            </a:r>
            <a:r>
              <a:rPr lang="ar-SA" altLang="en-US" sz="3200" b="1" dirty="0">
                <a:solidFill>
                  <a:srgbClr val="FFFF00"/>
                </a:solidFill>
                <a:latin typeface="Tahoma" pitchFamily="34" charset="0"/>
                <a:cs typeface="DecoType Naskh Extensions" pitchFamily="2" charset="-78"/>
              </a:rPr>
              <a:t>.</a:t>
            </a:r>
          </a:p>
          <a:p>
            <a:pPr algn="just" rtl="1">
              <a:spcBef>
                <a:spcPct val="50000"/>
              </a:spcBef>
            </a:pPr>
            <a:r>
              <a:rPr lang="ar-SA" altLang="en-US" sz="3200" b="1" dirty="0">
                <a:solidFill>
                  <a:srgbClr val="FFFF00"/>
                </a:solidFill>
                <a:latin typeface="Tahoma" pitchFamily="34" charset="0"/>
                <a:cs typeface="DecoType Naskh Extensions" pitchFamily="2" charset="-78"/>
              </a:rPr>
              <a:t>وقيل أسلم اثنين من بني النضير فلم تمس أموالهم.(</a:t>
            </a:r>
            <a:r>
              <a:rPr lang="ar-SA" altLang="en-US" sz="3200" b="1" dirty="0" err="1">
                <a:solidFill>
                  <a:srgbClr val="FFFF00"/>
                </a:solidFill>
                <a:latin typeface="Tahoma" pitchFamily="34" charset="0"/>
                <a:cs typeface="DecoType Naskh Extensions" pitchFamily="2" charset="-78"/>
              </a:rPr>
              <a:t>يامين</a:t>
            </a:r>
            <a:r>
              <a:rPr lang="ar-SA" altLang="en-US" sz="3200" b="1" dirty="0">
                <a:solidFill>
                  <a:srgbClr val="FFFF00"/>
                </a:solidFill>
                <a:latin typeface="Tahoma" pitchFamily="34" charset="0"/>
                <a:cs typeface="DecoType Naskh Extensions" pitchFamily="2" charset="-78"/>
              </a:rPr>
              <a:t> بن </a:t>
            </a:r>
            <a:r>
              <a:rPr lang="ar-SA" altLang="en-US" sz="3200" b="1" dirty="0" err="1">
                <a:solidFill>
                  <a:srgbClr val="FFFF00"/>
                </a:solidFill>
                <a:latin typeface="Tahoma" pitchFamily="34" charset="0"/>
                <a:cs typeface="DecoType Naskh Extensions" pitchFamily="2" charset="-78"/>
              </a:rPr>
              <a:t>عمير</a:t>
            </a:r>
            <a:r>
              <a:rPr lang="ar-SA" altLang="en-US" sz="3200" b="1" dirty="0">
                <a:solidFill>
                  <a:srgbClr val="FFFF00"/>
                </a:solidFill>
                <a:latin typeface="Tahoma" pitchFamily="34" charset="0"/>
                <a:cs typeface="DecoType Naskh Extensions" pitchFamily="2" charset="-78"/>
              </a:rPr>
              <a:t> وأبو سعد بن وهب)</a:t>
            </a:r>
            <a:endParaRPr lang="en-US" altLang="en-US" sz="3200" b="1" dirty="0">
              <a:solidFill>
                <a:srgbClr val="FFFF00"/>
              </a:solidFill>
              <a:latin typeface="Tahoma" pitchFamily="34" charset="0"/>
              <a:cs typeface="DecoType Naskh Extensions" pitchFamily="2" charset="-78"/>
            </a:endParaRPr>
          </a:p>
        </p:txBody>
      </p:sp>
      <p:sp>
        <p:nvSpPr>
          <p:cNvPr id="306180" name="Text Box 4"/>
          <p:cNvSpPr txBox="1">
            <a:spLocks noChangeArrowheads="1"/>
          </p:cNvSpPr>
          <p:nvPr/>
        </p:nvSpPr>
        <p:spPr bwMode="auto">
          <a:xfrm>
            <a:off x="2133600" y="3657600"/>
            <a:ext cx="7010400" cy="579438"/>
          </a:xfrm>
          <a:prstGeom prst="rect">
            <a:avLst/>
          </a:prstGeom>
          <a:noFill/>
          <a:ln w="9525">
            <a:noFill/>
            <a:miter lim="800000"/>
            <a:headEnd/>
            <a:tailEnd/>
          </a:ln>
          <a:effectLst/>
        </p:spPr>
        <p:txBody>
          <a:bodyPr>
            <a:spAutoFit/>
          </a:bodyPr>
          <a:lstStyle/>
          <a:p>
            <a:pPr algn="just" rtl="1">
              <a:spcBef>
                <a:spcPct val="50000"/>
              </a:spcBef>
            </a:pPr>
            <a:r>
              <a:rPr lang="ar-SA" altLang="en-US" sz="3200" b="1">
                <a:solidFill>
                  <a:srgbClr val="800080"/>
                </a:solidFill>
                <a:cs typeface="DecoType Naskh Extensions" pitchFamily="2" charset="-78"/>
              </a:rPr>
              <a:t>العبرة من الغزوة:</a:t>
            </a:r>
            <a:endParaRPr lang="en-US" altLang="en-US" sz="3200" b="1">
              <a:solidFill>
                <a:srgbClr val="800080"/>
              </a:solidFill>
              <a:cs typeface="DecoType Naskh Extensions" pitchFamily="2" charset="-78"/>
            </a:endParaRPr>
          </a:p>
        </p:txBody>
      </p:sp>
      <p:sp>
        <p:nvSpPr>
          <p:cNvPr id="306181" name="Text Box 5"/>
          <p:cNvSpPr txBox="1">
            <a:spLocks noChangeArrowheads="1"/>
          </p:cNvSpPr>
          <p:nvPr/>
        </p:nvSpPr>
        <p:spPr bwMode="auto">
          <a:xfrm>
            <a:off x="0" y="4083050"/>
            <a:ext cx="6553200" cy="2774950"/>
          </a:xfrm>
          <a:prstGeom prst="rect">
            <a:avLst/>
          </a:prstGeom>
          <a:noFill/>
          <a:ln w="9525">
            <a:noFill/>
            <a:miter lim="800000"/>
            <a:headEnd/>
            <a:tailEnd/>
          </a:ln>
          <a:effectLst/>
        </p:spPr>
        <p:txBody>
          <a:bodyPr wrap="square">
            <a:spAutoFit/>
          </a:bodyPr>
          <a:lstStyle/>
          <a:p>
            <a:pPr algn="just" rtl="1">
              <a:spcBef>
                <a:spcPct val="50000"/>
              </a:spcBef>
            </a:pPr>
            <a:r>
              <a:rPr lang="ar-SA" altLang="en-US" sz="3200" b="1" dirty="0">
                <a:solidFill>
                  <a:srgbClr val="FFFF00"/>
                </a:solidFill>
                <a:latin typeface="Tahoma" pitchFamily="34" charset="0"/>
                <a:cs typeface="DecoType Naskh Extensions" pitchFamily="2" charset="-78"/>
              </a:rPr>
              <a:t>1- الغدر صفة ملازمة لليهود .</a:t>
            </a:r>
          </a:p>
          <a:p>
            <a:pPr algn="just" rtl="1">
              <a:spcBef>
                <a:spcPct val="50000"/>
              </a:spcBef>
            </a:pPr>
            <a:r>
              <a:rPr lang="ar-SA" altLang="en-US" sz="3200" b="1" dirty="0">
                <a:solidFill>
                  <a:srgbClr val="FFFF00"/>
                </a:solidFill>
                <a:latin typeface="Tahoma" pitchFamily="34" charset="0"/>
                <a:cs typeface="DecoType Naskh Extensions" pitchFamily="2" charset="-78"/>
              </a:rPr>
              <a:t>2- هم قتلة أنبياء.</a:t>
            </a:r>
          </a:p>
          <a:p>
            <a:pPr algn="just" rtl="1">
              <a:spcBef>
                <a:spcPct val="50000"/>
              </a:spcBef>
            </a:pPr>
            <a:r>
              <a:rPr lang="ar-SA" altLang="en-US" sz="3200" b="1" dirty="0">
                <a:solidFill>
                  <a:srgbClr val="FFFF00"/>
                </a:solidFill>
                <a:latin typeface="Tahoma" pitchFamily="34" charset="0"/>
                <a:cs typeface="DecoType Naskh Extensions" pitchFamily="2" charset="-78"/>
              </a:rPr>
              <a:t>3- اتخاذ الرفقة الصالحة والطيبة التي تعينه وتذكره بالله.</a:t>
            </a:r>
          </a:p>
          <a:p>
            <a:pPr algn="just" rtl="1">
              <a:spcBef>
                <a:spcPct val="50000"/>
              </a:spcBef>
            </a:pPr>
            <a:r>
              <a:rPr lang="ar-SA" altLang="en-US" sz="3200" b="1" dirty="0">
                <a:solidFill>
                  <a:srgbClr val="FFFF00"/>
                </a:solidFill>
                <a:latin typeface="Tahoma" pitchFamily="34" charset="0"/>
                <a:cs typeface="DecoType Naskh Extensions" pitchFamily="2" charset="-78"/>
              </a:rPr>
              <a:t>4- الحزم في اتخذ العلاج والحل.</a:t>
            </a:r>
            <a:endParaRPr lang="en-US" altLang="en-US" sz="3200" b="1" dirty="0">
              <a:solidFill>
                <a:srgbClr val="FFFF00"/>
              </a:solidFill>
              <a:latin typeface="Tahoma" pitchFamily="34" charset="0"/>
              <a:cs typeface="DecoType Naskh Extensions" pitchFamily="2" charset="-78"/>
            </a:endParaRPr>
          </a:p>
        </p:txBody>
      </p:sp>
      <p:sp>
        <p:nvSpPr>
          <p:cNvPr id="306184" name="WordArt 8">
            <a:hlinkClick r:id="rId3" action="ppaction://hlinksldjump"/>
          </p:cNvPr>
          <p:cNvSpPr>
            <a:spLocks noChangeArrowheads="1" noChangeShapeType="1" noTextEdit="1"/>
          </p:cNvSpPr>
          <p:nvPr/>
        </p:nvSpPr>
        <p:spPr bwMode="auto">
          <a:xfrm>
            <a:off x="6781800" y="59436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85730" name="WordArt 2"/>
          <p:cNvSpPr>
            <a:spLocks noChangeArrowheads="1" noChangeShapeType="1" noTextEdit="1"/>
          </p:cNvSpPr>
          <p:nvPr/>
        </p:nvSpPr>
        <p:spPr bwMode="auto">
          <a:xfrm>
            <a:off x="3124200" y="4724400"/>
            <a:ext cx="5638800" cy="1409700"/>
          </a:xfrm>
          <a:prstGeom prst="rect">
            <a:avLst/>
          </a:prstGeom>
        </p:spPr>
        <p:txBody>
          <a:bodyPr wrap="none" fromWordArt="1">
            <a:prstTxWarp prst="textFadeUp">
              <a:avLst>
                <a:gd name="adj" fmla="val 0"/>
              </a:avLst>
            </a:prstTxWarp>
          </a:bodyPr>
          <a:lstStyle/>
          <a:p>
            <a:pPr algn="ctr" rtl="1"/>
            <a:r>
              <a:rPr lang="ar-EG" sz="3600" kern="10">
                <a:ln w="12700">
                  <a:solidFill>
                    <a:srgbClr val="00CC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l-Kharshi 10"/>
              </a:rPr>
              <a:t>ولا تنسونا من صالح دعائكم</a:t>
            </a:r>
          </a:p>
        </p:txBody>
      </p:sp>
      <p:sp>
        <p:nvSpPr>
          <p:cNvPr id="585731" name="WordArt 3"/>
          <p:cNvSpPr>
            <a:spLocks noChangeArrowheads="1" noChangeShapeType="1" noTextEdit="1"/>
          </p:cNvSpPr>
          <p:nvPr/>
        </p:nvSpPr>
        <p:spPr bwMode="auto">
          <a:xfrm>
            <a:off x="228600" y="3200400"/>
            <a:ext cx="2717800" cy="609600"/>
          </a:xfrm>
          <a:prstGeom prst="rect">
            <a:avLst/>
          </a:prstGeom>
        </p:spPr>
        <p:txBody>
          <a:bodyPr wrap="none" fromWordArt="1">
            <a:prstTxWarp prst="textFadeUp">
              <a:avLst>
                <a:gd name="adj" fmla="val 9991"/>
              </a:avLst>
            </a:prstTxWarp>
          </a:bodyPr>
          <a:lstStyle/>
          <a:p>
            <a:pPr algn="ctr" rtl="1"/>
            <a:r>
              <a:rPr lang="ar-EG" sz="3600" kern="10">
                <a:ln w="12700">
                  <a:solidFill>
                    <a:srgbClr val="00CC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l-Kharshi 10"/>
              </a:rPr>
              <a:t>معا على الدرب</a:t>
            </a:r>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3852</TotalTime>
  <Words>2081</Words>
  <Application>Microsoft Office PowerPoint</Application>
  <PresentationFormat>عرض على الشاشة (3:4)‏</PresentationFormat>
  <Paragraphs>154</Paragraphs>
  <Slides>45</Slides>
  <Notes>0</Notes>
  <HiddenSlides>0</HiddenSlides>
  <MMClips>0</MMClips>
  <ScaleCrop>false</ScaleCrop>
  <HeadingPairs>
    <vt:vector size="4" baseType="variant">
      <vt:variant>
        <vt:lpstr>سمة</vt:lpstr>
      </vt:variant>
      <vt:variant>
        <vt:i4>1</vt:i4>
      </vt:variant>
      <vt:variant>
        <vt:lpstr>عناوين الشرائح</vt:lpstr>
      </vt:variant>
      <vt:variant>
        <vt:i4>45</vt:i4>
      </vt:variant>
    </vt:vector>
  </HeadingPairs>
  <TitlesOfParts>
    <vt:vector size="46" baseType="lpstr">
      <vt:lpstr>تدفق</vt:lpstr>
      <vt:lpstr>الشريحة 1</vt:lpstr>
      <vt:lpstr>محاضرات في فقه السيرة</vt:lpstr>
      <vt:lpstr>الشريحة 3</vt:lpstr>
      <vt:lpstr>الشريحة 4</vt:lpstr>
      <vt:lpstr>           سبب التسمية                     </vt:lpstr>
      <vt:lpstr>أسباب الغزوة</vt:lpstr>
      <vt:lpstr>  كانت مكة تحترق غيظاً على المسلمين مما أصابها في معركة بدر من مأساة الهزيمة وقتل الصناديد والأشراف ، وكانت تجيش فيها نزعات الانتقام وأخذ الثأر ، حتى إن قريشاً كانوا قد منعوا البكاء على قتلاهم في بدر ، ومنعوا من الاستعجال في فداء الأسارى حتى لا يتفطن المسلمون مدي مأساتهم وحزنهم ‏.‏    وعلى أثر غزوة بدر اتفقت قريش على أن تقوم بحرب شاملة ضد المسلمين تشفي غيظها وتروي غلة حقدها ، وأخذت في الاستعداد للخوض في مثل هذه المعركة ‏.‏    وكان عكرمة بن أبي جهل ، وصفوان بن أمية ، وأبو سفيان بن حرب ، وعبد الله بن أبي ربيعة أكثر زعماء قريش نشاطاً وتحمساً لخوض المعركة</vt:lpstr>
      <vt:lpstr>اجتمع من قريش ثلاثة آلاف مقاتل مستصحبين بنساء يحضن الرجال عند حمي الوطيس . وخرج الجيش حتى بلغ مكان ( ذو الحليفة ) قريبا من أحد . سمع رسول الله صلى الله عليه وسلم تقدم المشركين إليهم فاستشار أصحابه ، فقال الشيوخ : نقاتل هنا ، وقال الرجال : نخرج للقائهم . فأخذ النبي صلى الله عليه وسلم برأي الرجال . لبس النبي صلى الله عليه وسلم حربته وخرج يريد لقاء المشركين ، فخرج من المدينة ألف رجل ، انسحب عبد الله بن أبي المنافق بثلث الجيش قائلا : ما ندري علام نقتل أنفسنا </vt:lpstr>
      <vt:lpstr>عسكر المسلمون عند جبل أحد ، ووضع الرسول عليه الصلاة والسلام خطة محكمة ، وهي أنه وضع خمسين رجلا على الجبل قادهم عبد الله بن جبير ، وأمرهم الرسول عليه الصلاة والسلام بعدم التحرك سواء في الفوز أو الخسارة . وبدأت المعركة ، وقاتل حمزة بن عبد المطلب قتال الأبطال الموحشين ، وكاد جبير بن مطعم قد وعد غلامه وحشيا أن يعتقه إن هو قتل حمزة . يقول وحشي : خرجت أنظر حمزة أتربصه حتى رأيته كأنه الجمل الأورق يهد الناس بسيفه هدا ، فهززت حربتي ، حتى إذا رضيت عنها دفعتها إليه فوقعت في أحشائه حتى خرجت من بين رجليه ، وتركته وإياها حتى مات . لقد كان استشهاد حمزة نكبة عظيمة على المسلمين ، إلا إنهم قاوموا وصمدوا أمام قتال المشركين . ولقد قاتل مصعب بن عمير عن رسول الله صلى الله عليه وسلم حتى قتل ، وراح قاتله يجري إلى قومه يخبرهم أنه قتل محمدا. وراحت قريش تجر أذيال الهزيمة ثانية ، حيث أن اللواء قد سقط على الأرض تطأه الأقدام .</vt:lpstr>
      <vt:lpstr>رأى الرماة من فوق الجبل هزيمة المشركين ، وقال بعضهم : ما لنا في الوقوف حاجة . ونسوا وصية الرسول صلى الله عليه وسلم لهم ، فذكرهم قائدهم بها ، فلم يكترثوا بمقولته ، وسارعوا إلى جمع الغنائم . لاحظ خالد بن الوليد نزول الرماة ، فانطلق مع بعض المشركين والتفوا حول الجبل ، وفاجئوا المسلمين من الخلف ، فانبهر المسلمون وهرعوا مسرعين هاربين . وارتفعت راية المشركين مرة أخرى ، فلما رآها الجيش عاودوا هجومهم . ولقد رمى أحد المشركين حجرا نحو الرسول صلى الله عليه وسلم ، فكسرت رباعية الرسول عليه الصلاة والسلام ، كما أنه وقع في حفرة كان أبو عامر الراهب قد حفرها ثم غطاها بالقش والتراب ، فشج رأس النبي صلى الله عليه وسلم ، وأخذ يمسح الدم قائلا : كيف يفلح قوم خضبوا وجه نبيهم وهو يدعوهم إلى ربهم ! </vt:lpstr>
      <vt:lpstr>نادى الرسول في أصحابه قائلا : هلموا إلي عباد الله .. هلموا إلي عباد الله . فاجتمع ثلاثون من صحابة رسول الله صلى الله عليه وسلم ، فجمع جيشه ونظمه ، ولحق بالمشركين ليقلب نصرهم هزيمة وفرحهم عزاء . فلما ابتعدوا أكثر فأكثر .. تركهم وعاد للمدينة . وهكذا ، أدركنا أن من خالف أمر الرسول صلى الله عليه وسلم ، فلا يحسبن نفسه ناج من مصيره إلا إذا شمله الله برحمته التي وسعت كل شيء علما .  </vt:lpstr>
      <vt:lpstr>تاريخها:-</vt:lpstr>
      <vt:lpstr>الشريحة 13</vt:lpstr>
      <vt:lpstr>رجوع المنافقين               </vt:lpstr>
      <vt:lpstr>الشريحة 15</vt:lpstr>
      <vt:lpstr>أحداث ميدان معركة أحد         </vt:lpstr>
      <vt:lpstr>الشريحة 17</vt:lpstr>
      <vt:lpstr>الثبات و المصابرة </vt:lpstr>
      <vt:lpstr>الشريحة 19</vt:lpstr>
      <vt:lpstr>الشريحة 20</vt:lpstr>
      <vt:lpstr>                       أبو سفيان مفتخر                </vt:lpstr>
      <vt:lpstr>الشريحة 22</vt:lpstr>
      <vt:lpstr>الشريحة 23</vt:lpstr>
      <vt:lpstr>الشريحة 24</vt:lpstr>
      <vt:lpstr>الشريحة 25</vt:lpstr>
      <vt:lpstr>الشريحة 26</vt:lpstr>
      <vt:lpstr>يوم الرجيع</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    : سرية بئر معونة      </vt:lpstr>
      <vt:lpstr>الشريحة 38</vt:lpstr>
      <vt:lpstr>الشريحة 39</vt:lpstr>
      <vt:lpstr>الشريحة 40</vt:lpstr>
      <vt:lpstr>الشريحة 41</vt:lpstr>
      <vt:lpstr>الشريحة 42</vt:lpstr>
      <vt:lpstr>الشريحة 43</vt:lpstr>
      <vt:lpstr>الشريحة 44</vt:lpstr>
      <vt:lpstr>الشريحة 45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soso</dc:creator>
  <cp:lastModifiedBy>Automate</cp:lastModifiedBy>
  <cp:revision>331</cp:revision>
  <cp:lastPrinted>2000-05-14T05:39:45Z</cp:lastPrinted>
  <dcterms:created xsi:type="dcterms:W3CDTF">2000-02-25T19:54:01Z</dcterms:created>
  <dcterms:modified xsi:type="dcterms:W3CDTF">2012-03-06T14:15:27Z</dcterms:modified>
</cp:coreProperties>
</file>