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7"/>
  </p:notesMasterIdLst>
  <p:sldIdLst>
    <p:sldId id="282" r:id="rId2"/>
    <p:sldId id="280" r:id="rId3"/>
    <p:sldId id="279" r:id="rId4"/>
    <p:sldId id="278" r:id="rId5"/>
    <p:sldId id="277" r:id="rId6"/>
    <p:sldId id="276" r:id="rId7"/>
    <p:sldId id="275" r:id="rId8"/>
    <p:sldId id="272" r:id="rId9"/>
    <p:sldId id="274" r:id="rId10"/>
    <p:sldId id="273" r:id="rId11"/>
    <p:sldId id="270" r:id="rId12"/>
    <p:sldId id="271" r:id="rId13"/>
    <p:sldId id="269" r:id="rId14"/>
    <p:sldId id="268" r:id="rId15"/>
    <p:sldId id="267" r:id="rId16"/>
    <p:sldId id="266" r:id="rId17"/>
    <p:sldId id="265" r:id="rId18"/>
    <p:sldId id="264" r:id="rId19"/>
    <p:sldId id="292" r:id="rId20"/>
    <p:sldId id="295" r:id="rId21"/>
    <p:sldId id="294" r:id="rId22"/>
    <p:sldId id="293" r:id="rId23"/>
    <p:sldId id="299" r:id="rId24"/>
    <p:sldId id="298" r:id="rId25"/>
    <p:sldId id="297"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1" d="100"/>
          <a:sy n="71" d="100"/>
        </p:scale>
        <p:origin x="-111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C76CD66-4312-45A4-83F6-51688B765229}" type="datetimeFigureOut">
              <a:rPr lang="ar-SA" smtClean="0"/>
              <a:pPr/>
              <a:t>23/05/1433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5D60820-0A10-4414-B450-3252793285DF}"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23/05/1433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D91F57-E7FF-44E4-B585-308FC82BFA17}" type="datetimeFigureOut">
              <a:rPr lang="ar-SA" smtClean="0"/>
              <a:pPr/>
              <a:t>23/05/1433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65846D-B1BD-48BD-9DC4-11B826A2995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357166"/>
            <a:ext cx="8572560" cy="6063198"/>
          </a:xfrm>
          <a:prstGeom prst="rect">
            <a:avLst/>
          </a:prstGeom>
        </p:spPr>
        <p:txBody>
          <a:bodyPr wrap="square">
            <a:spAutoFit/>
          </a:bodyPr>
          <a:lstStyle/>
          <a:p>
            <a:r>
              <a:rPr lang="ar-SA" sz="4400" b="1" dirty="0" smtClean="0">
                <a:solidFill>
                  <a:srgbClr val="FF0000"/>
                </a:solidFill>
              </a:rPr>
              <a:t>المحاضرة الحادية عشرة</a:t>
            </a:r>
          </a:p>
          <a:p>
            <a:r>
              <a:rPr lang="ar-SA" sz="4400" b="1" dirty="0" smtClean="0">
                <a:solidFill>
                  <a:srgbClr val="FF0000"/>
                </a:solidFill>
              </a:rPr>
              <a:t>الشكل والمعمار للقصيدة في الشعر اليمني الحديث</a:t>
            </a:r>
          </a:p>
          <a:p>
            <a:endParaRPr lang="ar-SA" sz="3200" b="1" dirty="0" smtClean="0"/>
          </a:p>
          <a:p>
            <a:r>
              <a:rPr lang="ar-SA" sz="3200" b="1" dirty="0" smtClean="0"/>
              <a:t>     لعل أبرز محاولات التجديد التي استهدفت الشكل الموسيقي</a:t>
            </a:r>
          </a:p>
          <a:p>
            <a:r>
              <a:rPr lang="ar-SA" sz="3200" b="1" dirty="0" smtClean="0"/>
              <a:t>للقصيدة , الشاعر والكاتب المسرحي اليمني ” علي أحمد </a:t>
            </a:r>
            <a:r>
              <a:rPr lang="ar-SA" sz="3200" b="1" dirty="0" err="1" smtClean="0"/>
              <a:t>باكثير</a:t>
            </a:r>
            <a:r>
              <a:rPr lang="ar-SA" sz="3200" b="1" dirty="0" smtClean="0"/>
              <a:t>“ الذي حاول تطويع الشعر العربي للشكل والأداء المسرحيين , ثم استفاضت على أيدي : السياب , </a:t>
            </a:r>
            <a:r>
              <a:rPr lang="ar-SA" sz="3200" b="1" dirty="0" err="1" smtClean="0"/>
              <a:t>و</a:t>
            </a:r>
            <a:r>
              <a:rPr lang="ar-SA" sz="3200" b="1" dirty="0" smtClean="0"/>
              <a:t> </a:t>
            </a:r>
            <a:r>
              <a:rPr lang="ar-SA" sz="3200" b="1" dirty="0" err="1" smtClean="0"/>
              <a:t>البياتي</a:t>
            </a:r>
            <a:r>
              <a:rPr lang="ar-SA" sz="3200" b="1" dirty="0" smtClean="0"/>
              <a:t> , ونازك الملائكة , في شكل القصيدة .</a:t>
            </a:r>
          </a:p>
          <a:p>
            <a:r>
              <a:rPr lang="ar-SA" sz="3200" b="1" dirty="0" smtClean="0"/>
              <a:t> </a:t>
            </a:r>
          </a:p>
          <a:p>
            <a:endParaRPr lang="ar-SA" sz="3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357166"/>
            <a:ext cx="8286776" cy="5509200"/>
          </a:xfrm>
          <a:prstGeom prst="rect">
            <a:avLst/>
          </a:prstGeom>
        </p:spPr>
        <p:txBody>
          <a:bodyPr wrap="square">
            <a:spAutoFit/>
          </a:bodyPr>
          <a:lstStyle/>
          <a:p>
            <a:r>
              <a:rPr lang="ar-SA" sz="3200" b="1" dirty="0" smtClean="0"/>
              <a:t>     ولم يكن اليمن بمعزل عن هذا التجديد في الشكل الموسيقي للقصيدة , فقد خرج الشعراء من الإطار العمودي للقصيدة , ومن الوحدة الموسيقية للبيت المفرد ومن القافية الرتيبة , إلى إطار السطر ثم الجملة الموسيقي , حيث تصبح للقافي في نهاية الجملة أو السطر جمالية خاصة , تختلف كل الاختلاف عنها في القالب القديم.</a:t>
            </a:r>
          </a:p>
          <a:p>
            <a:r>
              <a:rPr lang="ar-SA" sz="3200" b="1" dirty="0" smtClean="0"/>
              <a:t> وأول من حاول الخروج على شكل البنية الموسيقية التقليدي للقصيدة العربية والانتقال إلى الشكل الجديد , هو الشاعر: أحمد الشامي . وقد استغرقت محاولته سنوات حتى تمكن  من الخروج من عباءة القالب الموسيقي القديم .</a:t>
            </a:r>
          </a:p>
          <a:p>
            <a:endParaRPr lang="ar-SA" sz="3200" b="1"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1285860"/>
            <a:ext cx="8429652" cy="3539430"/>
          </a:xfrm>
          <a:prstGeom prst="rect">
            <a:avLst/>
          </a:prstGeom>
        </p:spPr>
        <p:txBody>
          <a:bodyPr wrap="square">
            <a:spAutoFit/>
          </a:bodyPr>
          <a:lstStyle/>
          <a:p>
            <a:r>
              <a:rPr lang="ar-SA" b="1" dirty="0" smtClean="0"/>
              <a:t> </a:t>
            </a:r>
            <a:r>
              <a:rPr lang="ar-SA" sz="3200" b="1" dirty="0" smtClean="0"/>
              <a:t>  بدأ الشاعر سنة 1950 اتجاهه إلى الشكل المنوع المنضبط , </a:t>
            </a:r>
          </a:p>
          <a:p>
            <a:r>
              <a:rPr lang="ar-SA" sz="3200" b="1" dirty="0" smtClean="0"/>
              <a:t>  ونعني </a:t>
            </a:r>
            <a:r>
              <a:rPr lang="ar-SA" sz="3200" b="1" dirty="0" err="1" smtClean="0"/>
              <a:t>به</a:t>
            </a:r>
            <a:r>
              <a:rPr lang="ar-SA" sz="3200" b="1" dirty="0" smtClean="0"/>
              <a:t> شكل القصيدة التي تُقسم إلى وحدات موسيقية , وتنوع القوافي داخل كل واحدة , وتظل كل وحدة مرتبطة في نهايتها الموسيقية مشتركة موحدة في نهايات كل الوحدات .</a:t>
            </a:r>
          </a:p>
          <a:p>
            <a:r>
              <a:rPr lang="ar-SA" sz="3200" b="1" dirty="0" err="1" smtClean="0"/>
              <a:t>وهذ</a:t>
            </a:r>
            <a:r>
              <a:rPr lang="ar-SA" sz="3200" b="1" dirty="0" smtClean="0"/>
              <a:t> التنوع المحدود المنضبط استكشفه شعراء </a:t>
            </a:r>
            <a:r>
              <a:rPr lang="ar-SA" sz="3200" b="1" dirty="0" err="1" smtClean="0"/>
              <a:t>أبولو</a:t>
            </a:r>
            <a:r>
              <a:rPr lang="ar-SA" sz="3200" b="1" dirty="0" smtClean="0"/>
              <a:t> , واستخدموه في قصائدهم .</a:t>
            </a:r>
          </a:p>
          <a:p>
            <a:endParaRPr lang="ar-SA" sz="32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428604"/>
            <a:ext cx="8358214" cy="6001643"/>
          </a:xfrm>
          <a:prstGeom prst="rect">
            <a:avLst/>
          </a:prstGeom>
        </p:spPr>
        <p:txBody>
          <a:bodyPr wrap="square">
            <a:spAutoFit/>
          </a:bodyPr>
          <a:lstStyle/>
          <a:p>
            <a:r>
              <a:rPr lang="ar-SA" sz="3200" b="1" dirty="0" smtClean="0"/>
              <a:t> لقد مثلت محاولة الشاعر أحمد الشامي هذه التجربة في قصيدته ” ندم ” وفيها يقول :</a:t>
            </a:r>
          </a:p>
          <a:p>
            <a:r>
              <a:rPr lang="ar-SA" sz="3200" b="1" dirty="0" smtClean="0"/>
              <a:t>       لا قد رجعت إلى الصواب</a:t>
            </a:r>
          </a:p>
          <a:p>
            <a:r>
              <a:rPr lang="ar-SA" sz="3200" b="1" dirty="0" smtClean="0"/>
              <a:t>       وتلك غضبة ثائر</a:t>
            </a:r>
          </a:p>
          <a:p>
            <a:r>
              <a:rPr lang="ar-SA" sz="3200" b="1" dirty="0" smtClean="0"/>
              <a:t> نزفت عواطفه فهاجت ثورة    عمياء طائشة كبركان غضوب</a:t>
            </a:r>
          </a:p>
          <a:p>
            <a:r>
              <a:rPr lang="ar-SA" sz="3200" b="1" dirty="0" smtClean="0"/>
              <a:t>    يا </a:t>
            </a:r>
            <a:r>
              <a:rPr lang="ar-SA" sz="3200" b="1" dirty="0" err="1" smtClean="0"/>
              <a:t>ويحها</a:t>
            </a:r>
            <a:endParaRPr lang="ar-SA" sz="3200" b="1" dirty="0" smtClean="0"/>
          </a:p>
          <a:p>
            <a:r>
              <a:rPr lang="ar-SA" sz="3200" b="1" dirty="0" smtClean="0"/>
              <a:t>   لم ترع حرمة ذلك الحب الطهور</a:t>
            </a:r>
          </a:p>
          <a:p>
            <a:r>
              <a:rPr lang="ar-SA" sz="3200" b="1" dirty="0" smtClean="0"/>
              <a:t>فطغت وآذنت قدس حرمته       وعاش بالمشاعر والقلوب</a:t>
            </a:r>
          </a:p>
          <a:p>
            <a:r>
              <a:rPr lang="ar-SA" sz="3200" b="1" dirty="0" smtClean="0"/>
              <a:t> استخدم الشاعر تفعيلات البحر الكامل , فالجملة الأولى تتكون عشر تفعيلات ( </a:t>
            </a:r>
            <a:r>
              <a:rPr lang="ar-SA" sz="3200" b="1" dirty="0" err="1" smtClean="0"/>
              <a:t>متفاعلن</a:t>
            </a:r>
            <a:r>
              <a:rPr lang="ar-SA" sz="3200" b="1" dirty="0" smtClean="0"/>
              <a:t>) بينما نجد الجملة الثانية من تسع تفعيلات , ثم تعود الجملتان فتلتزمان في النهاية بالقافية والروي.</a:t>
            </a:r>
            <a:endParaRPr lang="ar-SA" sz="32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357166"/>
            <a:ext cx="8358214" cy="6001643"/>
          </a:xfrm>
          <a:prstGeom prst="rect">
            <a:avLst/>
          </a:prstGeom>
        </p:spPr>
        <p:txBody>
          <a:bodyPr wrap="square">
            <a:spAutoFit/>
          </a:bodyPr>
          <a:lstStyle/>
          <a:p>
            <a:r>
              <a:rPr lang="ar-SA" sz="3200" b="1" dirty="0" smtClean="0"/>
              <a:t>  وفي مرحلة تالية , يخرج الشاعر من ذلك الالتزام , ويقتحم الشكل الجديد ؛ ففي سنة 1954 كتب الشاعر عددا من القصائد</a:t>
            </a:r>
          </a:p>
          <a:p>
            <a:r>
              <a:rPr lang="ar-SA" sz="3200" b="1" dirty="0" smtClean="0"/>
              <a:t> التي تمثل هذه النقلة , منها قصيدته ” النور الشهيد ”  وفيها يقول :</a:t>
            </a:r>
          </a:p>
          <a:p>
            <a:r>
              <a:rPr lang="ar-SA" sz="3200" b="1" dirty="0" smtClean="0"/>
              <a:t>حطمت مصباحي</a:t>
            </a:r>
          </a:p>
          <a:p>
            <a:r>
              <a:rPr lang="ar-SA" sz="3200" b="1" dirty="0" smtClean="0"/>
              <a:t>والليل يرزح تحت وطأته الوجود</a:t>
            </a:r>
          </a:p>
          <a:p>
            <a:r>
              <a:rPr lang="ar-SA" sz="3200" b="1" dirty="0" smtClean="0"/>
              <a:t>وخنقت صوتي في فمي</a:t>
            </a:r>
          </a:p>
          <a:p>
            <a:r>
              <a:rPr lang="ar-SA" sz="3200" b="1" dirty="0" smtClean="0"/>
              <a:t>وصهرت لحني في دمي</a:t>
            </a:r>
          </a:p>
          <a:p>
            <a:r>
              <a:rPr lang="ar-SA" sz="3200" b="1" dirty="0" smtClean="0"/>
              <a:t>وكسرت قيثاري</a:t>
            </a:r>
          </a:p>
          <a:p>
            <a:r>
              <a:rPr lang="ar-SA" sz="3200" b="1" dirty="0" smtClean="0"/>
              <a:t>والكون يصغي للنشيد</a:t>
            </a:r>
          </a:p>
          <a:p>
            <a:r>
              <a:rPr lang="ar-SA" sz="3200" b="1" dirty="0" smtClean="0"/>
              <a:t>ونحرت أحلامي الجميلة وارتميت على التراب</a:t>
            </a:r>
          </a:p>
          <a:p>
            <a:r>
              <a:rPr lang="ar-SA" sz="3200" b="1" dirty="0" smtClean="0"/>
              <a:t>أبكي بلا دمع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85728"/>
            <a:ext cx="8606339" cy="6001643"/>
          </a:xfrm>
          <a:prstGeom prst="rect">
            <a:avLst/>
          </a:prstGeom>
        </p:spPr>
        <p:txBody>
          <a:bodyPr wrap="square">
            <a:spAutoFit/>
          </a:bodyPr>
          <a:lstStyle/>
          <a:p>
            <a:r>
              <a:rPr lang="ar-SA" sz="3200" b="1" dirty="0" smtClean="0"/>
              <a:t>وأنوح بالصمت البليغ</a:t>
            </a:r>
          </a:p>
          <a:p>
            <a:r>
              <a:rPr lang="ar-SA" sz="3200" b="1" dirty="0" smtClean="0"/>
              <a:t>وأريق سؤر الروح فوق حطام آمال الشباب</a:t>
            </a:r>
          </a:p>
          <a:p>
            <a:r>
              <a:rPr lang="ar-SA" sz="3200" b="1" dirty="0" smtClean="0"/>
              <a:t>وأذيب لحن الثكل فوق رفات أشلاء </a:t>
            </a:r>
            <a:r>
              <a:rPr lang="ar-SA" sz="3200" b="1" dirty="0" err="1" smtClean="0"/>
              <a:t>الرباب</a:t>
            </a:r>
            <a:endParaRPr lang="ar-SA" sz="3200" b="1" dirty="0" smtClean="0"/>
          </a:p>
          <a:p>
            <a:r>
              <a:rPr lang="ar-SA" sz="3200" b="1" dirty="0" smtClean="0"/>
              <a:t> نلاحظ تحرك الشاعر في هذا المقطع – خلا البيتين </a:t>
            </a:r>
            <a:r>
              <a:rPr lang="ar-SA" sz="3200" b="1" dirty="0" err="1" smtClean="0"/>
              <a:t>الأخرين</a:t>
            </a:r>
            <a:r>
              <a:rPr lang="ar-SA" sz="3200" b="1" dirty="0" smtClean="0"/>
              <a:t> – بكل مرونة من دون تقيد بقافية مشتركة أو حرف روي , ومن دون تقيد بالتوازن الكمي الموسيقي , أما السطران الأخيران فقد عاد فيهما الشاعر إلى القالب التقليدي .</a:t>
            </a:r>
          </a:p>
          <a:p>
            <a:r>
              <a:rPr lang="ar-SA" sz="3200" b="1" dirty="0" smtClean="0"/>
              <a:t>ولكن التجديد ليس مخالفة شكلية لنظام الأبيات التقليدي, لذلك نقول إن هذه القصيدة لم تضع قدم الشاعر على أرض التجربة الجديدة في جوهرها لأن  القالب الموسيقي الجديد إنما يعكس روحا قد تخلصت نهائيا من النفس الموسيقي القديم , وليس الأمر مجرد مخالفة شكلية لنظام الأبيات التقليدي .</a:t>
            </a:r>
            <a:endParaRPr lang="ar-SA"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534901" cy="6001643"/>
          </a:xfrm>
          <a:prstGeom prst="rect">
            <a:avLst/>
          </a:prstGeom>
        </p:spPr>
        <p:txBody>
          <a:bodyPr wrap="square">
            <a:spAutoFit/>
          </a:bodyPr>
          <a:lstStyle/>
          <a:p>
            <a:r>
              <a:rPr lang="ar-SA" sz="3200" b="1" dirty="0" smtClean="0"/>
              <a:t>    بدأ الشاعر سنة 1959 مرحلة جديدة في مغامرة الشاعر مع الشكل الجديد , نلحظ فيها بداية تحول حقيقي نحو النفس الموسيقي الجديد , ففي هذه السنة كتب الشاعر قصيدة بعنوان ” لعنة المعركة“ أعقبها في سنة 1960 بقصيدة بعنوان ” دنيا ”, والجزء الأول من قصيدته الطويلة ” من اليمن“ التي قسم الثاني في سنة 1965 , وفي هذه القصائد نقلة واضحة نحو امتلاك النفس الموسيقي للشكل الشعري الجديد , ولكن الشاعر لا يبلغ مرحلة النضج الكامل الذي يمتلك فيه النفس الموسيقي الجديد للقصيدة روحا أو شكلا .</a:t>
            </a:r>
          </a:p>
          <a:p>
            <a:r>
              <a:rPr lang="ar-SA" sz="3200" b="1" dirty="0" smtClean="0"/>
              <a:t>ولكن الشاعر أحمد الشامي لم يخلص وجهه للشكل الجديد , بل ظل يكتب القصيدة التقليدية , وهو يتفق مع شاعر يمني آخر هو </a:t>
            </a:r>
          </a:p>
          <a:p>
            <a:r>
              <a:rPr lang="ar-SA" sz="3200" b="1" dirty="0" smtClean="0"/>
              <a:t>” محمد الشرفي ” . </a:t>
            </a:r>
            <a:endParaRPr lang="ar-SA"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14290"/>
            <a:ext cx="8606339" cy="5693866"/>
          </a:xfrm>
          <a:prstGeom prst="rect">
            <a:avLst/>
          </a:prstGeom>
        </p:spPr>
        <p:txBody>
          <a:bodyPr wrap="square">
            <a:spAutoFit/>
          </a:bodyPr>
          <a:lstStyle/>
          <a:p>
            <a:r>
              <a:rPr lang="ar-SA" sz="4400" b="1" dirty="0" smtClean="0">
                <a:solidFill>
                  <a:srgbClr val="FF0000"/>
                </a:solidFill>
              </a:rPr>
              <a:t>معمار القصيدة :</a:t>
            </a:r>
          </a:p>
          <a:p>
            <a:r>
              <a:rPr lang="ar-SA" sz="3200" b="1" dirty="0" smtClean="0"/>
              <a:t>   ونعني </a:t>
            </a:r>
            <a:r>
              <a:rPr lang="ar-SA" sz="3200" b="1" dirty="0" err="1" smtClean="0"/>
              <a:t>به</a:t>
            </a:r>
            <a:r>
              <a:rPr lang="ar-SA" sz="3200" b="1" dirty="0" smtClean="0"/>
              <a:t> منهج الشاعر في بناء القصيدة . فما هي العلاقة بين جماليات الشكل الموسيقي للقصيدة وجماليات معماريتها ؟</a:t>
            </a:r>
          </a:p>
          <a:p>
            <a:r>
              <a:rPr lang="ar-SA" sz="3200" b="1" dirty="0" smtClean="0"/>
              <a:t>   لابد من أن نذكر أن القصيدة التقليدية  تحتفل بموسيقية البيت الواحد الذي يشكل وحدة مستقلة قائمة بذاتها , مما جعلها تشكل مجموعة من الوحدات المستقلة, التي </a:t>
            </a:r>
            <a:r>
              <a:rPr lang="ar-SA" sz="3200" b="1" dirty="0" err="1" smtClean="0"/>
              <a:t>لايربط</a:t>
            </a:r>
            <a:r>
              <a:rPr lang="ar-SA" sz="3200" b="1" dirty="0" smtClean="0"/>
              <a:t> بينها إلا رابط شكلي وهو القافية والروي , فمنهجها تراكمي . أما الشكل الجديد فيفرض منهجا آخر في بناء القصيدة حيث يصبح السطر الشعري جزءا من التكوين الكلي للقصيدة موسيقيا ومعنويا , والقصيدة الجديدة منهجها تطوري  .</a:t>
            </a:r>
          </a:p>
          <a:p>
            <a:r>
              <a:rPr lang="ar-SA" sz="3200" b="1" dirty="0" smtClean="0"/>
              <a:t>    </a:t>
            </a:r>
            <a:endParaRPr lang="ar-SA"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85728"/>
            <a:ext cx="8534901" cy="5509200"/>
          </a:xfrm>
          <a:prstGeom prst="rect">
            <a:avLst/>
          </a:prstGeom>
        </p:spPr>
        <p:txBody>
          <a:bodyPr wrap="square">
            <a:spAutoFit/>
          </a:bodyPr>
          <a:lstStyle/>
          <a:p>
            <a:r>
              <a:rPr lang="ar-SA" b="1" dirty="0" smtClean="0"/>
              <a:t> </a:t>
            </a:r>
            <a:r>
              <a:rPr lang="ar-SA" sz="3200" b="1" dirty="0" smtClean="0"/>
              <a:t>فما الفرق بين المنهجين؟</a:t>
            </a:r>
          </a:p>
          <a:p>
            <a:r>
              <a:rPr lang="ar-SA" sz="3200" b="1" dirty="0" smtClean="0"/>
              <a:t> </a:t>
            </a:r>
            <a:r>
              <a:rPr lang="ar-SA" sz="3200" b="1" dirty="0" smtClean="0">
                <a:solidFill>
                  <a:srgbClr val="FF0000"/>
                </a:solidFill>
              </a:rPr>
              <a:t>- المنهج التراكمي : </a:t>
            </a:r>
            <a:r>
              <a:rPr lang="ar-SA" sz="3200" b="1" dirty="0" smtClean="0"/>
              <a:t>إضافة وحدات متجانسة بعضها إلى بعض.</a:t>
            </a:r>
          </a:p>
          <a:p>
            <a:r>
              <a:rPr lang="ar-SA" sz="3200" b="1" dirty="0" smtClean="0"/>
              <a:t>ويمتلك هذا المنهج خاصة تجعل من المستطاع في القصيدة التقليدية قراءة البيت المفرد مستقلا عن القصيدة , ويمكن لقارئها أن يقفز من بيت لآخر.</a:t>
            </a:r>
          </a:p>
          <a:p>
            <a:pPr>
              <a:buFontTx/>
              <a:buChar char="-"/>
            </a:pPr>
            <a:r>
              <a:rPr lang="ar-SA" sz="3200" b="1" dirty="0" smtClean="0">
                <a:solidFill>
                  <a:srgbClr val="FF0000"/>
                </a:solidFill>
              </a:rPr>
              <a:t>أما المنهج التطوري </a:t>
            </a:r>
            <a:r>
              <a:rPr lang="ar-SA" sz="3200" b="1" dirty="0" smtClean="0"/>
              <a:t>فيقوم على الترابط العضوي بين الأجزاء المكونة للكل في خط صاعد , وخاصة التطور في المنهج البنائي لا تسمح بذلك . بل تفرض على القارئ الاستمرار في اتجاه , حتى يتكامل البناء المعنوي لكل فقرة من فقرات القصيدة ثم للقصيدة بوصفها كلا . </a:t>
            </a:r>
          </a:p>
          <a:p>
            <a:r>
              <a:rPr lang="ar-SA" sz="3200" b="1" dirty="0" smtClean="0"/>
              <a:t>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14290"/>
            <a:ext cx="8599762" cy="5016758"/>
          </a:xfrm>
          <a:prstGeom prst="rect">
            <a:avLst/>
          </a:prstGeom>
        </p:spPr>
        <p:txBody>
          <a:bodyPr wrap="square">
            <a:spAutoFit/>
          </a:bodyPr>
          <a:lstStyle/>
          <a:p>
            <a:r>
              <a:rPr lang="ar-SA" sz="3200" b="1" dirty="0" smtClean="0"/>
              <a:t>يشكل خروج اليمنيين من الإطار التقليدي للقصيدة بعد عصور مديدة من الإبداع في هذا الإطار , إلى الشكل الجديد للقصيدة وإلى تحقيق منهجها البنائي حدثا له خطره ووزنه لأنه يدل على أن هؤلاء الشعراء قد استطاعوا أن يدركوا المغزى الحضاري لاستخدام المنهج التطوري في بناء قصائدهم.</a:t>
            </a:r>
          </a:p>
          <a:p>
            <a:r>
              <a:rPr lang="ar-SA" sz="3200" b="1" dirty="0" smtClean="0"/>
              <a:t>وهنا لابد من الإشارة إلى أن القصائد التي كتبت في الإطار التقليدي , ولكنها من حيث منهجها البنائي لم تكن تراكمية صرفا, وهي القصائد ذات الطابع القصصي , من مثل قصيدة ” محمد سعيد جرادة ” ” وادي الخطايا“ , فالحدث فيها متتابع مما حقق لها نوعا من التسلسل والترابط بين جزئيات القصيدة.</a:t>
            </a:r>
            <a:endParaRPr lang="ar-SA"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528280" cy="6001643"/>
          </a:xfrm>
          <a:prstGeom prst="rect">
            <a:avLst/>
          </a:prstGeom>
        </p:spPr>
        <p:txBody>
          <a:bodyPr wrap="square">
            <a:spAutoFit/>
          </a:bodyPr>
          <a:lstStyle/>
          <a:p>
            <a:r>
              <a:rPr lang="ar-SA" sz="3200" b="1" dirty="0" smtClean="0"/>
              <a:t> لقد حقق </a:t>
            </a:r>
            <a:r>
              <a:rPr lang="ar-SA" sz="3200" b="1" dirty="0" err="1" smtClean="0"/>
              <a:t>البردوني</a:t>
            </a:r>
            <a:r>
              <a:rPr lang="ar-SA" sz="3200" b="1" dirty="0" smtClean="0"/>
              <a:t> في قصائده التي تحكي قصة نوعا من الترابط والتسلسل بين الأجزاء . قصيدة ( نهاية حسناء ريفية – فارس الأطياف – أصيل القرية).</a:t>
            </a:r>
          </a:p>
          <a:p>
            <a:r>
              <a:rPr lang="ar-SA" sz="3200" b="1" dirty="0" smtClean="0"/>
              <a:t> ونورد نموذجا من شعر </a:t>
            </a:r>
            <a:r>
              <a:rPr lang="ar-SA" sz="3200" b="1" dirty="0" err="1" smtClean="0"/>
              <a:t>البردوني</a:t>
            </a:r>
            <a:r>
              <a:rPr lang="ar-SA" sz="3200" b="1" dirty="0" smtClean="0"/>
              <a:t> نستخلص من خلاله طبيعة المنهج التراكمي في معمار القصيدة لتكون مثالا لظاهرة عامة يشترك فيها مع غيره من الشعراء.</a:t>
            </a:r>
          </a:p>
          <a:p>
            <a:r>
              <a:rPr lang="ar-SA" sz="3200" b="1" dirty="0" smtClean="0"/>
              <a:t>يقول </a:t>
            </a:r>
            <a:r>
              <a:rPr lang="ar-SA" sz="3200" b="1" dirty="0" err="1" smtClean="0"/>
              <a:t>البردوني</a:t>
            </a:r>
            <a:r>
              <a:rPr lang="ar-SA" sz="3200" b="1" dirty="0" smtClean="0"/>
              <a:t> في قصيدة ” أنا وأنت ”</a:t>
            </a:r>
          </a:p>
          <a:p>
            <a:r>
              <a:rPr lang="ar-SA" sz="3200" b="1" dirty="0" err="1" smtClean="0"/>
              <a:t>يابن</a:t>
            </a:r>
            <a:r>
              <a:rPr lang="ar-SA" sz="3200" b="1" dirty="0" smtClean="0"/>
              <a:t> أمي أنا وأنت سواء        وكلانا غباوة </a:t>
            </a:r>
            <a:r>
              <a:rPr lang="ar-SA" sz="3200" b="1" dirty="0" err="1" smtClean="0"/>
              <a:t>وفسولة</a:t>
            </a:r>
            <a:endParaRPr lang="ar-SA" sz="3200" b="1" dirty="0" smtClean="0"/>
          </a:p>
          <a:p>
            <a:r>
              <a:rPr lang="ar-SA" sz="3200" b="1" dirty="0" smtClean="0"/>
              <a:t>أنت مثلي مغفل , نتلقى         كل أكذوبة بكل سهولة</a:t>
            </a:r>
          </a:p>
          <a:p>
            <a:r>
              <a:rPr lang="ar-SA" sz="3200" b="1" dirty="0" smtClean="0"/>
              <a:t>ونسمي بخل الرجال اقتصادا   </a:t>
            </a:r>
            <a:r>
              <a:rPr lang="ar-SA" sz="3200" b="1" dirty="0" err="1" smtClean="0"/>
              <a:t>والبراءات</a:t>
            </a:r>
            <a:r>
              <a:rPr lang="ar-SA" sz="3200" b="1" dirty="0" smtClean="0"/>
              <a:t> غفلة وطفولة</a:t>
            </a:r>
          </a:p>
          <a:p>
            <a:r>
              <a:rPr lang="ar-SA" sz="3200" b="1" dirty="0" smtClean="0"/>
              <a:t>ونسمي شراسة الوحش طغيانا , ووحشية الأناس بطولة</a:t>
            </a:r>
          </a:p>
          <a:p>
            <a:r>
              <a:rPr lang="ar-SA" sz="3200" b="1" dirty="0" smtClean="0"/>
              <a:t>ونقول: الجبان في الشر أنثى  ووفير الشرور وافى الرجولة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29652" cy="7478970"/>
          </a:xfrm>
          <a:prstGeom prst="rect">
            <a:avLst/>
          </a:prstGeom>
        </p:spPr>
        <p:txBody>
          <a:bodyPr wrap="square">
            <a:spAutoFit/>
          </a:bodyPr>
          <a:lstStyle/>
          <a:p>
            <a:r>
              <a:rPr lang="ar-SA" sz="3200" b="1" dirty="0" smtClean="0"/>
              <a:t>ونرى أصل ”عامر“ تربة الأرض </a:t>
            </a:r>
            <a:r>
              <a:rPr lang="ar-SA" sz="3200" b="1" dirty="0" err="1" smtClean="0"/>
              <a:t>و</a:t>
            </a:r>
            <a:r>
              <a:rPr lang="ar-SA" sz="3200" b="1" dirty="0" smtClean="0"/>
              <a:t>“سعدا“ نرى النجوم أصوله</a:t>
            </a:r>
          </a:p>
          <a:p>
            <a:r>
              <a:rPr lang="ar-SA" sz="3200" b="1" dirty="0" smtClean="0"/>
              <a:t>فننادي : هذا هجين وهذا        فرقدي الجدود سامي الخؤولة</a:t>
            </a:r>
          </a:p>
          <a:p>
            <a:r>
              <a:rPr lang="ar-SA" sz="3200" b="1" dirty="0" smtClean="0"/>
              <a:t>نزعم الانتقام حزما وعزما      </a:t>
            </a:r>
            <a:r>
              <a:rPr lang="ar-SA" sz="3200" b="1" dirty="0" err="1" smtClean="0"/>
              <a:t>وشَروب</a:t>
            </a:r>
            <a:r>
              <a:rPr lang="ar-SA" sz="3200" b="1" dirty="0" smtClean="0"/>
              <a:t> </a:t>
            </a:r>
            <a:r>
              <a:rPr lang="ar-SA" sz="3200" b="1" dirty="0" err="1" smtClean="0"/>
              <a:t>النجيع</a:t>
            </a:r>
            <a:r>
              <a:rPr lang="ar-SA" sz="3200" b="1" dirty="0" smtClean="0"/>
              <a:t> حر الفحولة</a:t>
            </a:r>
          </a:p>
          <a:p>
            <a:r>
              <a:rPr lang="ar-SA" sz="3200" b="1" dirty="0" err="1" smtClean="0"/>
              <a:t>يابن</a:t>
            </a:r>
            <a:r>
              <a:rPr lang="ar-SA" sz="3200" b="1" dirty="0" smtClean="0"/>
              <a:t> أمي شعورنا لم يزل طفلا , وها نحن في خريف الكهولة</a:t>
            </a:r>
          </a:p>
          <a:p>
            <a:r>
              <a:rPr lang="ar-SA" sz="3200" b="1" dirty="0" smtClean="0"/>
              <a:t>كم شغلنا سوق النفاق فبعنا    واشترينا بضاعة </a:t>
            </a:r>
            <a:r>
              <a:rPr lang="ar-SA" sz="3200" b="1" dirty="0" err="1" smtClean="0"/>
              <a:t>مرزولة</a:t>
            </a:r>
            <a:endParaRPr lang="ar-SA" sz="3200" b="1" dirty="0" smtClean="0"/>
          </a:p>
          <a:p>
            <a:r>
              <a:rPr lang="ar-SA" sz="3200" b="1" dirty="0" smtClean="0"/>
              <a:t>لا تلمني , ولم ألمك, لماذا؟    يحسن الجهل في البلاد الجهولة</a:t>
            </a:r>
          </a:p>
          <a:p>
            <a:endParaRPr lang="ar-SA" sz="3200" b="1" dirty="0" smtClean="0"/>
          </a:p>
          <a:p>
            <a:r>
              <a:rPr lang="ar-SA" sz="3200" b="1" dirty="0" smtClean="0"/>
              <a:t>يتجلى المنهج التراكمي من خلال:</a:t>
            </a:r>
          </a:p>
          <a:p>
            <a:r>
              <a:rPr lang="ar-SA" sz="3200" b="1" dirty="0" smtClean="0"/>
              <a:t>- من خلال الأبيات التي يوشك كل منها أن يكون كيانا معنويا قائما بذاته , وهي تدور في فلك معنوي واحد , وليس لواحد منها تقدم أو تأخر بالضرورة , فمن حق أي بين أن يحل في أي مكان من القصيدة من دون أن يفقد قيمته . </a:t>
            </a:r>
          </a:p>
          <a:p>
            <a:endParaRPr lang="ar-SA" sz="3200" b="1" dirty="0" smtClean="0"/>
          </a:p>
          <a:p>
            <a:endParaRPr lang="ar-SA" sz="3200" b="1" dirty="0" smtClean="0"/>
          </a:p>
          <a:p>
            <a:r>
              <a:rPr lang="ar-SA" sz="3200" b="1" dirty="0" smtClean="0"/>
              <a:t>     </a:t>
            </a:r>
            <a:endParaRPr lang="ar-SA"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285728"/>
            <a:ext cx="8363379" cy="6986528"/>
          </a:xfrm>
          <a:prstGeom prst="rect">
            <a:avLst/>
          </a:prstGeom>
        </p:spPr>
        <p:txBody>
          <a:bodyPr wrap="square">
            <a:spAutoFit/>
          </a:bodyPr>
          <a:lstStyle/>
          <a:p>
            <a:r>
              <a:rPr lang="ar-SA" sz="3200" b="1" dirty="0" smtClean="0"/>
              <a:t>أما المنهج التطوري في بناء القصيدة فإنه يعكس النظرة الواقعية للواقع , وهو أكثر </a:t>
            </a:r>
            <a:r>
              <a:rPr lang="ar-SA" sz="3200" b="1" dirty="0" err="1" smtClean="0"/>
              <a:t>ملاءمة</a:t>
            </a:r>
            <a:r>
              <a:rPr lang="ar-SA" sz="3200" b="1" dirty="0" smtClean="0"/>
              <a:t> للتعبير عن الرؤية الواقعية الفنية للواقع, في حين يتوافق المنهج التراكمي مع المواقف المثالية في جوهرها سواء أكانت الرؤية فيها كلاسيكية أو رومانتيكية.</a:t>
            </a:r>
          </a:p>
          <a:p>
            <a:r>
              <a:rPr lang="ar-SA" sz="3200" b="1" dirty="0" smtClean="0"/>
              <a:t> بدأ اتجاه الشعر اليمني إلى الشكل الجديد منذ أوائل الخمسينات على يد الشاعر ” أحمد الشامي“ الذي اصطنع الشكل الجديد في قصائده إلا أنها لم تكن تطورية في بنائها وذلك لغلبة الرؤية الرومانتيكية عليها. </a:t>
            </a:r>
          </a:p>
          <a:p>
            <a:r>
              <a:rPr lang="ar-SA" sz="3200" b="1" dirty="0" smtClean="0"/>
              <a:t>يقول الشاعر في قصيدته ” أمل“:</a:t>
            </a:r>
          </a:p>
          <a:p>
            <a:r>
              <a:rPr lang="ar-SA" sz="3200" b="1" dirty="0" smtClean="0"/>
              <a:t>  في هوة اليأس</a:t>
            </a:r>
          </a:p>
          <a:p>
            <a:r>
              <a:rPr lang="ar-SA" sz="3200" b="1" dirty="0" smtClean="0"/>
              <a:t>    حيث الأفاعي السود تنفث بالسموم</a:t>
            </a:r>
          </a:p>
          <a:p>
            <a:r>
              <a:rPr lang="ar-SA" sz="3200" b="1" dirty="0" smtClean="0"/>
              <a:t>   وهياكل الآمال ترسف في الهموم</a:t>
            </a:r>
          </a:p>
          <a:p>
            <a:r>
              <a:rPr lang="ar-SA" sz="3200" b="1" dirty="0" smtClean="0"/>
              <a:t>  </a:t>
            </a:r>
            <a:endParaRPr lang="ar-SA"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357166"/>
            <a:ext cx="8105087" cy="5509200"/>
          </a:xfrm>
          <a:prstGeom prst="rect">
            <a:avLst/>
          </a:prstGeom>
        </p:spPr>
        <p:txBody>
          <a:bodyPr wrap="square">
            <a:spAutoFit/>
          </a:bodyPr>
          <a:lstStyle/>
          <a:p>
            <a:r>
              <a:rPr lang="ar-SA" sz="3200" b="1" dirty="0" smtClean="0"/>
              <a:t>والخير يجأر موثقا</a:t>
            </a:r>
          </a:p>
          <a:p>
            <a:r>
              <a:rPr lang="ar-SA" sz="3200" b="1" dirty="0" smtClean="0"/>
              <a:t>والشر يزأر </a:t>
            </a:r>
            <a:r>
              <a:rPr lang="ar-SA" sz="3200" b="1" dirty="0" err="1" smtClean="0"/>
              <a:t>محنقا</a:t>
            </a:r>
            <a:endParaRPr lang="ar-SA" sz="3200" b="1" dirty="0" smtClean="0"/>
          </a:p>
          <a:p>
            <a:r>
              <a:rPr lang="ar-SA" sz="3200" b="1" dirty="0" smtClean="0"/>
              <a:t>أشعلت نبراسي</a:t>
            </a:r>
          </a:p>
          <a:p>
            <a:r>
              <a:rPr lang="ar-SA" sz="3200" b="1" dirty="0" smtClean="0"/>
              <a:t>وجثوت أوقده بزيت عواصفي</a:t>
            </a:r>
          </a:p>
          <a:p>
            <a:r>
              <a:rPr lang="ar-SA" sz="3200" b="1" dirty="0" smtClean="0"/>
              <a:t>وأصد عنه مطبقات مخاوفي</a:t>
            </a:r>
          </a:p>
          <a:p>
            <a:r>
              <a:rPr lang="ar-SA" sz="3200" b="1" dirty="0" smtClean="0"/>
              <a:t>والقلب يخفق حائرا</a:t>
            </a:r>
          </a:p>
          <a:p>
            <a:r>
              <a:rPr lang="ar-SA" sz="3200" b="1" dirty="0" smtClean="0"/>
              <a:t>والروح يصرخ ثائرا</a:t>
            </a:r>
          </a:p>
          <a:p>
            <a:r>
              <a:rPr lang="ar-SA" sz="3200" b="1" dirty="0" smtClean="0"/>
              <a:t>وكما يطل البدر من خلف السحاب</a:t>
            </a:r>
          </a:p>
          <a:p>
            <a:r>
              <a:rPr lang="ar-SA" sz="3200" b="1" dirty="0" smtClean="0"/>
              <a:t>ويداعب الأفق المصفد بالضباب</a:t>
            </a:r>
          </a:p>
          <a:p>
            <a:r>
              <a:rPr lang="ar-SA" sz="3200" b="1" dirty="0" smtClean="0"/>
              <a:t>طلعت تباشير الصباح</a:t>
            </a:r>
          </a:p>
          <a:p>
            <a:r>
              <a:rPr lang="ar-SA" sz="3200" b="1" dirty="0" smtClean="0"/>
              <a:t>فشفت تباريح الجراح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89462" cy="5509200"/>
          </a:xfrm>
          <a:prstGeom prst="rect">
            <a:avLst/>
          </a:prstGeom>
        </p:spPr>
        <p:txBody>
          <a:bodyPr wrap="square">
            <a:spAutoFit/>
          </a:bodyPr>
          <a:lstStyle/>
          <a:p>
            <a:r>
              <a:rPr lang="ar-SA" sz="3200" b="1" dirty="0" smtClean="0"/>
              <a:t>كيف تحرك الشاعر في هذا المقطع؟</a:t>
            </a:r>
          </a:p>
          <a:p>
            <a:r>
              <a:rPr lang="ar-SA" sz="3200" b="1" dirty="0" smtClean="0"/>
              <a:t>  نجد الشاعر في هذا المقطع قد انتقل من النقيض إلى النقيض ,   قفزا , وكأن هذا التحول قد تم فجأة ,كان الشاعر غارقا في هوة اليأس , وإذا </a:t>
            </a:r>
            <a:r>
              <a:rPr lang="ar-SA" sz="3200" b="1" dirty="0" err="1" smtClean="0"/>
              <a:t>به</a:t>
            </a:r>
            <a:r>
              <a:rPr lang="ar-SA" sz="3200" b="1" dirty="0" smtClean="0"/>
              <a:t> في النهاية يظهر وقد التأمت جراحه , فتهلل واستقبل تباشير الصباح , وهذا التغير في الحالة الشعورية ليس من طبيعة التجربة الإنسانية , فالانتقال من حال إلى حال </a:t>
            </a:r>
            <a:r>
              <a:rPr lang="ar-SA" sz="3200" b="1" dirty="0" err="1" smtClean="0"/>
              <a:t>نقيضة</a:t>
            </a:r>
            <a:r>
              <a:rPr lang="ar-SA" sz="3200" b="1" dirty="0" smtClean="0"/>
              <a:t> لا يتم إلا بمبررات نفسية قوية  , ومن خلال رؤية للواقع بوصفه صراعا بين متناقضات, فاليأس والأمل ليسا متجاوران بل متصارعان , لذلك نقول إن الانتقال من حال اليأس إلى حال التفاؤل والأمل </a:t>
            </a:r>
            <a:r>
              <a:rPr lang="ar-SA" sz="3200" b="1" dirty="0" err="1" smtClean="0"/>
              <a:t>لايتم</a:t>
            </a:r>
            <a:r>
              <a:rPr lang="ar-SA" sz="3200" b="1" dirty="0" smtClean="0"/>
              <a:t> إلا بعد المرور بحركة تطور نفسي تدعمها مبررات من صلب الواقع نفسه.</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357166"/>
            <a:ext cx="8489461" cy="4524315"/>
          </a:xfrm>
          <a:prstGeom prst="rect">
            <a:avLst/>
          </a:prstGeom>
        </p:spPr>
        <p:txBody>
          <a:bodyPr wrap="square">
            <a:spAutoFit/>
          </a:bodyPr>
          <a:lstStyle/>
          <a:p>
            <a:r>
              <a:rPr lang="ar-SA" sz="3200" b="1" dirty="0" smtClean="0"/>
              <a:t> إن ما يمكن أن يقال عن هذا المقطع من القصيدة : إننا نفتقد فيه الحركة النفسية التي كانت كفيلة – لو أن الشاعر </a:t>
            </a:r>
            <a:r>
              <a:rPr lang="ar-SA" sz="3200" b="1" dirty="0" err="1" smtClean="0"/>
              <a:t>تحراها</a:t>
            </a:r>
            <a:r>
              <a:rPr lang="ar-SA" sz="3200" b="1" dirty="0" smtClean="0"/>
              <a:t> – بأن تجعل من هذا المقطع بناء معنويا .</a:t>
            </a:r>
          </a:p>
          <a:p>
            <a:r>
              <a:rPr lang="ar-SA" sz="3200" b="1" dirty="0" smtClean="0"/>
              <a:t>  فهذا المقطع من القصيدة يمثل القصيدة كلها وقد حققت الشكل الموسيقي الجديد للقصيدة من دون تحقيق المنهج التطوري في أسلوبها المعماري , ولعل غلبة الرؤية الرومانتيكية على الشاعر في هذه القصيدة هو </a:t>
            </a:r>
            <a:r>
              <a:rPr lang="ar-SA" sz="3200" b="1" dirty="0" err="1" smtClean="0"/>
              <a:t>ماحال</a:t>
            </a:r>
            <a:r>
              <a:rPr lang="ar-SA" sz="3200" b="1" dirty="0" smtClean="0"/>
              <a:t> دون تحقيق هذا المنهج .</a:t>
            </a:r>
          </a:p>
          <a:p>
            <a:r>
              <a:rPr lang="ar-SA" sz="3200" b="1" dirty="0" smtClean="0"/>
              <a:t>    إن </a:t>
            </a:r>
            <a:r>
              <a:rPr lang="ar-SA" sz="3200" b="1" dirty="0" err="1" smtClean="0"/>
              <a:t>ماحققه</a:t>
            </a:r>
            <a:r>
              <a:rPr lang="ar-SA" sz="3200" b="1" dirty="0" smtClean="0"/>
              <a:t> رواد التجربة من الشعراء المعاصرين في اليمن , يدل على أنهم على بداية الطريق الصحيح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19343" cy="6001643"/>
          </a:xfrm>
          <a:prstGeom prst="rect">
            <a:avLst/>
          </a:prstGeom>
        </p:spPr>
        <p:txBody>
          <a:bodyPr wrap="square">
            <a:spAutoFit/>
          </a:bodyPr>
          <a:lstStyle/>
          <a:p>
            <a:r>
              <a:rPr lang="ar-SA" sz="3200" b="1" dirty="0" smtClean="0"/>
              <a:t> يعد الشاعر ” عبد العزيز </a:t>
            </a:r>
            <a:r>
              <a:rPr lang="ar-SA" sz="3200" b="1" dirty="0" err="1" smtClean="0"/>
              <a:t>المقالح</a:t>
            </a:r>
            <a:r>
              <a:rPr lang="ar-SA" sz="3200" b="1" dirty="0" smtClean="0"/>
              <a:t>“ أكثر الشعراء المعاصرين في اليمن إدراكا لطبيعة القصيدة الجديدة من حيث الشكل والمبنى , فضلا عن رؤيته الواقعية الفنية الواضحة في معظم ما أنتج من شعر.</a:t>
            </a:r>
          </a:p>
          <a:p>
            <a:r>
              <a:rPr lang="ar-SA" sz="3200" b="1" dirty="0" smtClean="0"/>
              <a:t>   نقدم مثالا على ذلك قصيدته ” عصر يهوذا “ .</a:t>
            </a:r>
          </a:p>
          <a:p>
            <a:r>
              <a:rPr lang="ar-SA" sz="3200" b="1" dirty="0" smtClean="0"/>
              <a:t> يقول الشاعر في المقطع الأول مصورا لحدث تاريخي :</a:t>
            </a:r>
          </a:p>
          <a:p>
            <a:r>
              <a:rPr lang="ar-SA" sz="3200" b="1" dirty="0" smtClean="0"/>
              <a:t>وكان يهوذا هناك</a:t>
            </a:r>
          </a:p>
          <a:p>
            <a:r>
              <a:rPr lang="ar-SA" sz="3200" b="1" dirty="0" smtClean="0"/>
              <a:t>يقبل رأس المسيح</a:t>
            </a:r>
          </a:p>
          <a:p>
            <a:r>
              <a:rPr lang="ar-SA" sz="3200" b="1" dirty="0" smtClean="0"/>
              <a:t>ويشرب نخب الإله</a:t>
            </a:r>
          </a:p>
          <a:p>
            <a:r>
              <a:rPr lang="ar-SA" sz="3200" b="1" dirty="0" smtClean="0"/>
              <a:t>وفي كل رشفة كأس يصلي</a:t>
            </a:r>
          </a:p>
          <a:p>
            <a:r>
              <a:rPr lang="ar-SA" sz="3200" b="1" dirty="0" smtClean="0"/>
              <a:t>يناجي .. يصيح</a:t>
            </a:r>
          </a:p>
          <a:p>
            <a:r>
              <a:rPr lang="ar-SA" sz="3200" b="1" dirty="0" smtClean="0"/>
              <a:t>يعيش الإله</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85728"/>
            <a:ext cx="8293967" cy="5016758"/>
          </a:xfrm>
          <a:prstGeom prst="rect">
            <a:avLst/>
          </a:prstGeom>
        </p:spPr>
        <p:txBody>
          <a:bodyPr wrap="square">
            <a:spAutoFit/>
          </a:bodyPr>
          <a:lstStyle/>
          <a:p>
            <a:r>
              <a:rPr lang="ar-SA" sz="3200" b="1" dirty="0" smtClean="0"/>
              <a:t>يعيش الرسول وشعب الرسول الذبيح</a:t>
            </a:r>
          </a:p>
          <a:p>
            <a:r>
              <a:rPr lang="ar-SA" sz="3200" b="1" dirty="0" smtClean="0"/>
              <a:t>ويقرأ مستغرقا في خشوع</a:t>
            </a:r>
          </a:p>
          <a:p>
            <a:r>
              <a:rPr lang="ar-SA" sz="3200" b="1" dirty="0" smtClean="0"/>
              <a:t>حكايات من صلبوا في الطريق</a:t>
            </a:r>
          </a:p>
          <a:p>
            <a:r>
              <a:rPr lang="ar-SA" sz="3200" b="1" dirty="0" smtClean="0"/>
              <a:t>وفي عينه يرقص الحزن</a:t>
            </a:r>
          </a:p>
          <a:p>
            <a:r>
              <a:rPr lang="ar-SA" sz="3200" b="1" dirty="0" smtClean="0"/>
              <a:t>تبكي الدموع</a:t>
            </a:r>
          </a:p>
          <a:p>
            <a:r>
              <a:rPr lang="ar-SA" sz="3200" b="1" dirty="0" smtClean="0"/>
              <a:t>وفي صوته يتعالى حريق</a:t>
            </a:r>
          </a:p>
          <a:p>
            <a:r>
              <a:rPr lang="ar-SA" sz="3200" b="1" dirty="0" smtClean="0"/>
              <a:t>       </a:t>
            </a:r>
          </a:p>
          <a:p>
            <a:r>
              <a:rPr lang="ar-SA" sz="3200" b="1" dirty="0" smtClean="0"/>
              <a:t>     يمثل المقطع مشهدا من حدث تاريخي , يصور فيه يهوذا من أخلص حواريي المسيح , يأكل على مائدته في العشاء الأخير .</a:t>
            </a:r>
            <a:endParaRPr lang="ar-SA"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85728"/>
            <a:ext cx="8215338" cy="6494085"/>
          </a:xfrm>
          <a:prstGeom prst="rect">
            <a:avLst/>
          </a:prstGeom>
        </p:spPr>
        <p:txBody>
          <a:bodyPr wrap="square">
            <a:spAutoFit/>
          </a:bodyPr>
          <a:lstStyle/>
          <a:p>
            <a:r>
              <a:rPr lang="ar-SA" sz="3200" b="1" dirty="0" smtClean="0"/>
              <a:t> ثم يسلمه في الصباح لطالبيه , ويقبض الثمن , مدفوعا إلى هذا بالحقد الذي ملأ قلبه, وعن هذا يحدثنا في المقطع الثاني:</a:t>
            </a:r>
          </a:p>
          <a:p>
            <a:endParaRPr lang="ar-SA" sz="3200" b="1" dirty="0" smtClean="0"/>
          </a:p>
          <a:p>
            <a:r>
              <a:rPr lang="ar-SA" sz="3200" b="1" dirty="0" smtClean="0"/>
              <a:t>وعند الصباح يموت النهار</a:t>
            </a:r>
          </a:p>
          <a:p>
            <a:r>
              <a:rPr lang="ar-SA" sz="3200" b="1" dirty="0" smtClean="0"/>
              <a:t>ويرقد فوق الصليب الرسول</a:t>
            </a:r>
          </a:p>
          <a:p>
            <a:r>
              <a:rPr lang="ar-SA" sz="3200" b="1" dirty="0" smtClean="0"/>
              <a:t>وخلف السجون يعاني , يموت الإله</a:t>
            </a:r>
          </a:p>
          <a:p>
            <a:r>
              <a:rPr lang="ar-SA" sz="3200" b="1" dirty="0" smtClean="0"/>
              <a:t>وتغرق روما بأحزانها , بالذهول</a:t>
            </a:r>
          </a:p>
          <a:p>
            <a:r>
              <a:rPr lang="ar-SA" sz="3200" b="1" dirty="0" smtClean="0"/>
              <a:t>وندمي المسامير والشوك وجه الحياة</a:t>
            </a:r>
          </a:p>
          <a:p>
            <a:r>
              <a:rPr lang="ar-SA" sz="3200" b="1" dirty="0" smtClean="0"/>
              <a:t>ويبدو هناك يهوذا بقصر الزعيم</a:t>
            </a:r>
          </a:p>
          <a:p>
            <a:r>
              <a:rPr lang="ar-SA" sz="3200" b="1" dirty="0" smtClean="0"/>
              <a:t>يغني , يدق الطبول</a:t>
            </a:r>
          </a:p>
          <a:p>
            <a:r>
              <a:rPr lang="ar-SA" sz="3200" b="1" dirty="0" smtClean="0"/>
              <a:t>”يعيش الزعيم العظيم</a:t>
            </a:r>
          </a:p>
          <a:p>
            <a:r>
              <a:rPr lang="ar-SA" sz="3200" b="1" dirty="0" smtClean="0"/>
              <a:t>يعيش الذي شد كل الجباه</a:t>
            </a:r>
          </a:p>
          <a:p>
            <a:r>
              <a:rPr lang="ar-SA" sz="3200" b="1" dirty="0" smtClean="0"/>
              <a:t>إلى الشمس , شد عيون الحفاة“ </a:t>
            </a:r>
            <a:endParaRPr lang="ar-SA"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14282" y="214290"/>
            <a:ext cx="8643998" cy="4031873"/>
          </a:xfrm>
          <a:prstGeom prst="rect">
            <a:avLst/>
          </a:prstGeom>
        </p:spPr>
        <p:txBody>
          <a:bodyPr wrap="square">
            <a:spAutoFit/>
          </a:bodyPr>
          <a:lstStyle/>
          <a:p>
            <a:r>
              <a:rPr lang="ar-SA" b="1" dirty="0" smtClean="0"/>
              <a:t> </a:t>
            </a:r>
            <a:r>
              <a:rPr lang="ar-SA" sz="3200" b="1" dirty="0" smtClean="0"/>
              <a:t> وفي جنبه يرقص الحقد , يطفو المرح</a:t>
            </a:r>
          </a:p>
          <a:p>
            <a:r>
              <a:rPr lang="ar-SA" sz="3200" b="1" dirty="0" smtClean="0"/>
              <a:t>وفي شفتيه طحالب تنمو</a:t>
            </a:r>
          </a:p>
          <a:p>
            <a:r>
              <a:rPr lang="ar-SA" sz="3200" b="1" dirty="0" smtClean="0"/>
              <a:t>وفي صوته يتلوى الفرح</a:t>
            </a:r>
          </a:p>
          <a:p>
            <a:endParaRPr lang="ar-SA" sz="3200" b="1" dirty="0" smtClean="0"/>
          </a:p>
          <a:p>
            <a:r>
              <a:rPr lang="ar-SA" sz="3200" b="1" dirty="0" smtClean="0"/>
              <a:t>   الشاعر هنا يبين تطور الحدث  التاريخي الذي صوره في المقطع الأول , لقد كشف يهوذا – في هذا المشهد – النقاب عن وجهه المخادع , وصورته المزيفة , فإذا هو منافق وخائن لسيده,  إنها الفاجعة وهذا ما كان .</a:t>
            </a:r>
            <a:endParaRPr lang="ar-SA"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29652" cy="6494085"/>
          </a:xfrm>
          <a:prstGeom prst="rect">
            <a:avLst/>
          </a:prstGeom>
        </p:spPr>
        <p:txBody>
          <a:bodyPr wrap="square">
            <a:spAutoFit/>
          </a:bodyPr>
          <a:lstStyle/>
          <a:p>
            <a:r>
              <a:rPr lang="ar-SA" sz="3200" b="1" dirty="0" smtClean="0"/>
              <a:t> وفي المقطع الثالث , يسقط الحدث الذي بسطه على الواقع, فيقول مصورا </a:t>
            </a:r>
            <a:r>
              <a:rPr lang="ar-SA" sz="3200" b="1" dirty="0" err="1" smtClean="0"/>
              <a:t>ماهو</a:t>
            </a:r>
            <a:r>
              <a:rPr lang="ar-SA" sz="3200" b="1" dirty="0" smtClean="0"/>
              <a:t> كائن :</a:t>
            </a:r>
          </a:p>
          <a:p>
            <a:r>
              <a:rPr lang="ar-SA" sz="3200" b="1" dirty="0" smtClean="0"/>
              <a:t>مشيت</a:t>
            </a:r>
          </a:p>
          <a:p>
            <a:r>
              <a:rPr lang="ar-SA" sz="3200" b="1" dirty="0" smtClean="0"/>
              <a:t>مشيت بأقدام قلبي</a:t>
            </a:r>
          </a:p>
          <a:p>
            <a:r>
              <a:rPr lang="ar-SA" sz="3200" b="1" dirty="0" smtClean="0"/>
              <a:t>لعلي أحس على الأرض صدقا</a:t>
            </a:r>
          </a:p>
          <a:p>
            <a:r>
              <a:rPr lang="ar-SA" sz="3200" b="1" dirty="0" smtClean="0"/>
              <a:t>لعلي أعانق حقا</a:t>
            </a:r>
          </a:p>
          <a:p>
            <a:r>
              <a:rPr lang="ar-SA" sz="3200" b="1" dirty="0" smtClean="0"/>
              <a:t>مشيت مع الشمس غربا</a:t>
            </a:r>
          </a:p>
          <a:p>
            <a:r>
              <a:rPr lang="ar-SA" sz="3200" b="1" dirty="0" smtClean="0"/>
              <a:t>رحلت مع الفجر شرقا</a:t>
            </a:r>
          </a:p>
          <a:p>
            <a:r>
              <a:rPr lang="ar-SA" sz="3200" b="1" dirty="0" smtClean="0"/>
              <a:t>وجدت يهوذا هنا يأكل الجائعين</a:t>
            </a:r>
          </a:p>
          <a:p>
            <a:r>
              <a:rPr lang="ar-SA" sz="3200" b="1" dirty="0" smtClean="0"/>
              <a:t>ويسمع أقوالهم في شجاعة</a:t>
            </a:r>
          </a:p>
          <a:p>
            <a:r>
              <a:rPr lang="ar-SA" sz="3200" b="1" dirty="0" smtClean="0"/>
              <a:t>وكان هناك يداعبهم خائفين </a:t>
            </a:r>
          </a:p>
          <a:p>
            <a:r>
              <a:rPr lang="ar-SA" sz="3200" b="1" dirty="0" smtClean="0"/>
              <a:t>ويأكل أحلامهم في براعة</a:t>
            </a:r>
          </a:p>
          <a:p>
            <a:endParaRPr lang="ar-SA"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85728"/>
            <a:ext cx="8358214" cy="6001643"/>
          </a:xfrm>
          <a:prstGeom prst="rect">
            <a:avLst/>
          </a:prstGeom>
        </p:spPr>
        <p:txBody>
          <a:bodyPr wrap="square">
            <a:spAutoFit/>
          </a:bodyPr>
          <a:lstStyle/>
          <a:p>
            <a:r>
              <a:rPr lang="ar-SA" b="1" dirty="0" smtClean="0"/>
              <a:t> </a:t>
            </a:r>
            <a:r>
              <a:rPr lang="ar-SA" sz="3200" b="1" dirty="0" smtClean="0"/>
              <a:t> يهوذا هنا , وهناك الأمين</a:t>
            </a:r>
          </a:p>
          <a:p>
            <a:r>
              <a:rPr lang="ar-SA" sz="3200" b="1" dirty="0" smtClean="0"/>
              <a:t> وصاحب كل الطقوس المباعة</a:t>
            </a:r>
          </a:p>
          <a:p>
            <a:r>
              <a:rPr lang="ar-SA" sz="3200" b="1" dirty="0" smtClean="0"/>
              <a:t> ونحن البضاعة</a:t>
            </a:r>
          </a:p>
          <a:p>
            <a:r>
              <a:rPr lang="ar-SA" sz="3200" b="1" dirty="0" smtClean="0"/>
              <a:t>ونحن الجموع </a:t>
            </a:r>
            <a:r>
              <a:rPr lang="ar-SA" sz="3200" b="1" dirty="0" err="1" smtClean="0"/>
              <a:t>المضاعة</a:t>
            </a:r>
            <a:endParaRPr lang="ar-SA" sz="3200" b="1" dirty="0" smtClean="0"/>
          </a:p>
          <a:p>
            <a:r>
              <a:rPr lang="ar-SA" sz="3200" b="1" dirty="0" smtClean="0"/>
              <a:t>نغير لون الوجوه</a:t>
            </a:r>
          </a:p>
          <a:p>
            <a:r>
              <a:rPr lang="ar-SA" sz="3200" b="1" dirty="0" smtClean="0"/>
              <a:t>نغير أدوارنا كل يوم ليرضى الزعيم</a:t>
            </a:r>
          </a:p>
          <a:p>
            <a:r>
              <a:rPr lang="ar-SA" sz="3200" b="1" dirty="0" smtClean="0"/>
              <a:t>لكي لا نتوه </a:t>
            </a:r>
          </a:p>
          <a:p>
            <a:r>
              <a:rPr lang="ar-SA" sz="3200" b="1" dirty="0" smtClean="0"/>
              <a:t>ويلقي بنا غاضبا في الجحيم</a:t>
            </a:r>
          </a:p>
          <a:p>
            <a:r>
              <a:rPr lang="ar-SA" sz="3200" b="1" dirty="0" smtClean="0"/>
              <a:t>انتهت قصة يهوذا في التاريخ بكل ما تحمله من دلالة , ولكن يهوذا كان فردا , وصار في العصر الراهن السمة المميزة للناس. كذب ونفاق وتلون وخيانة هي السمات المميزة للجماهير الضائعة.</a:t>
            </a:r>
            <a:endParaRPr lang="ar-SA"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85728"/>
            <a:ext cx="8286776" cy="6986528"/>
          </a:xfrm>
          <a:prstGeom prst="rect">
            <a:avLst/>
          </a:prstGeom>
        </p:spPr>
        <p:txBody>
          <a:bodyPr wrap="square">
            <a:spAutoFit/>
          </a:bodyPr>
          <a:lstStyle/>
          <a:p>
            <a:r>
              <a:rPr lang="ar-SA" sz="3200" b="1" dirty="0" smtClean="0"/>
              <a:t>لقد صار نموذج يهوذا بكل أبعاده هو النموذج السائد في هذا العصر حتى ليمكن أن يقال إنه عصر يهوذا, وهكذا أسقط الشاعر الواقعة التاريخية الفردية على الواقع الراهن كله , وهنا يرتفع صوت الشاعر إزاء حقيقة هذا العصر الأليمة كما ترامت له , فيقول:</a:t>
            </a:r>
          </a:p>
          <a:p>
            <a:r>
              <a:rPr lang="ar-SA" sz="3200" b="1" dirty="0" smtClean="0"/>
              <a:t>كفرت بهذا الزمان</a:t>
            </a:r>
          </a:p>
          <a:p>
            <a:r>
              <a:rPr lang="ar-SA" sz="3200" b="1" dirty="0" smtClean="0"/>
              <a:t>بكل الزمان</a:t>
            </a:r>
          </a:p>
          <a:p>
            <a:r>
              <a:rPr lang="ar-SA" sz="3200" b="1" dirty="0" smtClean="0"/>
              <a:t>كفرت بصمت الكهوف</a:t>
            </a:r>
          </a:p>
          <a:p>
            <a:r>
              <a:rPr lang="ar-SA" sz="3200" b="1" dirty="0" smtClean="0"/>
              <a:t>بلون الحروف</a:t>
            </a:r>
          </a:p>
          <a:p>
            <a:r>
              <a:rPr lang="ar-SA" sz="3200" b="1" dirty="0" smtClean="0"/>
              <a:t>بهذي القصيدة</a:t>
            </a:r>
          </a:p>
          <a:p>
            <a:r>
              <a:rPr lang="ar-SA" sz="3200" b="1" dirty="0" smtClean="0"/>
              <a:t>بكل قصيدة</a:t>
            </a:r>
          </a:p>
          <a:p>
            <a:r>
              <a:rPr lang="ar-SA" sz="3200" b="1" dirty="0" smtClean="0"/>
              <a:t>بكل عقيدة</a:t>
            </a:r>
          </a:p>
          <a:p>
            <a:endParaRPr lang="ar-SA" sz="3200" b="1" dirty="0" smtClean="0"/>
          </a:p>
          <a:p>
            <a:endParaRPr lang="ar-SA" sz="3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357166"/>
            <a:ext cx="8358214" cy="5509200"/>
          </a:xfrm>
          <a:prstGeom prst="rect">
            <a:avLst/>
          </a:prstGeom>
        </p:spPr>
        <p:txBody>
          <a:bodyPr wrap="square">
            <a:spAutoFit/>
          </a:bodyPr>
          <a:lstStyle/>
          <a:p>
            <a:r>
              <a:rPr lang="ar-SA" sz="3200" b="1" dirty="0" smtClean="0"/>
              <a:t>  بدين يهوذا</a:t>
            </a:r>
          </a:p>
          <a:p>
            <a:r>
              <a:rPr lang="ar-SA" sz="3200" b="1" dirty="0" smtClean="0"/>
              <a:t>بعصر يهوذا</a:t>
            </a:r>
          </a:p>
          <a:p>
            <a:r>
              <a:rPr lang="ar-SA" sz="3200" b="1" dirty="0" smtClean="0"/>
              <a:t>بما تكتبون</a:t>
            </a:r>
          </a:p>
          <a:p>
            <a:r>
              <a:rPr lang="ar-SA" sz="3200" b="1" dirty="0" smtClean="0"/>
              <a:t>بما تقرؤون</a:t>
            </a:r>
          </a:p>
          <a:p>
            <a:r>
              <a:rPr lang="ar-SA" sz="3200" b="1" dirty="0" smtClean="0"/>
              <a:t>تعالوا لكي تصلبوني</a:t>
            </a:r>
          </a:p>
          <a:p>
            <a:r>
              <a:rPr lang="ar-SA" sz="3200" b="1" dirty="0" smtClean="0"/>
              <a:t>لكي تنقذوني</a:t>
            </a:r>
          </a:p>
          <a:p>
            <a:r>
              <a:rPr lang="ar-SA" sz="3200" b="1" dirty="0" smtClean="0"/>
              <a:t>فإني كفرت بعصري</a:t>
            </a:r>
          </a:p>
          <a:p>
            <a:r>
              <a:rPr lang="ar-SA" sz="3200" b="1" dirty="0" smtClean="0"/>
              <a:t>بنفسي</a:t>
            </a:r>
          </a:p>
          <a:p>
            <a:r>
              <a:rPr lang="ar-SA" sz="3200" b="1" dirty="0" smtClean="0"/>
              <a:t>بإنسان عصري</a:t>
            </a:r>
          </a:p>
          <a:p>
            <a:r>
              <a:rPr lang="ar-SA" sz="3200" b="1" dirty="0" smtClean="0"/>
              <a:t>فلا ترحموني</a:t>
            </a:r>
          </a:p>
          <a:p>
            <a:r>
              <a:rPr lang="ar-SA" sz="3200" b="1" dirty="0" smtClean="0"/>
              <a:t>فلا ترحموني</a:t>
            </a:r>
            <a:endParaRPr lang="ar-SA"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29652" cy="4031873"/>
          </a:xfrm>
          <a:prstGeom prst="rect">
            <a:avLst/>
          </a:prstGeom>
        </p:spPr>
        <p:txBody>
          <a:bodyPr wrap="square">
            <a:spAutoFit/>
          </a:bodyPr>
          <a:lstStyle/>
          <a:p>
            <a:r>
              <a:rPr lang="ar-SA" b="1" dirty="0" smtClean="0"/>
              <a:t> </a:t>
            </a:r>
            <a:r>
              <a:rPr lang="ar-SA" sz="3200" b="1" dirty="0" smtClean="0"/>
              <a:t> كثف الشاعر رؤيته  للواقع في هذا المقطع , فبدأ بإعلان كفره بهذا الزمان, ثم تصاعد بهذا الكفر حتى شمل الزمان كله وشمل الناس كلهم , حتى لقد كفر بنفسه , وهنا تبدأ مأساة العصر قمتها  , حيث يصبح الصلب والإعدام يمثلان الخلاص الوحيد للإنسان.</a:t>
            </a:r>
          </a:p>
          <a:p>
            <a:r>
              <a:rPr lang="ar-SA" sz="3200" b="1" dirty="0" smtClean="0"/>
              <a:t>وعلى هذا النحو تصبح أجزاء القصيدة المختلفة ممثلة لمراحل تطور الحدث ببعديه التاريخي والواقعي وتصاعده – من خلال الشعور الإنساني – نحو قمة المأساة .</a:t>
            </a:r>
            <a:endParaRPr lang="ar-SA" sz="3200"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850</TotalTime>
  <Words>1964</Words>
  <Application>Microsoft Office PowerPoint</Application>
  <PresentationFormat>عرض على الشاشة (3:4)‏</PresentationFormat>
  <Paragraphs>166</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ACER</dc:creator>
  <cp:lastModifiedBy>ACER</cp:lastModifiedBy>
  <cp:revision>100</cp:revision>
  <dcterms:created xsi:type="dcterms:W3CDTF">2012-02-03T16:31:26Z</dcterms:created>
  <dcterms:modified xsi:type="dcterms:W3CDTF">2012-04-14T15:57:28Z</dcterms:modified>
</cp:coreProperties>
</file>