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64" r:id="rId4"/>
    <p:sldId id="263" r:id="rId5"/>
    <p:sldId id="262" r:id="rId6"/>
    <p:sldId id="261" r:id="rId7"/>
    <p:sldId id="260" r:id="rId8"/>
    <p:sldId id="258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27" d="100"/>
          <a:sy n="127" d="100"/>
        </p:scale>
        <p:origin x="-116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46A821-82C9-4D33-BFA1-DEBAD890BE90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48F7A0D-2B8C-45FE-A577-3D453011A8CD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676400" y="762000"/>
            <a:ext cx="64770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2400" b="1" dirty="0" smtClean="0">
                <a:solidFill>
                  <a:srgbClr val="FF0000"/>
                </a:solidFill>
              </a:rPr>
              <a:t>تحليل النص الشعري يختلف عن تحليل النص النثري ، فلكل منهما مقاييس نقدية خاصة .</a:t>
            </a:r>
          </a:p>
          <a:p>
            <a:pPr algn="justLow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وقبل أن نتحدث عن هذه المقاييس نعرض بإيجاز للفرق بين الشعر والنثر .</a:t>
            </a:r>
          </a:p>
          <a:p>
            <a:pPr algn="justLow"/>
            <a:r>
              <a:rPr lang="ar-SA" sz="2400" b="1" u="sng" dirty="0" smtClean="0"/>
              <a:t>* الفرق بين الشعر </a:t>
            </a:r>
            <a:r>
              <a:rPr lang="ar-SA" sz="2400" b="1" u="sng" dirty="0" err="1" smtClean="0"/>
              <a:t>و</a:t>
            </a:r>
            <a:r>
              <a:rPr lang="ar-SA" sz="2400" b="1" u="sng" dirty="0" smtClean="0"/>
              <a:t> النثر :</a:t>
            </a:r>
          </a:p>
          <a:p>
            <a:pPr algn="justLow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1 -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يمتاز الشعر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عن النثر بالوزن والقافية .</a:t>
            </a:r>
          </a:p>
          <a:p>
            <a:pPr algn="justLow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2 - يمتاز الشعر بأن العاطفة غايته الأولى وعنصره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الأساسي</a:t>
            </a:r>
            <a:r>
              <a:rPr lang="ar-KW" sz="2400" b="1" dirty="0" smtClean="0">
                <a:solidFill>
                  <a:schemeClr val="accent1">
                    <a:lumMod val="75000"/>
                  </a:schemeClr>
                </a:solidFill>
              </a:rPr>
              <a:t>،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بخلاف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النثر</a:t>
            </a:r>
            <a:r>
              <a:rPr lang="ar-KW" sz="2400" b="1" dirty="0" smtClean="0">
                <a:solidFill>
                  <a:schemeClr val="accent1">
                    <a:lumMod val="75000"/>
                  </a:schemeClr>
                </a:solidFill>
              </a:rPr>
              <a:t>،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الذي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يعتمد على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الفكر،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وغايته الإفادة .</a:t>
            </a:r>
          </a:p>
          <a:p>
            <a:pPr algn="justLow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3 - اللغة في الشعر تصويرية يقصد بها بعث صور إيحائية ، أما اللغة في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النثر</a:t>
            </a:r>
            <a:r>
              <a:rPr lang="ar-KW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فهي 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تقريرية مباشرة .</a:t>
            </a:r>
          </a:p>
          <a:p>
            <a:pPr algn="justLow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4 - يعتمد الشعر على الإيحاء بالأفكار ، لا التصريح </a:t>
            </a:r>
            <a:r>
              <a:rPr lang="ar-SA" sz="2400" b="1" dirty="0" err="1" smtClean="0">
                <a:solidFill>
                  <a:schemeClr val="accent1">
                    <a:lumMod val="75000"/>
                  </a:schemeClr>
                </a:solidFill>
              </a:rPr>
              <a:t>بها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 كما في النثر .</a:t>
            </a:r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2830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524000" y="838200"/>
            <a:ext cx="6858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400" b="1" dirty="0" smtClean="0">
                <a:solidFill>
                  <a:schemeClr val="accent3"/>
                </a:solidFill>
              </a:rPr>
              <a:t>* ننتقل للحديث عن عناصر العمل الشعري ، ومن خلال هذه العناصر نبين المقاييس النقدية التي تدرس هذه العناصر من خلالها .</a:t>
            </a:r>
          </a:p>
          <a:p>
            <a:pPr algn="justLow"/>
            <a:r>
              <a:rPr lang="ar-SA" sz="2400" b="1" u="sng" dirty="0" smtClean="0">
                <a:solidFill>
                  <a:schemeClr val="accent4">
                    <a:lumMod val="75000"/>
                  </a:schemeClr>
                </a:solidFill>
              </a:rPr>
              <a:t>* عناصر تشكيل العمل </a:t>
            </a:r>
            <a:r>
              <a:rPr lang="ar-SA" sz="2400" b="1" u="sng" dirty="0" smtClean="0">
                <a:solidFill>
                  <a:schemeClr val="accent4">
                    <a:lumMod val="75000"/>
                  </a:schemeClr>
                </a:solidFill>
              </a:rPr>
              <a:t>الشعر</a:t>
            </a:r>
            <a:r>
              <a:rPr lang="ar-KW" sz="2400" b="1" u="sng" dirty="0" smtClean="0">
                <a:solidFill>
                  <a:schemeClr val="accent4">
                    <a:lumMod val="75000"/>
                  </a:schemeClr>
                </a:solidFill>
              </a:rPr>
              <a:t>ي</a:t>
            </a:r>
            <a:r>
              <a:rPr lang="ar-SA" sz="2400" b="1" u="sng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ar-SA" sz="2400" b="1" u="sng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 algn="justLow"/>
            <a:r>
              <a:rPr lang="ar-SA" sz="2400" b="1" dirty="0" smtClean="0"/>
              <a:t>1 / </a:t>
            </a:r>
            <a:r>
              <a:rPr lang="ar-SA" sz="2400" b="1" dirty="0" smtClean="0">
                <a:solidFill>
                  <a:srgbClr val="0070C0"/>
                </a:solidFill>
              </a:rPr>
              <a:t>العاطفة </a:t>
            </a:r>
            <a:r>
              <a:rPr lang="ar-SA" sz="2400" b="1" dirty="0" smtClean="0"/>
              <a:t>:</a:t>
            </a:r>
          </a:p>
          <a:p>
            <a:pPr algn="justLow"/>
            <a:r>
              <a:rPr lang="ar-SA" sz="2400" b="1" dirty="0" smtClean="0"/>
              <a:t>هي مع المعنى تمثلان المضمون عند النقاد المحدثين ، وتمثل المعنى عند </a:t>
            </a:r>
            <a:r>
              <a:rPr lang="ar-KW" sz="2400" b="1" dirty="0" smtClean="0"/>
              <a:t>النقاد </a:t>
            </a:r>
            <a:r>
              <a:rPr lang="ar-SA" sz="2400" b="1" dirty="0" smtClean="0"/>
              <a:t>القدماء </a:t>
            </a:r>
            <a:r>
              <a:rPr lang="ar-SA" sz="2400" b="1" dirty="0" smtClean="0"/>
              <a:t>.</a:t>
            </a:r>
          </a:p>
          <a:p>
            <a:pPr algn="justLow"/>
            <a:r>
              <a:rPr lang="ar-SA" sz="2400" b="1" dirty="0" smtClean="0"/>
              <a:t>العاطفة أهم عناصر الشعر وأساسه الأول ، فالشعر إذا لم يعبر عن الشعور فقد وظيفته .</a:t>
            </a:r>
          </a:p>
          <a:p>
            <a:pPr algn="justLow"/>
            <a:r>
              <a:rPr lang="ar-SA" sz="2400" b="1" dirty="0" smtClean="0"/>
              <a:t>وأهم مقاييس نقدها في العمل الشعري تتمثل في :</a:t>
            </a:r>
          </a:p>
          <a:p>
            <a:pPr algn="justLow"/>
            <a:r>
              <a:rPr lang="ar-SA" sz="2400" b="1" dirty="0" smtClean="0"/>
              <a:t>1 - صدق العاطفة </a:t>
            </a:r>
            <a:r>
              <a:rPr lang="ar-SA" sz="2400" b="1" dirty="0" smtClean="0"/>
              <a:t>.</a:t>
            </a:r>
            <a:endParaRPr lang="ar-KW" sz="2400" b="1" dirty="0" smtClean="0"/>
          </a:p>
          <a:p>
            <a:pPr algn="justLow"/>
            <a:r>
              <a:rPr lang="ar-SA" sz="2400" b="1" dirty="0" smtClean="0"/>
              <a:t> </a:t>
            </a:r>
            <a:r>
              <a:rPr lang="ar-SA" sz="2400" b="1" dirty="0" smtClean="0"/>
              <a:t>2 - قوة العاطفة </a:t>
            </a:r>
            <a:r>
              <a:rPr lang="ar-SA" sz="2400" b="1" dirty="0" smtClean="0"/>
              <a:t>.</a:t>
            </a:r>
            <a:endParaRPr lang="ar-KW" sz="2400" b="1" dirty="0" smtClean="0"/>
          </a:p>
          <a:p>
            <a:pPr algn="justLow"/>
            <a:r>
              <a:rPr lang="ar-SA" sz="2400" b="1" dirty="0" smtClean="0"/>
              <a:t> 3 </a:t>
            </a:r>
            <a:r>
              <a:rPr lang="ar-SA" sz="2400" b="1" dirty="0" smtClean="0"/>
              <a:t>- ثبات العاطفة أو استمرارها .</a:t>
            </a:r>
          </a:p>
          <a:p>
            <a:pPr algn="justLow"/>
            <a:r>
              <a:rPr lang="ar-SA" sz="2400" b="1" dirty="0" smtClean="0"/>
              <a:t>4 -  تنوع العاطفة أو شمولها </a:t>
            </a:r>
            <a:r>
              <a:rPr lang="ar-SA" sz="2400" b="1" dirty="0" smtClean="0"/>
              <a:t>.</a:t>
            </a:r>
            <a:endParaRPr lang="ar-KW" sz="2400" b="1" dirty="0" smtClean="0"/>
          </a:p>
          <a:p>
            <a:pPr algn="justLow"/>
            <a:r>
              <a:rPr lang="ar-SA" sz="2400" b="1" dirty="0" smtClean="0"/>
              <a:t> </a:t>
            </a:r>
            <a:r>
              <a:rPr lang="ar-SA" sz="2400" b="1" dirty="0" smtClean="0"/>
              <a:t>5 - سمو العاطفة 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95737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600200" y="457200"/>
            <a:ext cx="6781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/>
            <a:r>
              <a:rPr lang="ar-SA" sz="2400" b="1" dirty="0" smtClean="0"/>
              <a:t>2 / </a:t>
            </a:r>
            <a:r>
              <a:rPr lang="ar-SA" sz="2400" b="1" dirty="0" smtClean="0">
                <a:solidFill>
                  <a:srgbClr val="0070C0"/>
                </a:solidFill>
              </a:rPr>
              <a:t>الأفكار</a:t>
            </a:r>
            <a:r>
              <a:rPr lang="ar-SA" sz="2400" b="1" dirty="0" smtClean="0"/>
              <a:t> :</a:t>
            </a:r>
          </a:p>
          <a:p>
            <a:pPr lvl="0" algn="justLow"/>
            <a:r>
              <a:rPr lang="ar-SA" sz="2400" b="1" dirty="0" smtClean="0"/>
              <a:t>أهم مقاييس نقدها </a:t>
            </a:r>
            <a:r>
              <a:rPr lang="ar-SA" sz="2400" b="1" dirty="0" smtClean="0"/>
              <a:t>:</a:t>
            </a:r>
            <a:endParaRPr lang="ar-KW" sz="2400" b="1" dirty="0" smtClean="0"/>
          </a:p>
          <a:p>
            <a:pPr lvl="0" algn="justLow"/>
            <a:r>
              <a:rPr lang="ar-SA" sz="2400" b="1" dirty="0" smtClean="0"/>
              <a:t> </a:t>
            </a:r>
            <a:r>
              <a:rPr lang="ar-SA" sz="2400" b="1" dirty="0" smtClean="0"/>
              <a:t>1 - صحة الأفكار . 2 - دقة الأفكار </a:t>
            </a:r>
            <a:r>
              <a:rPr lang="ar-SA" sz="2400" b="1" dirty="0" smtClean="0"/>
              <a:t>.</a:t>
            </a:r>
            <a:r>
              <a:rPr lang="ar-KW" sz="2400" b="1" dirty="0" smtClean="0"/>
              <a:t> 3- ترابط الأفكار.</a:t>
            </a:r>
            <a:endParaRPr lang="ar-SA" sz="2400" b="1" dirty="0" smtClean="0"/>
          </a:p>
          <a:p>
            <a:pPr lvl="0" algn="justLow"/>
            <a:r>
              <a:rPr lang="ar-SA" sz="2400" b="1" dirty="0" smtClean="0"/>
              <a:t>3 / </a:t>
            </a:r>
            <a:r>
              <a:rPr lang="ar-SA" sz="2400" b="1" dirty="0" smtClean="0">
                <a:solidFill>
                  <a:srgbClr val="0070C0"/>
                </a:solidFill>
              </a:rPr>
              <a:t>الخيال</a:t>
            </a:r>
            <a:r>
              <a:rPr lang="ar-SA" sz="2400" b="1" dirty="0" smtClean="0"/>
              <a:t> :</a:t>
            </a:r>
          </a:p>
          <a:p>
            <a:pPr lvl="0" algn="justLow"/>
            <a:r>
              <a:rPr lang="ar-SA" sz="2400" b="1" dirty="0" smtClean="0"/>
              <a:t>ملك</a:t>
            </a:r>
            <a:r>
              <a:rPr lang="ar-KW" sz="2400" b="1" dirty="0" smtClean="0"/>
              <a:t>ة</a:t>
            </a:r>
            <a:r>
              <a:rPr lang="ar-SA" sz="2400" b="1" dirty="0" smtClean="0"/>
              <a:t> </a:t>
            </a:r>
            <a:r>
              <a:rPr lang="ar-SA" sz="2400" b="1" dirty="0" smtClean="0"/>
              <a:t>قادرة على توليد الصور وتأليفها . والشاعر حين يريد أن يعبر عن عاطفة أو </a:t>
            </a:r>
            <a:r>
              <a:rPr lang="ar-SA" sz="2400" b="1" dirty="0" smtClean="0"/>
              <a:t>فكرة</a:t>
            </a:r>
            <a:r>
              <a:rPr lang="ar-KW" sz="2400" b="1" dirty="0" smtClean="0"/>
              <a:t> </a:t>
            </a:r>
            <a:r>
              <a:rPr lang="ar-SA" sz="2400" b="1" dirty="0" smtClean="0"/>
              <a:t>أو </a:t>
            </a:r>
            <a:r>
              <a:rPr lang="ar-SA" sz="2400" b="1" dirty="0" smtClean="0"/>
              <a:t>ينقل </a:t>
            </a:r>
            <a:r>
              <a:rPr lang="ar-SA" sz="2400" b="1" dirty="0" smtClean="0"/>
              <a:t>إحساس</a:t>
            </a:r>
            <a:r>
              <a:rPr lang="ar-KW" sz="2400" b="1" dirty="0" smtClean="0"/>
              <a:t>ًا</a:t>
            </a:r>
            <a:r>
              <a:rPr lang="ar-SA" sz="2400" b="1" dirty="0" smtClean="0"/>
              <a:t> معين</a:t>
            </a:r>
            <a:r>
              <a:rPr lang="ar-KW" sz="2400" b="1" dirty="0" smtClean="0"/>
              <a:t>ًا</a:t>
            </a:r>
            <a:r>
              <a:rPr lang="ar-SA" sz="2400" b="1" dirty="0" smtClean="0"/>
              <a:t> </a:t>
            </a:r>
            <a:r>
              <a:rPr lang="ar-SA" sz="2400" b="1" dirty="0" smtClean="0"/>
              <a:t>يشعر أن الكلمات بطاقاتها الدلالية محدودة </a:t>
            </a:r>
            <a:r>
              <a:rPr lang="ar-SA" sz="2400" b="1" dirty="0" smtClean="0"/>
              <a:t>المعنى، </a:t>
            </a:r>
            <a:r>
              <a:rPr lang="ar-SA" sz="2400" b="1" dirty="0" smtClean="0"/>
              <a:t>عندها </a:t>
            </a:r>
            <a:r>
              <a:rPr lang="ar-SA" sz="2400" b="1" dirty="0" smtClean="0"/>
              <a:t>يشعر</a:t>
            </a:r>
            <a:r>
              <a:rPr lang="ar-KW" sz="2400" b="1" dirty="0" smtClean="0"/>
              <a:t> </a:t>
            </a:r>
            <a:r>
              <a:rPr lang="ar-SA" sz="2400" b="1" dirty="0" smtClean="0"/>
              <a:t>أنه </a:t>
            </a:r>
            <a:r>
              <a:rPr lang="ar-SA" sz="2400" b="1" dirty="0" smtClean="0"/>
              <a:t>لابد من إبداع صور قادرة على التعبير عن مراداته .</a:t>
            </a:r>
          </a:p>
          <a:p>
            <a:pPr lvl="0" algn="justLow"/>
            <a:r>
              <a:rPr lang="ar-SA" sz="2400" b="1" dirty="0" smtClean="0">
                <a:solidFill>
                  <a:srgbClr val="FF0000"/>
                </a:solidFill>
              </a:rPr>
              <a:t>أنواع الخيال </a:t>
            </a:r>
            <a:r>
              <a:rPr lang="ar-SA" sz="2400" b="1" dirty="0" smtClean="0"/>
              <a:t>:</a:t>
            </a:r>
          </a:p>
          <a:p>
            <a:pPr lvl="0" algn="justLow"/>
            <a:r>
              <a:rPr lang="ar-SA" sz="2400" b="1" dirty="0" smtClean="0"/>
              <a:t>1 - 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الخيال 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ال</a:t>
            </a:r>
            <a:r>
              <a:rPr lang="ar-KW" sz="2400" b="1" dirty="0" smtClean="0">
                <a:solidFill>
                  <a:schemeClr val="accent4">
                    <a:lumMod val="75000"/>
                  </a:schemeClr>
                </a:solidFill>
              </a:rPr>
              <a:t>ا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بتكاري 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ar-SA" sz="2400" b="1" dirty="0" smtClean="0"/>
              <a:t>هو الذي يؤلف عناصر معروفة من قبل في صور جديدة .</a:t>
            </a:r>
          </a:p>
          <a:p>
            <a:pPr lvl="0" algn="justLow"/>
            <a:r>
              <a:rPr lang="ar-SA" sz="2400" b="1" dirty="0" smtClean="0"/>
              <a:t>2 - 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الخيال التأليفي : </a:t>
            </a:r>
            <a:r>
              <a:rPr lang="ar-SA" sz="2400" b="1" dirty="0" smtClean="0"/>
              <a:t>استخدام صور حسية لبعث مشاعر تستدعي </a:t>
            </a:r>
            <a:r>
              <a:rPr lang="ar-SA" sz="2400" b="1" dirty="0" smtClean="0"/>
              <a:t>صور</a:t>
            </a:r>
            <a:r>
              <a:rPr lang="ar-KW" sz="2400" b="1" dirty="0" smtClean="0"/>
              <a:t>ًا</a:t>
            </a:r>
            <a:r>
              <a:rPr lang="ar-SA" sz="2400" b="1" dirty="0" smtClean="0"/>
              <a:t> </a:t>
            </a:r>
            <a:r>
              <a:rPr lang="ar-SA" sz="2400" b="1" dirty="0" smtClean="0"/>
              <a:t>تشبهها .</a:t>
            </a:r>
          </a:p>
          <a:p>
            <a:pPr lvl="0" algn="justLow"/>
            <a:r>
              <a:rPr lang="ar-SA" sz="2400" b="1" dirty="0" smtClean="0"/>
              <a:t>3 - </a:t>
            </a: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</a:rPr>
              <a:t>الخيال البياني أو التفسيري : </a:t>
            </a:r>
            <a:r>
              <a:rPr lang="ar-SA" sz="2400" b="1" dirty="0" smtClean="0"/>
              <a:t>الذي يعتمد على التشبيه </a:t>
            </a:r>
            <a:r>
              <a:rPr lang="ar-SA" sz="2400" b="1" dirty="0" smtClean="0"/>
              <a:t>أوال</a:t>
            </a:r>
            <a:r>
              <a:rPr lang="ar-KW" sz="2400" b="1" dirty="0" smtClean="0"/>
              <a:t>ا</a:t>
            </a:r>
            <a:r>
              <a:rPr lang="ar-SA" sz="2400" b="1" dirty="0" smtClean="0"/>
              <a:t>ستعار</a:t>
            </a:r>
            <a:r>
              <a:rPr lang="ar-KW" sz="2400" b="1" dirty="0" smtClean="0"/>
              <a:t>ة وغيرها</a:t>
            </a:r>
            <a:r>
              <a:rPr lang="ar-SA" sz="2400" b="1" dirty="0" smtClean="0"/>
              <a:t> </a:t>
            </a:r>
            <a:r>
              <a:rPr lang="ar-SA" sz="2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1229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524000" y="304800"/>
            <a:ext cx="7239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/>
            <a:r>
              <a:rPr lang="ar-SA" sz="2400" b="1" dirty="0" smtClean="0">
                <a:solidFill>
                  <a:srgbClr val="FF0000"/>
                </a:solidFill>
              </a:rPr>
              <a:t>مقاييس نقد الخيال </a:t>
            </a:r>
            <a:r>
              <a:rPr lang="ar-SA" sz="2400" b="1" dirty="0" smtClean="0"/>
              <a:t>:</a:t>
            </a:r>
          </a:p>
          <a:p>
            <a:pPr lvl="0" algn="justLow"/>
            <a:r>
              <a:rPr lang="ar-SA" sz="2400" b="1" dirty="0" smtClean="0"/>
              <a:t>1 - قدرة الخيال على التعبير عن العاطفة في صدق .</a:t>
            </a:r>
          </a:p>
          <a:p>
            <a:pPr lvl="0" algn="justLow"/>
            <a:r>
              <a:rPr lang="ar-SA" sz="2400" b="1" dirty="0" smtClean="0"/>
              <a:t>2 - قوة التشابه بين الصورة </a:t>
            </a:r>
            <a:r>
              <a:rPr lang="ar-SA" sz="2400" b="1" dirty="0" smtClean="0"/>
              <a:t>وما</a:t>
            </a:r>
            <a:r>
              <a:rPr lang="ar-KW" sz="2400" b="1" dirty="0" smtClean="0"/>
              <a:t> </a:t>
            </a:r>
            <a:r>
              <a:rPr lang="ar-SA" sz="2400" b="1" dirty="0" smtClean="0"/>
              <a:t>توحي </a:t>
            </a:r>
            <a:r>
              <a:rPr lang="ar-SA" sz="2400" b="1" dirty="0" smtClean="0"/>
              <a:t>به من انفعالات .</a:t>
            </a:r>
          </a:p>
          <a:p>
            <a:pPr lvl="0" algn="justLow"/>
            <a:r>
              <a:rPr lang="ar-SA" sz="2400" b="1" dirty="0" smtClean="0"/>
              <a:t>3 - الجدة في التصوير .</a:t>
            </a:r>
          </a:p>
          <a:p>
            <a:pPr lvl="0" algn="justLow"/>
            <a:r>
              <a:rPr lang="ar-SA" sz="2400" b="1" dirty="0" smtClean="0"/>
              <a:t>4 - القدرة على إبراز المعاني ، حيث تبدو وكأنها محسة أو مجسمة .</a:t>
            </a:r>
            <a:endParaRPr lang="en-US" sz="2400" b="1" dirty="0" smtClean="0"/>
          </a:p>
          <a:p>
            <a:pPr lvl="0" algn="justLow"/>
            <a:endParaRPr lang="ar-SA" sz="2400" b="1" dirty="0" smtClean="0"/>
          </a:p>
          <a:p>
            <a:pPr lvl="0" algn="justLow"/>
            <a:r>
              <a:rPr lang="ar-SA" sz="2400" b="1" dirty="0" smtClean="0">
                <a:solidFill>
                  <a:srgbClr val="0070C0"/>
                </a:solidFill>
              </a:rPr>
              <a:t>4 / الموسيقى </a:t>
            </a:r>
            <a:r>
              <a:rPr lang="ar-SA" sz="2400" b="1" dirty="0" smtClean="0"/>
              <a:t>: </a:t>
            </a:r>
          </a:p>
          <a:p>
            <a:pPr lvl="0" algn="justLow"/>
            <a:r>
              <a:rPr lang="ar-SA" sz="2400" b="1" dirty="0" smtClean="0"/>
              <a:t>عنصر رئيس من عناصر التشكيل الشعري ، وهو ليس مجرد وسيلة من وسائل التطريب ، </a:t>
            </a:r>
            <a:r>
              <a:rPr lang="ar-SA" sz="2400" b="1" dirty="0" smtClean="0"/>
              <a:t>بل</a:t>
            </a:r>
            <a:r>
              <a:rPr lang="ar-KW" sz="2400" b="1" dirty="0" smtClean="0"/>
              <a:t> </a:t>
            </a:r>
            <a:r>
              <a:rPr lang="ar-SA" sz="2400" b="1" dirty="0" smtClean="0"/>
              <a:t>ركن </a:t>
            </a:r>
            <a:r>
              <a:rPr lang="ar-SA" sz="2400" b="1" dirty="0" smtClean="0"/>
              <a:t>من أركان الرؤية الشعرية . وقد ربط بعض النقاد بين موسيقى القصيدة وموضوعها وعاطفتها .</a:t>
            </a:r>
          </a:p>
          <a:p>
            <a:pPr lvl="0" algn="justLow"/>
            <a:endParaRPr lang="ar-SA" sz="2400" b="1" dirty="0" smtClean="0"/>
          </a:p>
          <a:p>
            <a:pPr lvl="0" algn="justLow"/>
            <a:r>
              <a:rPr lang="ar-SA" sz="2400" b="1" dirty="0" smtClean="0">
                <a:solidFill>
                  <a:srgbClr val="FF0000"/>
                </a:solidFill>
              </a:rPr>
              <a:t>تنقسم الموسيقى إلى </a:t>
            </a:r>
            <a:r>
              <a:rPr lang="ar-SA" sz="2400" b="1" dirty="0" smtClean="0"/>
              <a:t>:</a:t>
            </a:r>
          </a:p>
          <a:p>
            <a:pPr lvl="0" algn="justLow"/>
            <a:r>
              <a:rPr lang="ar-SA" sz="2400" b="1" dirty="0" smtClean="0"/>
              <a:t>1 - </a:t>
            </a:r>
            <a:r>
              <a:rPr lang="ar-SA" sz="2400" b="1" dirty="0" smtClean="0">
                <a:solidFill>
                  <a:srgbClr val="00B050"/>
                </a:solidFill>
              </a:rPr>
              <a:t>الموسيقى الداخلية </a:t>
            </a:r>
            <a:r>
              <a:rPr lang="ar-SA" sz="2400" b="1" dirty="0" smtClean="0"/>
              <a:t>: التي تكمن في حسن </a:t>
            </a:r>
            <a:r>
              <a:rPr lang="ar-SA" sz="2400" b="1" dirty="0" smtClean="0"/>
              <a:t>اختيار</a:t>
            </a:r>
            <a:r>
              <a:rPr lang="ar-KW" sz="2400" b="1" dirty="0" smtClean="0"/>
              <a:t> </a:t>
            </a:r>
            <a:r>
              <a:rPr lang="ar-SA" sz="2400" b="1" dirty="0" smtClean="0"/>
              <a:t>الألفاظ </a:t>
            </a:r>
            <a:r>
              <a:rPr lang="ar-SA" sz="2400" b="1" dirty="0" smtClean="0"/>
              <a:t>، وتآلف الحروف .</a:t>
            </a:r>
          </a:p>
          <a:p>
            <a:pPr lvl="0" algn="justLow"/>
            <a:r>
              <a:rPr lang="ar-SA" sz="2400" b="1" dirty="0" smtClean="0"/>
              <a:t>2 - </a:t>
            </a:r>
            <a:r>
              <a:rPr lang="ar-SA" sz="2400" b="1" dirty="0" smtClean="0">
                <a:solidFill>
                  <a:srgbClr val="00B050"/>
                </a:solidFill>
              </a:rPr>
              <a:t>الموسيقى الخارجية </a:t>
            </a:r>
            <a:r>
              <a:rPr lang="ar-SA" sz="2400" b="1" dirty="0" smtClean="0"/>
              <a:t>: التي تنتج عن الأوزان والقوافي .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xmlns="" val="80368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447800" y="304800"/>
            <a:ext cx="7391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400" b="1" dirty="0" smtClean="0"/>
              <a:t>5 / </a:t>
            </a:r>
            <a:r>
              <a:rPr lang="ar-SA" sz="2400" b="1" dirty="0" smtClean="0">
                <a:solidFill>
                  <a:srgbClr val="0070C0"/>
                </a:solidFill>
              </a:rPr>
              <a:t>التجربة الشعرية </a:t>
            </a:r>
            <a:r>
              <a:rPr lang="ar-SA" sz="2400" b="1" dirty="0" smtClean="0"/>
              <a:t>: </a:t>
            </a:r>
          </a:p>
          <a:p>
            <a:pPr algn="justLow"/>
            <a:endParaRPr lang="ar-SA" sz="2400" b="1" dirty="0" smtClean="0"/>
          </a:p>
          <a:p>
            <a:pPr algn="justLow"/>
            <a:r>
              <a:rPr lang="ar-SA" sz="2400" b="1" dirty="0" smtClean="0"/>
              <a:t>هي الصورة الكاملة النفسية أو الكونية التي يصورها الشاعر حين يفكر في أمر من الأمور </a:t>
            </a:r>
            <a:r>
              <a:rPr lang="ar-SA" sz="2400" b="1" dirty="0" smtClean="0"/>
              <a:t>تفكير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 </a:t>
            </a:r>
            <a:r>
              <a:rPr lang="ar-SA" sz="2400" b="1" dirty="0" smtClean="0"/>
              <a:t>ينم عن عميق شعوره وإحساسه</a:t>
            </a:r>
            <a:r>
              <a:rPr lang="ar-SA" sz="2400" b="1" dirty="0" smtClean="0"/>
              <a:t>.</a:t>
            </a:r>
            <a:r>
              <a:rPr lang="ar-KW" sz="2400" b="1" dirty="0" smtClean="0"/>
              <a:t> </a:t>
            </a:r>
            <a:r>
              <a:rPr lang="ar-SA" sz="2400" b="1" dirty="0" smtClean="0"/>
              <a:t>وفيها </a:t>
            </a:r>
            <a:r>
              <a:rPr lang="ar-SA" sz="2400" b="1" dirty="0" smtClean="0"/>
              <a:t>يرجع الشاعر إلى اقتناع </a:t>
            </a:r>
            <a:r>
              <a:rPr lang="ar-SA" sz="2400" b="1" dirty="0" smtClean="0"/>
              <a:t>ذاتي,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وإخلاص </a:t>
            </a:r>
            <a:r>
              <a:rPr lang="ar-SA" sz="2400" b="1" dirty="0" smtClean="0"/>
              <a:t>فني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لا </a:t>
            </a:r>
            <a:r>
              <a:rPr lang="ar-SA" sz="2400" b="1" dirty="0" smtClean="0"/>
              <a:t>إلى مجرد مهارته في صياغة القول ليعبث بالحقائق أو يجارى شعور الآخرين </a:t>
            </a:r>
            <a:r>
              <a:rPr lang="ar-SA" sz="2400" b="1" dirty="0" smtClean="0"/>
              <a:t>لينا</a:t>
            </a:r>
            <a:r>
              <a:rPr lang="ar-KW" sz="2400" b="1" dirty="0" smtClean="0"/>
              <a:t>ل</a:t>
            </a:r>
            <a:r>
              <a:rPr lang="ar-SA" sz="2400" b="1" dirty="0" smtClean="0"/>
              <a:t> </a:t>
            </a:r>
            <a:r>
              <a:rPr lang="ar-SA" sz="2400" b="1" dirty="0" smtClean="0"/>
              <a:t>رضاهم .</a:t>
            </a:r>
          </a:p>
          <a:p>
            <a:pPr lvl="0" algn="justLow"/>
            <a:endParaRPr lang="en-US" sz="2400" b="1" dirty="0" smtClean="0"/>
          </a:p>
          <a:p>
            <a:pPr lvl="0" algn="justLow"/>
            <a:r>
              <a:rPr lang="ar-SA" sz="2400" b="1" dirty="0" smtClean="0"/>
              <a:t>- </a:t>
            </a:r>
            <a:r>
              <a:rPr lang="ar-SA" sz="2400" b="1" dirty="0" smtClean="0"/>
              <a:t>الشاعر يعبر في تجربته عما في نفسه من صراع داخلي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سواء </a:t>
            </a:r>
            <a:r>
              <a:rPr lang="ar-SA" sz="2400" b="1" dirty="0" smtClean="0"/>
              <a:t>كانت </a:t>
            </a:r>
            <a:r>
              <a:rPr lang="ar-SA" sz="2400" b="1" dirty="0" smtClean="0"/>
              <a:t>تعبير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 </a:t>
            </a:r>
            <a:r>
              <a:rPr lang="ar-SA" sz="2400" b="1" dirty="0" smtClean="0"/>
              <a:t>عن حالة من حالات نفسه هو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أم </a:t>
            </a:r>
            <a:r>
              <a:rPr lang="ar-SA" sz="2400" b="1" dirty="0" smtClean="0"/>
              <a:t>عن موقف إنساني عام تمثله</a:t>
            </a:r>
            <a:r>
              <a:rPr lang="ar-SA" sz="2400" b="1" dirty="0" smtClean="0"/>
              <a:t>.</a:t>
            </a:r>
            <a:endParaRPr lang="ar-KW" sz="2400" b="1" dirty="0" smtClean="0"/>
          </a:p>
          <a:p>
            <a:pPr lvl="0" algn="justLow"/>
            <a:endParaRPr lang="en-US" sz="1400" b="1" dirty="0" smtClean="0"/>
          </a:p>
          <a:p>
            <a:pPr lvl="0" algn="justLow"/>
            <a:r>
              <a:rPr lang="ar-SA" sz="2400" b="1" dirty="0" smtClean="0"/>
              <a:t>- محور </a:t>
            </a:r>
            <a:r>
              <a:rPr lang="ar-SA" sz="2400" b="1" dirty="0" smtClean="0"/>
              <a:t>التجربة الشعرية الصدق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فليس ضروري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 </a:t>
            </a:r>
            <a:r>
              <a:rPr lang="ar-SA" sz="2400" b="1" dirty="0" smtClean="0"/>
              <a:t>أن يكون الشاعر قد عانى التجربة بنفسه حتى يصفها,بل يكفي أن يكون قد لاحظها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وعرف </a:t>
            </a:r>
            <a:r>
              <a:rPr lang="ar-SA" sz="2400" b="1" dirty="0" smtClean="0"/>
              <a:t>بفكره عناصرها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وآمن بها.</a:t>
            </a:r>
            <a:r>
              <a:rPr lang="ar-KW" sz="2400" b="1" dirty="0" smtClean="0"/>
              <a:t> </a:t>
            </a:r>
            <a:r>
              <a:rPr lang="ar-SA" sz="2400" b="1" dirty="0" smtClean="0"/>
              <a:t>ولابد </a:t>
            </a:r>
            <a:r>
              <a:rPr lang="ar-SA" sz="2400" b="1" dirty="0" smtClean="0"/>
              <a:t>أن تعينه دقة </a:t>
            </a:r>
            <a:r>
              <a:rPr lang="ar-SA" sz="2400" b="1" dirty="0" smtClean="0"/>
              <a:t>الملاحظة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وقوة </a:t>
            </a:r>
            <a:r>
              <a:rPr lang="ar-SA" sz="2400" b="1" dirty="0" smtClean="0"/>
              <a:t>الذاكرة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وسعة </a:t>
            </a:r>
            <a:r>
              <a:rPr lang="ar-SA" sz="2400" b="1" dirty="0" smtClean="0"/>
              <a:t>الخيال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وعمق التفكير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حتى </a:t>
            </a:r>
            <a:r>
              <a:rPr lang="ar-SA" sz="2400" b="1" dirty="0" smtClean="0"/>
              <a:t>يخلق هذه التجربة الشعرية التي تصورها عن قرب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على </a:t>
            </a:r>
            <a:r>
              <a:rPr lang="ar-SA" sz="2400" b="1" dirty="0" smtClean="0"/>
              <a:t>حين لم يخض غمارها بنفسه 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10698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752600" y="762000"/>
            <a:ext cx="6553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KW" sz="2400" b="1" dirty="0" smtClean="0">
                <a:solidFill>
                  <a:srgbClr val="FF0000"/>
                </a:solidFill>
              </a:rPr>
              <a:t>6/ </a:t>
            </a:r>
            <a:r>
              <a:rPr lang="ar-SA" sz="2400" b="1" dirty="0" smtClean="0">
                <a:solidFill>
                  <a:srgbClr val="FF0000"/>
                </a:solidFill>
              </a:rPr>
              <a:t>الوحدة </a:t>
            </a:r>
            <a:r>
              <a:rPr lang="ar-SA" sz="2400" b="1" dirty="0" smtClean="0">
                <a:solidFill>
                  <a:srgbClr val="FF0000"/>
                </a:solidFill>
              </a:rPr>
              <a:t>في القصيدة :</a:t>
            </a:r>
          </a:p>
          <a:p>
            <a:pPr algn="justLow"/>
            <a:endParaRPr lang="ar-SA" sz="2400" b="1" dirty="0" smtClean="0"/>
          </a:p>
          <a:p>
            <a:pPr algn="justLow"/>
            <a:r>
              <a:rPr lang="ar-SA" sz="2400" b="1" dirty="0" smtClean="0"/>
              <a:t>الوحدة نوعان : 1- عضوية .2- موضوعية.</a:t>
            </a:r>
          </a:p>
          <a:p>
            <a:pPr algn="justLow"/>
            <a:endParaRPr lang="en-US" sz="2400" b="1" dirty="0" smtClean="0"/>
          </a:p>
          <a:p>
            <a:pPr lvl="0" algn="justLow"/>
            <a:r>
              <a:rPr lang="ar-SA" sz="2400" b="1" dirty="0" smtClean="0">
                <a:solidFill>
                  <a:srgbClr val="0070C0"/>
                </a:solidFill>
              </a:rPr>
              <a:t>الوحدة العضوية </a:t>
            </a:r>
            <a:r>
              <a:rPr lang="ar-SA" sz="2400" b="1" dirty="0" smtClean="0"/>
              <a:t>:</a:t>
            </a:r>
          </a:p>
          <a:p>
            <a:pPr lvl="0" algn="justLow"/>
            <a:endParaRPr lang="ar-SA" sz="2400" b="1" dirty="0" smtClean="0"/>
          </a:p>
          <a:p>
            <a:pPr lvl="0" algn="justLow"/>
            <a:r>
              <a:rPr lang="ar-SA" sz="2400" b="1" dirty="0" smtClean="0"/>
              <a:t>هي ترابط أجزاء العمل الأدبي في صورة تبدو فيها وكأنها جسم حي نام ومتطور </a:t>
            </a:r>
            <a:r>
              <a:rPr lang="ar-SA" sz="2400" b="1" dirty="0" smtClean="0"/>
              <a:t>ومتكامل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وهذا لا يتوفر إلا في أعمال شعرية قليلة </a:t>
            </a:r>
            <a:r>
              <a:rPr lang="ar-KW" sz="2400" b="1" dirty="0" smtClean="0"/>
              <a:t>و</a:t>
            </a:r>
            <a:r>
              <a:rPr lang="ar-SA" sz="2400" b="1" dirty="0" smtClean="0"/>
              <a:t>نادرة</a:t>
            </a:r>
            <a:r>
              <a:rPr lang="ar-SA" sz="2400" b="1" dirty="0" smtClean="0"/>
              <a:t>.</a:t>
            </a:r>
          </a:p>
          <a:p>
            <a:pPr lvl="0" algn="justLow"/>
            <a:endParaRPr lang="en-US" sz="2400" b="1" dirty="0" smtClean="0"/>
          </a:p>
          <a:p>
            <a:pPr lvl="0" algn="justLow"/>
            <a:r>
              <a:rPr lang="ar-SA" sz="2400" b="1" dirty="0" smtClean="0">
                <a:solidFill>
                  <a:srgbClr val="0070C0"/>
                </a:solidFill>
              </a:rPr>
              <a:t>الوحدة الموضوعية </a:t>
            </a:r>
            <a:r>
              <a:rPr lang="ar-SA" sz="2400" b="1" dirty="0" smtClean="0"/>
              <a:t>:</a:t>
            </a:r>
          </a:p>
          <a:p>
            <a:pPr lvl="0" algn="justLow"/>
            <a:endParaRPr lang="ar-SA" sz="2400" b="1" dirty="0" smtClean="0"/>
          </a:p>
          <a:p>
            <a:pPr lvl="0" algn="justLow"/>
            <a:r>
              <a:rPr lang="ar-SA" sz="2400" b="1" dirty="0" smtClean="0"/>
              <a:t>فهي تعني أن القصيدة تدور حول موضوع واحد فحسب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إذ </a:t>
            </a:r>
            <a:r>
              <a:rPr lang="ar-SA" sz="2400" b="1" dirty="0" smtClean="0"/>
              <a:t>يكون محورها </a:t>
            </a:r>
            <a:r>
              <a:rPr lang="ar-SA" sz="2400" b="1" dirty="0" smtClean="0"/>
              <a:t>محدد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ويكون لها عنوان يدل على هذا الموضوع.</a:t>
            </a:r>
            <a:endParaRPr lang="en-US" sz="2400" b="1" dirty="0" smtClean="0"/>
          </a:p>
          <a:p>
            <a:pPr algn="justLow"/>
            <a:endParaRPr lang="ar-SA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0605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295400" y="304800"/>
            <a:ext cx="7315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400" b="1" dirty="0" smtClean="0">
                <a:solidFill>
                  <a:srgbClr val="FF0000"/>
                </a:solidFill>
              </a:rPr>
              <a:t>تطور الوحدة في القصيدة العربية :</a:t>
            </a:r>
          </a:p>
          <a:p>
            <a:pPr algn="justLow"/>
            <a:endParaRPr lang="en-US" sz="2400" b="1" dirty="0" smtClean="0"/>
          </a:p>
          <a:p>
            <a:pPr algn="justLow"/>
            <a:r>
              <a:rPr lang="ar-SA" sz="2400" b="1" dirty="0" smtClean="0">
                <a:solidFill>
                  <a:srgbClr val="00B050"/>
                </a:solidFill>
              </a:rPr>
              <a:t>أولاً</a:t>
            </a:r>
            <a:r>
              <a:rPr lang="ar-SA" sz="2400" b="1" dirty="0" smtClean="0"/>
              <a:t>: هناك من يرى أن القصيدة الجاهلية تفتقر إلى </a:t>
            </a:r>
            <a:r>
              <a:rPr lang="ar-SA" sz="2400" b="1" dirty="0" smtClean="0"/>
              <a:t>الوحدة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فقد كانت تقوم على نمط بنائي محدد قوامه وصف الطلل في </a:t>
            </a:r>
            <a:r>
              <a:rPr lang="ar-SA" sz="2400" b="1" dirty="0" smtClean="0"/>
              <a:t>المقدمة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ثم وصف </a:t>
            </a:r>
            <a:r>
              <a:rPr lang="ar-SA" sz="2400" b="1" dirty="0" smtClean="0"/>
              <a:t>الرحلة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KW" sz="2400" b="1" dirty="0" smtClean="0"/>
              <a:t>ثم </a:t>
            </a:r>
            <a:r>
              <a:rPr lang="ar-SA" sz="2400" b="1" dirty="0" smtClean="0"/>
              <a:t>وصف </a:t>
            </a:r>
            <a:r>
              <a:rPr lang="ar-SA" sz="2400" b="1" dirty="0" smtClean="0"/>
              <a:t>حيوانات </a:t>
            </a:r>
            <a:r>
              <a:rPr lang="ar-SA" sz="2400" b="1" dirty="0" smtClean="0"/>
              <a:t>الصحراء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ثم المدح أو الذم أو أي </a:t>
            </a:r>
            <a:r>
              <a:rPr lang="ar-SA" sz="2400" b="1" dirty="0" smtClean="0"/>
              <a:t>ش</a:t>
            </a:r>
            <a:r>
              <a:rPr lang="ar-KW" sz="2400" b="1" dirty="0" smtClean="0"/>
              <a:t>يء</a:t>
            </a:r>
            <a:r>
              <a:rPr lang="ar-SA" sz="2400" b="1" dirty="0" smtClean="0"/>
              <a:t> </a:t>
            </a:r>
            <a:r>
              <a:rPr lang="ar-SA" sz="2400" b="1" dirty="0" smtClean="0"/>
              <a:t>آخر يكون </a:t>
            </a:r>
            <a:r>
              <a:rPr lang="ar-KW" sz="2400" b="1" dirty="0" smtClean="0"/>
              <a:t>غ</a:t>
            </a:r>
            <a:r>
              <a:rPr lang="ar-SA" sz="2400" b="1" dirty="0" smtClean="0"/>
              <a:t>رض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 رئيس</a:t>
            </a:r>
            <a:r>
              <a:rPr lang="ar-KW" sz="2400" b="1" dirty="0" smtClean="0"/>
              <a:t>ً</a:t>
            </a:r>
            <a:r>
              <a:rPr lang="ar-SA" sz="2400" b="1" dirty="0" smtClean="0"/>
              <a:t>ا </a:t>
            </a:r>
            <a:r>
              <a:rPr lang="ar-SA" sz="2400" b="1" dirty="0" smtClean="0"/>
              <a:t>في القصيدة.</a:t>
            </a:r>
          </a:p>
          <a:p>
            <a:pPr algn="justLow"/>
            <a:endParaRPr lang="en-US" sz="2400" b="1" dirty="0" smtClean="0"/>
          </a:p>
          <a:p>
            <a:pPr algn="justLow"/>
            <a:r>
              <a:rPr lang="ar-SA" sz="2400" b="1" dirty="0" smtClean="0">
                <a:solidFill>
                  <a:srgbClr val="00B050"/>
                </a:solidFill>
              </a:rPr>
              <a:t>ثاني</a:t>
            </a:r>
            <a:r>
              <a:rPr lang="ar-KW" sz="2400" b="1" dirty="0" smtClean="0">
                <a:solidFill>
                  <a:srgbClr val="00B050"/>
                </a:solidFill>
              </a:rPr>
              <a:t>ً</a:t>
            </a:r>
            <a:r>
              <a:rPr lang="ar-SA" sz="2400" b="1" dirty="0" smtClean="0">
                <a:solidFill>
                  <a:srgbClr val="00B050"/>
                </a:solidFill>
              </a:rPr>
              <a:t>ا</a:t>
            </a:r>
            <a:r>
              <a:rPr lang="ar-SA" sz="2400" b="1" dirty="0" smtClean="0"/>
              <a:t>: </a:t>
            </a:r>
            <a:r>
              <a:rPr lang="ar-SA" sz="2400" b="1" dirty="0" smtClean="0"/>
              <a:t>هناك طائفة من الشعراء حافظت على وحدة الموضوع في العصر </a:t>
            </a:r>
            <a:r>
              <a:rPr lang="ar-SA" sz="2400" b="1" dirty="0" smtClean="0"/>
              <a:t>الجاهلي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وتتمثل في </a:t>
            </a:r>
            <a:r>
              <a:rPr lang="ar-KW" sz="2400" b="1" dirty="0" smtClean="0"/>
              <a:t>ال</a:t>
            </a:r>
            <a:r>
              <a:rPr lang="ar-SA" sz="2400" b="1" dirty="0" smtClean="0"/>
              <a:t>شعراء الصعال</a:t>
            </a:r>
            <a:r>
              <a:rPr lang="ar-KW" sz="2400" b="1" dirty="0" smtClean="0"/>
              <a:t>ي</a:t>
            </a:r>
            <a:r>
              <a:rPr lang="ar-SA" sz="2400" b="1" dirty="0" smtClean="0"/>
              <a:t>ك</a:t>
            </a:r>
            <a:r>
              <a:rPr lang="ar-SA" sz="2400" b="1" dirty="0" smtClean="0"/>
              <a:t>.</a:t>
            </a:r>
          </a:p>
          <a:p>
            <a:pPr algn="justLow"/>
            <a:endParaRPr lang="en-US" sz="2400" b="1" dirty="0" smtClean="0"/>
          </a:p>
          <a:p>
            <a:pPr algn="justLow"/>
            <a:r>
              <a:rPr lang="ar-SA" sz="2400" b="1" dirty="0" smtClean="0">
                <a:solidFill>
                  <a:srgbClr val="00B050"/>
                </a:solidFill>
              </a:rPr>
              <a:t>ثالثا</a:t>
            </a:r>
            <a:r>
              <a:rPr lang="ar-KW" sz="2400" b="1" dirty="0" smtClean="0">
                <a:solidFill>
                  <a:srgbClr val="00B050"/>
                </a:solidFill>
              </a:rPr>
              <a:t>ً</a:t>
            </a:r>
            <a:r>
              <a:rPr lang="ar-SA" sz="2400" b="1" dirty="0" smtClean="0"/>
              <a:t>: </a:t>
            </a:r>
            <a:r>
              <a:rPr lang="ar-SA" sz="2400" b="1" dirty="0" smtClean="0"/>
              <a:t>هناك من يرى أن القصيدة الجاهلية كانت تنطوي على نوع من الوحدة </a:t>
            </a:r>
            <a:r>
              <a:rPr lang="ar-KW" sz="2400" b="1" dirty="0" smtClean="0"/>
              <a:t>رغم </a:t>
            </a:r>
            <a:r>
              <a:rPr lang="ar-SA" sz="2400" b="1" dirty="0" smtClean="0"/>
              <a:t>تعدد </a:t>
            </a:r>
            <a:r>
              <a:rPr lang="ar-SA" sz="2400" b="1" dirty="0" smtClean="0"/>
              <a:t>أغراضها في </a:t>
            </a:r>
            <a:r>
              <a:rPr lang="ar-SA" sz="2400" b="1" dirty="0" smtClean="0"/>
              <a:t>الظاهر,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وهذه </a:t>
            </a:r>
            <a:r>
              <a:rPr lang="ar-SA" sz="2400" b="1" dirty="0" smtClean="0"/>
              <a:t>الوحدة تقوم على </a:t>
            </a:r>
            <a:r>
              <a:rPr lang="ar-SA" sz="2400" b="1" dirty="0" smtClean="0"/>
              <a:t>ال</a:t>
            </a:r>
            <a:r>
              <a:rPr lang="ar-KW" sz="2400" b="1" dirty="0" smtClean="0"/>
              <a:t>رابط</a:t>
            </a:r>
            <a:r>
              <a:rPr lang="ar-SA" sz="2400" b="1" dirty="0" smtClean="0"/>
              <a:t> </a:t>
            </a:r>
            <a:r>
              <a:rPr lang="ar-SA" sz="2400" b="1" dirty="0" smtClean="0"/>
              <a:t>النفسي </a:t>
            </a:r>
            <a:r>
              <a:rPr lang="ar-KW" sz="2400" b="1" dirty="0" smtClean="0"/>
              <a:t>وممن قال بذلك </a:t>
            </a:r>
            <a:r>
              <a:rPr lang="ar-SA" sz="2400" b="1" dirty="0" smtClean="0"/>
              <a:t>الدكتور </a:t>
            </a:r>
            <a:r>
              <a:rPr lang="ar-SA" sz="2400" b="1" dirty="0" smtClean="0"/>
              <a:t>محمد النويهي.</a:t>
            </a:r>
          </a:p>
          <a:p>
            <a:pPr algn="justLow"/>
            <a:endParaRPr lang="en-US" sz="2400" b="1" dirty="0" smtClean="0"/>
          </a:p>
          <a:p>
            <a:pPr algn="justLow"/>
            <a:r>
              <a:rPr lang="ar-SA" sz="2400" b="1" dirty="0" smtClean="0">
                <a:solidFill>
                  <a:srgbClr val="00B050"/>
                </a:solidFill>
              </a:rPr>
              <a:t>رابع</a:t>
            </a:r>
            <a:r>
              <a:rPr lang="ar-KW" sz="2400" b="1" dirty="0" smtClean="0">
                <a:solidFill>
                  <a:srgbClr val="00B050"/>
                </a:solidFill>
              </a:rPr>
              <a:t>ً</a:t>
            </a:r>
            <a:r>
              <a:rPr lang="ar-SA" sz="2400" b="1" dirty="0" smtClean="0">
                <a:solidFill>
                  <a:srgbClr val="00B050"/>
                </a:solidFill>
              </a:rPr>
              <a:t>ا</a:t>
            </a:r>
            <a:r>
              <a:rPr lang="ar-SA" sz="2400" b="1" dirty="0" smtClean="0"/>
              <a:t>: </a:t>
            </a:r>
            <a:r>
              <a:rPr lang="ar-KW" sz="2400" b="1" dirty="0" smtClean="0"/>
              <a:t>قامت </a:t>
            </a:r>
            <a:r>
              <a:rPr lang="ar-SA" sz="2400" b="1" dirty="0" smtClean="0"/>
              <a:t>في </a:t>
            </a:r>
            <a:r>
              <a:rPr lang="ar-SA" sz="2400" b="1" dirty="0" smtClean="0"/>
              <a:t>العصر العباسي </a:t>
            </a:r>
            <a:r>
              <a:rPr lang="ar-SA" sz="2400" b="1" dirty="0" smtClean="0"/>
              <a:t>ثورة </a:t>
            </a:r>
            <a:r>
              <a:rPr lang="ar-SA" sz="2400" b="1" dirty="0" smtClean="0"/>
              <a:t>على </a:t>
            </a:r>
            <a:r>
              <a:rPr lang="ar-SA" sz="2400" b="1" dirty="0" smtClean="0"/>
              <a:t>المقدمات</a:t>
            </a:r>
            <a:r>
              <a:rPr lang="ar-KW" sz="2400" b="1" dirty="0" smtClean="0"/>
              <a:t> الطللية</a:t>
            </a:r>
            <a:r>
              <a:rPr lang="ar-SA" sz="2400" b="1" dirty="0" smtClean="0"/>
              <a:t>, </a:t>
            </a:r>
            <a:r>
              <a:rPr lang="ar-KW" sz="2400" b="1" dirty="0" smtClean="0"/>
              <a:t>ف</a:t>
            </a:r>
            <a:r>
              <a:rPr lang="ar-SA" sz="2400" b="1" dirty="0" smtClean="0"/>
              <a:t>ظهر</a:t>
            </a:r>
            <a:r>
              <a:rPr lang="ar-KW" sz="2400" b="1" dirty="0" smtClean="0"/>
              <a:t>ت</a:t>
            </a:r>
            <a:r>
              <a:rPr lang="ar-SA" sz="2400" b="1" dirty="0" smtClean="0"/>
              <a:t> القصائد </a:t>
            </a:r>
            <a:r>
              <a:rPr lang="ar-SA" sz="2400" b="1" dirty="0" smtClean="0"/>
              <a:t>المطولات المحكمات التي </a:t>
            </a:r>
            <a:r>
              <a:rPr lang="ar-SA" sz="2400" b="1" dirty="0" smtClean="0"/>
              <a:t>توفر</a:t>
            </a:r>
            <a:r>
              <a:rPr lang="ar-KW" sz="2400" b="1" dirty="0" smtClean="0"/>
              <a:t>ت</a:t>
            </a:r>
            <a:r>
              <a:rPr lang="ar-SA" sz="2400" b="1" dirty="0" smtClean="0"/>
              <a:t> </a:t>
            </a:r>
            <a:r>
              <a:rPr lang="ar-SA" sz="2400" b="1" dirty="0" smtClean="0"/>
              <a:t>فيها وحدة </a:t>
            </a:r>
            <a:r>
              <a:rPr lang="ar-SA" sz="2400" b="1" dirty="0" smtClean="0"/>
              <a:t>الموضوع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رغم احتوائها على معان متعددة.</a:t>
            </a:r>
            <a:endParaRPr lang="en-US" sz="2400" b="1" dirty="0" smtClean="0"/>
          </a:p>
          <a:p>
            <a:pPr algn="justLow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105766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133600" y="762000"/>
            <a:ext cx="624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2400" b="1" dirty="0" smtClean="0">
                <a:solidFill>
                  <a:srgbClr val="00B050"/>
                </a:solidFill>
              </a:rPr>
              <a:t>خامساً</a:t>
            </a:r>
            <a:r>
              <a:rPr lang="ar-SA" sz="2400" b="1" dirty="0" smtClean="0"/>
              <a:t>: منذ ظهور الحركة الرومانسية والرمزية في الشعر العربي الحديث بدأت القصيدة تتجه إلى الوحدة العضوية على نحو ظاهر.</a:t>
            </a:r>
          </a:p>
          <a:p>
            <a:pPr algn="justLow"/>
            <a:r>
              <a:rPr lang="ar-KW" sz="2400" b="1" dirty="0" smtClean="0">
                <a:solidFill>
                  <a:srgbClr val="0070C0"/>
                </a:solidFill>
              </a:rPr>
              <a:t>تطور الاهتمام بالوحدة العضوية: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lvl="0" algn="justLow">
              <a:buFontTx/>
              <a:buChar char="-"/>
            </a:pPr>
            <a:r>
              <a:rPr lang="ar-SA" sz="2400" b="1" dirty="0" smtClean="0"/>
              <a:t>أول من عالج موضوع الوحدة العضوية أرسطو في كتابه(فن الشعر</a:t>
            </a:r>
            <a:r>
              <a:rPr lang="ar-SA" sz="2400" b="1" dirty="0" smtClean="0"/>
              <a:t>)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وكانت الوحدة عنده تتصل ببناء الملحمة أو الخرافة</a:t>
            </a:r>
            <a:r>
              <a:rPr lang="ar-SA" sz="2400" b="1" dirty="0" smtClean="0"/>
              <a:t>.</a:t>
            </a:r>
            <a:r>
              <a:rPr lang="ar-KW" sz="2400" b="1" dirty="0" smtClean="0"/>
              <a:t> </a:t>
            </a:r>
            <a:r>
              <a:rPr lang="ar-SA" sz="2400" b="1" dirty="0" smtClean="0"/>
              <a:t>وببناء </a:t>
            </a:r>
            <a:r>
              <a:rPr lang="ar-SA" sz="2400" b="1" dirty="0" smtClean="0"/>
              <a:t>المسرحية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وخصوصاً </a:t>
            </a:r>
            <a:r>
              <a:rPr lang="ar-SA" sz="2400" b="1" dirty="0" smtClean="0"/>
              <a:t>المأساة</a:t>
            </a:r>
            <a:r>
              <a:rPr lang="ar-SA" sz="2400" b="1" dirty="0" smtClean="0"/>
              <a:t>,</a:t>
            </a:r>
            <a:r>
              <a:rPr lang="ar-KW" sz="2400" b="1" dirty="0" smtClean="0"/>
              <a:t> </a:t>
            </a:r>
            <a:r>
              <a:rPr lang="ar-SA" sz="2400" b="1" dirty="0" smtClean="0"/>
              <a:t>وكان </a:t>
            </a:r>
            <a:r>
              <a:rPr lang="ar-SA" sz="2400" b="1" dirty="0" smtClean="0"/>
              <a:t>يعني بذلك ترتيب أجزاء العمل الأدبي وتسلسله في إطار موضوع موحد.</a:t>
            </a:r>
          </a:p>
          <a:p>
            <a:pPr lvl="0" algn="justLow"/>
            <a:r>
              <a:rPr lang="ar-KW" sz="2400" b="1" dirty="0" smtClean="0"/>
              <a:t>- </a:t>
            </a:r>
            <a:r>
              <a:rPr lang="ar-SA" sz="2400" b="1" dirty="0" smtClean="0"/>
              <a:t>مفهوم </a:t>
            </a:r>
            <a:r>
              <a:rPr lang="ar-SA" sz="2400" b="1" dirty="0" smtClean="0"/>
              <a:t>الوحدة </a:t>
            </a:r>
            <a:r>
              <a:rPr lang="ar-SA" sz="2400" b="1" dirty="0" smtClean="0"/>
              <a:t>العضوية</a:t>
            </a:r>
            <a:r>
              <a:rPr lang="ar-KW" sz="2400" b="1" dirty="0" smtClean="0"/>
              <a:t> في النقد العربي الحديث:</a:t>
            </a:r>
            <a:endParaRPr lang="en-US" sz="2400" b="1" dirty="0" smtClean="0"/>
          </a:p>
          <a:p>
            <a:pPr lvl="0" algn="justLow"/>
            <a:r>
              <a:rPr lang="ar-SA" sz="2400" b="1" dirty="0" smtClean="0"/>
              <a:t>تبلور</a:t>
            </a:r>
            <a:r>
              <a:rPr lang="ar-KW" sz="2400" b="1" dirty="0" smtClean="0"/>
              <a:t> هذا المفهوم</a:t>
            </a:r>
            <a:r>
              <a:rPr lang="ar-SA" sz="2400" b="1" dirty="0" smtClean="0"/>
              <a:t> </a:t>
            </a:r>
            <a:r>
              <a:rPr lang="ar-SA" sz="2400" b="1" dirty="0" smtClean="0"/>
              <a:t>عند العقاد </a:t>
            </a:r>
            <a:r>
              <a:rPr lang="ar-SA" sz="2400" b="1" dirty="0" smtClean="0"/>
              <a:t>والمازني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حيث </a:t>
            </a:r>
            <a:r>
              <a:rPr lang="ar-SA" sz="2400" b="1" dirty="0" smtClean="0"/>
              <a:t>ركزا </a:t>
            </a:r>
            <a:r>
              <a:rPr lang="ar-SA" sz="2400" b="1" dirty="0" smtClean="0"/>
              <a:t>على صورة التمثال واللحن </a:t>
            </a:r>
            <a:r>
              <a:rPr lang="ar-SA" sz="2400" b="1" dirty="0" smtClean="0"/>
              <a:t>والموسيقى,</a:t>
            </a:r>
            <a:r>
              <a:rPr lang="ar-KW" sz="2400" b="1" dirty="0" smtClean="0"/>
              <a:t> </a:t>
            </a:r>
            <a:r>
              <a:rPr lang="ar-SA" sz="2400" b="1" dirty="0" smtClean="0"/>
              <a:t>فالتمثال </a:t>
            </a:r>
            <a:r>
              <a:rPr lang="ar-SA" sz="2400" b="1" dirty="0" smtClean="0"/>
              <a:t>لا يكمل إلا </a:t>
            </a:r>
            <a:r>
              <a:rPr lang="ar-SA" sz="2400" b="1" dirty="0" smtClean="0"/>
              <a:t>بأعضائه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والصورة </a:t>
            </a:r>
            <a:r>
              <a:rPr lang="ar-SA" sz="2400" b="1" dirty="0" smtClean="0"/>
              <a:t>بعناصرها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SA" sz="2400" b="1" dirty="0" smtClean="0"/>
              <a:t>واللحن </a:t>
            </a:r>
            <a:r>
              <a:rPr lang="ar-SA" sz="2400" b="1" dirty="0" smtClean="0"/>
              <a:t>باتفاقه</a:t>
            </a:r>
            <a:r>
              <a:rPr lang="ar-KW" sz="2400" b="1" dirty="0" smtClean="0"/>
              <a:t>.</a:t>
            </a:r>
            <a:r>
              <a:rPr lang="ar-SA" sz="2400" b="1" dirty="0" smtClean="0"/>
              <a:t> </a:t>
            </a:r>
            <a:r>
              <a:rPr lang="ar-KW" sz="2400" b="1" dirty="0" smtClean="0"/>
              <a:t>ف</a:t>
            </a:r>
            <a:r>
              <a:rPr lang="ar-SA" sz="2400" b="1" dirty="0" smtClean="0"/>
              <a:t>هما </a:t>
            </a:r>
            <a:r>
              <a:rPr lang="ar-SA" sz="2400" b="1" dirty="0" smtClean="0"/>
              <a:t>يؤكدان مفهوم الجسم الحي بأجهزته المتكاملة وليس </a:t>
            </a:r>
            <a:r>
              <a:rPr lang="ar-SA" sz="2400" b="1" dirty="0" smtClean="0"/>
              <a:t>المتعاقبة</a:t>
            </a:r>
            <a:r>
              <a:rPr lang="ar-KW" sz="2400" b="1" dirty="0" smtClean="0"/>
              <a:t>،</a:t>
            </a:r>
            <a:r>
              <a:rPr lang="ar-SA" sz="2400" b="1" dirty="0" smtClean="0"/>
              <a:t> </a:t>
            </a:r>
            <a:r>
              <a:rPr lang="ar-KW" sz="2400" b="1" dirty="0" smtClean="0"/>
              <a:t>وذلك </a:t>
            </a:r>
            <a:r>
              <a:rPr lang="ar-SA" sz="2400" b="1" dirty="0" smtClean="0"/>
              <a:t>في كتاب</a:t>
            </a:r>
            <a:r>
              <a:rPr lang="ar-KW" sz="2400" b="1" dirty="0" smtClean="0"/>
              <a:t>هما</a:t>
            </a:r>
            <a:r>
              <a:rPr lang="ar-SA" sz="2400" b="1" dirty="0" smtClean="0"/>
              <a:t> </a:t>
            </a:r>
            <a:r>
              <a:rPr lang="ar-SA" sz="2400" b="1" dirty="0" smtClean="0"/>
              <a:t>(الديوان في النقد </a:t>
            </a:r>
            <a:r>
              <a:rPr lang="ar-SA" sz="2400" b="1" dirty="0" smtClean="0"/>
              <a:t>والأدب</a:t>
            </a:r>
            <a:r>
              <a:rPr lang="ar-KW" sz="2400" b="1" dirty="0" smtClean="0"/>
              <a:t>)</a:t>
            </a:r>
            <a:r>
              <a:rPr lang="ar-SA" sz="2400" b="1" dirty="0" smtClean="0"/>
              <a:t>.</a:t>
            </a:r>
            <a:endParaRPr lang="en-US" sz="2400" b="1" dirty="0" smtClean="0"/>
          </a:p>
          <a:p>
            <a:pPr algn="justLow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56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217</TotalTime>
  <Words>942</Words>
  <Application>Microsoft Office PowerPoint</Application>
  <PresentationFormat>On-screen Show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انقلاب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Pro7</dc:creator>
  <cp:lastModifiedBy>a</cp:lastModifiedBy>
  <cp:revision>28</cp:revision>
  <dcterms:created xsi:type="dcterms:W3CDTF">2012-02-17T19:30:48Z</dcterms:created>
  <dcterms:modified xsi:type="dcterms:W3CDTF">2012-04-20T14:09:34Z</dcterms:modified>
</cp:coreProperties>
</file>