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4842BE"/>
    <a:srgbClr val="DE22B6"/>
    <a:srgbClr val="996600"/>
    <a:srgbClr val="1F2412"/>
    <a:srgbClr val="361B00"/>
    <a:srgbClr val="4F113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27" d="100"/>
          <a:sy n="127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75EDB33-4BEE-4334-BF3F-A1A6366D5636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66D0125-B71E-44E1-89E7-5B155BA77186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D0125-B71E-44E1-89E7-5B155BA77186}" type="slidenum">
              <a:rPr lang="ar-SA" smtClean="0"/>
              <a:pPr/>
              <a:t>12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C151-B67E-4E53-BE3C-AAD48E11D3DA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FAE40-121C-4FF7-A64B-CABABD3D3B5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pull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C151-B67E-4E53-BE3C-AAD48E11D3DA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FAE40-121C-4FF7-A64B-CABABD3D3B5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pull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C151-B67E-4E53-BE3C-AAD48E11D3DA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FAE40-121C-4FF7-A64B-CABABD3D3B5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pull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C151-B67E-4E53-BE3C-AAD48E11D3DA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FAE40-121C-4FF7-A64B-CABABD3D3B5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pull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C151-B67E-4E53-BE3C-AAD48E11D3DA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FAE40-121C-4FF7-A64B-CABABD3D3B5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pull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C151-B67E-4E53-BE3C-AAD48E11D3DA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FAE40-121C-4FF7-A64B-CABABD3D3B5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pull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C151-B67E-4E53-BE3C-AAD48E11D3DA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FAE40-121C-4FF7-A64B-CABABD3D3B5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pull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C151-B67E-4E53-BE3C-AAD48E11D3DA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FAE40-121C-4FF7-A64B-CABABD3D3B5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pull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C151-B67E-4E53-BE3C-AAD48E11D3DA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FAE40-121C-4FF7-A64B-CABABD3D3B5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pull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C151-B67E-4E53-BE3C-AAD48E11D3DA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FAE40-121C-4FF7-A64B-CABABD3D3B5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pull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C151-B67E-4E53-BE3C-AAD48E11D3DA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FAE40-121C-4FF7-A64B-CABABD3D3B5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pull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DC151-B67E-4E53-BE3C-AAD48E11D3DA}" type="datetimeFigureOut">
              <a:rPr lang="ar-SA" smtClean="0"/>
              <a:pPr/>
              <a:t>29/05/1433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FAE40-121C-4FF7-A64B-CABABD3D3B52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ll dir="d"/>
  </p:transition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ctrTitle"/>
          </p:nvPr>
        </p:nvSpPr>
        <p:spPr>
          <a:xfrm>
            <a:off x="2571736" y="285729"/>
            <a:ext cx="3743324" cy="928694"/>
          </a:xfrm>
        </p:spPr>
        <p:txBody>
          <a:bodyPr>
            <a:normAutofit/>
          </a:bodyPr>
          <a:lstStyle/>
          <a:p>
            <a:r>
              <a:rPr lang="ar-SA" sz="4000" dirty="0" smtClean="0">
                <a:solidFill>
                  <a:srgbClr val="92D050"/>
                </a:solidFill>
                <a:cs typeface="DecoType Naskh Variants" pitchFamily="2" charset="-78"/>
              </a:rPr>
              <a:t>بسم الله الرحمن الرحيم</a:t>
            </a:r>
            <a:endParaRPr lang="ar-SA" sz="4000" dirty="0">
              <a:solidFill>
                <a:srgbClr val="92D050"/>
              </a:solidFill>
              <a:cs typeface="DecoType Naskh Variants" pitchFamily="2" charset="-78"/>
            </a:endParaRPr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>
          <a:xfrm>
            <a:off x="6660232" y="1214422"/>
            <a:ext cx="1368152" cy="198354"/>
          </a:xfrm>
        </p:spPr>
        <p:txBody>
          <a:bodyPr>
            <a:normAutofit fontScale="25000" lnSpcReduction="20000"/>
          </a:bodyPr>
          <a:lstStyle/>
          <a:p>
            <a:endParaRPr lang="ar-SA" dirty="0"/>
          </a:p>
        </p:txBody>
      </p:sp>
      <p:pic>
        <p:nvPicPr>
          <p:cNvPr id="1029" name="Picture 5" descr="C:\Users\user\AppData\Local\Microsoft\Windows\Temporary Internet Files\Content.IE5\U6BDHSN0\MC90008978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556792"/>
            <a:ext cx="6000792" cy="3624698"/>
          </a:xfrm>
          <a:prstGeom prst="rect">
            <a:avLst/>
          </a:prstGeom>
          <a:noFill/>
        </p:spPr>
      </p:pic>
      <p:sp>
        <p:nvSpPr>
          <p:cNvPr id="16" name="مستطيل 15"/>
          <p:cNvSpPr/>
          <p:nvPr/>
        </p:nvSpPr>
        <p:spPr>
          <a:xfrm>
            <a:off x="2843808" y="1916832"/>
            <a:ext cx="3384376" cy="15841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6600" dirty="0" smtClean="0">
                <a:solidFill>
                  <a:schemeClr val="tx1"/>
                </a:solidFill>
                <a:cs typeface="PT Bold Arch" pitchFamily="2" charset="-78"/>
              </a:rPr>
              <a:t>المسرحية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18" name="مستطيل 17"/>
          <p:cNvSpPr/>
          <p:nvPr/>
        </p:nvSpPr>
        <p:spPr>
          <a:xfrm>
            <a:off x="214282" y="214290"/>
            <a:ext cx="8715436" cy="6429420"/>
          </a:xfrm>
          <a:prstGeom prst="rect">
            <a:avLst/>
          </a:prstGeom>
          <a:noFill/>
          <a:ln w="793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11"/>
          <p:cNvSpPr/>
          <p:nvPr/>
        </p:nvSpPr>
        <p:spPr>
          <a:xfrm>
            <a:off x="285720" y="214290"/>
            <a:ext cx="8501122" cy="62865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793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428860" y="1000108"/>
            <a:ext cx="4500594" cy="1470025"/>
          </a:xfrm>
        </p:spPr>
        <p:txBody>
          <a:bodyPr/>
          <a:lstStyle/>
          <a:p>
            <a:r>
              <a:rPr lang="ar-SA" dirty="0" smtClean="0">
                <a:solidFill>
                  <a:srgbClr val="4F1131"/>
                </a:solidFill>
                <a:cs typeface="PT Bold Broken" pitchFamily="2" charset="-78"/>
              </a:rPr>
              <a:t>تعريف المسرحية </a:t>
            </a:r>
            <a:endParaRPr lang="ar-SA" dirty="0">
              <a:solidFill>
                <a:srgbClr val="4F1131"/>
              </a:solidFill>
              <a:cs typeface="PT Bold Broken" pitchFamily="2" charset="-78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857224" y="2285992"/>
            <a:ext cx="7343804" cy="2428892"/>
          </a:xfrm>
        </p:spPr>
        <p:txBody>
          <a:bodyPr>
            <a:normAutofit/>
          </a:bodyPr>
          <a:lstStyle/>
          <a:p>
            <a:r>
              <a:rPr lang="ar-SA" sz="4400" dirty="0" smtClean="0">
                <a:solidFill>
                  <a:schemeClr val="tx1"/>
                </a:solidFill>
                <a:cs typeface="Akhbar MT" pitchFamily="2" charset="-78"/>
              </a:rPr>
              <a:t>هي قصة تمثيلية حوارية تعرض على المسرح بواسطة عدد من الممثلين.</a:t>
            </a:r>
          </a:p>
          <a:p>
            <a:r>
              <a:rPr lang="ar-SA" sz="4400" dirty="0" smtClean="0">
                <a:solidFill>
                  <a:schemeClr val="tx1"/>
                </a:solidFill>
                <a:cs typeface="Akhbar MT" pitchFamily="2" charset="-78"/>
              </a:rPr>
              <a:t>ولفظ المسرحية لفظ يوناني يعني الحركة.</a:t>
            </a:r>
            <a:endParaRPr lang="ar-SA" sz="4400" dirty="0">
              <a:solidFill>
                <a:schemeClr val="tx1"/>
              </a:solidFill>
              <a:cs typeface="Akhbar MT" pitchFamily="2" charset="-78"/>
            </a:endParaRPr>
          </a:p>
        </p:txBody>
      </p:sp>
      <p:pic>
        <p:nvPicPr>
          <p:cNvPr id="2054" name="Picture 6" descr="C:\Users\user\AppData\Local\Microsoft\Windows\Temporary Internet Files\Content.IE5\MQ38TFT7\MC90028693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4500570"/>
            <a:ext cx="2350883" cy="1928826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214282" y="214290"/>
            <a:ext cx="8715436" cy="642942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793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28596" y="1714488"/>
            <a:ext cx="8429684" cy="4857784"/>
          </a:xfrm>
        </p:spPr>
        <p:txBody>
          <a:bodyPr>
            <a:normAutofit/>
          </a:bodyPr>
          <a:lstStyle/>
          <a:p>
            <a:r>
              <a:rPr lang="ar-SA" dirty="0" smtClean="0">
                <a:solidFill>
                  <a:srgbClr val="FF0000"/>
                </a:solidFill>
                <a:latin typeface="Bookshelf Symbol 7" pitchFamily="2" charset="2"/>
                <a:cs typeface="Farsi Simple Bold" pitchFamily="2" charset="-78"/>
              </a:rPr>
              <a:t>1/ كثرة قيودها الفنية :</a:t>
            </a:r>
          </a:p>
          <a:p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مقيدة بالممثلين الذين لهم طاقة محدودة في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التمثيل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،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ومقيدة بطاقة الجماهير الذين لا يستطيعون الجلوس طويلا للمشاهدة.</a:t>
            </a:r>
          </a:p>
          <a:p>
            <a:r>
              <a:rPr lang="ar-SA" dirty="0" smtClean="0">
                <a:solidFill>
                  <a:srgbClr val="FF0000"/>
                </a:solidFill>
                <a:cs typeface="Farsi Simple Bold" pitchFamily="2" charset="-78"/>
              </a:rPr>
              <a:t>٢/ قوة عنصر الصراع في المسرحية :</a:t>
            </a:r>
          </a:p>
          <a:p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أي التضاد في المواقف والآراء إلى الدرجة التي تدفع 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ا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لحوادث قدم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ً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في المسرحية.</a:t>
            </a:r>
          </a:p>
          <a:p>
            <a:r>
              <a:rPr lang="ar-SA" dirty="0" smtClean="0">
                <a:solidFill>
                  <a:srgbClr val="FF0000"/>
                </a:solidFill>
                <a:cs typeface="Farsi Simple Bold" pitchFamily="2" charset="-78"/>
              </a:rPr>
              <a:t>٣/ قلة الحوادث ووضوحها :</a:t>
            </a:r>
          </a:p>
          <a:p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أي إنها كلما كثرت أو كانت غامضة ضعف التواصل بينها وبين المشاهد الذي لا يستطيع إعادة مشهد سابق من مشاهد المسرحية.</a:t>
            </a:r>
          </a:p>
          <a:p>
            <a:endParaRPr lang="ar-SA" sz="2000" dirty="0">
              <a:cs typeface="Akhbar MT" pitchFamily="2" charset="-78"/>
            </a:endParaRPr>
          </a:p>
        </p:txBody>
      </p:sp>
      <p:sp>
        <p:nvSpPr>
          <p:cNvPr id="5" name="عنوان 1"/>
          <p:cNvSpPr>
            <a:spLocks noGrp="1"/>
          </p:cNvSpPr>
          <p:nvPr>
            <p:ph type="ctrTitle"/>
          </p:nvPr>
        </p:nvSpPr>
        <p:spPr>
          <a:xfrm>
            <a:off x="2786050" y="500042"/>
            <a:ext cx="3643338" cy="1143008"/>
          </a:xfrm>
        </p:spPr>
        <p:txBody>
          <a:bodyPr>
            <a:normAutofit/>
          </a:bodyPr>
          <a:lstStyle/>
          <a:p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DecoType Naskh Variants" pitchFamily="2" charset="-78"/>
              </a:rPr>
              <a:t>أسس المسرحية :</a:t>
            </a:r>
            <a:endParaRPr lang="ar-SA" dirty="0">
              <a:solidFill>
                <a:schemeClr val="tx2">
                  <a:lumMod val="75000"/>
                </a:schemeClr>
              </a:solidFill>
              <a:cs typeface="DecoType Naskh Variants" pitchFamily="2" charset="-78"/>
            </a:endParaRPr>
          </a:p>
        </p:txBody>
      </p:sp>
      <p:pic>
        <p:nvPicPr>
          <p:cNvPr id="3076" name="Picture 4" descr="C:\Users\user\AppData\Local\Microsoft\Windows\Temporary Internet Files\Content.IE5\1Y2RETRW\MC900216512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571480"/>
            <a:ext cx="1813255" cy="1634033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214282" y="214290"/>
            <a:ext cx="8715436" cy="642942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793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714348" y="500042"/>
            <a:ext cx="7643866" cy="5643602"/>
          </a:xfrm>
        </p:spPr>
        <p:txBody>
          <a:bodyPr>
            <a:normAutofit/>
          </a:bodyPr>
          <a:lstStyle/>
          <a:p>
            <a:r>
              <a:rPr lang="ar-SA" dirty="0" smtClean="0">
                <a:solidFill>
                  <a:srgbClr val="FF0000"/>
                </a:solidFill>
                <a:cs typeface="Farsi Simple Bold" pitchFamily="2" charset="-78"/>
              </a:rPr>
              <a:t>4/ اعتمادها على القالب الحواري :</a:t>
            </a:r>
          </a:p>
          <a:p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لا تكون المسرحية إلا في قالب حواري فالحوار هو العمود الفقري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للمسرحية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،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 ونظر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ً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لأهمية الحوار </a:t>
            </a:r>
            <a:r>
              <a:rPr lang="ar-SA" u="sng" dirty="0" smtClean="0">
                <a:solidFill>
                  <a:srgbClr val="92D050"/>
                </a:solidFill>
                <a:cs typeface="Akhbar MT" pitchFamily="2" charset="-78"/>
              </a:rPr>
              <a:t>فإنه يشترط </a:t>
            </a:r>
            <a:r>
              <a:rPr lang="ar-KW" u="sng" dirty="0" smtClean="0">
                <a:solidFill>
                  <a:srgbClr val="92D050"/>
                </a:solidFill>
                <a:cs typeface="Akhbar MT" pitchFamily="2" charset="-78"/>
              </a:rPr>
              <a:t>في</a:t>
            </a:r>
            <a:r>
              <a:rPr lang="ar-SA" u="sng" dirty="0" smtClean="0">
                <a:solidFill>
                  <a:srgbClr val="92D050"/>
                </a:solidFill>
                <a:cs typeface="Akhbar MT" pitchFamily="2" charset="-78"/>
              </a:rPr>
              <a:t>ه </a:t>
            </a:r>
            <a:r>
              <a:rPr lang="ar-SA" u="sng" dirty="0" smtClean="0">
                <a:solidFill>
                  <a:srgbClr val="92D050"/>
                </a:solidFill>
                <a:cs typeface="Akhbar MT" pitchFamily="2" charset="-78"/>
              </a:rPr>
              <a:t>ما يلي :</a:t>
            </a:r>
          </a:p>
          <a:p>
            <a:r>
              <a:rPr lang="ar-SA" dirty="0" smtClean="0">
                <a:solidFill>
                  <a:srgbClr val="00B0F0"/>
                </a:solidFill>
                <a:cs typeface="Akhbar MT" pitchFamily="2" charset="-78"/>
              </a:rPr>
              <a:t>أولا : أن يكون </a:t>
            </a:r>
            <a:r>
              <a:rPr lang="ar-SA" dirty="0" smtClean="0">
                <a:solidFill>
                  <a:srgbClr val="00B0F0"/>
                </a:solidFill>
                <a:cs typeface="Akhbar MT" pitchFamily="2" charset="-78"/>
              </a:rPr>
              <a:t>قادر</a:t>
            </a:r>
            <a:r>
              <a:rPr lang="ar-KW" dirty="0" smtClean="0">
                <a:solidFill>
                  <a:srgbClr val="00B0F0"/>
                </a:solidFill>
                <a:cs typeface="Akhbar MT" pitchFamily="2" charset="-78"/>
              </a:rPr>
              <a:t>ً</a:t>
            </a:r>
            <a:r>
              <a:rPr lang="ar-SA" dirty="0" smtClean="0">
                <a:solidFill>
                  <a:srgbClr val="00B0F0"/>
                </a:solidFill>
                <a:cs typeface="Akhbar MT" pitchFamily="2" charset="-78"/>
              </a:rPr>
              <a:t>ا </a:t>
            </a:r>
            <a:r>
              <a:rPr lang="ar-SA" dirty="0" smtClean="0">
                <a:solidFill>
                  <a:srgbClr val="00B0F0"/>
                </a:solidFill>
                <a:cs typeface="Akhbar MT" pitchFamily="2" charset="-78"/>
              </a:rPr>
              <a:t>على إنماء الحوادث ودفعها للحركة : </a:t>
            </a:r>
          </a:p>
          <a:p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حيث 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إ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ن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المسرحية تقوم على الحوادث المتعددة للشخصيات ، فإذا كان الحوار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ضعيف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ً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فإنه لا يدفع الحوادث للنمو ، وقد يدفعها للنمو ولكن ببطء شديد يدعو للملل.</a:t>
            </a:r>
          </a:p>
          <a:p>
            <a:r>
              <a:rPr lang="ar-SA" dirty="0" smtClean="0">
                <a:solidFill>
                  <a:srgbClr val="00B0F0"/>
                </a:solidFill>
                <a:cs typeface="Akhbar MT" pitchFamily="2" charset="-78"/>
              </a:rPr>
              <a:t>ثانيا : أن يكون </a:t>
            </a:r>
            <a:r>
              <a:rPr lang="ar-SA" dirty="0" smtClean="0">
                <a:solidFill>
                  <a:srgbClr val="00B0F0"/>
                </a:solidFill>
                <a:cs typeface="Akhbar MT" pitchFamily="2" charset="-78"/>
              </a:rPr>
              <a:t>واقعي</a:t>
            </a:r>
            <a:r>
              <a:rPr lang="ar-KW" dirty="0" smtClean="0">
                <a:solidFill>
                  <a:srgbClr val="00B0F0"/>
                </a:solidFill>
                <a:cs typeface="Akhbar MT" pitchFamily="2" charset="-78"/>
              </a:rPr>
              <a:t>ً</a:t>
            </a:r>
            <a:r>
              <a:rPr lang="ar-SA" dirty="0" smtClean="0">
                <a:solidFill>
                  <a:srgbClr val="00B0F0"/>
                </a:solidFill>
                <a:cs typeface="Akhbar MT" pitchFamily="2" charset="-78"/>
              </a:rPr>
              <a:t>ا </a:t>
            </a:r>
            <a:r>
              <a:rPr lang="ar-SA" dirty="0" smtClean="0">
                <a:solidFill>
                  <a:srgbClr val="00B0F0"/>
                </a:solidFill>
                <a:cs typeface="Akhbar MT" pitchFamily="2" charset="-78"/>
              </a:rPr>
              <a:t>:</a:t>
            </a:r>
          </a:p>
          <a:p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أي الواقعية الفنية التي تقوم على براعة التصوير وليست الواقعية الآلية التي لا تزيد عن النقل المباشر الخالي 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من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الفنية والإبداع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.</a:t>
            </a:r>
            <a:endParaRPr lang="ar-SA" dirty="0" smtClean="0">
              <a:solidFill>
                <a:schemeClr val="tx1"/>
              </a:solidFill>
              <a:cs typeface="Akhbar MT" pitchFamily="2" charset="-78"/>
            </a:endParaRPr>
          </a:p>
          <a:p>
            <a:endParaRPr lang="ar-SA" dirty="0"/>
          </a:p>
        </p:txBody>
      </p:sp>
      <p:pic>
        <p:nvPicPr>
          <p:cNvPr id="6" name="Picture 4" descr="C:\Users\user\AppData\Local\Microsoft\Windows\Temporary Internet Files\Content.IE5\1Y2RETRW\MC900216512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5357826"/>
            <a:ext cx="1285884" cy="1158787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user\AppData\Local\Microsoft\Windows\Temporary Internet Files\Content.IE5\KCEAPCPW\MC900217144[1].wmf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357158" y="285729"/>
            <a:ext cx="8501122" cy="6286544"/>
          </a:xfrm>
          <a:prstGeom prst="rect">
            <a:avLst/>
          </a:prstGeom>
          <a:noFill/>
        </p:spPr>
      </p:pic>
      <p:sp>
        <p:nvSpPr>
          <p:cNvPr id="4" name="مستطيل 3"/>
          <p:cNvSpPr/>
          <p:nvPr/>
        </p:nvSpPr>
        <p:spPr>
          <a:xfrm>
            <a:off x="214282" y="214290"/>
            <a:ext cx="8715436" cy="6429420"/>
          </a:xfrm>
          <a:prstGeom prst="rect">
            <a:avLst/>
          </a:prstGeom>
          <a:noFill/>
          <a:ln w="79375">
            <a:solidFill>
              <a:srgbClr val="4F11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4214810" y="357167"/>
            <a:ext cx="4500594" cy="1214446"/>
          </a:xfrm>
        </p:spPr>
        <p:txBody>
          <a:bodyPr/>
          <a:lstStyle/>
          <a:p>
            <a:r>
              <a:rPr lang="ar-SA" dirty="0" smtClean="0">
                <a:solidFill>
                  <a:srgbClr val="4F1131"/>
                </a:solidFill>
                <a:cs typeface="PT Bold Arch" pitchFamily="2" charset="-78"/>
              </a:rPr>
              <a:t>أنواع المسرحية :</a:t>
            </a:r>
            <a:endParaRPr lang="ar-SA" dirty="0">
              <a:solidFill>
                <a:srgbClr val="4F1131"/>
              </a:solidFill>
              <a:cs typeface="PT Bold Arch" pitchFamily="2" charset="-78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714348" y="1643050"/>
            <a:ext cx="7572428" cy="4786346"/>
          </a:xfrm>
        </p:spPr>
        <p:txBody>
          <a:bodyPr>
            <a:normAutofit/>
          </a:bodyPr>
          <a:lstStyle/>
          <a:p>
            <a:r>
              <a:rPr lang="ar-SA" dirty="0" smtClean="0">
                <a:solidFill>
                  <a:srgbClr val="996600"/>
                </a:solidFill>
                <a:cs typeface="DecoType Naskh Variants" pitchFamily="2" charset="-78"/>
              </a:rPr>
              <a:t>1/ المأساة ( </a:t>
            </a:r>
            <a:r>
              <a:rPr lang="ar-SA" dirty="0" err="1" smtClean="0">
                <a:solidFill>
                  <a:srgbClr val="996600"/>
                </a:solidFill>
                <a:cs typeface="DecoType Naskh Variants" pitchFamily="2" charset="-78"/>
              </a:rPr>
              <a:t>التراجيديا</a:t>
            </a:r>
            <a:r>
              <a:rPr lang="ar-SA" dirty="0" smtClean="0">
                <a:solidFill>
                  <a:srgbClr val="996600"/>
                </a:solidFill>
                <a:cs typeface="DecoType Naskh Variants" pitchFamily="2" charset="-78"/>
              </a:rPr>
              <a:t> ) :</a:t>
            </a:r>
          </a:p>
          <a:p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هي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مسرحية ذات موضوع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جاد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،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ولغة رفيعة 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ف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خمة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،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وجمهورها خاص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متميز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،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وتميل موضوعاتها إلى البطولات الواقعية أو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الأسطورية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،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وتتميز بالنهاية الفاجعة الحزينة.</a:t>
            </a:r>
          </a:p>
          <a:p>
            <a:r>
              <a:rPr lang="ar-SA" dirty="0" smtClean="0">
                <a:solidFill>
                  <a:srgbClr val="996600"/>
                </a:solidFill>
                <a:cs typeface="Akhbar MT" pitchFamily="2" charset="-78"/>
              </a:rPr>
              <a:t>٢</a:t>
            </a:r>
            <a:r>
              <a:rPr lang="ar-SA" dirty="0" smtClean="0">
                <a:solidFill>
                  <a:srgbClr val="996600"/>
                </a:solidFill>
                <a:cs typeface="DecoType Naskh Variants" pitchFamily="2" charset="-78"/>
              </a:rPr>
              <a:t>/ الملهاة ( الكوميديا ) :</a:t>
            </a:r>
          </a:p>
          <a:p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هي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مسرحية ذات موضوع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واقعي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،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ولغتها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بس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ي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طة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قريبة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التناول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،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وجمهورها 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من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عامة الناس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،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وموضوعاتها تميل إلى الأمور اليومية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المعاشة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،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وتهدف إلى الإضحاك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والتسلية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،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وتتميز بالنهاية السعيدة المفرحة.</a:t>
            </a:r>
          </a:p>
          <a:p>
            <a:endParaRPr lang="ar-SA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14282" y="214290"/>
            <a:ext cx="8715436" cy="642942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793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643042" y="500042"/>
            <a:ext cx="5429288" cy="928694"/>
          </a:xfrm>
        </p:spPr>
        <p:txBody>
          <a:bodyPr>
            <a:normAutofit/>
          </a:bodyPr>
          <a:lstStyle/>
          <a:p>
            <a:r>
              <a:rPr lang="ar-SA" dirty="0" smtClean="0">
                <a:solidFill>
                  <a:srgbClr val="0070C0"/>
                </a:solidFill>
                <a:cs typeface="Farsi Simple Bold" pitchFamily="2" charset="-78"/>
              </a:rPr>
              <a:t>الفرق بين القصة والمسرحية :</a:t>
            </a:r>
            <a:endParaRPr lang="ar-SA" dirty="0">
              <a:solidFill>
                <a:srgbClr val="0070C0"/>
              </a:solidFill>
              <a:cs typeface="Farsi Simple Bold" pitchFamily="2" charset="-78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57158" y="1357298"/>
            <a:ext cx="8429684" cy="5143536"/>
          </a:xfrm>
        </p:spPr>
        <p:txBody>
          <a:bodyPr>
            <a:normAutofit fontScale="92500" lnSpcReduction="20000"/>
          </a:bodyPr>
          <a:lstStyle/>
          <a:p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تتفق المسرحية مع القصة في بعض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الجوانب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،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وتختلف عنها في جوانب أخرى.</a:t>
            </a:r>
          </a:p>
          <a:p>
            <a:r>
              <a:rPr lang="ar-SA" dirty="0" smtClean="0">
                <a:solidFill>
                  <a:schemeClr val="accent6">
                    <a:lumMod val="75000"/>
                  </a:schemeClr>
                </a:solidFill>
                <a:cs typeface="Akhbar MT" pitchFamily="2" charset="-78"/>
              </a:rPr>
              <a:t>فالمسرحية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: فن أدبي قوامه الحركة والكلمة والجمهور ، وهي نص قصصي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حواري،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يصاحبه مناظر ومؤثرات فنية مختلفة.</a:t>
            </a:r>
          </a:p>
          <a:p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وفي المسرحية أشخاص تتحرك وتتحاور أمام الجمهور في مكان محدد بإمكانيات محددة.</a:t>
            </a:r>
          </a:p>
          <a:p>
            <a:r>
              <a:rPr lang="ar-SA" u="sng" dirty="0" smtClean="0">
                <a:solidFill>
                  <a:schemeClr val="accent3">
                    <a:lumMod val="50000"/>
                  </a:schemeClr>
                </a:solidFill>
                <a:latin typeface="DilleniaUPC" pitchFamily="18" charset="-34"/>
                <a:cs typeface="DecoType Naskh Extensions" pitchFamily="2" charset="-78"/>
              </a:rPr>
              <a:t>ويراعى في المسرحية جانبان : </a:t>
            </a:r>
          </a:p>
          <a:p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جانب النص المكتوب ، وجانب التمثيل الذي ينقل النص إلى المشاهدين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حي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ًّ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ا.</a:t>
            </a:r>
            <a:endParaRPr lang="ar-SA" dirty="0" smtClean="0">
              <a:solidFill>
                <a:schemeClr val="tx1"/>
              </a:solidFill>
              <a:cs typeface="Akhbar MT" pitchFamily="2" charset="-78"/>
            </a:endParaRPr>
          </a:p>
          <a:p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والقصة والمسرحية تتفقان في معظم العناصر وفي تصوير التجارب الإنسانية بين بداية وخاتمة ، كما يتفقان في رسم الحوادث وتصوير الأشخاص والمشاهد والمواقف.</a:t>
            </a:r>
          </a:p>
          <a:p>
            <a:r>
              <a:rPr lang="ar-SA" dirty="0" smtClean="0">
                <a:solidFill>
                  <a:srgbClr val="7030A0"/>
                </a:solidFill>
                <a:cs typeface="Akhbar MT" pitchFamily="2" charset="-78"/>
              </a:rPr>
              <a:t>فالعناصر المشتركة بين المسرحية والقصة :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الحدث ، والشخوص ،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والفكرة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،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 والزمان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،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والمكان.</a:t>
            </a:r>
          </a:p>
          <a:p>
            <a:r>
              <a:rPr lang="ar-SA" dirty="0" smtClean="0">
                <a:solidFill>
                  <a:schemeClr val="accent6">
                    <a:lumMod val="75000"/>
                  </a:schemeClr>
                </a:solidFill>
                <a:cs typeface="Akhbar MT" pitchFamily="2" charset="-78"/>
              </a:rPr>
              <a:t>والعناصر المميزة للمسرحية :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البناء، والحوار ، والصراع</a:t>
            </a:r>
            <a:r>
              <a:rPr lang="ar-SA" dirty="0" smtClean="0"/>
              <a:t>.</a:t>
            </a:r>
            <a:endParaRPr lang="ar-SA" dirty="0"/>
          </a:p>
        </p:txBody>
      </p:sp>
      <p:pic>
        <p:nvPicPr>
          <p:cNvPr id="5123" name="Picture 3" descr="C:\Users\user\AppData\Local\Microsoft\Windows\Temporary Internet Files\Content.IE5\MQ38TFT7\MC90035524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357166"/>
            <a:ext cx="1357322" cy="928694"/>
          </a:xfrm>
          <a:prstGeom prst="rect">
            <a:avLst/>
          </a:prstGeom>
          <a:noFill/>
        </p:spPr>
      </p:pic>
      <p:pic>
        <p:nvPicPr>
          <p:cNvPr id="5124" name="Picture 4" descr="C:\Users\user\AppData\Local\Microsoft\Windows\Temporary Internet Files\Content.IE5\U6BDHSN0\MC900360057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357167"/>
            <a:ext cx="1057733" cy="928694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14282" y="214290"/>
            <a:ext cx="8715436" cy="6429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793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14348" y="285728"/>
            <a:ext cx="7772400" cy="1370013"/>
          </a:xfrm>
        </p:spPr>
        <p:txBody>
          <a:bodyPr>
            <a:normAutofit/>
          </a:bodyPr>
          <a:lstStyle/>
          <a:p>
            <a:r>
              <a:rPr lang="ar-SA" sz="3600" dirty="0" smtClean="0">
                <a:solidFill>
                  <a:srgbClr val="996600"/>
                </a:solidFill>
                <a:cs typeface="PT Bold Arch" pitchFamily="2" charset="-78"/>
              </a:rPr>
              <a:t>وهما يختلفان </a:t>
            </a:r>
            <a:r>
              <a:rPr lang="ar-SA" sz="3600" dirty="0" smtClean="0">
                <a:solidFill>
                  <a:srgbClr val="996600"/>
                </a:solidFill>
                <a:cs typeface="PT Bold Arch" pitchFamily="2" charset="-78"/>
              </a:rPr>
              <a:t>اختلاف</a:t>
            </a:r>
            <a:r>
              <a:rPr lang="ar-KW" sz="3600" dirty="0" smtClean="0">
                <a:solidFill>
                  <a:srgbClr val="996600"/>
                </a:solidFill>
                <a:cs typeface="PT Bold Arch" pitchFamily="2" charset="-78"/>
              </a:rPr>
              <a:t>ً</a:t>
            </a:r>
            <a:r>
              <a:rPr lang="ar-SA" sz="3600" dirty="0" smtClean="0">
                <a:solidFill>
                  <a:srgbClr val="996600"/>
                </a:solidFill>
                <a:cs typeface="PT Bold Arch" pitchFamily="2" charset="-78"/>
              </a:rPr>
              <a:t>ا كبير</a:t>
            </a:r>
            <a:r>
              <a:rPr lang="ar-KW" sz="3600" dirty="0" smtClean="0">
                <a:solidFill>
                  <a:srgbClr val="996600"/>
                </a:solidFill>
                <a:cs typeface="PT Bold Arch" pitchFamily="2" charset="-78"/>
              </a:rPr>
              <a:t>ً</a:t>
            </a:r>
            <a:r>
              <a:rPr lang="ar-SA" sz="3600" dirty="0" smtClean="0">
                <a:solidFill>
                  <a:srgbClr val="996600"/>
                </a:solidFill>
                <a:cs typeface="PT Bold Arch" pitchFamily="2" charset="-78"/>
              </a:rPr>
              <a:t>ا </a:t>
            </a:r>
            <a:r>
              <a:rPr lang="ar-SA" sz="3600" dirty="0" smtClean="0">
                <a:solidFill>
                  <a:srgbClr val="996600"/>
                </a:solidFill>
                <a:cs typeface="PT Bold Arch" pitchFamily="2" charset="-78"/>
              </a:rPr>
              <a:t>في عدة أمور :</a:t>
            </a:r>
            <a:endParaRPr lang="ar-SA" sz="3600" dirty="0">
              <a:solidFill>
                <a:srgbClr val="996600"/>
              </a:solidFill>
              <a:cs typeface="PT Bold Arch" pitchFamily="2" charset="-78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71472" y="1285860"/>
            <a:ext cx="8001056" cy="5214974"/>
          </a:xfrm>
        </p:spPr>
        <p:txBody>
          <a:bodyPr>
            <a:normAutofit lnSpcReduction="10000"/>
          </a:bodyPr>
          <a:lstStyle/>
          <a:p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١/ ليس للمسرحية حرية القصة.</a:t>
            </a:r>
          </a:p>
          <a:p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٢/ القيد الزمني للمسرحية يقيدها بقيد آخر هو ألا تعرض للجزئيات.</a:t>
            </a:r>
          </a:p>
          <a:p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٣/ قيد المسرح يفرض عليها أن تجري حوادثها في أماكن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محدودة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،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بينما القصة تجري حوادثها في البر والبحر وغيرهما.</a:t>
            </a:r>
          </a:p>
          <a:p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٤/ المسرحية مقيدة بالقدرة الإنسانية ، بينما مباح للقصة ما شاءت عن طريق الخيال والتصوير الأدبي .</a:t>
            </a:r>
          </a:p>
          <a:p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٥/ تتجلى في المسرحية مهارة الكاتب في الاستعاضة بالحركة 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عن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الخاطرة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،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وبالحادثة عن الفكرة .</a:t>
            </a:r>
          </a:p>
          <a:p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٦/ المسرحية أسلوبها الحوار ويمتنع فيها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السرد،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أما القصة فإنها تتسع لكل هذا وذاك.</a:t>
            </a:r>
            <a:endParaRPr lang="ar-SA" dirty="0">
              <a:solidFill>
                <a:schemeClr val="tx1"/>
              </a:solidFill>
              <a:cs typeface="Akhbar MT" pitchFamily="2" charset="-78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28596" y="2214554"/>
            <a:ext cx="4500594" cy="4071966"/>
          </a:xfrm>
        </p:spPr>
        <p:txBody>
          <a:bodyPr>
            <a:normAutofit/>
          </a:bodyPr>
          <a:lstStyle/>
          <a:p>
            <a:r>
              <a:rPr lang="ar-SA" dirty="0" smtClean="0">
                <a:solidFill>
                  <a:srgbClr val="DE22B6"/>
                </a:solidFill>
                <a:cs typeface="Akhbar MT" pitchFamily="2" charset="-78"/>
              </a:rPr>
              <a:t>خضعت المسرحية </a:t>
            </a:r>
            <a:r>
              <a:rPr lang="ar-SA" dirty="0" smtClean="0">
                <a:solidFill>
                  <a:srgbClr val="DE22B6"/>
                </a:solidFill>
                <a:cs typeface="Akhbar MT" pitchFamily="2" charset="-78"/>
              </a:rPr>
              <a:t>من </a:t>
            </a:r>
            <a:r>
              <a:rPr lang="ar-SA" dirty="0" smtClean="0">
                <a:solidFill>
                  <a:srgbClr val="DE22B6"/>
                </a:solidFill>
                <a:cs typeface="Akhbar MT" pitchFamily="2" charset="-78"/>
              </a:rPr>
              <a:t>عهد اليونان والرومان إلى آخر عصر الكلاسيكية لقانون الوحدات الثلاث:</a:t>
            </a:r>
          </a:p>
          <a:p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١/ وحدة الموضوع( الحدث )</a:t>
            </a:r>
          </a:p>
          <a:p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٢/ وحدة الزمان </a:t>
            </a:r>
          </a:p>
          <a:p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٣/ وحدة المكان</a:t>
            </a:r>
            <a:endParaRPr lang="ar-SA" dirty="0">
              <a:solidFill>
                <a:schemeClr val="tx1"/>
              </a:solidFill>
              <a:cs typeface="Akhbar MT" pitchFamily="2" charset="-78"/>
            </a:endParaRPr>
          </a:p>
        </p:txBody>
      </p:sp>
      <p:pic>
        <p:nvPicPr>
          <p:cNvPr id="4" name="صورة 3" descr="';k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3438" y="642918"/>
            <a:ext cx="4286280" cy="5500726"/>
          </a:xfrm>
          <a:prstGeom prst="rect">
            <a:avLst/>
          </a:prstGeom>
        </p:spPr>
      </p:pic>
      <p:sp>
        <p:nvSpPr>
          <p:cNvPr id="5" name="عنوان 4"/>
          <p:cNvSpPr>
            <a:spLocks noGrp="1"/>
          </p:cNvSpPr>
          <p:nvPr>
            <p:ph type="ctrTitle"/>
          </p:nvPr>
        </p:nvSpPr>
        <p:spPr>
          <a:xfrm>
            <a:off x="5929322" y="2214554"/>
            <a:ext cx="2243126" cy="2655897"/>
          </a:xfrm>
        </p:spPr>
        <p:txBody>
          <a:bodyPr>
            <a:normAutofit/>
          </a:bodyPr>
          <a:lstStyle/>
          <a:p>
            <a:r>
              <a:rPr lang="ar-SA" dirty="0" smtClean="0">
                <a:solidFill>
                  <a:srgbClr val="FFC000"/>
                </a:solidFill>
                <a:cs typeface="Farsi Simple Bold" pitchFamily="2" charset="-78"/>
              </a:rPr>
              <a:t>الوحدات الثلاث</a:t>
            </a:r>
            <a:endParaRPr lang="ar-SA" dirty="0">
              <a:solidFill>
                <a:srgbClr val="FFC000"/>
              </a:solidFill>
              <a:cs typeface="Farsi Simple Bold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14282" y="214290"/>
            <a:ext cx="8715436" cy="6429420"/>
          </a:xfrm>
          <a:prstGeom prst="rect">
            <a:avLst/>
          </a:prstGeom>
          <a:noFill/>
          <a:ln w="793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user\AppData\Local\Microsoft\Windows\Temporary Internet Files\Content.IE5\KCEAPCPW\MC900353926[1].wmf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85720" y="214290"/>
            <a:ext cx="8572560" cy="6286544"/>
          </a:xfrm>
          <a:prstGeom prst="rect">
            <a:avLst/>
          </a:prstGeom>
          <a:noFill/>
        </p:spPr>
      </p:pic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85786" y="357167"/>
            <a:ext cx="7772400" cy="1214446"/>
          </a:xfrm>
        </p:spPr>
        <p:txBody>
          <a:bodyPr/>
          <a:lstStyle/>
          <a:p>
            <a:r>
              <a:rPr lang="ar-KW" dirty="0" smtClean="0">
                <a:solidFill>
                  <a:srgbClr val="4842BE"/>
                </a:solidFill>
                <a:cs typeface="DecoType Naskh Extensions" pitchFamily="2" charset="-78"/>
              </a:rPr>
              <a:t>1/ </a:t>
            </a:r>
            <a:r>
              <a:rPr lang="ar-SA" dirty="0" smtClean="0">
                <a:solidFill>
                  <a:srgbClr val="4842BE"/>
                </a:solidFill>
                <a:cs typeface="DecoType Naskh Extensions" pitchFamily="2" charset="-78"/>
              </a:rPr>
              <a:t>وحدة الحدث</a:t>
            </a:r>
            <a:r>
              <a:rPr lang="ar-KW" dirty="0" smtClean="0">
                <a:solidFill>
                  <a:srgbClr val="4842BE"/>
                </a:solidFill>
                <a:cs typeface="DecoType Naskh Extensions" pitchFamily="2" charset="-78"/>
              </a:rPr>
              <a:t>.</a:t>
            </a:r>
            <a:endParaRPr lang="ar-SA" dirty="0">
              <a:solidFill>
                <a:srgbClr val="4842BE"/>
              </a:solidFill>
              <a:cs typeface="DecoType Naskh Extensions" pitchFamily="2" charset="-78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28596" y="1714488"/>
            <a:ext cx="8286808" cy="4857784"/>
          </a:xfrm>
        </p:spPr>
        <p:txBody>
          <a:bodyPr>
            <a:normAutofit lnSpcReduction="10000"/>
          </a:bodyPr>
          <a:lstStyle/>
          <a:p>
            <a:pPr algn="justLow"/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  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كان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يدخل في وحدة الحدث الفصل التام بين المأساة والملهاة ، فلم يكن يباح الجمع بينهما 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.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فالمأساة عنف وصراع وآلام تنتهي إلى كارثة ، ولا سبيل </a:t>
            </a:r>
            <a:r>
              <a:rPr lang="ar-KW" dirty="0" err="1" smtClean="0">
                <a:solidFill>
                  <a:schemeClr val="tx1"/>
                </a:solidFill>
                <a:cs typeface="Akhbar MT" pitchFamily="2" charset="-78"/>
              </a:rPr>
              <a:t>إ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لى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السخرية ، أو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الضحك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 فيها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 .كما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كانت الملهاة تتسم بالشعبية ، وتسير في اتجاه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معين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،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 ي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ُ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قصد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منه نقد الحكم والأوضاع والتندر بها ، ولا يسمح في أثنائها بحدث محزن أو مؤلم.</a:t>
            </a:r>
          </a:p>
          <a:p>
            <a:pPr algn="justLow"/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  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وما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أن أتت الرومانسية الغربية حتى حطمت هذه القيود ، فذهبت وحدة الحدث ، وحلت محلها وحدة الموضوع ، وإن احتوى على أحداث منوعة يشدها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إلى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الغرض العام رباط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جامع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،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كما في مسرحية ( دائرة الطباشير القوقازية )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لبر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ي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شت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، وهي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مكون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ة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من عدة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فصول،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وتحتوي على جملة أحداث.</a:t>
            </a:r>
            <a:endParaRPr lang="ar-SA" dirty="0">
              <a:solidFill>
                <a:schemeClr val="tx1"/>
              </a:solidFill>
              <a:cs typeface="Akhbar MT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214282" y="214290"/>
            <a:ext cx="8715436" cy="6429420"/>
          </a:xfrm>
          <a:prstGeom prst="rect">
            <a:avLst/>
          </a:prstGeom>
          <a:noFill/>
          <a:ln w="793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14282" y="214290"/>
            <a:ext cx="8715436" cy="6429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79375">
            <a:solidFill>
              <a:srgbClr val="DE22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14348" y="428604"/>
            <a:ext cx="7772400" cy="1255711"/>
          </a:xfrm>
        </p:spPr>
        <p:txBody>
          <a:bodyPr>
            <a:normAutofit fontScale="90000"/>
          </a:bodyPr>
          <a:lstStyle/>
          <a:p>
            <a:r>
              <a:rPr lang="ar-SA" dirty="0" smtClean="0">
                <a:solidFill>
                  <a:srgbClr val="DE22B6"/>
                </a:solidFill>
                <a:cs typeface="Farsi Simple Bold" pitchFamily="2" charset="-78"/>
              </a:rPr>
              <a:t>أهم الأحداث التي تحتوي عليها مسرحية (دائرة الطباشير القوقازية ) :</a:t>
            </a:r>
            <a:endParaRPr lang="ar-SA" dirty="0">
              <a:solidFill>
                <a:srgbClr val="DE22B6"/>
              </a:solidFill>
              <a:cs typeface="Farsi Simple Bold" pitchFamily="2" charset="-78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57158" y="1643050"/>
            <a:ext cx="8286808" cy="4929222"/>
          </a:xfrm>
        </p:spPr>
        <p:txBody>
          <a:bodyPr>
            <a:normAutofit fontScale="92500" lnSpcReduction="10000"/>
          </a:bodyPr>
          <a:lstStyle/>
          <a:p>
            <a:pPr algn="justLow"/>
            <a:r>
              <a:rPr lang="ar-SA" dirty="0" smtClean="0">
                <a:solidFill>
                  <a:srgbClr val="996600"/>
                </a:solidFill>
                <a:cs typeface="Akhbar MT" pitchFamily="2" charset="-78"/>
              </a:rPr>
              <a:t>الحدث الأول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: صراع حول قطعة أرض بين مالكها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وز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ا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رعها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.</a:t>
            </a:r>
          </a:p>
          <a:p>
            <a:pPr algn="justLow"/>
            <a:r>
              <a:rPr lang="ar-SA" dirty="0" smtClean="0">
                <a:solidFill>
                  <a:srgbClr val="996600"/>
                </a:solidFill>
                <a:cs typeface="Akhbar MT" pitchFamily="2" charset="-78"/>
              </a:rPr>
              <a:t>الحدث الثاني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: يدور حول وليد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ل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إ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مرأة حاكم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،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هربت من ثورة قامت على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الحكم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،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فانصرفت إلى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جواهرها وملابسها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،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وتركت طفلها الرضيع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للضياع.</a:t>
            </a:r>
            <a:endParaRPr lang="ar-SA" dirty="0" smtClean="0">
              <a:solidFill>
                <a:schemeClr val="tx1"/>
              </a:solidFill>
              <a:cs typeface="Akhbar MT" pitchFamily="2" charset="-78"/>
            </a:endParaRPr>
          </a:p>
          <a:p>
            <a:pPr algn="justLow"/>
            <a:r>
              <a:rPr lang="ar-SA" dirty="0" smtClean="0">
                <a:solidFill>
                  <a:srgbClr val="996600"/>
                </a:solidFill>
                <a:cs typeface="Akhbar MT" pitchFamily="2" charset="-78"/>
              </a:rPr>
              <a:t>الحدث الثالث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: رعاية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الخادم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ة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لهذا الطفل وحضانتها إياه ، ثم التماسها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زوج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ً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من الفلاحين تنسب الطفل إليه ، حتى لا يخرج للحياة وفي نفسه عقدة من ناحية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الأبوة،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وهي في هذا الزواج ضحت بحبيب طالت غيبته حتى يئست منه ، وحين عاد وقعت في مأزق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عاطفي،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وصراع بين واجب نحو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الوليد،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وواجب نحو الحبيب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المقبل، ف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غ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لبت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عاطفتها الأولى ، وبقيت مع الزوج الذي نسبت إليه الطفل.</a:t>
            </a:r>
          </a:p>
          <a:p>
            <a:pPr algn="justLow"/>
            <a:r>
              <a:rPr lang="ar-SA" dirty="0" smtClean="0">
                <a:solidFill>
                  <a:srgbClr val="996600"/>
                </a:solidFill>
                <a:cs typeface="Akhbar MT" pitchFamily="2" charset="-78"/>
              </a:rPr>
              <a:t>الحدث الرابع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: قاض منحرف مرتش يدور مع كل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عصر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،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تولى القضاء في عصر الحكومة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الأولى،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ثم ظل في القضاء في عهد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الثورة،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ثم أقر فيه بعد عودة الحكم الأول.</a:t>
            </a:r>
          </a:p>
        </p:txBody>
      </p:sp>
      <p:pic>
        <p:nvPicPr>
          <p:cNvPr id="7170" name="Picture 2" descr="C:\Users\user\AppData\Local\Microsoft\Windows\Temporary Internet Files\Content.IE5\MQ38TFT7\MC900251006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1000108"/>
            <a:ext cx="950704" cy="634213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14282" y="214290"/>
            <a:ext cx="8715436" cy="6429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79375">
            <a:solidFill>
              <a:srgbClr val="DE22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57158" y="285728"/>
            <a:ext cx="8286808" cy="6357982"/>
          </a:xfrm>
        </p:spPr>
        <p:txBody>
          <a:bodyPr/>
          <a:lstStyle/>
          <a:p>
            <a:pPr algn="justLow"/>
            <a:r>
              <a:rPr lang="ar-SA" u="sng" dirty="0" smtClean="0">
                <a:solidFill>
                  <a:srgbClr val="996600"/>
                </a:solidFill>
                <a:cs typeface="Akhbar MT" pitchFamily="2" charset="-78"/>
              </a:rPr>
              <a:t>ثم تكون خاتمة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الحوادث عودة الأميرة إلى عرشها ، ومطالبتها الخادمة بولدها، ثم يعرض هذا النزاع على هذا القاضي ، فيقضي بحكم عجيب ، بأن يوضع الطفل في دائرة من الطباشير ، وتترك المرأتان المتنازعتان تتجاذبان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الطفل،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آيتهما انتزعته من الدائرة قبل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ال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أ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خر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ى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فهو لها .</a:t>
            </a:r>
          </a:p>
          <a:p>
            <a:pPr algn="justLow"/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فهجمت الأم ( الأميرة ) وتراجعت عنه الخادمة رأفة به فحكم القاضي للخادمة بالطفل ، لأنها أحق به ، إذ 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إ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نها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أكثر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عطف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ً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عليه ، ورأفة به .</a:t>
            </a:r>
          </a:p>
          <a:p>
            <a:pPr algn="justLow"/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وهذا الحكم في القضية هو في الوقت نفسه الحكم في القضية الثانية ، قضية الأرض بين مالكها الذي لا يرعاها ، وزارعها الذي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يرعاها،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ويستثمرها ويحسن القيام عليها .</a:t>
            </a:r>
          </a:p>
          <a:p>
            <a:pPr algn="justLow"/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وهكذا ارتبطت حوادث المسرحية من أولها إلى آخرها ، على تعدد حوادثها وانعدام الربط الظاهر فيما بينهما ، فقد شدها رباط واحد دار حول المغزى العام الذي ظهر في أولها وآخرها : </a:t>
            </a:r>
            <a:r>
              <a:rPr lang="ar-SA" u="sng" dirty="0" smtClean="0">
                <a:solidFill>
                  <a:srgbClr val="996600"/>
                </a:solidFill>
                <a:cs typeface="Akhbar MT" pitchFamily="2" charset="-78"/>
              </a:rPr>
              <a:t>أحق بالشيء من يحسن القيام عليه.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14282" y="214290"/>
            <a:ext cx="8715436" cy="64294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79375">
            <a:solidFill>
              <a:srgbClr val="484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785918" y="500042"/>
            <a:ext cx="5600712" cy="1470025"/>
          </a:xfrm>
        </p:spPr>
        <p:txBody>
          <a:bodyPr/>
          <a:lstStyle/>
          <a:p>
            <a:r>
              <a:rPr lang="ar-SA" dirty="0" smtClean="0">
                <a:solidFill>
                  <a:srgbClr val="4842BE"/>
                </a:solidFill>
                <a:cs typeface="PT Bold Arch" pitchFamily="2" charset="-78"/>
              </a:rPr>
              <a:t>وحدتا الزمان والمكان : </a:t>
            </a:r>
            <a:endParaRPr lang="ar-SA" dirty="0">
              <a:solidFill>
                <a:srgbClr val="4842BE"/>
              </a:solidFill>
              <a:cs typeface="PT Bold Arch" pitchFamily="2" charset="-78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71538" y="2000240"/>
            <a:ext cx="6858048" cy="4071966"/>
          </a:xfrm>
        </p:spPr>
        <p:txBody>
          <a:bodyPr>
            <a:normAutofit/>
          </a:bodyPr>
          <a:lstStyle/>
          <a:p>
            <a:pPr algn="justLow"/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أما وحدتا الزمان والمكان : فلم يعد لهما وجود 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ف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ي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المسرحية الحديثة ، بذلك المعنى الضيق الذي كانت تفرضه الكلاسيكية على المسرحية ، فأصبح الزمن يتسع حتى يشمل جيلا كاملا على أن تذكر الحوادث الهامة ، ويسقط الصغير التافه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منها،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والذي لا قيمة له في الموضوع ، كما أصبح المكان يتسع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أيض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ً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لعدد معتدل من الأماكن والمناظر التي تسمح بها إمكانيات المسرح الحديث.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AppData\Local\Microsoft\Windows\Temporary Internet Files\Content.IE5\U6BDHSN0\MC900216920[1].wmf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85721" y="357166"/>
            <a:ext cx="8501122" cy="6215106"/>
          </a:xfrm>
          <a:prstGeom prst="rect">
            <a:avLst/>
          </a:prstGeom>
          <a:noFill/>
        </p:spPr>
      </p:pic>
      <p:sp>
        <p:nvSpPr>
          <p:cNvPr id="4" name="مستطيل 3"/>
          <p:cNvSpPr/>
          <p:nvPr/>
        </p:nvSpPr>
        <p:spPr>
          <a:xfrm>
            <a:off x="214282" y="214290"/>
            <a:ext cx="8715436" cy="6429420"/>
          </a:xfrm>
          <a:prstGeom prst="rect">
            <a:avLst/>
          </a:prstGeom>
          <a:noFill/>
          <a:ln w="793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28596" y="285728"/>
            <a:ext cx="8358246" cy="6286544"/>
          </a:xfrm>
        </p:spPr>
        <p:txBody>
          <a:bodyPr>
            <a:normAutofit lnSpcReduction="10000"/>
          </a:bodyPr>
          <a:lstStyle/>
          <a:p>
            <a:r>
              <a:rPr lang="ar-SA" dirty="0" smtClean="0">
                <a:solidFill>
                  <a:srgbClr val="7030A0"/>
                </a:solidFill>
                <a:cs typeface="Akhbar MT" pitchFamily="2" charset="-78"/>
              </a:rPr>
              <a:t>اللغة </a:t>
            </a:r>
            <a:r>
              <a:rPr lang="ar-SA" dirty="0" smtClean="0">
                <a:solidFill>
                  <a:srgbClr val="7030A0"/>
                </a:solidFill>
                <a:cs typeface="Akhbar MT" pitchFamily="2" charset="-78"/>
              </a:rPr>
              <a:t>السائدة </a:t>
            </a:r>
            <a:r>
              <a:rPr lang="ar-KW" dirty="0" smtClean="0">
                <a:solidFill>
                  <a:srgbClr val="7030A0"/>
                </a:solidFill>
                <a:cs typeface="Akhbar MT" pitchFamily="2" charset="-78"/>
              </a:rPr>
              <a:t>في ا</a:t>
            </a:r>
            <a:r>
              <a:rPr lang="ar-SA" dirty="0" smtClean="0">
                <a:solidFill>
                  <a:srgbClr val="7030A0"/>
                </a:solidFill>
                <a:cs typeface="Akhbar MT" pitchFamily="2" charset="-78"/>
              </a:rPr>
              <a:t>لمسرحية</a:t>
            </a:r>
            <a:r>
              <a:rPr lang="ar-KW" dirty="0" smtClean="0">
                <a:solidFill>
                  <a:srgbClr val="7030A0"/>
                </a:solidFill>
                <a:cs typeface="Akhbar MT" pitchFamily="2" charset="-78"/>
              </a:rPr>
              <a:t>:</a:t>
            </a:r>
          </a:p>
          <a:p>
            <a:pPr algn="justLow"/>
            <a:r>
              <a:rPr lang="ar-SA" dirty="0" smtClean="0">
                <a:solidFill>
                  <a:srgbClr val="7030A0"/>
                </a:solidFill>
                <a:cs typeface="Akhbar MT" pitchFamily="2" charset="-78"/>
              </a:rPr>
              <a:t> 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النثر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،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وكاد ينعقد الإجماع على أن الشعر لم يعد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صالح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ً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لها ، بعد أن ظهر إلى الوجود عدد من المسرحيات الشعرية ، التي تتخذ من لغة الشعر أسلوبها ، لأنه غناء وموسيقى وخيال ، وطبيعة المسرحية واقعية الأحداث ، وسرعة يقوم أمرها على المشاهدة والحس ، لا على العاطفة والتأمل والوجدان الذي هو طبيعة الشعر .</a:t>
            </a:r>
          </a:p>
          <a:p>
            <a:pPr algn="justLow"/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  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وليس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معنى هذا أن يمتنع الشعر في المسرحية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امتناع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ً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 أكيد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ً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، فقد يرزق الشاعر موهبة فنية تجعل الشعر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قادر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ً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على الإبداع ، والإجادة في تصوير الأحداث ، والنهوض بها في براعة وإعجاب ، كما فعل شوقي 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ف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ي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مسرحياته الشعرية ، وكما فعل عزيز أباظة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أيض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ً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.</a:t>
            </a:r>
          </a:p>
          <a:p>
            <a:pPr algn="justLow"/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  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على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أن المسرحيات العنيفة ذات الصراع الحاد السريع لا يزال النثر أقدر عليها ، وأجدر بها ، وأن المسرحيات العاطفية التي تصلح للغناء هي التي يستطيع الشعر أن ينهض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بها.</a:t>
            </a:r>
            <a:endParaRPr lang="ar-SA" dirty="0">
              <a:solidFill>
                <a:schemeClr val="tx1"/>
              </a:solidFill>
              <a:cs typeface="Akhbar MT" pitchFamily="2" charset="-78"/>
            </a:endParaRPr>
          </a:p>
        </p:txBody>
      </p:sp>
      <p:pic>
        <p:nvPicPr>
          <p:cNvPr id="8195" name="Picture 3" descr="C:\Users\user\AppData\Local\Microsoft\Windows\Temporary Internet Files\Content.IE5\U6BDHSN0\MC90021692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857892"/>
            <a:ext cx="1827886" cy="751637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14282" y="214290"/>
            <a:ext cx="8715436" cy="6429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793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500430" y="285728"/>
            <a:ext cx="5314960" cy="1470025"/>
          </a:xfrm>
        </p:spPr>
        <p:txBody>
          <a:bodyPr/>
          <a:lstStyle/>
          <a:p>
            <a:r>
              <a:rPr lang="ar-SA" dirty="0" smtClean="0">
                <a:solidFill>
                  <a:srgbClr val="FF0066"/>
                </a:solidFill>
                <a:cs typeface="Farsi Simple Bold" pitchFamily="2" charset="-78"/>
              </a:rPr>
              <a:t>مقاييس نقد القصة والمسرحية : </a:t>
            </a:r>
            <a:endParaRPr lang="ar-SA" dirty="0">
              <a:solidFill>
                <a:srgbClr val="FF0066"/>
              </a:solidFill>
              <a:cs typeface="Farsi Simple Bold" pitchFamily="2" charset="-78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00034" y="1357298"/>
            <a:ext cx="8143932" cy="5072098"/>
          </a:xfrm>
        </p:spPr>
        <p:txBody>
          <a:bodyPr>
            <a:normAutofit/>
          </a:bodyPr>
          <a:lstStyle/>
          <a:p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على ضوء ما تقدم من أصول وقواعد في بناء كل من القصة والمسرحية بناء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فني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ً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، في الموضوع والحوادث ، والأشخاص ، والأسلوب يكون النقد.</a:t>
            </a:r>
          </a:p>
          <a:p>
            <a:r>
              <a:rPr lang="ar-SA" dirty="0" smtClean="0">
                <a:solidFill>
                  <a:srgbClr val="4842BE"/>
                </a:solidFill>
                <a:cs typeface="DecoType Naskh Extensions" pitchFamily="2" charset="-78"/>
              </a:rPr>
              <a:t>من ناحية الموضوع :</a:t>
            </a:r>
          </a:p>
          <a:p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ينظر إلى الموضوع من ناحية الترابط بين الحوادث ، وطريقة التنظيم والتنسيق التي تجعل كل حدث مقدمة طبيعية للحدث الذي يليه ، فإن شذ عن شيء من ذلك عرض الموضوع للنقد.</a:t>
            </a:r>
          </a:p>
          <a:p>
            <a:r>
              <a:rPr lang="ar-SA" dirty="0" smtClean="0">
                <a:solidFill>
                  <a:srgbClr val="4842BE"/>
                </a:solidFill>
                <a:cs typeface="DecoType Naskh Extensions" pitchFamily="2" charset="-78"/>
              </a:rPr>
              <a:t>من ناحية طبيعة الحوادث :</a:t>
            </a:r>
          </a:p>
          <a:p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ينظر إلى طبيعة الحوادث هل هي أسطورية غيبية تعتمد على القدر ، والقوى الخارقة ، أم طبيعية مألوفة من شأن مثلها أن تقع ؟</a:t>
            </a:r>
          </a:p>
        </p:txBody>
      </p:sp>
      <p:pic>
        <p:nvPicPr>
          <p:cNvPr id="5" name="Picture 2" descr="C:\Users\user\AppData\Local\Microsoft\Windows\Temporary Internet Files\Content.IE5\1Y2RETRW\MC900280537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2357430"/>
            <a:ext cx="928694" cy="785818"/>
          </a:xfrm>
          <a:prstGeom prst="rect">
            <a:avLst/>
          </a:prstGeom>
          <a:noFill/>
        </p:spPr>
      </p:pic>
      <p:pic>
        <p:nvPicPr>
          <p:cNvPr id="6" name="Picture 2" descr="C:\Users\user\AppData\Local\Microsoft\Windows\Temporary Internet Files\Content.IE5\1Y2RETRW\MC900280537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4572008"/>
            <a:ext cx="928694" cy="785818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14282" y="214290"/>
            <a:ext cx="8715436" cy="6429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793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28596" y="357166"/>
            <a:ext cx="8286808" cy="6143668"/>
          </a:xfrm>
        </p:spPr>
        <p:txBody>
          <a:bodyPr>
            <a:normAutofit/>
          </a:bodyPr>
          <a:lstStyle/>
          <a:p>
            <a:r>
              <a:rPr lang="ar-SA" dirty="0" smtClean="0">
                <a:solidFill>
                  <a:srgbClr val="4842BE"/>
                </a:solidFill>
                <a:cs typeface="DecoType Naskh Extensions" pitchFamily="2" charset="-78"/>
              </a:rPr>
              <a:t>من ناحية الأشخاص : </a:t>
            </a:r>
          </a:p>
          <a:p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ينظر من جهة الأشخاص فيكون النقد من حيث كفاية الشخص للدور الذي وكل إليه ، كفاية عقلية ، وبدنية ، واجتماعية ، وثقافية ، ليكون أداؤه  الدور على نفس المستوى الذي قصده ، ورسمه المؤلف.</a:t>
            </a:r>
          </a:p>
          <a:p>
            <a:r>
              <a:rPr lang="ar-SA" dirty="0" smtClean="0">
                <a:solidFill>
                  <a:srgbClr val="4842BE"/>
                </a:solidFill>
                <a:cs typeface="DecoType Naskh Extensions" pitchFamily="2" charset="-78"/>
              </a:rPr>
              <a:t>من ناحية الأسلوب والحوار :</a:t>
            </a:r>
          </a:p>
          <a:p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ينظر إلى ملائمة الأسلوب للشخص ، 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و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وضع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ه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 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ال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اجتماعي و</a:t>
            </a:r>
            <a:r>
              <a:rPr lang="ar-KW" dirty="0" smtClean="0">
                <a:solidFill>
                  <a:schemeClr val="tx1"/>
                </a:solidFill>
                <a:cs typeface="Akhbar MT" pitchFamily="2" charset="-78"/>
              </a:rPr>
              <a:t>ال</a:t>
            </a:r>
            <a:r>
              <a:rPr lang="ar-SA" smtClean="0">
                <a:solidFill>
                  <a:schemeClr val="tx1"/>
                </a:solidFill>
                <a:cs typeface="Akhbar MT" pitchFamily="2" charset="-78"/>
              </a:rPr>
              <a:t>ثقافي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، لا يخرج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عنه، </a:t>
            </a:r>
            <a:r>
              <a:rPr lang="ar-SA" dirty="0" smtClean="0">
                <a:solidFill>
                  <a:schemeClr val="tx1"/>
                </a:solidFill>
                <a:cs typeface="Akhbar MT" pitchFamily="2" charset="-78"/>
              </a:rPr>
              <a:t>وإلا بدا الاصطناع والتزوير في القصة أو </a:t>
            </a:r>
            <a:r>
              <a:rPr lang="ar-SA" smtClean="0">
                <a:solidFill>
                  <a:schemeClr val="tx1"/>
                </a:solidFill>
                <a:cs typeface="Akhbar MT" pitchFamily="2" charset="-78"/>
              </a:rPr>
              <a:t>المسرحية</a:t>
            </a:r>
            <a:r>
              <a:rPr lang="ar-SA" smtClean="0">
                <a:solidFill>
                  <a:schemeClr val="tx1"/>
                </a:solidFill>
                <a:cs typeface="Akhbar MT" pitchFamily="2" charset="-78"/>
              </a:rPr>
              <a:t>.</a:t>
            </a:r>
            <a:endParaRPr lang="ar-SA" dirty="0" smtClean="0">
              <a:solidFill>
                <a:schemeClr val="tx1"/>
              </a:solidFill>
              <a:cs typeface="Akhbar MT" pitchFamily="2" charset="-78"/>
            </a:endParaRPr>
          </a:p>
        </p:txBody>
      </p:sp>
      <p:pic>
        <p:nvPicPr>
          <p:cNvPr id="9218" name="Picture 2" descr="C:\Users\user\AppData\Local\Microsoft\Windows\Temporary Internet Files\Content.IE5\1Y2RETRW\MC900280537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285729"/>
            <a:ext cx="928694" cy="785818"/>
          </a:xfrm>
          <a:prstGeom prst="rect">
            <a:avLst/>
          </a:prstGeom>
          <a:noFill/>
        </p:spPr>
      </p:pic>
      <p:pic>
        <p:nvPicPr>
          <p:cNvPr id="6" name="Picture 2" descr="C:\Users\user\AppData\Local\Microsoft\Windows\Temporary Internet Files\Content.IE5\1Y2RETRW\MC900280537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2428868"/>
            <a:ext cx="928694" cy="785818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1392</Words>
  <Application>Microsoft Office PowerPoint</Application>
  <PresentationFormat>On-screen Show (4:3)</PresentationFormat>
  <Paragraphs>73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سمة Office</vt:lpstr>
      <vt:lpstr>بسم الله الرحمن الرحيم</vt:lpstr>
      <vt:lpstr>تعريف المسرحية </vt:lpstr>
      <vt:lpstr>أسس المسرحية :</vt:lpstr>
      <vt:lpstr>Slide 4</vt:lpstr>
      <vt:lpstr>أنواع المسرحية :</vt:lpstr>
      <vt:lpstr>الفرق بين القصة والمسرحية :</vt:lpstr>
      <vt:lpstr>وهما يختلفان اختلافًا كبيرًا في عدة أمور :</vt:lpstr>
      <vt:lpstr>الوحدات الثلاث</vt:lpstr>
      <vt:lpstr>1/ وحدة الحدث.</vt:lpstr>
      <vt:lpstr>أهم الأحداث التي تحتوي عليها مسرحية (دائرة الطباشير القوقازية ) :</vt:lpstr>
      <vt:lpstr>Slide 11</vt:lpstr>
      <vt:lpstr>وحدتا الزمان والمكان : </vt:lpstr>
      <vt:lpstr>Slide 13</vt:lpstr>
      <vt:lpstr>مقاييس نقد القصة والمسرحية : 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a</cp:lastModifiedBy>
  <cp:revision>27</cp:revision>
  <dcterms:created xsi:type="dcterms:W3CDTF">2012-04-16T10:34:55Z</dcterms:created>
  <dcterms:modified xsi:type="dcterms:W3CDTF">2012-04-20T15:03:08Z</dcterms:modified>
</cp:coreProperties>
</file>