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3" r:id="rId3"/>
    <p:sldId id="284" r:id="rId4"/>
    <p:sldId id="285" r:id="rId5"/>
    <p:sldId id="286" r:id="rId6"/>
    <p:sldId id="258" r:id="rId7"/>
    <p:sldId id="259" r:id="rId8"/>
    <p:sldId id="260" r:id="rId9"/>
    <p:sldId id="261" r:id="rId10"/>
    <p:sldId id="262" r:id="rId11"/>
    <p:sldId id="263" r:id="rId12"/>
    <p:sldId id="264" r:id="rId13"/>
    <p:sldId id="281" r:id="rId14"/>
    <p:sldId id="282" r:id="rId15"/>
    <p:sldId id="268"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E909525-CEC8-4D66-8088-0BC9FF9C9044}" type="datetimeFigureOut">
              <a:rPr lang="ar-SA" smtClean="0"/>
              <a:pPr/>
              <a:t>09/06/33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5DBB145-3D27-4092-A4AC-264D50B9291C}"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D5DBB145-3D27-4092-A4AC-264D50B9291C}" type="slidenum">
              <a:rPr lang="ar-SA" smtClean="0"/>
              <a:pPr/>
              <a:t>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ar.wikipedia.org/wiki/%D8%A7%D9%84%D8%B1%D8%A7%D8%A8%D8%B7%D8%A9_%D8%A7%D9%84%D9%82%D9%84%D9%85%D9%8A%D8%A9" TargetMode="External"/><Relationship Id="rId3" Type="http://schemas.openxmlformats.org/officeDocument/2006/relationships/hyperlink" Target="http://ar.wikipedia.org/wiki/%D8%A8%D8%B3%D9%83%D9%86%D8%AA%D8%A7" TargetMode="External"/><Relationship Id="rId7" Type="http://schemas.openxmlformats.org/officeDocument/2006/relationships/hyperlink" Target="http://ar.wikipedia.org/wiki/%D8%A7%D9%84%D9%88%D9%84%D8%A7%D9%8A%D8%A7%D8%AA_%D8%A7%D9%84%D9%85%D8%AA%D8%AD%D8%AF%D8%A9_%D8%A7%D9%84%D8%A3%D9%85%D8%B1%D9%8A%D9%83%D9%8A%D8%A9" TargetMode="External"/><Relationship Id="rId2" Type="http://schemas.openxmlformats.org/officeDocument/2006/relationships/image" Target="../media/image3.gif"/><Relationship Id="rId1" Type="http://schemas.openxmlformats.org/officeDocument/2006/relationships/slideLayout" Target="../slideLayouts/slideLayout2.xml"/><Relationship Id="rId6" Type="http://schemas.openxmlformats.org/officeDocument/2006/relationships/hyperlink" Target="http://ar.wikipedia.org/wiki/%D8%A7%D9%88%D9%83%D8%B1%D8%A7%D9%86%D9%8A%D8%A7" TargetMode="External"/><Relationship Id="rId5" Type="http://schemas.openxmlformats.org/officeDocument/2006/relationships/hyperlink" Target="http://ar.wikipedia.org/w/index.php?title=%D8%A8%D9%88%D9%84%D8%AA%D8%A7%D9%81%D9%8A%D8%A7&amp;action=edit&amp;redlink=1" TargetMode="External"/><Relationship Id="rId4" Type="http://schemas.openxmlformats.org/officeDocument/2006/relationships/hyperlink" Target="http://ar.wikipedia.org/wiki/%D8%AC%D8%A8%D9%84_%D8%B5%D9%86%D9%8A%D9%86" TargetMode="External"/><Relationship Id="rId9" Type="http://schemas.openxmlformats.org/officeDocument/2006/relationships/hyperlink" Target="http://ar.wikipedia.org/wiki/%D8%AC%D8%A8%D8%B1%D8%A7%D9%86_%D8%AE%D9%84%D9%8A%D9%84_%D8%AC%D8%A8%D8%B1%D8%A7%D9%86"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Users\Feedoo\Desktop\pic\132683br.jpg"/>
          <p:cNvPicPr>
            <a:picLocks noChangeAspect="1" noChangeArrowheads="1"/>
          </p:cNvPicPr>
          <p:nvPr/>
        </p:nvPicPr>
        <p:blipFill>
          <a:blip r:embed="rId2" cstate="print"/>
          <a:srcRect/>
          <a:stretch>
            <a:fillRect/>
          </a:stretch>
        </p:blipFill>
        <p:spPr bwMode="auto">
          <a:xfrm>
            <a:off x="0" y="-58738"/>
            <a:ext cx="9144000" cy="6916738"/>
          </a:xfrm>
          <a:prstGeom prst="rect">
            <a:avLst/>
          </a:prstGeom>
          <a:noFill/>
        </p:spPr>
      </p:pic>
      <p:sp>
        <p:nvSpPr>
          <p:cNvPr id="2" name="Title 1"/>
          <p:cNvSpPr>
            <a:spLocks noGrp="1"/>
          </p:cNvSpPr>
          <p:nvPr>
            <p:ph type="ctrTitle"/>
          </p:nvPr>
        </p:nvSpPr>
        <p:spPr>
          <a:xfrm>
            <a:off x="533400" y="152401"/>
            <a:ext cx="7772400" cy="1143000"/>
          </a:xfrm>
        </p:spPr>
        <p:txBody>
          <a:bodyPr>
            <a:normAutofit fontScale="90000"/>
          </a:bodyPr>
          <a:lstStyle/>
          <a:p>
            <a:r>
              <a:rPr lang="ar-SA" sz="4000" b="1" dirty="0" smtClean="0">
                <a:solidFill>
                  <a:srgbClr val="FF0000"/>
                </a:solidFill>
              </a:rPr>
              <a:t>تأملات نفسية</a:t>
            </a:r>
            <a:br>
              <a:rPr lang="ar-SA" sz="4000" b="1" dirty="0" smtClean="0">
                <a:solidFill>
                  <a:srgbClr val="FF0000"/>
                </a:solidFill>
              </a:rPr>
            </a:br>
            <a:r>
              <a:rPr lang="ar-SA" sz="4000" b="1" dirty="0" smtClean="0">
                <a:solidFill>
                  <a:srgbClr val="FF0000"/>
                </a:solidFill>
              </a:rPr>
              <a:t>في ”</a:t>
            </a:r>
            <a:r>
              <a:rPr lang="ar-SA" sz="4000" b="1" u="sng" dirty="0" smtClean="0">
                <a:solidFill>
                  <a:srgbClr val="FF0000"/>
                </a:solidFill>
              </a:rPr>
              <a:t>همس الجفون</a:t>
            </a:r>
            <a:r>
              <a:rPr lang="ar-SA" sz="4000" b="1" dirty="0" smtClean="0">
                <a:solidFill>
                  <a:srgbClr val="FF0000"/>
                </a:solidFill>
              </a:rPr>
              <a:t>“</a:t>
            </a:r>
            <a:endParaRPr lang="ar-SA" sz="4000" b="1" dirty="0">
              <a:solidFill>
                <a:srgbClr val="FF0000"/>
              </a:solidFill>
            </a:endParaRPr>
          </a:p>
        </p:txBody>
      </p:sp>
      <p:sp>
        <p:nvSpPr>
          <p:cNvPr id="3" name="Subtitle 2"/>
          <p:cNvSpPr>
            <a:spLocks noGrp="1"/>
          </p:cNvSpPr>
          <p:nvPr>
            <p:ph type="subTitle" idx="1"/>
          </p:nvPr>
        </p:nvSpPr>
        <p:spPr>
          <a:xfrm>
            <a:off x="1371600" y="5410200"/>
            <a:ext cx="6324600" cy="990600"/>
          </a:xfrm>
        </p:spPr>
        <p:txBody>
          <a:bodyPr>
            <a:normAutofit/>
          </a:bodyPr>
          <a:lstStyle/>
          <a:p>
            <a:r>
              <a:rPr lang="ar-SA" sz="5400" b="1" dirty="0" smtClean="0">
                <a:solidFill>
                  <a:schemeClr val="bg1">
                    <a:lumMod val="85000"/>
                  </a:schemeClr>
                </a:solidFill>
              </a:rPr>
              <a:t>لميخائيل نعيمة </a:t>
            </a:r>
            <a:endParaRPr lang="ar-SA" sz="5400" b="1" dirty="0">
              <a:solidFill>
                <a:schemeClr val="bg1">
                  <a:lumMod val="85000"/>
                </a:schemeClr>
              </a:solidFill>
            </a:endParaRPr>
          </a:p>
        </p:txBody>
      </p:sp>
      <p:pic>
        <p:nvPicPr>
          <p:cNvPr id="1032" name="Picture 8" descr="C:\Users\Feedoo\Desktop\College\الفرقه الرابعه\الفصل الثاني\الشعر\ميخائيل نعيمة.jpg"/>
          <p:cNvPicPr>
            <a:picLocks noChangeAspect="1" noChangeArrowheads="1"/>
          </p:cNvPicPr>
          <p:nvPr/>
        </p:nvPicPr>
        <p:blipFill>
          <a:blip r:embed="rId3" cstate="print"/>
          <a:srcRect/>
          <a:stretch>
            <a:fillRect/>
          </a:stretch>
        </p:blipFill>
        <p:spPr bwMode="auto">
          <a:xfrm>
            <a:off x="2895600" y="1371600"/>
            <a:ext cx="3200400" cy="3835400"/>
          </a:xfrm>
          <a:prstGeom prst="rect">
            <a:avLst/>
          </a:prstGeom>
          <a:noFill/>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324600"/>
          </a:xfrm>
        </p:spPr>
        <p:style>
          <a:lnRef idx="1">
            <a:schemeClr val="dk1"/>
          </a:lnRef>
          <a:fillRef idx="2">
            <a:schemeClr val="dk1"/>
          </a:fillRef>
          <a:effectRef idx="1">
            <a:schemeClr val="dk1"/>
          </a:effectRef>
          <a:fontRef idx="minor">
            <a:schemeClr val="dk1"/>
          </a:fontRef>
        </p:style>
        <p:txBody>
          <a:bodyPr>
            <a:noAutofit/>
          </a:bodyPr>
          <a:lstStyle/>
          <a:p>
            <a:pPr algn="r"/>
            <a:r>
              <a:rPr lang="ar-SA" sz="2200" b="1" dirty="0" smtClean="0"/>
              <a:t>لم يكن الشعراء في الجاهلية يفسحون المجال في شعرهم لتأملات نفسية فقد شغلتهم </a:t>
            </a:r>
            <a:endParaRPr lang="en-US" sz="2200" b="1" dirty="0" smtClean="0"/>
          </a:p>
          <a:p>
            <a:pPr algn="r"/>
            <a:r>
              <a:rPr lang="ar-SA" sz="2200" b="1" dirty="0" smtClean="0"/>
              <a:t>حياتهم </a:t>
            </a:r>
            <a:r>
              <a:rPr lang="ar-SA" sz="2200" b="1" dirty="0" err="1" smtClean="0"/>
              <a:t>الخارجيةعن</a:t>
            </a:r>
            <a:r>
              <a:rPr lang="ar-SA" sz="2200" b="1" dirty="0" smtClean="0"/>
              <a:t> النظر فيها وكانوا ماديين لا يؤمنون بالروح ولا بالحياة </a:t>
            </a:r>
            <a:r>
              <a:rPr lang="ar-SA" sz="2200" b="1" dirty="0" err="1" smtClean="0"/>
              <a:t>الاخرى</a:t>
            </a:r>
            <a:endParaRPr lang="ar-SA" sz="2200" b="1" dirty="0" smtClean="0"/>
          </a:p>
          <a:p>
            <a:pPr algn="r"/>
            <a:r>
              <a:rPr lang="ar-SA" sz="2200" b="1" dirty="0" smtClean="0"/>
              <a:t> ولما فتح الاسلام ابصارهم على عالمهم الروحي </a:t>
            </a:r>
            <a:r>
              <a:rPr lang="ar-SA" sz="2200" b="1" dirty="0" err="1" smtClean="0"/>
              <a:t>اخذهم</a:t>
            </a:r>
            <a:r>
              <a:rPr lang="ar-SA" sz="2200" b="1" dirty="0" smtClean="0"/>
              <a:t> بتكاليف , فهم يخافون عذاب الله ويرجون نعيمه .</a:t>
            </a:r>
            <a:br>
              <a:rPr lang="ar-SA" sz="2200" b="1" dirty="0" smtClean="0"/>
            </a:br>
            <a:endParaRPr lang="en-US" sz="2200" b="1" dirty="0" smtClean="0"/>
          </a:p>
          <a:p>
            <a:pPr algn="r"/>
            <a:r>
              <a:rPr lang="ar-SA" sz="2200" b="1" dirty="0" smtClean="0"/>
              <a:t> وفي العصر العباسي  امتزج الناس بالعناصر الاجنبية والثقافات الفارسية والهندية واليونانية فإذا الفكر العربي يرقى رقيا بعيدا </a:t>
            </a:r>
          </a:p>
          <a:p>
            <a:pPr algn="r"/>
            <a:r>
              <a:rPr lang="ar-SA" sz="2200" b="1" dirty="0" smtClean="0"/>
              <a:t>ويصبح التصوف عالما فكريا معقدا أشد مايكون التعقيد ,  ولكل صوفي عبارات أو كتب أو أشعار تصور أذواقه ومواجده وكيف رقيت نفسه من حال الى حال حتى حظى بالوصال ,  فالمتصوفه لا يبحثون عن ربهم بعقولهم وافكارهم وانما يبحثون عنه بقلوبهم ومشاعرهم وما يزالون يبحثون حتى يجدوه . </a:t>
            </a:r>
            <a:endParaRPr lang="en-US" sz="2200" b="1" dirty="0" smtClean="0"/>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3"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152400"/>
            <a:ext cx="8229600" cy="6477000"/>
          </a:xfrm>
        </p:spPr>
        <p:style>
          <a:lnRef idx="1">
            <a:schemeClr val="dk1"/>
          </a:lnRef>
          <a:fillRef idx="2">
            <a:schemeClr val="dk1"/>
          </a:fillRef>
          <a:effectRef idx="1">
            <a:schemeClr val="dk1"/>
          </a:effectRef>
          <a:fontRef idx="minor">
            <a:schemeClr val="dk1"/>
          </a:fontRef>
        </p:style>
        <p:txBody>
          <a:bodyPr>
            <a:noAutofit/>
          </a:bodyPr>
          <a:lstStyle/>
          <a:p>
            <a:pPr algn="r" rtl="1">
              <a:lnSpc>
                <a:spcPct val="120000"/>
              </a:lnSpc>
            </a:pPr>
            <a:r>
              <a:rPr lang="ar-SA" sz="2300" b="1" dirty="0" smtClean="0"/>
              <a:t>وللمتصوفة اشعار ودواوين كثيرة واحيانا دواوين كبيرة على نحو ما نعرف عن ديوان ابن الفارض وابن العربي .</a:t>
            </a:r>
            <a:endParaRPr lang="en-US" sz="2300" b="1" dirty="0" smtClean="0"/>
          </a:p>
          <a:p>
            <a:pPr algn="r" rtl="1">
              <a:lnSpc>
                <a:spcPct val="120000"/>
              </a:lnSpc>
            </a:pPr>
            <a:r>
              <a:rPr lang="ar-SA" sz="2300" b="1" dirty="0" smtClean="0"/>
              <a:t>ونفهم كثيرا مما يتحدث به الصوفية عن هذه الاحوال النفسية المستغرقة في عشقهم الالهي ولكن اطرافا منها تبدو غامضة غموضا شديدا حتى ليعجز العقل احيانا عن فهمها.لذلك كله يصبح </a:t>
            </a:r>
            <a:r>
              <a:rPr lang="ar-SA" sz="2300" b="1" dirty="0" err="1" smtClean="0"/>
              <a:t>مايقولونه</a:t>
            </a:r>
            <a:r>
              <a:rPr lang="ar-SA" sz="2300" b="1" dirty="0" smtClean="0"/>
              <a:t>  غير مفهوم الا لمن عانى ماعانوه وتذوق من الوجد الالهي </a:t>
            </a:r>
            <a:r>
              <a:rPr lang="ar-SA" sz="2300" b="1" dirty="0" err="1" smtClean="0"/>
              <a:t>ماتذوقوه</a:t>
            </a:r>
            <a:r>
              <a:rPr lang="ar-SA" sz="2300" b="1" dirty="0" smtClean="0"/>
              <a:t> </a:t>
            </a:r>
          </a:p>
          <a:p>
            <a:pPr algn="r" rtl="1">
              <a:lnSpc>
                <a:spcPct val="120000"/>
              </a:lnSpc>
            </a:pPr>
            <a:r>
              <a:rPr lang="ar-SA" sz="2300" b="1" dirty="0" smtClean="0"/>
              <a:t> أسهبت الاشعار والدواوين الصوفية في تصوير الأحوال النفسية لدى القوم وولدت كثيرا من خواطرهم ومعانيهم فقد ركزوها في شعور واحد وهو شعور المحبة الربانية وظلوا يتأملون في داخلهم وفي اعماقهم .</a:t>
            </a:r>
            <a:endParaRPr lang="en-US" sz="2300" b="1" dirty="0" smtClean="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152400"/>
            <a:ext cx="8229600" cy="6553200"/>
          </a:xfrm>
        </p:spPr>
        <p:style>
          <a:lnRef idx="1">
            <a:schemeClr val="dk1"/>
          </a:lnRef>
          <a:fillRef idx="2">
            <a:schemeClr val="dk1"/>
          </a:fillRef>
          <a:effectRef idx="1">
            <a:schemeClr val="dk1"/>
          </a:effectRef>
          <a:fontRef idx="minor">
            <a:schemeClr val="dk1"/>
          </a:fontRef>
        </p:style>
        <p:txBody>
          <a:bodyPr>
            <a:noAutofit/>
          </a:bodyPr>
          <a:lstStyle/>
          <a:p>
            <a:pPr algn="r" rtl="1"/>
            <a:r>
              <a:rPr lang="ar-SA" sz="2000" b="1" dirty="0" smtClean="0"/>
              <a:t>وليست هذه التأملات كل ما ورثناه عن العصر العباسي , فقد ورثنا تأملات نفسية اخرى ليست من محيط المتصوفة إنما هو محيط هذا العقل نفسه وما يثير من قضايا في النفس وصلتها بالكون وحقيقة الحياة بالموت :  </a:t>
            </a:r>
            <a:endParaRPr lang="en-US" sz="2000" b="1" dirty="0" smtClean="0"/>
          </a:p>
          <a:p>
            <a:pPr algn="r" rtl="1">
              <a:buNone/>
            </a:pPr>
            <a:r>
              <a:rPr lang="ar-SA" sz="2000" b="1" dirty="0" smtClean="0">
                <a:solidFill>
                  <a:srgbClr val="C00000"/>
                </a:solidFill>
              </a:rPr>
              <a:t>بربك ايها الفلك المدار        اقصد ذا المسير ام اضطرار </a:t>
            </a:r>
            <a:endParaRPr lang="en-US" sz="2000" b="1" dirty="0" smtClean="0">
              <a:solidFill>
                <a:srgbClr val="C00000"/>
              </a:solidFill>
            </a:endParaRPr>
          </a:p>
          <a:p>
            <a:pPr algn="r" rtl="1">
              <a:buNone/>
            </a:pPr>
            <a:r>
              <a:rPr lang="ar-SA" sz="2000" b="1" dirty="0" smtClean="0"/>
              <a:t> </a:t>
            </a:r>
            <a:endParaRPr lang="en-US" sz="2000" b="1" dirty="0" smtClean="0"/>
          </a:p>
          <a:p>
            <a:pPr algn="r" rtl="1">
              <a:buNone/>
            </a:pPr>
            <a:r>
              <a:rPr lang="ar-SA" sz="2000" b="1" dirty="0" smtClean="0">
                <a:solidFill>
                  <a:srgbClr val="C00000"/>
                </a:solidFill>
              </a:rPr>
              <a:t>     </a:t>
            </a:r>
            <a:r>
              <a:rPr lang="ar-SA" sz="2000" b="1" dirty="0" smtClean="0"/>
              <a:t>ويحاول ابن سينا في قصيدته العينية المشهورة عن النفس أن يصور لنا رحلتها من عالم الروح والعقول المجردة الى عالم البدن والجسد </a:t>
            </a:r>
          </a:p>
          <a:p>
            <a:pPr algn="r" rtl="1">
              <a:buNone/>
            </a:pPr>
            <a:r>
              <a:rPr lang="ar-SA" sz="2000" b="1" dirty="0" smtClean="0"/>
              <a:t>     ويحار ابن سينا حيرة ابن الشبل في هبوطها وصعودها وما يتبع ذلك عند الانسان من الحياة والموت </a:t>
            </a:r>
          </a:p>
          <a:p>
            <a:pPr algn="r" rtl="1">
              <a:buNone/>
            </a:pPr>
            <a:r>
              <a:rPr lang="ar-SA" sz="2000" b="1" dirty="0" smtClean="0"/>
              <a:t>     ووراء ابن سينا وابن الشبل كثيرون تحدثوا عن المعاد والنفس والروح وقد اشتهر ابو العتاهية بالحديث عن الزهد في الحياة والتنفير من متاعها . </a:t>
            </a:r>
            <a:endParaRPr lang="ar-SA" sz="2000" b="1" dirty="0"/>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lstStyle/>
          <a:p>
            <a:pPr algn="r" rtl="1"/>
            <a:r>
              <a:rPr lang="ar-SA" b="1" dirty="0" smtClean="0"/>
              <a:t>ولعل شاعرا لم يكثر من التأمل في نفسه </a:t>
            </a:r>
            <a:r>
              <a:rPr lang="ar-SA" b="1" dirty="0" err="1" smtClean="0"/>
              <a:t>و</a:t>
            </a:r>
            <a:r>
              <a:rPr lang="ar-SA" b="1" dirty="0" smtClean="0"/>
              <a:t> الناس كما أكثر المتنبي فصور الناس من حوله وما جبلوا عليه من حسد وظلم وطباع سيئة وصور نفسه وآلامه وخيبته المرة </a:t>
            </a:r>
          </a:p>
          <a:p>
            <a:pPr algn="r" rtl="1"/>
            <a:r>
              <a:rPr lang="ar-SA" b="1" dirty="0" smtClean="0"/>
              <a:t> وقد وقف كثيرون غيره عند النفس وطباعها ولكن لن تجد شاعرا بلغ مبلغه من البصر بالنفوس واحوالها واخلاقها لانه كان يحس احساسا عميقا بمأساة حياته وانه لا يستطيع تحقيق </a:t>
            </a:r>
            <a:r>
              <a:rPr lang="ar-SA" b="1" dirty="0" err="1" smtClean="0"/>
              <a:t>احلامه</a:t>
            </a:r>
            <a:r>
              <a:rPr lang="ar-SA" b="1" dirty="0" smtClean="0"/>
              <a:t> ..</a:t>
            </a:r>
            <a:endParaRPr lang="en-US" b="1" dirty="0" smtClean="0"/>
          </a:p>
          <a:p>
            <a:pPr algn="r" rtl="1"/>
            <a:endParaRPr lang="ar-SA" b="1"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1143000"/>
            <a:ext cx="8229600" cy="4419600"/>
          </a:xfrm>
        </p:spPr>
        <p:style>
          <a:lnRef idx="1">
            <a:schemeClr val="dk1"/>
          </a:lnRef>
          <a:fillRef idx="2">
            <a:schemeClr val="dk1"/>
          </a:fillRef>
          <a:effectRef idx="1">
            <a:schemeClr val="dk1"/>
          </a:effectRef>
          <a:fontRef idx="minor">
            <a:schemeClr val="dk1"/>
          </a:fontRef>
        </p:style>
        <p:txBody>
          <a:bodyPr/>
          <a:lstStyle/>
          <a:p>
            <a:pPr algn="r" rtl="1">
              <a:buNone/>
            </a:pPr>
            <a:endParaRPr lang="ar-SA" b="1" dirty="0" smtClean="0"/>
          </a:p>
          <a:p>
            <a:pPr algn="r" rtl="1"/>
            <a:r>
              <a:rPr lang="ar-SA" b="1" dirty="0" smtClean="0"/>
              <a:t>منذ بواكر القرن العشرين وما جرى فيه من تطورات, عني الشعراء بتحليل النفوس والعواطف, وقلما نجد شاعرا يخلو من وقفات نفسية في شعره, و إننا لن نجد شاعرا ركز في داخله وتصوير مشاعره إزاء الكون ومشاكله على نحو ما ركز شاعرنا ميخائيل نعيمة في ديوانه </a:t>
            </a:r>
            <a:r>
              <a:rPr lang="ar-SA" b="1" u="sng" dirty="0" smtClean="0">
                <a:solidFill>
                  <a:srgbClr val="0070C0"/>
                </a:solidFill>
              </a:rPr>
              <a:t>(همس الجفون)</a:t>
            </a:r>
            <a:r>
              <a:rPr lang="ar-SA" b="1" dirty="0" smtClean="0"/>
              <a:t> مشغولا بأحواله وخواطره النفسية الفردية, حتى لتصل إلى درجة التأملات النفسية الشخصية.</a:t>
            </a:r>
            <a:endParaRPr lang="ar-SA" b="1" dirty="0"/>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304800"/>
            <a:ext cx="8229600" cy="6172200"/>
          </a:xfrm>
        </p:spPr>
        <p:style>
          <a:lnRef idx="1">
            <a:schemeClr val="dk1"/>
          </a:lnRef>
          <a:fillRef idx="2">
            <a:schemeClr val="dk1"/>
          </a:fillRef>
          <a:effectRef idx="1">
            <a:schemeClr val="dk1"/>
          </a:effectRef>
          <a:fontRef idx="minor">
            <a:schemeClr val="dk1"/>
          </a:fontRef>
        </p:style>
        <p:txBody>
          <a:bodyPr>
            <a:noAutofit/>
          </a:bodyPr>
          <a:lstStyle/>
          <a:p>
            <a:pPr algn="ctr" rtl="1"/>
            <a:r>
              <a:rPr lang="ar-SA" b="1" u="sng" dirty="0" smtClean="0">
                <a:solidFill>
                  <a:srgbClr val="00B050"/>
                </a:solidFill>
              </a:rPr>
              <a:t>تعريف بالشاعر:</a:t>
            </a:r>
            <a:endParaRPr lang="en-US" b="1" u="sng" dirty="0" smtClean="0">
              <a:solidFill>
                <a:srgbClr val="00B050"/>
              </a:solidFill>
            </a:endParaRPr>
          </a:p>
          <a:p>
            <a:pPr algn="r" rtl="1"/>
            <a:r>
              <a:rPr lang="ar-SA" sz="2400" b="1" dirty="0" smtClean="0"/>
              <a:t>   ولد في</a:t>
            </a:r>
            <a:r>
              <a:rPr lang="en-US" sz="2400" b="1" dirty="0" smtClean="0"/>
              <a:t> </a:t>
            </a:r>
            <a:r>
              <a:rPr lang="ar-SA" sz="2400" b="1" dirty="0" smtClean="0">
                <a:solidFill>
                  <a:srgbClr val="0070C0"/>
                </a:solidFill>
                <a:hlinkClick r:id="rId3" tooltip="بسكنتا"/>
              </a:rPr>
              <a:t>بسكنتا</a:t>
            </a:r>
            <a:r>
              <a:rPr lang="en-US" sz="2400" b="1" dirty="0" smtClean="0"/>
              <a:t> </a:t>
            </a:r>
            <a:r>
              <a:rPr lang="ar-SA" sz="2400" b="1" dirty="0" smtClean="0"/>
              <a:t>في</a:t>
            </a:r>
            <a:r>
              <a:rPr lang="en-US" sz="2400" b="1" dirty="0" smtClean="0"/>
              <a:t> </a:t>
            </a:r>
            <a:r>
              <a:rPr lang="ar-SA" sz="2400" b="1" dirty="0" smtClean="0">
                <a:hlinkClick r:id="rId4" tooltip="جبل صنين"/>
              </a:rPr>
              <a:t>جبل صنين</a:t>
            </a:r>
            <a:r>
              <a:rPr lang="en-US" sz="2400" b="1" dirty="0" smtClean="0"/>
              <a:t> </a:t>
            </a:r>
            <a:r>
              <a:rPr lang="ar-SA" sz="2400" b="1" dirty="0" smtClean="0"/>
              <a:t>في لبنان في شهر تشرين الأول من عام 1889 وأنهى دراسته المدرسية في مدرسة الجمعية الفلسطينية ،تبعها بخمس سنوات جامعية في</a:t>
            </a:r>
            <a:r>
              <a:rPr lang="en-US" sz="2400" b="1" dirty="0" smtClean="0"/>
              <a:t> </a:t>
            </a:r>
            <a:r>
              <a:rPr lang="ar-SA" sz="2400" b="1" dirty="0" smtClean="0">
                <a:hlinkClick r:id="rId5" tooltip="بولتافيا (الصفحة غير موجودة)"/>
              </a:rPr>
              <a:t>بولتافيا</a:t>
            </a:r>
            <a:r>
              <a:rPr lang="en-US" sz="2400" b="1" dirty="0" smtClean="0"/>
              <a:t> </a:t>
            </a:r>
            <a:r>
              <a:rPr lang="ar-SA" sz="2400" b="1" dirty="0" smtClean="0">
                <a:hlinkClick r:id="rId6" tooltip="اوكرانيا"/>
              </a:rPr>
              <a:t>الأوكرانية</a:t>
            </a:r>
            <a:r>
              <a:rPr lang="en-US" sz="2400" b="1" dirty="0" smtClean="0"/>
              <a:t> </a:t>
            </a:r>
            <a:r>
              <a:rPr lang="ar-SA" sz="2400" b="1" dirty="0" smtClean="0"/>
              <a:t>بين عامي 1905 و 1911 حيث تسنّى له الاضطلاع على مؤلّفات الأدب الروسي، ثم أكمل دراسة الحقوق في</a:t>
            </a:r>
            <a:r>
              <a:rPr lang="en-US" sz="2400" b="1" dirty="0" smtClean="0"/>
              <a:t> </a:t>
            </a:r>
            <a:r>
              <a:rPr lang="ar-SA" sz="2400" b="1" dirty="0" smtClean="0">
                <a:hlinkClick r:id="rId7" tooltip="الولايات المتحدة الأمريكية"/>
              </a:rPr>
              <a:t>الولايات المتحدة الأمريكية</a:t>
            </a:r>
            <a:r>
              <a:rPr lang="en-US" sz="2400" b="1" dirty="0" smtClean="0"/>
              <a:t> </a:t>
            </a:r>
            <a:r>
              <a:rPr lang="ar-SA" sz="2400" b="1" dirty="0" smtClean="0"/>
              <a:t>وحصل على الجنسية الأمريكية.</a:t>
            </a:r>
            <a:endParaRPr lang="en-US" sz="2400" b="1" dirty="0" smtClean="0"/>
          </a:p>
          <a:p>
            <a:pPr algn="r" rtl="1"/>
            <a:r>
              <a:rPr lang="ar-SA" sz="2400" b="1" dirty="0" smtClean="0"/>
              <a:t>   انضم إلى</a:t>
            </a:r>
            <a:r>
              <a:rPr lang="en-US" sz="2400" b="1" dirty="0" smtClean="0"/>
              <a:t> </a:t>
            </a:r>
            <a:r>
              <a:rPr lang="ar-SA" sz="2400" b="1" dirty="0" smtClean="0">
                <a:hlinkClick r:id="rId8" tooltip="الرابطة القلمية"/>
              </a:rPr>
              <a:t>الرابطة القلمية</a:t>
            </a:r>
            <a:r>
              <a:rPr lang="ar-SA" sz="2400" b="1" dirty="0" smtClean="0"/>
              <a:t>, التي أسسها مع مجموعة من أدباء عرب في المهجر وكان نائبا </a:t>
            </a:r>
            <a:r>
              <a:rPr lang="ar-SA" sz="2400" b="1" dirty="0" smtClean="0">
                <a:solidFill>
                  <a:srgbClr val="0070C0"/>
                </a:solidFill>
                <a:hlinkClick r:id="rId9" tooltip="جبران خليل جبران"/>
              </a:rPr>
              <a:t>لجبران خليل جبران</a:t>
            </a:r>
            <a:r>
              <a:rPr lang="en-US" sz="2400" b="1" dirty="0" smtClean="0">
                <a:solidFill>
                  <a:srgbClr val="0070C0"/>
                </a:solidFill>
              </a:rPr>
              <a:t> </a:t>
            </a:r>
            <a:r>
              <a:rPr lang="ar-SA" sz="2400" b="1" dirty="0" smtClean="0"/>
              <a:t>فيها. 0</a:t>
            </a:r>
            <a:endParaRPr lang="en-US" sz="2400" b="1" dirty="0" smtClean="0"/>
          </a:p>
          <a:p>
            <a:pPr algn="r" rtl="1"/>
            <a:r>
              <a:rPr lang="ar-SA" sz="2400" b="1" dirty="0" smtClean="0"/>
              <a:t>   عاد إلى بسكنتا عام 1932 واتسع نشاطه الأدبي, و لقّب بـ"ناسك الشخروب"، توفي في 22 فبراير1988</a:t>
            </a:r>
            <a:r>
              <a:rPr lang="en-US" sz="2400" b="1" dirty="0" smtClean="0"/>
              <a:t>.</a:t>
            </a:r>
          </a:p>
          <a:p>
            <a:pPr algn="r" rtl="1"/>
            <a:r>
              <a:rPr lang="ar-SA" sz="2400" b="1" dirty="0" smtClean="0"/>
              <a:t>   لقد كان ميخائيل نعيمة يحمل رسالة الرابطة , وكان يحمل من خلالها على أغراض الشعر التقليدي من مدح وغيره, كما يحمل على قيوده اللغوية وما يسمى بالجزالة اللفظية, وتحدث عن المقاييس الصحيحة للشعر في رأيه, ويردها إلى الحاجات النفسية الثابتة, وهي حاجته إلى الإفصاح عن كل ما يخالجه من العوامل الوجدانية من خوف ورجاء وحب وفرح...</a:t>
            </a:r>
            <a:endParaRPr lang="en-US" sz="2400" b="1" dirty="0" smtClean="0"/>
          </a:p>
          <a:p>
            <a:pPr algn="r" rtl="1"/>
            <a:endParaRPr lang="ar-SA" sz="2400" b="1"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228600" y="228600"/>
            <a:ext cx="8686800" cy="6400800"/>
          </a:xfrm>
        </p:spPr>
        <p:style>
          <a:lnRef idx="1">
            <a:schemeClr val="dk1"/>
          </a:lnRef>
          <a:fillRef idx="2">
            <a:schemeClr val="dk1"/>
          </a:fillRef>
          <a:effectRef idx="1">
            <a:schemeClr val="dk1"/>
          </a:effectRef>
          <a:fontRef idx="minor">
            <a:schemeClr val="dk1"/>
          </a:fontRef>
        </p:style>
        <p:txBody>
          <a:bodyPr>
            <a:normAutofit/>
          </a:bodyPr>
          <a:lstStyle/>
          <a:p>
            <a:pPr algn="r" rtl="1"/>
            <a:r>
              <a:rPr lang="ar-SA" b="1" dirty="0" smtClean="0"/>
              <a:t>وإذا قرأنا ديوان الشاعر وجدنا فيه همسا بكل ما في نفسه وبكل أحاسيسه, ليس فيه صياح ولا عويل, نتحسس ذلك في مسيقاه وألفاظه, فهي خفيفة رقيقة النبرات.</a:t>
            </a:r>
            <a:endParaRPr lang="en-US" b="1" dirty="0" smtClean="0"/>
          </a:p>
          <a:p>
            <a:pPr algn="r" rtl="1">
              <a:buNone/>
            </a:pPr>
            <a:endParaRPr lang="en-US" b="1" dirty="0" smtClean="0">
              <a:solidFill>
                <a:srgbClr val="C00000"/>
              </a:solidFill>
            </a:endParaRPr>
          </a:p>
          <a:p>
            <a:pPr algn="r" rtl="1"/>
            <a:r>
              <a:rPr lang="ar-SA" b="1" dirty="0" smtClean="0"/>
              <a:t>   إن نفس ميخائيل هادئة وكل ما يصدر عنها هادئ مثلها, فهو لا يئن ألما مما يصيبه من الزمن, راض بحظه وماقسم له, مؤمن بأن الحياة تسير على نظام وعليه الاندماج معه دون تمرد .</a:t>
            </a:r>
            <a:endParaRPr lang="ar-SA" b="1" dirty="0"/>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304800" y="228600"/>
            <a:ext cx="8382000" cy="6400800"/>
          </a:xfrm>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r" rtl="1"/>
            <a:r>
              <a:rPr lang="ar-SA" b="1" dirty="0" smtClean="0"/>
              <a:t>يرى الشاعر أن الحياة بنيت من الخير والشر معا, وأن أركانها تتداعى لو اختفى أحدهما, وهذا ما عبر عنه في قصيدته </a:t>
            </a:r>
            <a:r>
              <a:rPr lang="ar-SA" b="1" u="sng" dirty="0" smtClean="0">
                <a:solidFill>
                  <a:srgbClr val="0070C0"/>
                </a:solidFill>
              </a:rPr>
              <a:t>(الخير والشر) </a:t>
            </a:r>
            <a:r>
              <a:rPr lang="ar-SA" b="1" dirty="0" smtClean="0"/>
              <a:t>قائلا :</a:t>
            </a:r>
            <a:endParaRPr lang="en-US" b="1" dirty="0" smtClean="0"/>
          </a:p>
          <a:p>
            <a:pPr algn="r" rtl="1">
              <a:buNone/>
            </a:pPr>
            <a:r>
              <a:rPr lang="ar-SA" b="1" dirty="0" smtClean="0">
                <a:solidFill>
                  <a:srgbClr val="C00000"/>
                </a:solidFill>
              </a:rPr>
              <a:t>سمعت في حلمي وياللعجـــب        سمعت شيطانا يناجي مــلاك</a:t>
            </a:r>
            <a:endParaRPr lang="en-US" b="1" dirty="0" smtClean="0">
              <a:solidFill>
                <a:srgbClr val="C00000"/>
              </a:solidFill>
            </a:endParaRPr>
          </a:p>
          <a:p>
            <a:pPr algn="r" rtl="1">
              <a:buNone/>
            </a:pPr>
            <a:r>
              <a:rPr lang="ar-SA" b="1" dirty="0" smtClean="0">
                <a:solidFill>
                  <a:srgbClr val="C00000"/>
                </a:solidFill>
              </a:rPr>
              <a:t>يقول : إي بل ألف إي يا أخي        لولا جحيمي أين كانت سماك</a:t>
            </a:r>
            <a:endParaRPr lang="en-US" b="1" dirty="0" smtClean="0">
              <a:solidFill>
                <a:srgbClr val="C00000"/>
              </a:solidFill>
            </a:endParaRPr>
          </a:p>
          <a:p>
            <a:pPr algn="r" rtl="1">
              <a:buNone/>
            </a:pPr>
            <a:r>
              <a:rPr lang="ar-SA" b="1" dirty="0" smtClean="0">
                <a:solidFill>
                  <a:srgbClr val="C00000"/>
                </a:solidFill>
              </a:rPr>
              <a:t>أليس أنَّا توأمان اســـــــــتوى         سر البقا فينا وسر الهـــــلاك</a:t>
            </a:r>
            <a:endParaRPr lang="en-US" b="1" dirty="0" smtClean="0">
              <a:solidFill>
                <a:srgbClr val="C00000"/>
              </a:solidFill>
            </a:endParaRPr>
          </a:p>
          <a:p>
            <a:pPr algn="r" rtl="1">
              <a:buNone/>
            </a:pPr>
            <a:r>
              <a:rPr lang="ar-SA" b="1" dirty="0" smtClean="0">
                <a:solidFill>
                  <a:srgbClr val="C00000"/>
                </a:solidFill>
              </a:rPr>
              <a:t>ألم نُصَغ من جوهر واحــــــد         إن ينسني الناس أتنسى أخاك</a:t>
            </a:r>
            <a:endParaRPr lang="en-US" b="1" dirty="0" smtClean="0">
              <a:solidFill>
                <a:srgbClr val="C00000"/>
              </a:solidFill>
            </a:endParaRPr>
          </a:p>
          <a:p>
            <a:pPr algn="r" rtl="1"/>
            <a:r>
              <a:rPr lang="ar-SA" b="1" dirty="0" smtClean="0"/>
              <a:t>إذن فهو يرى الخير والشر أخوين بل توأمين , وهما سر الوجود, خلقا من نفس الجوهر, وإن اختلفا شيطانا وملاكا, ويرى أنه لولا نار الشر ماتمت للخير صفات نعيمة, ولا شعر الإنسان بهذا النعيم.</a:t>
            </a:r>
            <a:endParaRPr lang="en-US" b="1" dirty="0" smtClean="0"/>
          </a:p>
          <a:p>
            <a:pPr algn="r" rtl="1">
              <a:buNone/>
            </a:pPr>
            <a:r>
              <a:rPr lang="ar-SA" b="1" dirty="0" smtClean="0"/>
              <a:t>وتتكرر الفكرة لديه في قصيدته </a:t>
            </a:r>
            <a:r>
              <a:rPr lang="ar-SA" b="1" u="sng" dirty="0" smtClean="0">
                <a:solidFill>
                  <a:srgbClr val="0070C0"/>
                </a:solidFill>
              </a:rPr>
              <a:t>(العراك) </a:t>
            </a:r>
            <a:r>
              <a:rPr lang="ar-SA" b="1" dirty="0" smtClean="0"/>
              <a:t>إذ يقول:</a:t>
            </a:r>
            <a:endParaRPr lang="en-US" b="1" dirty="0" smtClean="0"/>
          </a:p>
          <a:p>
            <a:pPr algn="r" rtl="1">
              <a:buNone/>
            </a:pPr>
            <a:r>
              <a:rPr lang="ar-SA" b="1" dirty="0" smtClean="0">
                <a:solidFill>
                  <a:srgbClr val="C00000"/>
                </a:solidFill>
              </a:rPr>
              <a:t>دخل الشيطان قلبي     فرأى فيه مـــــلاك</a:t>
            </a:r>
            <a:endParaRPr lang="en-US" b="1" dirty="0" smtClean="0">
              <a:solidFill>
                <a:srgbClr val="C00000"/>
              </a:solidFill>
            </a:endParaRPr>
          </a:p>
          <a:p>
            <a:pPr algn="r" rtl="1">
              <a:buNone/>
            </a:pPr>
            <a:r>
              <a:rPr lang="ar-SA" b="1" dirty="0" smtClean="0">
                <a:solidFill>
                  <a:srgbClr val="C00000"/>
                </a:solidFill>
              </a:rPr>
              <a:t>وبلمح الطرف ما بينـــــــهما اشتد العراك</a:t>
            </a:r>
            <a:endParaRPr lang="en-US" b="1" dirty="0" smtClean="0">
              <a:solidFill>
                <a:srgbClr val="C00000"/>
              </a:solidFill>
            </a:endParaRPr>
          </a:p>
          <a:p>
            <a:pPr algn="r" rtl="1">
              <a:buNone/>
            </a:pPr>
            <a:r>
              <a:rPr lang="ar-SA" b="1" dirty="0" smtClean="0">
                <a:solidFill>
                  <a:srgbClr val="C00000"/>
                </a:solidFill>
              </a:rPr>
              <a:t>ذا يقول البيت بيتي     فيعيد القــــول ذاك</a:t>
            </a:r>
            <a:endParaRPr lang="en-US" b="1" dirty="0" smtClean="0">
              <a:solidFill>
                <a:srgbClr val="C00000"/>
              </a:solidFill>
            </a:endParaRPr>
          </a:p>
          <a:p>
            <a:pPr algn="r" rtl="1">
              <a:buNone/>
            </a:pPr>
            <a:r>
              <a:rPr lang="ar-SA" b="1" dirty="0" smtClean="0">
                <a:solidFill>
                  <a:srgbClr val="C00000"/>
                </a:solidFill>
              </a:rPr>
              <a:t>وأنا أشهد ما يجري ولا أبــــــــدي حراك</a:t>
            </a:r>
            <a:endParaRPr lang="en-US" b="1" dirty="0" smtClean="0">
              <a:solidFill>
                <a:srgbClr val="C00000"/>
              </a:solidFill>
            </a:endParaRPr>
          </a:p>
          <a:p>
            <a:pPr algn="r" rtl="1">
              <a:buNone/>
            </a:pPr>
            <a:r>
              <a:rPr lang="ar-SA" b="1" dirty="0" smtClean="0"/>
              <a:t>وهنا انتقل  الصراع بين الخير والشر من صراع في الكون , إلى عراك داخل نفسه إذ يرضخ لأحدهما تارة وللأخرتارة أخرى.</a:t>
            </a:r>
            <a:endParaRPr lang="ar-SA" b="1" dirty="0"/>
          </a:p>
        </p:txBody>
      </p:sp>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304800"/>
            <a:ext cx="8229600" cy="61722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r" rtl="1"/>
            <a:r>
              <a:rPr lang="ar-SA" b="1" dirty="0" smtClean="0"/>
              <a:t>ونرى الشاعر يقع في شيء من الشك حول سر الحياة ونظامها, فيشكو الجروح والآلام التي تجرعها من الحياة والناس, يقول في قصيدته </a:t>
            </a:r>
            <a:r>
              <a:rPr lang="ar-SA" b="1" u="sng" dirty="0" smtClean="0">
                <a:solidFill>
                  <a:srgbClr val="0070C0"/>
                </a:solidFill>
              </a:rPr>
              <a:t>(أنشودة):</a:t>
            </a:r>
            <a:endParaRPr lang="en-US" b="1" u="sng" dirty="0" smtClean="0">
              <a:solidFill>
                <a:srgbClr val="0070C0"/>
              </a:solidFill>
            </a:endParaRPr>
          </a:p>
          <a:p>
            <a:pPr algn="r" rtl="1">
              <a:buNone/>
            </a:pPr>
            <a:r>
              <a:rPr lang="ar-SA" b="1" dirty="0" smtClean="0"/>
              <a:t>ألقيت دلــــــوي بين الدلاءِ</a:t>
            </a:r>
            <a:endParaRPr lang="en-US" b="1" dirty="0" smtClean="0"/>
          </a:p>
          <a:p>
            <a:pPr algn="r" rtl="1">
              <a:buNone/>
            </a:pPr>
            <a:r>
              <a:rPr lang="ar-SA" b="1" dirty="0" smtClean="0">
                <a:solidFill>
                  <a:srgbClr val="C00000"/>
                </a:solidFill>
              </a:rPr>
              <a:t>وقلت عــــــــلِّي أحظى بـــــــماءِ</a:t>
            </a:r>
            <a:endParaRPr lang="en-US" b="1" dirty="0" smtClean="0">
              <a:solidFill>
                <a:srgbClr val="C00000"/>
              </a:solidFill>
            </a:endParaRPr>
          </a:p>
          <a:p>
            <a:pPr algn="r" rtl="1">
              <a:buNone/>
            </a:pPr>
            <a:r>
              <a:rPr lang="ar-SA" b="1" dirty="0" smtClean="0">
                <a:solidFill>
                  <a:srgbClr val="C00000"/>
                </a:solidFill>
              </a:rPr>
              <a:t>فعاد دلـــــــــوي مــــــــــع الدلاءِ</a:t>
            </a:r>
            <a:endParaRPr lang="en-US" b="1" dirty="0" smtClean="0">
              <a:solidFill>
                <a:srgbClr val="C00000"/>
              </a:solidFill>
            </a:endParaRPr>
          </a:p>
          <a:p>
            <a:pPr algn="r" rtl="1">
              <a:buNone/>
            </a:pPr>
            <a:r>
              <a:rPr lang="ar-SA" b="1" dirty="0" smtClean="0">
                <a:solidFill>
                  <a:srgbClr val="C00000"/>
                </a:solidFill>
              </a:rPr>
              <a:t>وليس فـــــــــيه إلا ردائـــــــــي</a:t>
            </a:r>
            <a:endParaRPr lang="en-US" b="1" dirty="0" smtClean="0">
              <a:solidFill>
                <a:srgbClr val="C00000"/>
              </a:solidFill>
            </a:endParaRPr>
          </a:p>
          <a:p>
            <a:pPr algn="r" rtl="1"/>
            <a:r>
              <a:rPr lang="ar-SA" b="1" dirty="0" smtClean="0"/>
              <a:t>  هنا يشكو ميخائيل من من آماله الذاوية ومن همومه وغمومه ومن الناس, إذ يقدم لهم الحب ولا يجني منهم سوى الكره والبغض ,وفي ختامها يطلب من روحه أن تكف عن الأنين وتغني.</a:t>
            </a:r>
            <a:endParaRPr lang="en-US" b="1" dirty="0" smtClean="0"/>
          </a:p>
          <a:p>
            <a:pPr algn="r" rtl="1"/>
            <a:r>
              <a:rPr lang="ar-SA" b="1" dirty="0" smtClean="0"/>
              <a:t>ويرى أن الناس لم تخلق لتتذوق الحلاوة وحدها بل لابد من تذوق مرارة الشر معها وبهذا تتم الحياة.</a:t>
            </a:r>
            <a:endParaRPr lang="en-US" b="1" dirty="0" smtClean="0"/>
          </a:p>
          <a:p>
            <a:pPr algn="r" rtl="1"/>
            <a:endParaRPr lang="ar-SA" b="1" dirty="0"/>
          </a:p>
        </p:txBody>
      </p:sp>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248400"/>
          </a:xfrm>
        </p:spPr>
        <p:style>
          <a:lnRef idx="1">
            <a:schemeClr val="dk1"/>
          </a:lnRef>
          <a:fillRef idx="2">
            <a:schemeClr val="dk1"/>
          </a:fillRef>
          <a:effectRef idx="1">
            <a:schemeClr val="dk1"/>
          </a:effectRef>
          <a:fontRef idx="minor">
            <a:schemeClr val="dk1"/>
          </a:fontRef>
        </p:style>
        <p:txBody>
          <a:bodyPr>
            <a:normAutofit lnSpcReduction="10000"/>
          </a:bodyPr>
          <a:lstStyle/>
          <a:p>
            <a:pPr algn="r" rtl="1"/>
            <a:r>
              <a:rPr lang="ar-SA" b="1" dirty="0" smtClean="0"/>
              <a:t>وفي قصيدته </a:t>
            </a:r>
            <a:r>
              <a:rPr lang="ar-SA" b="1" u="sng" dirty="0" smtClean="0">
                <a:solidFill>
                  <a:srgbClr val="0070C0"/>
                </a:solidFill>
              </a:rPr>
              <a:t>(ترنيمة الرياح) </a:t>
            </a:r>
            <a:r>
              <a:rPr lang="ar-SA" b="1" dirty="0" smtClean="0"/>
              <a:t>تتراءى له شكوك تهتف به وكأنها تريد أن تحيل ذكريات الصبا المرحة إلى دموع </a:t>
            </a:r>
            <a:endParaRPr lang="en-US" b="1" u="sng" dirty="0" smtClean="0">
              <a:solidFill>
                <a:srgbClr val="0070C0"/>
              </a:solidFill>
            </a:endParaRPr>
          </a:p>
          <a:p>
            <a:pPr algn="r" rtl="1">
              <a:buNone/>
            </a:pPr>
            <a:r>
              <a:rPr lang="ar-SA" b="1" dirty="0" smtClean="0">
                <a:solidFill>
                  <a:srgbClr val="C00000"/>
                </a:solidFill>
              </a:rPr>
              <a:t>أتردى رداء المـــــنون       وأدوي الأسـى بالظنون</a:t>
            </a:r>
            <a:endParaRPr lang="en-US" b="1" dirty="0" smtClean="0">
              <a:solidFill>
                <a:srgbClr val="C00000"/>
              </a:solidFill>
            </a:endParaRPr>
          </a:p>
          <a:p>
            <a:pPr algn="r" rtl="1">
              <a:buNone/>
            </a:pPr>
            <a:r>
              <a:rPr lang="ar-SA" b="1" dirty="0" smtClean="0">
                <a:solidFill>
                  <a:srgbClr val="C00000"/>
                </a:solidFill>
              </a:rPr>
              <a:t>كل فكري ســـــــــــواد       كل قلبي ســــــــــــــهاد</a:t>
            </a:r>
            <a:endParaRPr lang="en-US" b="1" dirty="0" smtClean="0">
              <a:solidFill>
                <a:srgbClr val="C00000"/>
              </a:solidFill>
            </a:endParaRPr>
          </a:p>
          <a:p>
            <a:pPr algn="r" rtl="1">
              <a:buNone/>
            </a:pPr>
            <a:r>
              <a:rPr lang="ar-SA" b="1" dirty="0" smtClean="0">
                <a:solidFill>
                  <a:srgbClr val="C00000"/>
                </a:solidFill>
              </a:rPr>
              <a:t>كل دربي قتــــــــــــــاد       كل عيشي كــــــــــفاح </a:t>
            </a:r>
            <a:endParaRPr lang="en-US" b="1" dirty="0" smtClean="0">
              <a:solidFill>
                <a:srgbClr val="C00000"/>
              </a:solidFill>
            </a:endParaRPr>
          </a:p>
          <a:p>
            <a:pPr algn="r" rtl="1">
              <a:buNone/>
            </a:pPr>
            <a:r>
              <a:rPr lang="ar-SA" b="1" dirty="0" smtClean="0"/>
              <a:t>وكأنما شيطان قلبه أو فكره هو الذي يجري على لسانه هذا الأنين والنوح, ويلمح ملاك الخير يبسط الجناح فيناديه, ويبثه الألم والشكوى, ويشاركه الملاك بالبكاء, ولكنه ندم على مابثه من هموم, فيطلب النوم عله يستريح من الهم الذي ينبع من داخله, وهو مؤمن بأن مانشعر به اتجاه الحياة من حزن أو فرح ليس إلا صورة مطابقة لما يقع في نفوسنا الباطنة, ورضانا بالخارج هو انعكاس للرضا الداخلي.</a:t>
            </a:r>
            <a:endParaRPr lang="en-US" b="1" dirty="0" smtClean="0"/>
          </a:p>
          <a:p>
            <a:pPr algn="r" rtl="1"/>
            <a:endParaRPr lang="ar-SA" b="1" dirty="0"/>
          </a:p>
        </p:txBody>
      </p:sp>
    </p:spTree>
  </p:cSld>
  <p:clrMapOvr>
    <a:masterClrMapping/>
  </p:clrMapOvr>
  <p:transition>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248400"/>
          </a:xfrm>
        </p:spPr>
        <p:style>
          <a:lnRef idx="1">
            <a:schemeClr val="dk1"/>
          </a:lnRef>
          <a:fillRef idx="2">
            <a:schemeClr val="dk1"/>
          </a:fillRef>
          <a:effectRef idx="1">
            <a:schemeClr val="dk1"/>
          </a:effectRef>
          <a:fontRef idx="minor">
            <a:schemeClr val="dk1"/>
          </a:fontRef>
        </p:style>
        <p:txBody>
          <a:bodyPr>
            <a:normAutofit/>
          </a:bodyPr>
          <a:lstStyle/>
          <a:p>
            <a:pPr algn="r" rtl="1"/>
            <a:r>
              <a:rPr lang="ar-SA" b="1" dirty="0" smtClean="0"/>
              <a:t>والشاعر كان راض تماما بحياته الداخلية والخارجية بكل ما أحاطها من خير وشر ويصور لنا هذا الانعكاس في قصيدته </a:t>
            </a:r>
            <a:r>
              <a:rPr lang="ar-SA" b="1" u="sng" dirty="0" smtClean="0">
                <a:solidFill>
                  <a:srgbClr val="0070C0"/>
                </a:solidFill>
              </a:rPr>
              <a:t>(الطمأنينة):</a:t>
            </a:r>
            <a:endParaRPr lang="en-US" b="1" u="sng" dirty="0" smtClean="0">
              <a:solidFill>
                <a:srgbClr val="0070C0"/>
              </a:solidFill>
            </a:endParaRPr>
          </a:p>
          <a:p>
            <a:pPr algn="r" rtl="1">
              <a:buNone/>
            </a:pPr>
            <a:r>
              <a:rPr lang="ar-SA" b="1" dirty="0" smtClean="0">
                <a:solidFill>
                  <a:srgbClr val="C00000"/>
                </a:solidFill>
              </a:rPr>
              <a:t>سقف بيتـــي حديد      ركن بيتي حــجر</a:t>
            </a:r>
            <a:endParaRPr lang="en-US" b="1" dirty="0" smtClean="0">
              <a:solidFill>
                <a:srgbClr val="C00000"/>
              </a:solidFill>
            </a:endParaRPr>
          </a:p>
          <a:p>
            <a:pPr algn="r" rtl="1">
              <a:buNone/>
            </a:pPr>
            <a:r>
              <a:rPr lang="ar-SA" b="1" dirty="0" smtClean="0">
                <a:solidFill>
                  <a:srgbClr val="C00000"/>
                </a:solidFill>
              </a:rPr>
              <a:t>فاعصفي يا ريـاح      وانتحب يا شجــر</a:t>
            </a:r>
            <a:endParaRPr lang="en-US" b="1" dirty="0" smtClean="0">
              <a:solidFill>
                <a:srgbClr val="C00000"/>
              </a:solidFill>
            </a:endParaRPr>
          </a:p>
          <a:p>
            <a:pPr algn="r" rtl="1">
              <a:buNone/>
            </a:pPr>
            <a:r>
              <a:rPr lang="ar-SA" b="1" dirty="0" smtClean="0">
                <a:solidFill>
                  <a:srgbClr val="C00000"/>
                </a:solidFill>
              </a:rPr>
              <a:t>واسحبي يا غـيوم      واهطلي بالــمطر</a:t>
            </a:r>
            <a:endParaRPr lang="en-US" b="1" dirty="0" smtClean="0">
              <a:solidFill>
                <a:srgbClr val="C00000"/>
              </a:solidFill>
            </a:endParaRPr>
          </a:p>
          <a:p>
            <a:pPr algn="r" rtl="1">
              <a:buNone/>
            </a:pPr>
            <a:r>
              <a:rPr lang="ar-SA" b="1" dirty="0" smtClean="0">
                <a:solidFill>
                  <a:srgbClr val="C00000"/>
                </a:solidFill>
              </a:rPr>
              <a:t>واقصفي يارعـود      لست أخشى خطر </a:t>
            </a:r>
            <a:endParaRPr lang="en-US" b="1" dirty="0" smtClean="0">
              <a:solidFill>
                <a:srgbClr val="C00000"/>
              </a:solidFill>
            </a:endParaRPr>
          </a:p>
          <a:p>
            <a:pPr algn="r" rtl="1">
              <a:buNone/>
            </a:pPr>
            <a:r>
              <a:rPr lang="ar-SA" b="1" dirty="0" smtClean="0"/>
              <a:t>فنفسه مطمئنة ولا يكدر طمأنينتها ولا يعكرها أي شيء مهما نزلت الخطوب, بل حتى الموت وما يدبره له من مكائد , فهو لا يخشاه, ولا يخشى حتى العذاب الذي ينتظره, فهو راض بماقسم له وكتب عليه.</a:t>
            </a:r>
            <a:endParaRPr lang="en-US" b="1" dirty="0" smtClean="0"/>
          </a:p>
          <a:p>
            <a:pPr algn="r"/>
            <a:endParaRPr lang="ar-SA" b="1" dirty="0"/>
          </a:p>
        </p:txBody>
      </p:sp>
    </p:spTree>
  </p:cSld>
  <p:clrMapOvr>
    <a:masterClrMapping/>
  </p:clrMapOvr>
  <p:transition>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r" rtl="1"/>
            <a:endParaRPr lang="ar-SA" b="1" dirty="0" smtClean="0"/>
          </a:p>
          <a:p>
            <a:pPr algn="r" rtl="1"/>
            <a:r>
              <a:rPr lang="ar-SA" b="1" dirty="0" smtClean="0"/>
              <a:t>ومن أروع أشعاره التي تصور قلقة النفسي إزاء </a:t>
            </a:r>
            <a:r>
              <a:rPr lang="ar-SA" b="1" dirty="0" err="1" smtClean="0"/>
              <a:t>مايريده</a:t>
            </a:r>
            <a:r>
              <a:rPr lang="ar-SA" b="1" dirty="0" smtClean="0"/>
              <a:t>  قصيدتة : </a:t>
            </a:r>
            <a:r>
              <a:rPr lang="ar-SA" b="1" u="sng" dirty="0" smtClean="0">
                <a:solidFill>
                  <a:srgbClr val="0070C0"/>
                </a:solidFill>
              </a:rPr>
              <a:t>(التائة) </a:t>
            </a:r>
            <a:endParaRPr lang="en-US" b="1" u="sng" dirty="0" smtClean="0">
              <a:solidFill>
                <a:srgbClr val="0070C0"/>
              </a:solidFill>
            </a:endParaRPr>
          </a:p>
          <a:p>
            <a:pPr algn="r" rtl="1">
              <a:buNone/>
            </a:pPr>
            <a:r>
              <a:rPr lang="ar-SA" b="1" dirty="0" smtClean="0"/>
              <a:t>        </a:t>
            </a:r>
            <a:r>
              <a:rPr lang="ar-SA" b="1" dirty="0" smtClean="0">
                <a:solidFill>
                  <a:srgbClr val="C00000"/>
                </a:solidFill>
              </a:rPr>
              <a:t>أخالقي رحماكا         بما برت يداكا </a:t>
            </a:r>
            <a:endParaRPr lang="en-US" b="1" dirty="0" smtClean="0">
              <a:solidFill>
                <a:srgbClr val="C00000"/>
              </a:solidFill>
            </a:endParaRPr>
          </a:p>
          <a:p>
            <a:pPr algn="r" rtl="1">
              <a:buNone/>
            </a:pPr>
            <a:r>
              <a:rPr lang="ar-SA" b="1" dirty="0" smtClean="0">
                <a:solidFill>
                  <a:srgbClr val="C00000"/>
                </a:solidFill>
              </a:rPr>
              <a:t>       إن لم يكن صداكا       فصوت من أنا </a:t>
            </a:r>
            <a:endParaRPr lang="en-US" b="1" dirty="0" smtClean="0">
              <a:solidFill>
                <a:srgbClr val="C00000"/>
              </a:solidFill>
            </a:endParaRPr>
          </a:p>
          <a:p>
            <a:pPr algn="r" rtl="1">
              <a:buNone/>
            </a:pPr>
            <a:r>
              <a:rPr lang="ar-SA" b="1" dirty="0" smtClean="0">
                <a:solidFill>
                  <a:srgbClr val="C00000"/>
                </a:solidFill>
              </a:rPr>
              <a:t>	    ربي !ألا تراني        أساق كالحملان </a:t>
            </a:r>
            <a:endParaRPr lang="en-US" b="1" dirty="0" smtClean="0">
              <a:solidFill>
                <a:srgbClr val="C00000"/>
              </a:solidFill>
            </a:endParaRPr>
          </a:p>
          <a:p>
            <a:pPr algn="r" rtl="1"/>
            <a:r>
              <a:rPr lang="ar-SA" b="1" dirty="0" smtClean="0"/>
              <a:t>ونراه يؤمن إيمانا عميقا بخلود الروح بعد تحررها من الجسد واعبائه  وقيوده أو إنه يؤمن بأن الولادة والموت جميعا إنما هما حلقتان في سلسلة الحياة غير المتناهية, وقصيدتة :  </a:t>
            </a:r>
            <a:r>
              <a:rPr lang="ar-SA" b="1" u="sng" dirty="0" smtClean="0">
                <a:solidFill>
                  <a:srgbClr val="0070C0"/>
                </a:solidFill>
              </a:rPr>
              <a:t>(أوراق الخريف ) </a:t>
            </a:r>
            <a:r>
              <a:rPr lang="ar-SA" b="1" dirty="0" smtClean="0"/>
              <a:t>توضح هذه الفكرة توضيحا دقيقا , وهو يستهلها بقولة : </a:t>
            </a:r>
            <a:endParaRPr lang="en-US" b="1" dirty="0" smtClean="0"/>
          </a:p>
          <a:p>
            <a:pPr algn="r" rtl="1">
              <a:buNone/>
            </a:pPr>
            <a:r>
              <a:rPr lang="ar-SA" b="1" dirty="0" smtClean="0">
                <a:solidFill>
                  <a:srgbClr val="C00000"/>
                </a:solidFill>
              </a:rPr>
              <a:t>  تناثري    تناثري         يابهجة النظر  </a:t>
            </a:r>
            <a:endParaRPr lang="en-US" b="1" dirty="0" smtClean="0">
              <a:solidFill>
                <a:srgbClr val="C00000"/>
              </a:solidFill>
            </a:endParaRPr>
          </a:p>
          <a:p>
            <a:pPr algn="r" rtl="1">
              <a:buNone/>
            </a:pPr>
            <a:r>
              <a:rPr lang="ar-SA" b="1" dirty="0" smtClean="0">
                <a:solidFill>
                  <a:srgbClr val="C00000"/>
                </a:solidFill>
              </a:rPr>
              <a:t> يامرقص الشمس ويا      أرجوحة القمر </a:t>
            </a:r>
            <a:endParaRPr lang="en-US" b="1" dirty="0" smtClean="0">
              <a:solidFill>
                <a:srgbClr val="C00000"/>
              </a:solidFill>
            </a:endParaRPr>
          </a:p>
          <a:p>
            <a:pPr algn="r" rtl="1">
              <a:buNone/>
            </a:pPr>
            <a:r>
              <a:rPr lang="ar-SA" b="1" dirty="0" smtClean="0">
                <a:solidFill>
                  <a:srgbClr val="C00000"/>
                </a:solidFill>
              </a:rPr>
              <a:t>يا  أرغن الليل    ويا      قيثارة  السحر </a:t>
            </a:r>
            <a:endParaRPr lang="en-US" b="1" dirty="0" smtClean="0">
              <a:solidFill>
                <a:srgbClr val="C00000"/>
              </a:solidFill>
            </a:endParaRPr>
          </a:p>
          <a:p>
            <a:pPr algn="r" rtl="1"/>
            <a:endParaRPr lang="ar-SA" sz="3000" b="1" dirty="0"/>
          </a:p>
        </p:txBody>
      </p:sp>
    </p:spTree>
  </p:cSld>
  <p:clrMapOvr>
    <a:masterClrMapping/>
  </p:clrMapOvr>
  <p:transition>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400800"/>
          </a:xfrm>
        </p:spPr>
        <p:style>
          <a:lnRef idx="1">
            <a:schemeClr val="dk1"/>
          </a:lnRef>
          <a:fillRef idx="2">
            <a:schemeClr val="dk1"/>
          </a:fillRef>
          <a:effectRef idx="1">
            <a:schemeClr val="dk1"/>
          </a:effectRef>
          <a:fontRef idx="minor">
            <a:schemeClr val="dk1"/>
          </a:fontRef>
        </p:style>
        <p:txBody>
          <a:bodyPr>
            <a:noAutofit/>
          </a:bodyPr>
          <a:lstStyle/>
          <a:p>
            <a:pPr algn="r" rtl="1"/>
            <a:endParaRPr lang="ar-SA" sz="2400" b="1" dirty="0" smtClean="0"/>
          </a:p>
          <a:p>
            <a:pPr algn="r" rtl="1">
              <a:buNone/>
            </a:pPr>
            <a:r>
              <a:rPr lang="ar-SA" sz="2400" b="1" dirty="0" smtClean="0">
                <a:solidFill>
                  <a:srgbClr val="C00000"/>
                </a:solidFill>
              </a:rPr>
              <a:t>عودي إلى الثرى            وجددي     العهود </a:t>
            </a:r>
            <a:endParaRPr lang="en-US" sz="2400" b="1" dirty="0" smtClean="0">
              <a:solidFill>
                <a:srgbClr val="C00000"/>
              </a:solidFill>
            </a:endParaRPr>
          </a:p>
          <a:p>
            <a:pPr algn="r" rtl="1">
              <a:buNone/>
            </a:pPr>
            <a:r>
              <a:rPr lang="ar-SA" sz="2400" b="1" dirty="0" smtClean="0">
                <a:solidFill>
                  <a:srgbClr val="C00000"/>
                </a:solidFill>
              </a:rPr>
              <a:t>وانسى جمالا قد ذوى        ماكان   لن   يعود </a:t>
            </a:r>
            <a:endParaRPr lang="en-US" sz="2400" b="1" dirty="0" smtClean="0">
              <a:solidFill>
                <a:srgbClr val="C00000"/>
              </a:solidFill>
            </a:endParaRPr>
          </a:p>
          <a:p>
            <a:pPr algn="r" rtl="1">
              <a:buNone/>
            </a:pPr>
            <a:r>
              <a:rPr lang="ar-SA" sz="2400" b="1" dirty="0" smtClean="0">
                <a:solidFill>
                  <a:srgbClr val="C00000"/>
                </a:solidFill>
              </a:rPr>
              <a:t>كم أزهرت من قبلك         وكم  ذوت  ورود </a:t>
            </a:r>
            <a:endParaRPr lang="en-US" sz="2400" b="1" dirty="0" smtClean="0">
              <a:solidFill>
                <a:srgbClr val="C00000"/>
              </a:solidFill>
            </a:endParaRPr>
          </a:p>
          <a:p>
            <a:pPr algn="r" rtl="1"/>
            <a:r>
              <a:rPr lang="ar-SA" sz="2400" b="1" dirty="0" smtClean="0"/>
              <a:t>فتلك سنة الحياة التي نحياها , واللحود ليست فناء ولارمز فناء , وإنما هي دورة جديدة من دورات الحياة غير المتناهية . وهو ينتظر هذه الدورة بدوره قرير العين , لايشعر نحوها بأي يخوف ,بل يملؤه الأمل بأنه سيتخلص  من ثياب حياته وهمومها وأحلامها ,ويستقبل حياة جديدة ,وقصيدتة :  </a:t>
            </a:r>
            <a:r>
              <a:rPr lang="ar-SA" sz="2400" b="1" u="sng" dirty="0" smtClean="0">
                <a:solidFill>
                  <a:srgbClr val="0070C0"/>
                </a:solidFill>
              </a:rPr>
              <a:t>( الان) </a:t>
            </a:r>
            <a:r>
              <a:rPr lang="ar-SA" sz="2400" b="1" dirty="0" smtClean="0"/>
              <a:t>تصور فرحته بهذه النقله الموعودة ... يقول : </a:t>
            </a:r>
            <a:endParaRPr lang="en-US" sz="2400" b="1" dirty="0" smtClean="0"/>
          </a:p>
          <a:p>
            <a:pPr algn="r" rtl="1">
              <a:buNone/>
            </a:pPr>
            <a:r>
              <a:rPr lang="ar-SA" sz="2400" b="1" dirty="0" smtClean="0">
                <a:solidFill>
                  <a:srgbClr val="C00000"/>
                </a:solidFill>
              </a:rPr>
              <a:t>غدا   أعيد   بقايا          الطين لطين </a:t>
            </a:r>
            <a:endParaRPr lang="en-US" sz="2400" b="1" dirty="0" smtClean="0">
              <a:solidFill>
                <a:srgbClr val="C00000"/>
              </a:solidFill>
            </a:endParaRPr>
          </a:p>
          <a:p>
            <a:pPr algn="r" rtl="1">
              <a:buNone/>
            </a:pPr>
            <a:r>
              <a:rPr lang="ar-SA" sz="2400" b="1" dirty="0" smtClean="0">
                <a:solidFill>
                  <a:srgbClr val="C00000"/>
                </a:solidFill>
              </a:rPr>
              <a:t>وأطلق الروح من        سجن التخامين </a:t>
            </a:r>
            <a:endParaRPr lang="en-US" sz="2400" b="1" dirty="0" smtClean="0">
              <a:solidFill>
                <a:srgbClr val="C00000"/>
              </a:solidFill>
            </a:endParaRPr>
          </a:p>
          <a:p>
            <a:pPr algn="r" rtl="1">
              <a:buNone/>
            </a:pPr>
            <a:r>
              <a:rPr lang="ar-SA" sz="2400" b="1" dirty="0" smtClean="0">
                <a:solidFill>
                  <a:srgbClr val="C00000"/>
                </a:solidFill>
              </a:rPr>
              <a:t>وأترك   الموت    للموتى    ومن ولدوا  </a:t>
            </a:r>
            <a:endParaRPr lang="en-US" sz="2400" b="1" dirty="0" smtClean="0">
              <a:solidFill>
                <a:srgbClr val="C00000"/>
              </a:solidFill>
            </a:endParaRPr>
          </a:p>
          <a:p>
            <a:pPr algn="r"/>
            <a:r>
              <a:rPr lang="ar-SA" sz="2400" b="1" dirty="0" smtClean="0"/>
              <a:t>فهو يتنظر الموت وكأنه وقت الخلاص أو وقت التحرر لروحه من سجن الطين أو الجسد، هو سعيد .</a:t>
            </a:r>
            <a:endParaRPr lang="en-US" sz="2400" b="1" dirty="0" smtClean="0"/>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normAutofit/>
          </a:bodyPr>
          <a:lstStyle/>
          <a:p>
            <a:pPr algn="r" rtl="1"/>
            <a:r>
              <a:rPr lang="ar-SA" b="1" dirty="0" smtClean="0"/>
              <a:t>ونعيمة يصدر ذلك عن شعور المتصوف الذي لا يرهب ما بعد دنياه، وهذا التشوق إلى الاتصال بالعالم الروحي والنفوذ إليه هو كل ما نجده في </a:t>
            </a:r>
            <a:r>
              <a:rPr lang="ar-SA" b="1" u="sng" dirty="0" smtClean="0">
                <a:solidFill>
                  <a:srgbClr val="0070C0"/>
                </a:solidFill>
              </a:rPr>
              <a:t>"همس الجفون" </a:t>
            </a:r>
            <a:r>
              <a:rPr lang="ar-SA" b="1" dirty="0" smtClean="0"/>
              <a:t>من شعور كامل بوحدة الوجود، يقول في قصيدته </a:t>
            </a:r>
            <a:r>
              <a:rPr lang="ar-SA" b="1" u="sng" dirty="0" smtClean="0">
                <a:solidFill>
                  <a:srgbClr val="0070C0"/>
                </a:solidFill>
              </a:rPr>
              <a:t>"إلى دودة" </a:t>
            </a:r>
            <a:r>
              <a:rPr lang="ar-SA" b="1" dirty="0" smtClean="0"/>
              <a:t>التي يستصغر الناس قدرها:</a:t>
            </a:r>
            <a:endParaRPr lang="en-US" b="1" dirty="0" smtClean="0"/>
          </a:p>
          <a:p>
            <a:pPr algn="r" rtl="1">
              <a:buNone/>
            </a:pPr>
            <a:r>
              <a:rPr lang="ar-SA" b="1" dirty="0" smtClean="0">
                <a:solidFill>
                  <a:srgbClr val="C00000"/>
                </a:solidFill>
              </a:rPr>
              <a:t>لعمرك يا أختاه ما في حياتنا        مراتب قدر أو تفاوت أثمان</a:t>
            </a:r>
            <a:endParaRPr lang="en-US" b="1" dirty="0" smtClean="0">
              <a:solidFill>
                <a:srgbClr val="C00000"/>
              </a:solidFill>
            </a:endParaRPr>
          </a:p>
          <a:p>
            <a:pPr algn="r" rtl="1">
              <a:buNone/>
            </a:pPr>
            <a:r>
              <a:rPr lang="ar-SA" b="1" dirty="0" smtClean="0">
                <a:solidFill>
                  <a:srgbClr val="C00000"/>
                </a:solidFill>
              </a:rPr>
              <a:t>مظاهرها في الكون تبدو لناظرٍ    كثيرة أشكالٍ عديدة ألوان</a:t>
            </a:r>
            <a:endParaRPr lang="en-US" b="1" dirty="0" smtClean="0">
              <a:solidFill>
                <a:srgbClr val="C00000"/>
              </a:solidFill>
            </a:endParaRPr>
          </a:p>
          <a:p>
            <a:pPr algn="r" rtl="1">
              <a:buNone/>
            </a:pPr>
            <a:r>
              <a:rPr lang="ar-SA" b="1" dirty="0" smtClean="0">
                <a:solidFill>
                  <a:srgbClr val="C00000"/>
                </a:solidFill>
              </a:rPr>
              <a:t>وأقنومها باقٍ من البدء واحداً     تجلت بشهبٍ أم تجلت بديدان</a:t>
            </a:r>
            <a:endParaRPr lang="en-US" b="1" dirty="0" smtClean="0">
              <a:solidFill>
                <a:srgbClr val="C00000"/>
              </a:solidFill>
            </a:endParaRPr>
          </a:p>
          <a:p>
            <a:pPr algn="r" rtl="1">
              <a:buNone/>
            </a:pPr>
            <a:endParaRPr lang="en-US" b="1" dirty="0" smtClean="0"/>
          </a:p>
        </p:txBody>
      </p:sp>
    </p:spTree>
  </p:cSld>
  <p:clrMapOvr>
    <a:masterClrMapping/>
  </p:clrMapOvr>
  <p:transition>
    <p:pull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cstate="print"/>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r" rtl="1"/>
            <a:r>
              <a:rPr lang="ar-SA" b="1" dirty="0" smtClean="0"/>
              <a:t>فهو يشعر أنه يتحد مع كل المظاهر الطبيعية اتحادا وجودياً كاملا، وهو اتحاد تتجلى فيه أضواء الذات الإلهية ، </a:t>
            </a:r>
            <a:endParaRPr lang="en-US" b="1" dirty="0" smtClean="0"/>
          </a:p>
          <a:p>
            <a:pPr algn="r" rtl="1"/>
            <a:r>
              <a:rPr lang="ar-SA" b="1" dirty="0" smtClean="0"/>
              <a:t>يقول مختتما لقصيدته </a:t>
            </a:r>
            <a:r>
              <a:rPr lang="ar-SA" b="1" u="sng" dirty="0" smtClean="0">
                <a:solidFill>
                  <a:srgbClr val="0070C0"/>
                </a:solidFill>
              </a:rPr>
              <a:t>" من أنت يا نفسي":</a:t>
            </a:r>
            <a:endParaRPr lang="en-US" b="1" u="sng" dirty="0" smtClean="0">
              <a:solidFill>
                <a:srgbClr val="0070C0"/>
              </a:solidFill>
            </a:endParaRPr>
          </a:p>
          <a:p>
            <a:pPr algn="r" rtl="1">
              <a:buNone/>
            </a:pPr>
            <a:r>
              <a:rPr lang="ar-SA" b="1" dirty="0" smtClean="0">
                <a:solidFill>
                  <a:srgbClr val="C00000"/>
                </a:solidFill>
              </a:rPr>
              <a:t>إيه نفسي أنت لحن    في قد رنّ صداه</a:t>
            </a:r>
            <a:endParaRPr lang="en-US" b="1" dirty="0" smtClean="0">
              <a:solidFill>
                <a:srgbClr val="C00000"/>
              </a:solidFill>
            </a:endParaRPr>
          </a:p>
          <a:p>
            <a:pPr algn="r" rtl="1">
              <a:buNone/>
            </a:pPr>
            <a:r>
              <a:rPr lang="ar-SA" b="1" dirty="0" smtClean="0">
                <a:solidFill>
                  <a:srgbClr val="C00000"/>
                </a:solidFill>
              </a:rPr>
              <a:t>وقــعتك  يد  فنا    ن خفي لا أراه</a:t>
            </a:r>
            <a:endParaRPr lang="en-US" b="1" dirty="0" smtClean="0">
              <a:solidFill>
                <a:srgbClr val="C00000"/>
              </a:solidFill>
            </a:endParaRPr>
          </a:p>
          <a:p>
            <a:pPr algn="r" rtl="1">
              <a:buNone/>
            </a:pPr>
            <a:r>
              <a:rPr lang="ar-SA" b="1" dirty="0" smtClean="0">
                <a:solidFill>
                  <a:srgbClr val="C00000"/>
                </a:solidFill>
              </a:rPr>
              <a:t>أنت ريح ونسيم   أنت موج أنت بحر</a:t>
            </a:r>
            <a:endParaRPr lang="en-US" b="1" dirty="0" smtClean="0">
              <a:solidFill>
                <a:srgbClr val="C00000"/>
              </a:solidFill>
            </a:endParaRPr>
          </a:p>
          <a:p>
            <a:pPr algn="r" rtl="1"/>
            <a:r>
              <a:rPr lang="ar-SA" b="1" dirty="0" smtClean="0"/>
              <a:t>فهو يرى أن الله والعالم شيء واحد وأن كل ما يراه من مظاهر خارجية وصور إنما يشهد به الحس الظاهر أما الباطن فانه يشهد بأن تلك ظواهر لحقيقية واحدة، وهي الذات الالهية.</a:t>
            </a:r>
            <a:endParaRPr lang="en-US" b="1" dirty="0" smtClean="0"/>
          </a:p>
          <a:p>
            <a:pPr algn="r" rtl="1"/>
            <a:r>
              <a:rPr lang="ar-SA" b="1" dirty="0" smtClean="0"/>
              <a:t>وبهذه الفكرة نظم قصيدته </a:t>
            </a:r>
            <a:r>
              <a:rPr lang="ar-SA" b="1" u="sng" dirty="0" smtClean="0">
                <a:solidFill>
                  <a:srgbClr val="0070C0"/>
                </a:solidFill>
              </a:rPr>
              <a:t>"ابتهالات" </a:t>
            </a:r>
            <a:r>
              <a:rPr lang="ar-SA" b="1" dirty="0" smtClean="0"/>
              <a:t>يقول فيها :</a:t>
            </a:r>
            <a:endParaRPr lang="en-US" b="1" dirty="0" smtClean="0"/>
          </a:p>
          <a:p>
            <a:pPr algn="r" rtl="1">
              <a:buNone/>
            </a:pPr>
            <a:r>
              <a:rPr lang="ar-SA" b="1" dirty="0" smtClean="0"/>
              <a:t>  </a:t>
            </a:r>
            <a:r>
              <a:rPr lang="ar-SA" b="1" dirty="0" smtClean="0">
                <a:solidFill>
                  <a:srgbClr val="C00000"/>
                </a:solidFill>
              </a:rPr>
              <a:t>كحل اللهم عيني بشعاع من </a:t>
            </a:r>
            <a:r>
              <a:rPr lang="ar-SA" b="1" dirty="0" err="1" smtClean="0">
                <a:solidFill>
                  <a:srgbClr val="C00000"/>
                </a:solidFill>
              </a:rPr>
              <a:t>ضياك</a:t>
            </a:r>
            <a:r>
              <a:rPr lang="ar-SA" b="1" dirty="0" smtClean="0">
                <a:solidFill>
                  <a:srgbClr val="C00000"/>
                </a:solidFill>
              </a:rPr>
              <a:t> كي تراك</a:t>
            </a:r>
            <a:endParaRPr lang="en-US" b="1" dirty="0" smtClean="0">
              <a:solidFill>
                <a:srgbClr val="C00000"/>
              </a:solidFill>
            </a:endParaRPr>
          </a:p>
          <a:p>
            <a:pPr algn="r" rtl="1">
              <a:buNone/>
            </a:pPr>
            <a:r>
              <a:rPr lang="ar-SA" b="1" dirty="0" smtClean="0">
                <a:solidFill>
                  <a:srgbClr val="C00000"/>
                </a:solidFill>
              </a:rPr>
              <a:t>في جميع الخلق، في دود </a:t>
            </a:r>
            <a:r>
              <a:rPr lang="ar-SA" b="1" dirty="0" err="1" smtClean="0">
                <a:solidFill>
                  <a:srgbClr val="C00000"/>
                </a:solidFill>
              </a:rPr>
              <a:t>القبورفي</a:t>
            </a:r>
            <a:r>
              <a:rPr lang="ar-SA" b="1" dirty="0" smtClean="0">
                <a:solidFill>
                  <a:srgbClr val="C00000"/>
                </a:solidFill>
              </a:rPr>
              <a:t> نسور الجو، في موج البحار </a:t>
            </a:r>
            <a:endParaRPr lang="en-US" b="1" dirty="0" smtClean="0">
              <a:solidFill>
                <a:srgbClr val="C00000"/>
              </a:solidFill>
            </a:endParaRPr>
          </a:p>
          <a:p>
            <a:pPr algn="r" rtl="1">
              <a:buNone/>
            </a:pPr>
            <a:r>
              <a:rPr lang="ar-SA" b="1" dirty="0" smtClean="0">
                <a:solidFill>
                  <a:srgbClr val="C00000"/>
                </a:solidFill>
              </a:rPr>
              <a:t>في صهاريج البراري، في الزهور في الكلا، في التبر، في رمل القفار</a:t>
            </a:r>
            <a:endParaRPr lang="en-US" b="1" dirty="0" smtClean="0">
              <a:solidFill>
                <a:srgbClr val="C00000"/>
              </a:solidFill>
            </a:endParaRPr>
          </a:p>
          <a:p>
            <a:pPr algn="r" rtl="1"/>
            <a:r>
              <a:rPr lang="ar-SA" b="1" dirty="0" smtClean="0"/>
              <a:t>والابتهالات كلها على هذه الشاكلة من الإحساس بوحدة الوجود.</a:t>
            </a:r>
            <a:endParaRPr lang="en-US" b="1" dirty="0" smtClean="0"/>
          </a:p>
          <a:p>
            <a:pPr algn="r" rtl="1"/>
            <a:endParaRPr lang="ar-SA" b="1" dirty="0"/>
          </a:p>
        </p:txBody>
      </p:sp>
    </p:spTree>
  </p:cSld>
  <p:clrMapOvr>
    <a:masterClrMapping/>
  </p:clrMapOvr>
  <p:transition>
    <p:wheel spokes="3"/>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1165</Words>
  <Application>Microsoft Office PowerPoint</Application>
  <PresentationFormat>عرض على الشاشة (3:4)‏</PresentationFormat>
  <Paragraphs>92</Paragraphs>
  <Slides>16</Slides>
  <Notes>1</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تأملات نفسية في ”همس الجفون“</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الشعر العربي الحديث</dc:title>
  <dc:creator>Feedoo</dc:creator>
  <cp:lastModifiedBy>sarah</cp:lastModifiedBy>
  <cp:revision>17</cp:revision>
  <dcterms:created xsi:type="dcterms:W3CDTF">2006-08-16T00:00:00Z</dcterms:created>
  <dcterms:modified xsi:type="dcterms:W3CDTF">2012-04-30T17:14:45Z</dcterms:modified>
</cp:coreProperties>
</file>