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990033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 autoAdjust="0"/>
    <p:restoredTop sz="94658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A42B9-FC1D-4848-9D1F-DC3E6620F5FD}" type="datetimeFigureOut">
              <a:rPr lang="ar-SA" smtClean="0"/>
              <a:pPr/>
              <a:t>09/06/33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EB3DA-E738-4621-9F19-8D0C16AE047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72400" cy="45005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rgbClr val="003399"/>
                </a:solidFill>
              </a:rPr>
              <a:t>  </a:t>
            </a:r>
            <a:r>
              <a:rPr lang="en-US" dirty="0" smtClean="0">
                <a:solidFill>
                  <a:srgbClr val="003399"/>
                </a:solidFill>
              </a:rPr>
              <a:t> </a:t>
            </a:r>
            <a:r>
              <a:rPr lang="ar-SA" dirty="0" smtClean="0">
                <a:solidFill>
                  <a:srgbClr val="003399"/>
                </a:solidFill>
              </a:rPr>
              <a:t>ضجيج الألفاظ </a:t>
            </a:r>
            <a:r>
              <a:rPr lang="ar-SA" dirty="0" err="1" smtClean="0">
                <a:solidFill>
                  <a:srgbClr val="003399"/>
                </a:solidFill>
              </a:rPr>
              <a:t>الخلابه</a:t>
            </a:r>
            <a:r>
              <a:rPr lang="ar-SA" dirty="0" smtClean="0">
                <a:solidFill>
                  <a:srgbClr val="003399"/>
                </a:solidFill>
              </a:rPr>
              <a:t>                   عند علي محمود طه </a:t>
            </a:r>
            <a:endParaRPr lang="ar-SA" dirty="0">
              <a:solidFill>
                <a:srgbClr val="003399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4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ربع نص 4"/>
          <p:cNvSpPr txBox="1"/>
          <p:nvPr/>
        </p:nvSpPr>
        <p:spPr>
          <a:xfrm>
            <a:off x="5286380" y="2857496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643042" y="2285992"/>
            <a:ext cx="642942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rgbClr val="660033"/>
                </a:solidFill>
              </a:rPr>
              <a:t>ضجيج </a:t>
            </a:r>
            <a:r>
              <a:rPr lang="ar-SA" sz="4400" dirty="0" err="1" smtClean="0">
                <a:solidFill>
                  <a:srgbClr val="660033"/>
                </a:solidFill>
              </a:rPr>
              <a:t>الالفاظ</a:t>
            </a:r>
            <a:r>
              <a:rPr lang="ar-SA" sz="4400" dirty="0" smtClean="0">
                <a:solidFill>
                  <a:srgbClr val="660033"/>
                </a:solidFill>
              </a:rPr>
              <a:t> </a:t>
            </a:r>
            <a:r>
              <a:rPr lang="ar-SA" sz="4400" dirty="0" err="1" smtClean="0">
                <a:solidFill>
                  <a:srgbClr val="660033"/>
                </a:solidFill>
              </a:rPr>
              <a:t>الخلابه</a:t>
            </a:r>
            <a:endParaRPr lang="ar-SA" sz="4400" dirty="0" smtClean="0">
              <a:solidFill>
                <a:srgbClr val="660033"/>
              </a:solidFill>
            </a:endParaRPr>
          </a:p>
          <a:p>
            <a:endParaRPr lang="ar-SA" sz="4400" dirty="0" smtClean="0">
              <a:solidFill>
                <a:srgbClr val="660033"/>
              </a:solidFill>
            </a:endParaRPr>
          </a:p>
          <a:p>
            <a:r>
              <a:rPr lang="ar-SA" sz="4400" dirty="0" smtClean="0">
                <a:solidFill>
                  <a:srgbClr val="660033"/>
                </a:solidFill>
              </a:rPr>
              <a:t>عند علي محمود طه ...</a:t>
            </a:r>
            <a:endParaRPr lang="ar-SA" sz="4400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8572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ar-SA" sz="3600" u="sng" dirty="0" smtClean="0">
                <a:solidFill>
                  <a:srgbClr val="660033"/>
                </a:solidFill>
              </a:rPr>
              <a:t>الألفاظ في الشعر والنثر:</a:t>
            </a:r>
            <a:endParaRPr lang="ar-SA" sz="3600" u="sng" dirty="0">
              <a:solidFill>
                <a:srgbClr val="660033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285720" y="1643063"/>
            <a:ext cx="7943880" cy="4525962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r>
              <a:rPr lang="ar-SA" sz="3200" dirty="0" smtClean="0"/>
              <a:t>من المسائل التي </a:t>
            </a:r>
            <a:r>
              <a:rPr lang="ar-SA" sz="3200" dirty="0" err="1" smtClean="0"/>
              <a:t>تثاردائما</a:t>
            </a:r>
            <a:r>
              <a:rPr lang="ar-SA" sz="3200" dirty="0" smtClean="0"/>
              <a:t> في نقد الشعر مسألة </a:t>
            </a:r>
          </a:p>
          <a:p>
            <a:pPr lvl="1">
              <a:buNone/>
            </a:pPr>
            <a:r>
              <a:rPr lang="ar-SA" sz="3200" dirty="0" smtClean="0"/>
              <a:t>ألفاظه ، وهل   ينبغي أن ترتفع عن ألفاظ </a:t>
            </a:r>
          </a:p>
          <a:p>
            <a:pPr lvl="1">
              <a:buNone/>
            </a:pPr>
            <a:r>
              <a:rPr lang="ar-SA" sz="3200" dirty="0" smtClean="0"/>
              <a:t>النثر فضلا عن لغة الناس </a:t>
            </a:r>
            <a:r>
              <a:rPr lang="ar-SA" sz="3200" dirty="0" err="1" smtClean="0"/>
              <a:t>اليوميه</a:t>
            </a:r>
            <a:r>
              <a:rPr lang="ar-SA" sz="3200" dirty="0" smtClean="0"/>
              <a:t> أو تسقط</a:t>
            </a:r>
          </a:p>
          <a:p>
            <a:pPr lvl="1">
              <a:buNone/>
            </a:pPr>
            <a:r>
              <a:rPr lang="ar-SA" sz="3200" dirty="0" smtClean="0"/>
              <a:t> من أبراجها </a:t>
            </a:r>
            <a:r>
              <a:rPr lang="ar-SA" sz="3200" dirty="0" err="1" smtClean="0"/>
              <a:t>العاجيه</a:t>
            </a:r>
            <a:r>
              <a:rPr lang="ar-SA" sz="3200" dirty="0" smtClean="0"/>
              <a:t>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حياة الناس</a:t>
            </a:r>
          </a:p>
          <a:p>
            <a:pPr lvl="1">
              <a:buNone/>
            </a:pPr>
            <a:r>
              <a:rPr lang="ar-SA" sz="3200" dirty="0" smtClean="0"/>
              <a:t> في غدوهم ورواحهم.</a:t>
            </a:r>
          </a:p>
          <a:p>
            <a:r>
              <a:rPr lang="ar-SA" u="sng" dirty="0" smtClean="0">
                <a:solidFill>
                  <a:srgbClr val="660033"/>
                </a:solidFill>
              </a:rPr>
              <a:t>النقاد العرب:</a:t>
            </a:r>
          </a:p>
          <a:p>
            <a:r>
              <a:rPr lang="ar-SA" dirty="0" err="1" smtClean="0"/>
              <a:t>أجمعواعلى</a:t>
            </a:r>
            <a:r>
              <a:rPr lang="ar-SA" dirty="0" smtClean="0"/>
              <a:t> أن يظل للشعر معجمه الخاص</a:t>
            </a:r>
          </a:p>
          <a:p>
            <a:r>
              <a:rPr lang="ar-SA" dirty="0" smtClean="0"/>
              <a:t> </a:t>
            </a:r>
            <a:r>
              <a:rPr lang="ar-SA" dirty="0" err="1" smtClean="0"/>
              <a:t>وقفواللشعراء</a:t>
            </a:r>
            <a:r>
              <a:rPr lang="ar-SA" dirty="0" smtClean="0"/>
              <a:t> بالمرصاد ,فكلما</a:t>
            </a:r>
          </a:p>
          <a:p>
            <a:r>
              <a:rPr lang="ar-SA" dirty="0" smtClean="0"/>
              <a:t> وجدوا واحدا منهم حاد عن الطريق</a:t>
            </a:r>
          </a:p>
          <a:p>
            <a:r>
              <a:rPr lang="ar-SA" dirty="0" smtClean="0"/>
              <a:t> لفتوه في عنف وشده </a:t>
            </a:r>
            <a:r>
              <a:rPr lang="ar-SA" dirty="0" err="1" smtClean="0"/>
              <a:t>الى</a:t>
            </a:r>
            <a:r>
              <a:rPr lang="ar-SA" dirty="0" smtClean="0"/>
              <a:t> مخالفته ، وخروجه على</a:t>
            </a:r>
          </a:p>
          <a:p>
            <a:r>
              <a:rPr lang="ar-SA" dirty="0" smtClean="0"/>
              <a:t> </a:t>
            </a:r>
            <a:r>
              <a:rPr lang="ar-SA" dirty="0" err="1" smtClean="0"/>
              <a:t>ماسنه</a:t>
            </a:r>
            <a:r>
              <a:rPr lang="ar-SA" dirty="0" smtClean="0"/>
              <a:t> أسلافه. </a:t>
            </a:r>
          </a:p>
          <a:p>
            <a:endParaRPr lang="ar-SA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ربع نص 5"/>
          <p:cNvSpPr txBox="1"/>
          <p:nvPr/>
        </p:nvSpPr>
        <p:spPr>
          <a:xfrm>
            <a:off x="714348" y="1000108"/>
            <a:ext cx="7643866" cy="58785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u="sng" dirty="0" smtClean="0">
                <a:solidFill>
                  <a:srgbClr val="002060"/>
                </a:solidFill>
              </a:rPr>
              <a:t> موقف الشعراء من النقاد العرب</a:t>
            </a:r>
            <a:r>
              <a:rPr lang="ar-SA" sz="3200" dirty="0" smtClean="0">
                <a:solidFill>
                  <a:srgbClr val="002060"/>
                </a:solidFill>
              </a:rPr>
              <a:t>:</a:t>
            </a:r>
          </a:p>
          <a:p>
            <a:r>
              <a:rPr lang="ar-SA" sz="2400" dirty="0" smtClean="0"/>
              <a:t>ليس معنى ذلك أن الشعراء جمعيا خضعوا لما أراد النقاد ، فقد كان</a:t>
            </a:r>
          </a:p>
          <a:p>
            <a:r>
              <a:rPr lang="ar-SA" sz="2400" dirty="0" smtClean="0"/>
              <a:t> يظهر من حين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حين من يشذ على مألوف  مثل</a:t>
            </a:r>
          </a:p>
          <a:p>
            <a:r>
              <a:rPr lang="ar-SA" sz="2400" dirty="0" smtClean="0"/>
              <a:t> (</a:t>
            </a:r>
            <a:r>
              <a:rPr lang="ar-SA" sz="2400" u="sng" dirty="0" err="1" smtClean="0">
                <a:solidFill>
                  <a:srgbClr val="990033"/>
                </a:solidFill>
              </a:rPr>
              <a:t>ابي</a:t>
            </a:r>
            <a:r>
              <a:rPr lang="ar-SA" sz="2400" u="sng" dirty="0" smtClean="0">
                <a:solidFill>
                  <a:srgbClr val="990033"/>
                </a:solidFill>
              </a:rPr>
              <a:t> </a:t>
            </a:r>
            <a:r>
              <a:rPr lang="ar-SA" sz="2400" u="sng" dirty="0" err="1" smtClean="0">
                <a:solidFill>
                  <a:srgbClr val="990033"/>
                </a:solidFill>
              </a:rPr>
              <a:t>العتاهيه</a:t>
            </a:r>
            <a:r>
              <a:rPr lang="ar-SA" sz="2400" dirty="0" smtClean="0"/>
              <a:t>) الذي كان يرى أن من حق الشاعر أن ينحاز</a:t>
            </a:r>
          </a:p>
          <a:p>
            <a:r>
              <a:rPr lang="ar-SA" sz="2400" dirty="0" smtClean="0"/>
              <a:t> عن </a:t>
            </a:r>
            <a:r>
              <a:rPr lang="ar-SA" sz="2400" dirty="0" err="1" smtClean="0"/>
              <a:t>اللغه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الكلاسيكيه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القديمه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لغة </a:t>
            </a:r>
            <a:r>
              <a:rPr lang="ar-SA" sz="2400" dirty="0" err="1" smtClean="0"/>
              <a:t>جديده</a:t>
            </a:r>
            <a:r>
              <a:rPr lang="ar-SA" sz="2400" dirty="0" smtClean="0"/>
              <a:t> مشتقه من </a:t>
            </a:r>
            <a:r>
              <a:rPr lang="ar-SA" sz="2400" dirty="0" err="1" smtClean="0"/>
              <a:t>الحياه</a:t>
            </a:r>
            <a:endParaRPr lang="ar-SA" sz="2400" dirty="0" smtClean="0"/>
          </a:p>
          <a:p>
            <a:r>
              <a:rPr lang="ar-SA" sz="2400" dirty="0" smtClean="0"/>
              <a:t> </a:t>
            </a:r>
            <a:r>
              <a:rPr lang="ar-SA" sz="2400" dirty="0" err="1" smtClean="0"/>
              <a:t>اليوميه</a:t>
            </a:r>
            <a:r>
              <a:rPr lang="ar-SA" sz="2400" dirty="0" smtClean="0"/>
              <a:t> .</a:t>
            </a:r>
          </a:p>
          <a:p>
            <a:r>
              <a:rPr lang="ar-SA" sz="2400" dirty="0" smtClean="0"/>
              <a:t>وخطا </a:t>
            </a:r>
            <a:r>
              <a:rPr lang="ar-SA" sz="2400" u="sng" dirty="0" smtClean="0">
                <a:solidFill>
                  <a:srgbClr val="660033"/>
                </a:solidFill>
              </a:rPr>
              <a:t>أبو تمام وابن الرومي </a:t>
            </a:r>
            <a:r>
              <a:rPr lang="ar-SA" sz="2400" dirty="0" smtClean="0"/>
              <a:t>خطوة أخرى بلغة الشعر مما </a:t>
            </a:r>
          </a:p>
          <a:p>
            <a:r>
              <a:rPr lang="ar-SA" sz="2400" dirty="0" smtClean="0"/>
              <a:t>جعل النقاد يثيرون عليهما ويقولون إن شعرهما أشبه </a:t>
            </a:r>
            <a:r>
              <a:rPr lang="ar-SA" sz="2400" dirty="0" err="1" smtClean="0"/>
              <a:t>مايكون</a:t>
            </a:r>
            <a:endParaRPr lang="ar-SA" sz="2400" dirty="0" smtClean="0"/>
          </a:p>
          <a:p>
            <a:r>
              <a:rPr lang="ar-SA" sz="2400" dirty="0" smtClean="0"/>
              <a:t> بالنثر.وقد أثار ذلك الصنيع عند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العتاهيه</a:t>
            </a:r>
            <a:r>
              <a:rPr lang="ar-SA" sz="2400" dirty="0" smtClean="0"/>
              <a:t> وابن الرومي </a:t>
            </a:r>
          </a:p>
          <a:p>
            <a:r>
              <a:rPr lang="ar-SA" sz="2400" dirty="0" smtClean="0"/>
              <a:t>من جهة أخرى حركه </a:t>
            </a:r>
            <a:r>
              <a:rPr lang="ar-SA" sz="2400" dirty="0" err="1" smtClean="0"/>
              <a:t>نقديه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واسعه</a:t>
            </a:r>
            <a:r>
              <a:rPr lang="ar-SA" sz="2400" dirty="0" smtClean="0"/>
              <a:t> عند العرب .</a:t>
            </a:r>
          </a:p>
          <a:p>
            <a:r>
              <a:rPr lang="ar-SA" sz="2800" dirty="0" smtClean="0">
                <a:solidFill>
                  <a:srgbClr val="002060"/>
                </a:solidFill>
              </a:rPr>
              <a:t> </a:t>
            </a:r>
            <a:r>
              <a:rPr lang="ar-SA" sz="2800" u="sng" dirty="0" smtClean="0">
                <a:solidFill>
                  <a:srgbClr val="002060"/>
                </a:solidFill>
              </a:rPr>
              <a:t>موقف رجال الفكر </a:t>
            </a:r>
            <a:r>
              <a:rPr lang="ar-SA" sz="2800" u="sng" dirty="0" err="1" smtClean="0">
                <a:solidFill>
                  <a:srgbClr val="002060"/>
                </a:solidFill>
              </a:rPr>
              <a:t>والفلسفه</a:t>
            </a:r>
            <a:r>
              <a:rPr lang="ar-SA" sz="2400" u="sng" dirty="0" smtClean="0">
                <a:solidFill>
                  <a:srgbClr val="002060"/>
                </a:solidFill>
              </a:rPr>
              <a:t>:</a:t>
            </a:r>
          </a:p>
          <a:p>
            <a:r>
              <a:rPr lang="ar-SA" sz="2400" dirty="0" smtClean="0"/>
              <a:t>وقفوا في صف هذا التجديد وخاصة عند هذين الشاعرين .</a:t>
            </a:r>
          </a:p>
          <a:p>
            <a:r>
              <a:rPr lang="ar-SA" sz="2800" u="sng" dirty="0" smtClean="0">
                <a:solidFill>
                  <a:srgbClr val="002060"/>
                </a:solidFill>
              </a:rPr>
              <a:t>رجال </a:t>
            </a:r>
            <a:r>
              <a:rPr lang="ar-SA" sz="2800" u="sng" dirty="0" err="1" smtClean="0">
                <a:solidFill>
                  <a:srgbClr val="002060"/>
                </a:solidFill>
              </a:rPr>
              <a:t>اللغه</a:t>
            </a:r>
            <a:r>
              <a:rPr lang="ar-SA" sz="2800" u="sng" dirty="0" smtClean="0">
                <a:solidFill>
                  <a:srgbClr val="002060"/>
                </a:solidFill>
              </a:rPr>
              <a:t> والنحو:</a:t>
            </a:r>
          </a:p>
          <a:p>
            <a:r>
              <a:rPr lang="ar-SA" sz="2400" dirty="0" smtClean="0"/>
              <a:t>وقفوا في الصف المقابل ، يدعون إلى </a:t>
            </a:r>
            <a:r>
              <a:rPr lang="ar-SA" sz="2400" dirty="0" err="1" smtClean="0"/>
              <a:t>المحافظه</a:t>
            </a:r>
            <a:r>
              <a:rPr lang="ar-SA" sz="2400" dirty="0" smtClean="0"/>
              <a:t> على </a:t>
            </a:r>
          </a:p>
          <a:p>
            <a:r>
              <a:rPr lang="ar-SA" sz="2400" dirty="0" smtClean="0"/>
              <a:t>عمود الشعر العربي 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857224" y="928670"/>
            <a:ext cx="7715304" cy="47705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660033"/>
                </a:solidFill>
              </a:rPr>
              <a:t> </a:t>
            </a:r>
            <a:r>
              <a:rPr lang="ar-SA" sz="2800" u="sng" dirty="0" smtClean="0">
                <a:solidFill>
                  <a:srgbClr val="003399"/>
                </a:solidFill>
              </a:rPr>
              <a:t>الشعراء </a:t>
            </a:r>
            <a:r>
              <a:rPr lang="ar-SA" sz="2800" u="sng" dirty="0" err="1" smtClean="0">
                <a:solidFill>
                  <a:srgbClr val="003399"/>
                </a:solidFill>
              </a:rPr>
              <a:t>والنزعه</a:t>
            </a:r>
            <a:r>
              <a:rPr lang="ar-SA" sz="2800" u="sng" dirty="0" smtClean="0">
                <a:solidFill>
                  <a:srgbClr val="003399"/>
                </a:solidFill>
              </a:rPr>
              <a:t> </a:t>
            </a:r>
            <a:r>
              <a:rPr lang="ar-SA" sz="2800" u="sng" dirty="0" err="1" smtClean="0">
                <a:solidFill>
                  <a:srgbClr val="003399"/>
                </a:solidFill>
              </a:rPr>
              <a:t>المحافظه</a:t>
            </a:r>
            <a:r>
              <a:rPr lang="ar-SA" sz="2800" u="sng" dirty="0" smtClean="0">
                <a:solidFill>
                  <a:srgbClr val="003399"/>
                </a:solidFill>
              </a:rPr>
              <a:t> :</a:t>
            </a:r>
          </a:p>
          <a:p>
            <a:r>
              <a:rPr lang="ar-SA" sz="2400" dirty="0" smtClean="0"/>
              <a:t>استجاب أكثر الشعراء لهذه </a:t>
            </a:r>
            <a:r>
              <a:rPr lang="ar-SA" sz="2400" dirty="0" err="1" smtClean="0"/>
              <a:t>النزعه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المحافظه</a:t>
            </a:r>
            <a:r>
              <a:rPr lang="ar-SA" sz="2400" dirty="0" smtClean="0"/>
              <a:t> ، واستقر في نفوسهم</a:t>
            </a:r>
          </a:p>
          <a:p>
            <a:r>
              <a:rPr lang="ar-SA" sz="2400" dirty="0" smtClean="0"/>
              <a:t> أن الشعر لا يتطور </a:t>
            </a:r>
            <a:r>
              <a:rPr lang="ar-SA" sz="2400" dirty="0" err="1" smtClean="0"/>
              <a:t>ولايتجدد</a:t>
            </a:r>
            <a:r>
              <a:rPr lang="ar-SA" sz="2400" dirty="0" smtClean="0"/>
              <a:t> ، فله موضوعاته وأساليبه </a:t>
            </a:r>
            <a:r>
              <a:rPr lang="ar-SA" sz="2400" dirty="0" err="1" smtClean="0"/>
              <a:t>الخاصه</a:t>
            </a:r>
            <a:r>
              <a:rPr lang="ar-SA" sz="2400" dirty="0" smtClean="0"/>
              <a:t> ،</a:t>
            </a:r>
          </a:p>
          <a:p>
            <a:r>
              <a:rPr lang="ar-SA" sz="2400" dirty="0" smtClean="0"/>
              <a:t> وكل </a:t>
            </a:r>
            <a:r>
              <a:rPr lang="ar-SA" sz="2400" dirty="0" err="1" smtClean="0"/>
              <a:t>ماهنالك</a:t>
            </a:r>
            <a:r>
              <a:rPr lang="ar-SA" sz="2400" dirty="0" smtClean="0"/>
              <a:t> أن تصفى هذه الأساليب وتروق ، وأن يبالغ الشاعر</a:t>
            </a:r>
          </a:p>
          <a:p>
            <a:r>
              <a:rPr lang="ar-SA" sz="2400" dirty="0" smtClean="0"/>
              <a:t> في ذلك، حتى </a:t>
            </a:r>
            <a:r>
              <a:rPr lang="ar-SA" sz="2400" dirty="0" err="1" smtClean="0"/>
              <a:t>لاتكون</a:t>
            </a:r>
            <a:r>
              <a:rPr lang="ar-SA" sz="2400" dirty="0" smtClean="0"/>
              <a:t> في قصيدته لفظه  نابيه ولا كلمه قلقه.</a:t>
            </a:r>
          </a:p>
          <a:p>
            <a:r>
              <a:rPr lang="ar-SA" sz="3200" u="sng" dirty="0" err="1" smtClean="0">
                <a:solidFill>
                  <a:srgbClr val="003399"/>
                </a:solidFill>
              </a:rPr>
              <a:t>النتيجه</a:t>
            </a:r>
            <a:r>
              <a:rPr lang="ar-SA" sz="3200" u="sng" dirty="0" smtClean="0">
                <a:solidFill>
                  <a:srgbClr val="003399"/>
                </a:solidFill>
              </a:rPr>
              <a:t>:</a:t>
            </a:r>
          </a:p>
          <a:p>
            <a:r>
              <a:rPr lang="ar-SA" sz="2400" dirty="0" smtClean="0"/>
              <a:t>جمدت لغة الشعر </a:t>
            </a:r>
            <a:r>
              <a:rPr lang="ar-SA" sz="2400" dirty="0" err="1" smtClean="0"/>
              <a:t>والنثرفصفوا</a:t>
            </a:r>
            <a:r>
              <a:rPr lang="ar-SA" sz="2400" dirty="0" smtClean="0"/>
              <a:t> قوالبه صفوفا في كتب معروفه </a:t>
            </a:r>
          </a:p>
          <a:p>
            <a:r>
              <a:rPr lang="ar-SA" sz="2400" dirty="0" smtClean="0"/>
              <a:t>مثل الألفاظ </a:t>
            </a:r>
            <a:r>
              <a:rPr lang="ar-SA" sz="2400" dirty="0" err="1" smtClean="0"/>
              <a:t>الكتابيه</a:t>
            </a:r>
            <a:r>
              <a:rPr lang="ar-SA" sz="2400" dirty="0" smtClean="0"/>
              <a:t> </a:t>
            </a:r>
            <a:r>
              <a:rPr lang="ar-SA" sz="2400" dirty="0" err="1" smtClean="0"/>
              <a:t>للهمذاني</a:t>
            </a:r>
            <a:r>
              <a:rPr lang="ar-SA" sz="2400" dirty="0" smtClean="0"/>
              <a:t> .</a:t>
            </a:r>
          </a:p>
          <a:p>
            <a:r>
              <a:rPr lang="ar-SA" sz="2800" u="sng" dirty="0" smtClean="0">
                <a:solidFill>
                  <a:srgbClr val="003399"/>
                </a:solidFill>
              </a:rPr>
              <a:t>الفرس </a:t>
            </a:r>
            <a:r>
              <a:rPr lang="ar-SA" sz="2800" u="sng" dirty="0" err="1" smtClean="0">
                <a:solidFill>
                  <a:srgbClr val="003399"/>
                </a:solidFill>
              </a:rPr>
              <a:t>والإسبان</a:t>
            </a:r>
            <a:r>
              <a:rPr lang="ar-SA" sz="2800" u="sng" dirty="0" smtClean="0">
                <a:solidFill>
                  <a:srgbClr val="003399"/>
                </a:solidFill>
              </a:rPr>
              <a:t> :</a:t>
            </a:r>
          </a:p>
          <a:p>
            <a:r>
              <a:rPr lang="ar-SA" sz="2400" dirty="0" smtClean="0"/>
              <a:t>أستطاع الفرس </a:t>
            </a:r>
            <a:r>
              <a:rPr lang="ar-SA" sz="2400" dirty="0" err="1" smtClean="0"/>
              <a:t>والإسبان</a:t>
            </a:r>
            <a:r>
              <a:rPr lang="ar-SA" sz="2400" dirty="0" smtClean="0"/>
              <a:t> ومن بينهما من الشعوب أن يعدلوا </a:t>
            </a:r>
          </a:p>
          <a:p>
            <a:r>
              <a:rPr lang="ar-SA" sz="2400" dirty="0" smtClean="0"/>
              <a:t>في محيط </a:t>
            </a:r>
            <a:r>
              <a:rPr lang="ar-SA" sz="2400" dirty="0" err="1" smtClean="0"/>
              <a:t>الشعرتعديلا</a:t>
            </a:r>
            <a:r>
              <a:rPr lang="ar-SA" sz="2400" dirty="0" smtClean="0"/>
              <a:t> حقيقيا يجعل فيه فواصل </a:t>
            </a:r>
          </a:p>
          <a:p>
            <a:r>
              <a:rPr lang="ar-SA" sz="2400" dirty="0" err="1" smtClean="0"/>
              <a:t>واضحه</a:t>
            </a:r>
            <a:r>
              <a:rPr lang="ar-SA" sz="2400" dirty="0" smtClean="0"/>
              <a:t> بين قديم وحديث. 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285720" y="1214422"/>
            <a:ext cx="835824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 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57158" y="714356"/>
            <a:ext cx="8328663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u="sng" dirty="0" smtClean="0">
                <a:solidFill>
                  <a:srgbClr val="003399"/>
                </a:solidFill>
              </a:rPr>
              <a:t> النقاد العرب والأدب اليوناني:</a:t>
            </a:r>
          </a:p>
          <a:p>
            <a:r>
              <a:rPr lang="ar-SA" sz="2000" dirty="0" smtClean="0"/>
              <a:t>ولو أن نقاد العرب أحسنوا فهم الأدب اليوناني لثاروا بموضوعات شعرهم</a:t>
            </a:r>
          </a:p>
          <a:p>
            <a:r>
              <a:rPr lang="ar-SA" sz="2000" dirty="0" smtClean="0"/>
              <a:t> وفكروا في عمل </a:t>
            </a:r>
            <a:r>
              <a:rPr lang="ar-SA" sz="2000" dirty="0" err="1" smtClean="0"/>
              <a:t>الملحمه</a:t>
            </a:r>
            <a:r>
              <a:rPr lang="ar-SA" sz="2000" dirty="0" smtClean="0"/>
              <a:t>  </a:t>
            </a:r>
            <a:r>
              <a:rPr lang="ar-SA" sz="2000" dirty="0" err="1" smtClean="0"/>
              <a:t>والمسرحيه</a:t>
            </a:r>
            <a:r>
              <a:rPr lang="ar-SA" sz="2000" dirty="0" smtClean="0"/>
              <a:t> .</a:t>
            </a:r>
          </a:p>
          <a:p>
            <a:endParaRPr lang="ar-SA" sz="2000" dirty="0" smtClean="0"/>
          </a:p>
          <a:p>
            <a:r>
              <a:rPr lang="ar-SA" sz="2800" u="sng" dirty="0" smtClean="0">
                <a:solidFill>
                  <a:srgbClr val="990033"/>
                </a:solidFill>
              </a:rPr>
              <a:t>جوهر الشعر: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جوهر الشعر ليس في شكله الخارجي من وزن وقافيه وألفاظ </a:t>
            </a:r>
            <a:r>
              <a:rPr lang="ar-SA" sz="2000" dirty="0" err="1" smtClean="0">
                <a:solidFill>
                  <a:srgbClr val="003399"/>
                </a:solidFill>
              </a:rPr>
              <a:t>خاصه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او</a:t>
            </a:r>
            <a:r>
              <a:rPr lang="ar-SA" sz="2000" dirty="0" smtClean="0">
                <a:solidFill>
                  <a:srgbClr val="003399"/>
                </a:solidFill>
              </a:rPr>
              <a:t> موضوعات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خاصه</a:t>
            </a:r>
            <a:r>
              <a:rPr lang="ar-SA" sz="2000" dirty="0" smtClean="0">
                <a:solidFill>
                  <a:srgbClr val="003399"/>
                </a:solidFill>
              </a:rPr>
              <a:t> ، </a:t>
            </a:r>
            <a:r>
              <a:rPr lang="ar-SA" sz="2000" dirty="0" err="1" smtClean="0">
                <a:solidFill>
                  <a:srgbClr val="003399"/>
                </a:solidFill>
              </a:rPr>
              <a:t>وأنما</a:t>
            </a:r>
            <a:r>
              <a:rPr lang="ar-SA" sz="2000" dirty="0" smtClean="0">
                <a:solidFill>
                  <a:srgbClr val="003399"/>
                </a:solidFill>
              </a:rPr>
              <a:t> هو في </a:t>
            </a:r>
            <a:r>
              <a:rPr lang="ar-SA" sz="2000" dirty="0" err="1" smtClean="0">
                <a:solidFill>
                  <a:srgbClr val="003399"/>
                </a:solidFill>
              </a:rPr>
              <a:t>التجربه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الروحيه</a:t>
            </a:r>
            <a:r>
              <a:rPr lang="ar-SA" sz="2000" dirty="0" smtClean="0">
                <a:solidFill>
                  <a:srgbClr val="003399"/>
                </a:solidFill>
              </a:rPr>
              <a:t>  التي تمر بنفس الشاعر</a:t>
            </a:r>
            <a:r>
              <a:rPr lang="ar-SA" sz="2000" dirty="0" smtClean="0"/>
              <a:t>.</a:t>
            </a:r>
          </a:p>
          <a:p>
            <a:r>
              <a:rPr lang="ar-SA" sz="2400" u="sng" dirty="0" smtClean="0">
                <a:solidFill>
                  <a:srgbClr val="990033"/>
                </a:solidFill>
              </a:rPr>
              <a:t>ألفاظ على محمود طه :</a:t>
            </a:r>
          </a:p>
          <a:p>
            <a:r>
              <a:rPr lang="ar-SA" sz="2000" dirty="0" smtClean="0"/>
              <a:t> استخدم ألفاظا معينه يمكن أن توصف  بأنها </a:t>
            </a:r>
            <a:r>
              <a:rPr lang="ar-SA" sz="2000" dirty="0" err="1" smtClean="0"/>
              <a:t>شعريه</a:t>
            </a:r>
            <a:r>
              <a:rPr lang="ar-SA" sz="2000" dirty="0" smtClean="0"/>
              <a:t> ، وليس هذا مما يشينها</a:t>
            </a:r>
          </a:p>
          <a:p>
            <a:r>
              <a:rPr lang="ar-SA" sz="2000" dirty="0" smtClean="0"/>
              <a:t>، بل إن هذا يرفعها ،</a:t>
            </a:r>
            <a:r>
              <a:rPr lang="ar-SA" sz="2000" dirty="0" err="1" smtClean="0"/>
              <a:t>أويرفع</a:t>
            </a:r>
            <a:r>
              <a:rPr lang="ar-SA" sz="2000" dirty="0" smtClean="0"/>
              <a:t> شعره،</a:t>
            </a:r>
          </a:p>
          <a:p>
            <a:r>
              <a:rPr lang="ar-SA" sz="2000" dirty="0" smtClean="0"/>
              <a:t>إذ يجعل الناس </a:t>
            </a:r>
            <a:r>
              <a:rPr lang="ar-SA" sz="2000" dirty="0" err="1" smtClean="0"/>
              <a:t>يشدهون</a:t>
            </a:r>
            <a:r>
              <a:rPr lang="ar-SA" sz="2000" dirty="0" smtClean="0"/>
              <a:t> حين </a:t>
            </a:r>
            <a:r>
              <a:rPr lang="ar-SA" sz="2000" dirty="0" err="1" smtClean="0"/>
              <a:t>يقرأونه</a:t>
            </a:r>
            <a:r>
              <a:rPr lang="ar-SA" sz="2000" dirty="0" smtClean="0"/>
              <a:t> أو يسمعونه. ولكن  الغريب فيها هي أنها</a:t>
            </a:r>
          </a:p>
          <a:p>
            <a:r>
              <a:rPr lang="ar-SA" sz="2000" dirty="0" smtClean="0"/>
              <a:t> تعاد وتكرر، حتى ليظن الإنسان أن الشاعر يحفظ مجموعه من الألفاظ لا يزال</a:t>
            </a:r>
          </a:p>
          <a:p>
            <a:r>
              <a:rPr lang="ar-SA" sz="2000" dirty="0" smtClean="0"/>
              <a:t> كلما حاول نظم قصيده يضمها بعضها </a:t>
            </a:r>
            <a:r>
              <a:rPr lang="ar-SA" sz="2000" dirty="0" err="1" smtClean="0"/>
              <a:t>الى</a:t>
            </a:r>
            <a:r>
              <a:rPr lang="ar-SA" sz="2000" dirty="0" smtClean="0"/>
              <a:t> بعض ، وكأنها أكواب وقوارير</a:t>
            </a:r>
          </a:p>
          <a:p>
            <a:r>
              <a:rPr lang="ar-SA" sz="2000" dirty="0" smtClean="0"/>
              <a:t> تملئ بشراب معين .وهو شراب موسيقي فيه جمال ، وفيه هذا الطعم المغري . 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785786" y="857232"/>
            <a:ext cx="7143800" cy="59708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endParaRPr lang="ar-SA" sz="2400" dirty="0" smtClean="0"/>
          </a:p>
          <a:p>
            <a:r>
              <a:rPr lang="ar-SA" sz="2800" u="sng" dirty="0" smtClean="0">
                <a:solidFill>
                  <a:srgbClr val="990033"/>
                </a:solidFill>
              </a:rPr>
              <a:t>خصائص شعره </a:t>
            </a:r>
            <a:r>
              <a:rPr lang="ar-SA" sz="2800" u="sng" dirty="0" err="1" smtClean="0">
                <a:solidFill>
                  <a:srgbClr val="990033"/>
                </a:solidFill>
              </a:rPr>
              <a:t>الفنيه</a:t>
            </a:r>
            <a:r>
              <a:rPr lang="ar-SA" sz="2800" u="sng" dirty="0" smtClean="0">
                <a:solidFill>
                  <a:srgbClr val="990033"/>
                </a:solidFill>
              </a:rPr>
              <a:t>:</a:t>
            </a:r>
          </a:p>
          <a:p>
            <a:r>
              <a:rPr lang="ar-SA" sz="2400" dirty="0" smtClean="0"/>
              <a:t>تعود في جملتها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خصائص لفظيه ، فليس على محمود طه</a:t>
            </a:r>
          </a:p>
          <a:p>
            <a:r>
              <a:rPr lang="ar-SA" sz="2400" dirty="0" smtClean="0"/>
              <a:t> صاحب نزعه فلسفيه، ولا صاحب نزعه  نفسيه ، وإنما هو</a:t>
            </a:r>
          </a:p>
          <a:p>
            <a:r>
              <a:rPr lang="ar-SA" sz="2400" dirty="0" smtClean="0"/>
              <a:t> صاحب لغة </a:t>
            </a:r>
            <a:r>
              <a:rPr lang="ar-SA" sz="2400" dirty="0" err="1" smtClean="0"/>
              <a:t>شعريه</a:t>
            </a:r>
            <a:r>
              <a:rPr lang="ar-SA" sz="2400" dirty="0" smtClean="0"/>
              <a:t> تبعث النشوة في نفس سامعه وقارئه</a:t>
            </a:r>
          </a:p>
          <a:p>
            <a:r>
              <a:rPr lang="ar-SA" sz="2400" dirty="0" smtClean="0"/>
              <a:t> </a:t>
            </a:r>
            <a:r>
              <a:rPr lang="ar-SA" sz="2400" dirty="0" err="1" smtClean="0"/>
              <a:t>بألفا</a:t>
            </a:r>
            <a:r>
              <a:rPr lang="ar-SA" sz="2400" dirty="0" smtClean="0"/>
              <a:t> </a:t>
            </a:r>
            <a:r>
              <a:rPr lang="ar-SA" sz="2400" dirty="0" err="1" smtClean="0"/>
              <a:t>ظها</a:t>
            </a:r>
            <a:r>
              <a:rPr lang="ar-SA" sz="2400" dirty="0" smtClean="0"/>
              <a:t> </a:t>
            </a:r>
            <a:r>
              <a:rPr lang="ar-SA" sz="2400" dirty="0" err="1" smtClean="0"/>
              <a:t>البراقه</a:t>
            </a:r>
            <a:r>
              <a:rPr lang="ar-SA" sz="2400" dirty="0" smtClean="0"/>
              <a:t> وما تحمل من رنين يبدع فيه ويفتن ، ولكنك</a:t>
            </a:r>
          </a:p>
          <a:p>
            <a:r>
              <a:rPr lang="ar-SA" sz="2400" dirty="0" smtClean="0"/>
              <a:t> إذا أنعمت النظر في هذا الرنين لم تجد فيه فكرا بعيدا</a:t>
            </a:r>
          </a:p>
          <a:p>
            <a:r>
              <a:rPr lang="ar-SA" sz="2400" dirty="0" smtClean="0"/>
              <a:t> ولا معنى عميقا ، وإنما تجد فيه الألفاظ التي تضغط </a:t>
            </a:r>
          </a:p>
          <a:p>
            <a:r>
              <a:rPr lang="ar-SA" sz="2400" dirty="0" smtClean="0"/>
              <a:t>على الأعصاب بجمال ألحانها وأنغامها .</a:t>
            </a:r>
          </a:p>
          <a:p>
            <a:r>
              <a:rPr lang="ar-SA" sz="2400" dirty="0" smtClean="0"/>
              <a:t>فأنت عنده قلما تجد شيئا يمتع عقلك ، إنما تجد الألفاظ </a:t>
            </a:r>
          </a:p>
          <a:p>
            <a:r>
              <a:rPr lang="ar-SA" sz="2400" dirty="0" err="1" smtClean="0"/>
              <a:t>الشعريه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المشعه</a:t>
            </a:r>
            <a:r>
              <a:rPr lang="ar-SA" sz="2400" dirty="0" smtClean="0"/>
              <a:t> أو </a:t>
            </a:r>
            <a:r>
              <a:rPr lang="ar-SA" sz="2400" dirty="0" err="1" smtClean="0"/>
              <a:t>الموحيه</a:t>
            </a:r>
            <a:r>
              <a:rPr lang="ar-SA" sz="2400" dirty="0" smtClean="0"/>
              <a:t> والأصوات والألحان .</a:t>
            </a:r>
          </a:p>
          <a:p>
            <a:r>
              <a:rPr lang="ar-SA" sz="2400" dirty="0" smtClean="0"/>
              <a:t> إذ يعتمد </a:t>
            </a:r>
            <a:r>
              <a:rPr lang="ar-SA" sz="2400" dirty="0" err="1" smtClean="0"/>
              <a:t>إعتمادا</a:t>
            </a:r>
            <a:r>
              <a:rPr lang="ar-SA" sz="2400" dirty="0" smtClean="0"/>
              <a:t> شديدا على الانفعالات </a:t>
            </a:r>
            <a:r>
              <a:rPr lang="ar-SA" sz="2400" dirty="0" err="1" smtClean="0"/>
              <a:t>الموسيقيه</a:t>
            </a:r>
            <a:r>
              <a:rPr lang="ar-SA" sz="2400" dirty="0" smtClean="0"/>
              <a:t> وما تثيره في نفوس القراء .</a:t>
            </a:r>
          </a:p>
          <a:p>
            <a:r>
              <a:rPr lang="ar-SA" sz="2400" dirty="0" smtClean="0"/>
              <a:t>مما جعل شعره يخلو من </a:t>
            </a:r>
            <a:r>
              <a:rPr lang="ar-SA" sz="2400" dirty="0" err="1" smtClean="0"/>
              <a:t>التجربه</a:t>
            </a:r>
            <a:r>
              <a:rPr lang="ar-SA" sz="2400" dirty="0" smtClean="0"/>
              <a:t>  </a:t>
            </a:r>
            <a:r>
              <a:rPr lang="ar-SA" sz="2400" dirty="0" err="1" smtClean="0"/>
              <a:t>النفسيه</a:t>
            </a:r>
            <a:r>
              <a:rPr lang="ar-SA" sz="2400" dirty="0" smtClean="0"/>
              <a:t> بمعناها الصحيح. </a:t>
            </a:r>
          </a:p>
          <a:p>
            <a:r>
              <a:rPr lang="ar-SA" sz="2400" dirty="0" smtClean="0"/>
              <a:t>لذا أنسته ألفاظه حقائقه </a:t>
            </a:r>
            <a:r>
              <a:rPr lang="ar-SA" sz="2400" dirty="0" err="1" smtClean="0"/>
              <a:t>العاطفيه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والعقليه</a:t>
            </a:r>
            <a:r>
              <a:rPr lang="ar-SA" sz="2400" dirty="0" smtClean="0"/>
              <a:t>.</a:t>
            </a:r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ربع نص 2"/>
          <p:cNvSpPr txBox="1"/>
          <p:nvPr/>
        </p:nvSpPr>
        <p:spPr>
          <a:xfrm>
            <a:off x="500034" y="642918"/>
            <a:ext cx="785818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000" dirty="0" smtClean="0"/>
          </a:p>
          <a:p>
            <a:endParaRPr lang="ar-SA" sz="2400" dirty="0" smtClean="0"/>
          </a:p>
          <a:p>
            <a:r>
              <a:rPr lang="ar-SA" sz="2400" u="sng" dirty="0" smtClean="0">
                <a:solidFill>
                  <a:srgbClr val="990033"/>
                </a:solidFill>
              </a:rPr>
              <a:t>قصيدة (الجندول في </a:t>
            </a:r>
            <a:r>
              <a:rPr lang="ar-SA" sz="2400" u="sng" dirty="0" err="1" smtClean="0">
                <a:solidFill>
                  <a:srgbClr val="990033"/>
                </a:solidFill>
              </a:rPr>
              <a:t>كرنفال</a:t>
            </a:r>
            <a:r>
              <a:rPr lang="ar-SA" sz="2400" u="sng" dirty="0" smtClean="0">
                <a:solidFill>
                  <a:srgbClr val="990033"/>
                </a:solidFill>
              </a:rPr>
              <a:t> فينيسيا):</a:t>
            </a:r>
          </a:p>
          <a:p>
            <a:endParaRPr lang="ar-SA" sz="2000" u="sng" dirty="0" smtClean="0">
              <a:solidFill>
                <a:srgbClr val="002060"/>
              </a:solidFill>
            </a:endParaRPr>
          </a:p>
          <a:p>
            <a:r>
              <a:rPr lang="ar-SA" sz="2000" dirty="0" smtClean="0">
                <a:solidFill>
                  <a:srgbClr val="003399"/>
                </a:solidFill>
              </a:rPr>
              <a:t>أين من عيني </a:t>
            </a:r>
            <a:r>
              <a:rPr lang="ar-SA" sz="2000" dirty="0" err="1" smtClean="0">
                <a:solidFill>
                  <a:srgbClr val="003399"/>
                </a:solidFill>
              </a:rPr>
              <a:t>هاتيك</a:t>
            </a:r>
            <a:r>
              <a:rPr lang="ar-SA" sz="2000" dirty="0" smtClean="0">
                <a:solidFill>
                  <a:srgbClr val="003399"/>
                </a:solidFill>
              </a:rPr>
              <a:t> </a:t>
            </a:r>
            <a:r>
              <a:rPr lang="ar-SA" sz="2000" dirty="0" err="1" smtClean="0">
                <a:solidFill>
                  <a:srgbClr val="003399"/>
                </a:solidFill>
              </a:rPr>
              <a:t>المجالى</a:t>
            </a:r>
            <a:r>
              <a:rPr lang="ar-SA" sz="2000" dirty="0" smtClean="0">
                <a:solidFill>
                  <a:srgbClr val="003399"/>
                </a:solidFill>
              </a:rPr>
              <a:t>               </a:t>
            </a:r>
            <a:r>
              <a:rPr lang="ar-SA" sz="2000" dirty="0" err="1" smtClean="0">
                <a:solidFill>
                  <a:srgbClr val="003399"/>
                </a:solidFill>
              </a:rPr>
              <a:t>ياعروس</a:t>
            </a:r>
            <a:r>
              <a:rPr lang="ar-SA" sz="2000" dirty="0" smtClean="0">
                <a:solidFill>
                  <a:srgbClr val="003399"/>
                </a:solidFill>
              </a:rPr>
              <a:t> البحر   </a:t>
            </a:r>
            <a:r>
              <a:rPr lang="ar-SA" sz="2000" dirty="0" err="1" smtClean="0">
                <a:solidFill>
                  <a:srgbClr val="003399"/>
                </a:solidFill>
              </a:rPr>
              <a:t>ياحلم</a:t>
            </a:r>
            <a:r>
              <a:rPr lang="ar-SA" sz="2000" dirty="0" smtClean="0">
                <a:solidFill>
                  <a:srgbClr val="003399"/>
                </a:solidFill>
              </a:rPr>
              <a:t>        الخيال 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أين عشاقك  سمار     الليالي              أين  من  واديك    </a:t>
            </a:r>
            <a:r>
              <a:rPr lang="ar-SA" sz="2000" dirty="0" err="1" smtClean="0">
                <a:solidFill>
                  <a:srgbClr val="003399"/>
                </a:solidFill>
              </a:rPr>
              <a:t>يامهد</a:t>
            </a:r>
            <a:r>
              <a:rPr lang="ar-SA" sz="2000" dirty="0" smtClean="0">
                <a:solidFill>
                  <a:srgbClr val="003399"/>
                </a:solidFill>
              </a:rPr>
              <a:t>      الجمال</a:t>
            </a:r>
          </a:p>
          <a:p>
            <a:r>
              <a:rPr lang="ar-SA" sz="2000" dirty="0" smtClean="0">
                <a:solidFill>
                  <a:srgbClr val="003399"/>
                </a:solidFill>
              </a:rPr>
              <a:t>موكب   الغيد  وعيد  </a:t>
            </a:r>
            <a:r>
              <a:rPr lang="ar-SA" sz="2000" dirty="0" err="1" smtClean="0">
                <a:solidFill>
                  <a:srgbClr val="003399"/>
                </a:solidFill>
              </a:rPr>
              <a:t>الكرنفال</a:t>
            </a:r>
            <a:r>
              <a:rPr lang="ar-SA" sz="2000" dirty="0" smtClean="0">
                <a:solidFill>
                  <a:srgbClr val="003399"/>
                </a:solidFill>
              </a:rPr>
              <a:t>           وسرى  الجندول   في عرض   القتال</a:t>
            </a:r>
          </a:p>
          <a:p>
            <a:endParaRPr lang="ar-SA" sz="2000" dirty="0" smtClean="0"/>
          </a:p>
          <a:p>
            <a:r>
              <a:rPr lang="ar-SA" sz="2000" dirty="0" smtClean="0">
                <a:solidFill>
                  <a:srgbClr val="990033"/>
                </a:solidFill>
              </a:rPr>
              <a:t>                               بين كأس يشتهي الكرم خمره</a:t>
            </a:r>
          </a:p>
          <a:p>
            <a:r>
              <a:rPr lang="ar-SA" sz="2000" dirty="0">
                <a:solidFill>
                  <a:srgbClr val="990033"/>
                </a:solidFill>
              </a:rPr>
              <a:t> </a:t>
            </a:r>
            <a:r>
              <a:rPr lang="ar-SA" sz="2000" dirty="0" smtClean="0">
                <a:solidFill>
                  <a:srgbClr val="990033"/>
                </a:solidFill>
              </a:rPr>
              <a:t>                             وحبيب  يتمنى   الكأس  ثغره </a:t>
            </a:r>
          </a:p>
          <a:p>
            <a:r>
              <a:rPr lang="ar-SA" sz="2000" dirty="0">
                <a:solidFill>
                  <a:srgbClr val="990033"/>
                </a:solidFill>
              </a:rPr>
              <a:t> </a:t>
            </a:r>
            <a:r>
              <a:rPr lang="ar-SA" sz="2000" dirty="0" smtClean="0">
                <a:solidFill>
                  <a:srgbClr val="990033"/>
                </a:solidFill>
              </a:rPr>
              <a:t>                             التقت  عيني  </a:t>
            </a:r>
            <a:r>
              <a:rPr lang="ar-SA" sz="2000" dirty="0" err="1" smtClean="0">
                <a:solidFill>
                  <a:srgbClr val="990033"/>
                </a:solidFill>
              </a:rPr>
              <a:t>به</a:t>
            </a:r>
            <a:r>
              <a:rPr lang="ar-SA" sz="2000" dirty="0" smtClean="0">
                <a:solidFill>
                  <a:srgbClr val="990033"/>
                </a:solidFill>
              </a:rPr>
              <a:t>   أول   مره </a:t>
            </a:r>
          </a:p>
          <a:p>
            <a:r>
              <a:rPr lang="ar-SA" sz="2000" dirty="0" smtClean="0">
                <a:solidFill>
                  <a:srgbClr val="990033"/>
                </a:solidFill>
              </a:rPr>
              <a:t> </a:t>
            </a:r>
          </a:p>
          <a:p>
            <a:r>
              <a:rPr lang="ar-SA" sz="2000" dirty="0" smtClean="0"/>
              <a:t>فهذه </a:t>
            </a:r>
            <a:r>
              <a:rPr lang="ar-SA" sz="2000" dirty="0" err="1" smtClean="0"/>
              <a:t>الأغنيه</a:t>
            </a:r>
            <a:r>
              <a:rPr lang="ar-SA" sz="2000" dirty="0" smtClean="0"/>
              <a:t> إذا حاولت أن تبحث عن معان </a:t>
            </a:r>
            <a:r>
              <a:rPr lang="ar-SA" sz="2000" dirty="0" err="1" smtClean="0"/>
              <a:t>حقيقيه</a:t>
            </a:r>
            <a:r>
              <a:rPr lang="ar-SA" sz="2000" dirty="0" smtClean="0"/>
              <a:t> وراء ألفاظها لم تجد شيئا </a:t>
            </a:r>
          </a:p>
          <a:p>
            <a:r>
              <a:rPr lang="ar-SA" sz="2000" dirty="0" smtClean="0"/>
              <a:t>إنما هي </a:t>
            </a:r>
            <a:r>
              <a:rPr lang="ar-SA" sz="2000" dirty="0" err="1" smtClean="0"/>
              <a:t>ستارمن</a:t>
            </a:r>
            <a:r>
              <a:rPr lang="ar-SA" sz="2000" dirty="0" smtClean="0"/>
              <a:t> </a:t>
            </a:r>
            <a:r>
              <a:rPr lang="ar-SA" sz="2000" dirty="0" err="1" smtClean="0"/>
              <a:t>الماده</a:t>
            </a:r>
            <a:r>
              <a:rPr lang="ar-SA" sz="2000" dirty="0" smtClean="0"/>
              <a:t> </a:t>
            </a:r>
            <a:r>
              <a:rPr lang="ar-SA" sz="2000" dirty="0" err="1" smtClean="0"/>
              <a:t>اللفظيه</a:t>
            </a:r>
            <a:r>
              <a:rPr lang="ar-SA" sz="2000" dirty="0" smtClean="0"/>
              <a:t> فهي لا تعني أي شيء من فكره أو معنى.</a:t>
            </a:r>
          </a:p>
          <a:p>
            <a:r>
              <a:rPr lang="ar-SA" sz="2000" dirty="0" err="1" smtClean="0"/>
              <a:t>ولوأن</a:t>
            </a:r>
            <a:r>
              <a:rPr lang="ar-SA" sz="2000" dirty="0" smtClean="0"/>
              <a:t> الشاعر سئل ماذا يريد من وراء هذه الألفاظ التي جمعها لأعياه الجواب  </a:t>
            </a:r>
          </a:p>
          <a:p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3" descr="صورة1.jpg"/>
          <p:cNvPicPr>
            <a:picLocks noChangeAspect="1"/>
          </p:cNvPicPr>
          <p:nvPr/>
        </p:nvPicPr>
        <p:blipFill>
          <a:blip r:embed="rId2" cstate="print"/>
          <a:srcRect l="2499" t="3333" b="32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1000100" y="857232"/>
            <a:ext cx="750099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u="sng" dirty="0" smtClean="0"/>
              <a:t> </a:t>
            </a:r>
            <a:r>
              <a:rPr lang="ar-SA" sz="2400" u="sng" dirty="0" smtClean="0">
                <a:solidFill>
                  <a:srgbClr val="003399"/>
                </a:solidFill>
              </a:rPr>
              <a:t>قصيدة ( </a:t>
            </a:r>
            <a:r>
              <a:rPr lang="ar-SA" sz="2400" u="sng" dirty="0" err="1" smtClean="0">
                <a:solidFill>
                  <a:srgbClr val="003399"/>
                </a:solidFill>
              </a:rPr>
              <a:t>الموسيقيه</a:t>
            </a:r>
            <a:r>
              <a:rPr lang="ar-SA" sz="2400" u="sng" dirty="0" smtClean="0">
                <a:solidFill>
                  <a:srgbClr val="003399"/>
                </a:solidFill>
              </a:rPr>
              <a:t> العمياء ):</a:t>
            </a:r>
          </a:p>
          <a:p>
            <a:r>
              <a:rPr lang="ar-SA" sz="2400" dirty="0" smtClean="0"/>
              <a:t>وهي فتاة أجنبيه شاهدها في أحد مطاعم </a:t>
            </a:r>
            <a:r>
              <a:rPr lang="ar-SA" sz="2400" dirty="0" err="1" smtClean="0"/>
              <a:t>القاهره</a:t>
            </a:r>
            <a:r>
              <a:rPr lang="ar-SA" sz="2400" dirty="0" smtClean="0"/>
              <a:t> تعزف على رأس </a:t>
            </a:r>
          </a:p>
          <a:p>
            <a:r>
              <a:rPr lang="ar-SA" sz="2400" dirty="0" smtClean="0"/>
              <a:t>فرقه موسيقيه ، وكانت </a:t>
            </a:r>
            <a:r>
              <a:rPr lang="ar-SA" sz="2400" dirty="0" err="1" smtClean="0"/>
              <a:t>ضريره</a:t>
            </a:r>
            <a:r>
              <a:rPr lang="ar-SA" sz="2400" dirty="0" smtClean="0"/>
              <a:t> وجميله ، فأوحى له الموقف بأبياته</a:t>
            </a:r>
          </a:p>
          <a:p>
            <a:r>
              <a:rPr lang="ar-SA" sz="2400" dirty="0" smtClean="0"/>
              <a:t> </a:t>
            </a:r>
            <a:r>
              <a:rPr lang="ar-SA" sz="2400" dirty="0" err="1" smtClean="0"/>
              <a:t>التاليه</a:t>
            </a:r>
            <a:r>
              <a:rPr lang="ar-SA" sz="2400" dirty="0" smtClean="0"/>
              <a:t>: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إذا   </a:t>
            </a:r>
            <a:r>
              <a:rPr lang="ar-SA" sz="2400" dirty="0" err="1" smtClean="0">
                <a:solidFill>
                  <a:srgbClr val="990033"/>
                </a:solidFill>
              </a:rPr>
              <a:t>ماطاف</a:t>
            </a:r>
            <a:r>
              <a:rPr lang="ar-SA" sz="2400" dirty="0" smtClean="0">
                <a:solidFill>
                  <a:srgbClr val="990033"/>
                </a:solidFill>
              </a:rPr>
              <a:t>    بالأرض                شعاع   الكوكب  الفضي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إذا    ما    أنت    الريح                وجاش  البرق  بالومض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إذا    ما  فتح      الفجر                 عيون  النرجس  الغض          </a:t>
            </a:r>
          </a:p>
          <a:p>
            <a:r>
              <a:rPr lang="ar-SA" sz="2400" dirty="0" smtClean="0">
                <a:solidFill>
                  <a:srgbClr val="990033"/>
                </a:solidFill>
              </a:rPr>
              <a:t>بكيت   لزهرة      تبكي                 بدمع     غير     مرفض</a:t>
            </a:r>
          </a:p>
          <a:p>
            <a:r>
              <a:rPr lang="ar-SA" sz="2400" dirty="0"/>
              <a:t> </a:t>
            </a:r>
            <a:r>
              <a:rPr lang="ar-SA" sz="2400" dirty="0" smtClean="0"/>
              <a:t>واضح أن على محمود طه يفرط في استخدام الألفاظ ذات البريق</a:t>
            </a:r>
          </a:p>
          <a:p>
            <a:r>
              <a:rPr lang="ar-SA" sz="2400" dirty="0" smtClean="0"/>
              <a:t> والألوان </a:t>
            </a:r>
            <a:r>
              <a:rPr lang="ar-SA" sz="2400" dirty="0" err="1" smtClean="0"/>
              <a:t>السحريه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العجيبه</a:t>
            </a:r>
            <a:r>
              <a:rPr lang="ar-SA" sz="2400" dirty="0" smtClean="0"/>
              <a:t> ، بحيث لا يبقى في </a:t>
            </a:r>
            <a:r>
              <a:rPr lang="ar-SA" sz="2400" dirty="0" err="1" smtClean="0"/>
              <a:t>القصيده</a:t>
            </a:r>
            <a:r>
              <a:rPr lang="ar-SA" sz="2400" dirty="0" smtClean="0"/>
              <a:t> مجال</a:t>
            </a:r>
          </a:p>
          <a:p>
            <a:r>
              <a:rPr lang="ar-SA" sz="2400" dirty="0" smtClean="0"/>
              <a:t> لتعبير عن فكر </a:t>
            </a:r>
            <a:r>
              <a:rPr lang="ar-SA" sz="2400" dirty="0" err="1" smtClean="0"/>
              <a:t>أوشعور</a:t>
            </a:r>
            <a:r>
              <a:rPr lang="ar-SA" sz="2400" dirty="0" smtClean="0"/>
              <a:t> . </a:t>
            </a:r>
          </a:p>
          <a:p>
            <a:r>
              <a:rPr lang="ar-SA" sz="2400" dirty="0" smtClean="0"/>
              <a:t>والحق أنه لم يستطع أن يحل مشكلة </a:t>
            </a:r>
            <a:r>
              <a:rPr lang="ar-SA" sz="2400" dirty="0" err="1" smtClean="0"/>
              <a:t>الموسيقه</a:t>
            </a:r>
            <a:r>
              <a:rPr lang="ar-SA" sz="2400" dirty="0" smtClean="0"/>
              <a:t> العمياء في قصيدته ، </a:t>
            </a:r>
          </a:p>
          <a:p>
            <a:r>
              <a:rPr lang="ar-SA" sz="2400" dirty="0" smtClean="0"/>
              <a:t> إنما كل </a:t>
            </a:r>
            <a:r>
              <a:rPr lang="ar-SA" sz="2400" dirty="0" err="1" smtClean="0"/>
              <a:t>ماهناك</a:t>
            </a:r>
            <a:r>
              <a:rPr lang="ar-SA" sz="2400" dirty="0" smtClean="0"/>
              <a:t> ألفاظ تحشد حشدا.</a:t>
            </a:r>
          </a:p>
          <a:p>
            <a:r>
              <a:rPr lang="ar-SA" sz="2400" dirty="0" smtClean="0"/>
              <a:t>فنحن لسنا بحاجه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معاجم لغويه ، فعندنا منها تراث ضخم ،</a:t>
            </a:r>
          </a:p>
          <a:p>
            <a:r>
              <a:rPr lang="ar-SA" sz="2400" dirty="0" smtClean="0"/>
              <a:t> إنما نحن في حاجة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من يحسون الكون والنفس </a:t>
            </a:r>
            <a:r>
              <a:rPr lang="ar-SA" sz="2400" dirty="0" err="1" smtClean="0"/>
              <a:t>والإنسانيه</a:t>
            </a:r>
            <a:r>
              <a:rPr lang="ar-SA" sz="2400" dirty="0" smtClean="0"/>
              <a:t>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809</Words>
  <Application>Microsoft Office PowerPoint</Application>
  <PresentationFormat>عرض على الشاشة (3:4)‏</PresentationFormat>
  <Paragraphs>103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   ضجيج الألفاظ الخلابه                   عند علي محمود طه </vt:lpstr>
      <vt:lpstr>الألفاظ في الشعر والنثر: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ضجيج الألفاظ الخلابه                   عند علي محمود طه</dc:title>
  <dc:creator>computer</dc:creator>
  <cp:lastModifiedBy>sarah</cp:lastModifiedBy>
  <cp:revision>33</cp:revision>
  <dcterms:created xsi:type="dcterms:W3CDTF">2012-04-13T12:58:28Z</dcterms:created>
  <dcterms:modified xsi:type="dcterms:W3CDTF">2012-04-30T17:14:17Z</dcterms:modified>
</cp:coreProperties>
</file>