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2"/>
  </p:notesMasterIdLst>
  <p:sldIdLst>
    <p:sldId id="596" r:id="rId2"/>
    <p:sldId id="904" r:id="rId3"/>
    <p:sldId id="844" r:id="rId4"/>
    <p:sldId id="865" r:id="rId5"/>
    <p:sldId id="848" r:id="rId6"/>
    <p:sldId id="845" r:id="rId7"/>
    <p:sldId id="849" r:id="rId8"/>
    <p:sldId id="850" r:id="rId9"/>
    <p:sldId id="846" r:id="rId10"/>
    <p:sldId id="866" r:id="rId11"/>
    <p:sldId id="847" r:id="rId12"/>
    <p:sldId id="852" r:id="rId13"/>
    <p:sldId id="853" r:id="rId14"/>
    <p:sldId id="905" r:id="rId15"/>
    <p:sldId id="868" r:id="rId16"/>
    <p:sldId id="867" r:id="rId17"/>
    <p:sldId id="869" r:id="rId18"/>
    <p:sldId id="870" r:id="rId19"/>
    <p:sldId id="899" r:id="rId20"/>
    <p:sldId id="900" r:id="rId21"/>
    <p:sldId id="871" r:id="rId22"/>
    <p:sldId id="902" r:id="rId23"/>
    <p:sldId id="855" r:id="rId24"/>
    <p:sldId id="901" r:id="rId25"/>
    <p:sldId id="872" r:id="rId26"/>
    <p:sldId id="856" r:id="rId27"/>
    <p:sldId id="874" r:id="rId28"/>
    <p:sldId id="873" r:id="rId29"/>
    <p:sldId id="857" r:id="rId30"/>
    <p:sldId id="594"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B84AF"/>
    <a:srgbClr val="FF00FF"/>
    <a:srgbClr val="FF0066"/>
    <a:srgbClr val="709256"/>
    <a:srgbClr val="43318F"/>
    <a:srgbClr val="FF3300"/>
    <a:srgbClr val="AD9968"/>
    <a:srgbClr val="0000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26" autoAdjust="0"/>
  </p:normalViewPr>
  <p:slideViewPr>
    <p:cSldViewPr>
      <p:cViewPr>
        <p:scale>
          <a:sx n="50" d="100"/>
          <a:sy n="50" d="100"/>
        </p:scale>
        <p:origin x="-714" y="-54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2</a:t>
            </a:fld>
            <a:endParaRPr lang="en-GB"/>
          </a:p>
        </p:txBody>
      </p:sp>
    </p:spTree>
    <p:extLst>
      <p:ext uri="{BB962C8B-B14F-4D97-AF65-F5344CB8AC3E}">
        <p14:creationId xmlns:p14="http://schemas.microsoft.com/office/powerpoint/2010/main" val="1312147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443707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443707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443707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2654042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2654042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2654042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2349019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2349019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931465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2580655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25727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2975839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a:p>
        </p:txBody>
      </p:sp>
    </p:spTree>
    <p:extLst>
      <p:ext uri="{BB962C8B-B14F-4D97-AF65-F5344CB8AC3E}">
        <p14:creationId xmlns:p14="http://schemas.microsoft.com/office/powerpoint/2010/main" val="3922547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30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6725F8-0366-485E-B9D2-F8129DD10044}"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E1A07C3-5C5C-423A-813D-D5B8ABF3AE65}"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1DE3C2-FC70-44CC-9226-8BE3443EC9C9}"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D9D43C-D3F0-4D63-982F-090D56D035BF}"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43B0871-9860-4BBA-9238-4F88908CBDB1}" type="datetime1">
              <a:rPr lang="en-GB" smtClean="0"/>
              <a:t>10/04/2012</a:t>
            </a:fld>
            <a:endParaRPr lang="en-GB"/>
          </a:p>
        </p:txBody>
      </p:sp>
      <p:sp>
        <p:nvSpPr>
          <p:cNvPr id="8" name="Footer Placeholder 7"/>
          <p:cNvSpPr>
            <a:spLocks noGrp="1"/>
          </p:cNvSpPr>
          <p:nvPr>
            <p:ph type="ftr" sz="quarter" idx="11"/>
          </p:nvPr>
        </p:nvSpPr>
        <p:spPr/>
        <p:txBody>
          <a:bodyPr/>
          <a:lstStyle/>
          <a:p>
            <a:r>
              <a:rPr lang="ar-SA" smtClean="0"/>
              <a:t>الفصل الدراسي الثاني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4F4AA28-05CE-46FF-9CE7-00A4DB53B296}" type="datetime1">
              <a:rPr lang="en-GB" smtClean="0"/>
              <a:t>10/04/2012</a:t>
            </a:fld>
            <a:endParaRPr lang="en-GB"/>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929DAA-AA52-4FD0-9741-1D1F69841003}" type="datetime1">
              <a:rPr lang="en-GB" smtClean="0"/>
              <a:t>10/04/2012</a:t>
            </a:fld>
            <a:endParaRPr lang="en-GB"/>
          </a:p>
        </p:txBody>
      </p:sp>
      <p:sp>
        <p:nvSpPr>
          <p:cNvPr id="3" name="Footer Placeholder 2"/>
          <p:cNvSpPr>
            <a:spLocks noGrp="1"/>
          </p:cNvSpPr>
          <p:nvPr>
            <p:ph type="ftr" sz="quarter" idx="11"/>
          </p:nvPr>
        </p:nvSpPr>
        <p:spPr/>
        <p:txBody>
          <a:bodyPr/>
          <a:lstStyle/>
          <a:p>
            <a:r>
              <a:rPr lang="ar-SA" smtClean="0"/>
              <a:t>الفصل الدراسي الثاني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7A499D-EBC6-4872-86EF-1B5F78F6DDEB}"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BF6C46-8354-4079-BC00-95FE6C007E7F}"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25E7A6-4ADA-43CB-A32D-745EB6B800DE}"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DADA9EF-308B-4F10-89BF-1060211615B7}"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DA79B-11D3-43C9-80C9-D541FF608B4E}" type="datetime1">
              <a:rPr lang="en-GB" smtClean="0"/>
              <a:t>10/04/2012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الثاني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2212972"/>
          </a:xfrm>
        </p:spPr>
        <p:txBody>
          <a:bodyPr>
            <a:normAutofit fontScale="90000"/>
          </a:bodyPr>
          <a:lstStyle/>
          <a:p>
            <a:pPr algn="ctr" rtl="1"/>
            <a:r>
              <a:rPr lang="ar-SA" dirty="0" smtClean="0">
                <a:latin typeface="Arial" pitchFamily="34" charset="0"/>
                <a:cs typeface="Arial" pitchFamily="34" charset="0"/>
              </a:rPr>
              <a:t/>
            </a:r>
            <a:br>
              <a:rPr lang="ar-SA" dirty="0" smtClean="0">
                <a:latin typeface="Arial" pitchFamily="34" charset="0"/>
                <a:cs typeface="Arial" pitchFamily="34" charset="0"/>
              </a:rPr>
            </a:br>
            <a:r>
              <a:rPr lang="ar-SA" sz="5300" b="1" dirty="0" smtClean="0">
                <a:solidFill>
                  <a:srgbClr val="00B0F0"/>
                </a:solidFill>
                <a:latin typeface="GE SS TV Bold" pitchFamily="18" charset="-78"/>
                <a:ea typeface="GE SS TV Bold" pitchFamily="18" charset="-78"/>
                <a:cs typeface="GE SS TV Bold" pitchFamily="18" charset="-78"/>
              </a:rPr>
              <a:t>نصو ووثائق اسلامية</a:t>
            </a:r>
            <a:br>
              <a:rPr lang="ar-SA" sz="5300" b="1" dirty="0" smtClean="0">
                <a:solidFill>
                  <a:srgbClr val="00B0F0"/>
                </a:solidFill>
                <a:latin typeface="GE SS TV Bold" pitchFamily="18" charset="-78"/>
                <a:ea typeface="GE SS TV Bold" pitchFamily="18" charset="-78"/>
                <a:cs typeface="GE SS TV Bold" pitchFamily="18" charset="-78"/>
              </a:rPr>
            </a:br>
            <a:r>
              <a:rPr lang="ar-SA" sz="5300" b="1" dirty="0" smtClean="0">
                <a:solidFill>
                  <a:schemeClr val="tx2">
                    <a:lumMod val="75000"/>
                  </a:schemeClr>
                </a:solidFill>
                <a:latin typeface="GE SS TV Bold" pitchFamily="18" charset="-78"/>
                <a:ea typeface="GE SS TV Bold" pitchFamily="18" charset="-78"/>
                <a:cs typeface="GE SS TV Bold" pitchFamily="18" charset="-78"/>
              </a:rPr>
              <a:t>الفرقة</a:t>
            </a:r>
            <a:r>
              <a:rPr lang="en-GB" sz="5300" b="1" dirty="0" smtClean="0">
                <a:solidFill>
                  <a:schemeClr val="tx2">
                    <a:lumMod val="75000"/>
                  </a:schemeClr>
                </a:solidFill>
                <a:latin typeface="GE SS TV Bold" pitchFamily="18" charset="-78"/>
                <a:ea typeface="GE SS TV Bold" pitchFamily="18" charset="-78"/>
                <a:cs typeface="GE SS TV Bold" pitchFamily="18" charset="-78"/>
              </a:rPr>
              <a:t> </a:t>
            </a:r>
            <a:r>
              <a:rPr lang="ar-SA" sz="5300" b="1" dirty="0" smtClean="0">
                <a:solidFill>
                  <a:schemeClr val="tx2">
                    <a:lumMod val="75000"/>
                  </a:schemeClr>
                </a:solidFill>
                <a:latin typeface="GE SS TV Bold" pitchFamily="18" charset="-78"/>
                <a:ea typeface="GE SS TV Bold" pitchFamily="18" charset="-78"/>
                <a:cs typeface="GE SS TV Bold" pitchFamily="18" charset="-78"/>
              </a:rPr>
              <a:t> الثالثة – تاريخ</a:t>
            </a:r>
            <a:br>
              <a:rPr lang="ar-SA" sz="5300" b="1" dirty="0" smtClean="0">
                <a:solidFill>
                  <a:schemeClr val="tx2">
                    <a:lumMod val="75000"/>
                  </a:schemeClr>
                </a:solidFill>
                <a:latin typeface="GE SS TV Bold" pitchFamily="18" charset="-78"/>
                <a:ea typeface="GE SS TV Bold" pitchFamily="18" charset="-78"/>
                <a:cs typeface="GE SS TV Bold" pitchFamily="18" charset="-78"/>
              </a:rPr>
            </a:br>
            <a:r>
              <a:rPr lang="ar-SA" sz="5300" b="1" dirty="0" smtClean="0">
                <a:latin typeface="GE SS TV Bold" pitchFamily="18" charset="-78"/>
                <a:ea typeface="GE SS TV Bold" pitchFamily="18" charset="-78"/>
                <a:cs typeface="GE SS TV Bold" pitchFamily="18" charset="-78"/>
              </a:rPr>
              <a:t/>
            </a:r>
            <a:br>
              <a:rPr lang="ar-SA" sz="5300" b="1" dirty="0" smtClean="0">
                <a:latin typeface="GE SS TV Bold" pitchFamily="18" charset="-78"/>
                <a:ea typeface="GE SS TV Bold" pitchFamily="18" charset="-78"/>
                <a:cs typeface="GE SS TV Bold" pitchFamily="18" charset="-78"/>
              </a:rPr>
            </a:br>
            <a:endParaRPr lang="en-GB" sz="5300" b="1" dirty="0">
              <a:latin typeface="GE SS TV Bold" pitchFamily="18" charset="-78"/>
              <a:ea typeface="GE SS TV Bold" pitchFamily="18" charset="-78"/>
              <a:cs typeface="GE SS TV Bold" pitchFamily="18" charset="-78"/>
            </a:endParaRPr>
          </a:p>
        </p:txBody>
      </p:sp>
      <p:sp>
        <p:nvSpPr>
          <p:cNvPr id="5" name="Footer Placeholder 4"/>
          <p:cNvSpPr>
            <a:spLocks noGrp="1"/>
          </p:cNvSpPr>
          <p:nvPr>
            <p:ph type="ftr" sz="quarter" idx="4294967295"/>
          </p:nvPr>
        </p:nvSpPr>
        <p:spPr>
          <a:xfrm>
            <a:off x="1828800" y="6492875"/>
            <a:ext cx="6026150" cy="365125"/>
          </a:xfrm>
          <a:prstGeom prst="rect">
            <a:avLst/>
          </a:prstGeom>
        </p:spPr>
        <p:txBody>
          <a:bodyPr/>
          <a:lstStyle/>
          <a:p>
            <a:r>
              <a:rPr lang="ar-SA" dirty="0" smtClean="0">
                <a:solidFill>
                  <a:schemeClr val="tx1"/>
                </a:solidFill>
              </a:rPr>
              <a:t>الفصل الدراسي الثاني 1433/1432 هـ</a:t>
            </a:r>
            <a:endParaRPr lang="en-GB" dirty="0">
              <a:solidFill>
                <a:schemeClr val="tx1"/>
              </a:solidFill>
            </a:endParaRPr>
          </a:p>
        </p:txBody>
      </p:sp>
    </p:spTree>
    <p:extLst>
      <p:ext uri="{BB962C8B-B14F-4D97-AF65-F5344CB8AC3E}">
        <p14:creationId xmlns:p14="http://schemas.microsoft.com/office/powerpoint/2010/main" val="265223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463" y="274638"/>
            <a:ext cx="9655394" cy="1143000"/>
          </a:xfrm>
        </p:spPr>
        <p:txBody>
          <a:bodyPr/>
          <a:lstStyle/>
          <a:p>
            <a:pPr algn="ctr"/>
            <a:r>
              <a:rPr lang="ar-SA" sz="4400" b="1" dirty="0" smtClean="0">
                <a:solidFill>
                  <a:srgbClr val="002060"/>
                </a:solidFill>
              </a:rPr>
              <a:t>النص الثاني</a:t>
            </a:r>
            <a:endParaRPr lang="en-GB" sz="4400" b="1" dirty="0">
              <a:solidFill>
                <a:srgbClr val="002060"/>
              </a:solidFill>
            </a:endParaRPr>
          </a:p>
        </p:txBody>
      </p:sp>
      <p:sp>
        <p:nvSpPr>
          <p:cNvPr id="3" name="Content Placeholder 2"/>
          <p:cNvSpPr>
            <a:spLocks noGrp="1"/>
          </p:cNvSpPr>
          <p:nvPr>
            <p:ph idx="1"/>
          </p:nvPr>
        </p:nvSpPr>
        <p:spPr>
          <a:xfrm>
            <a:off x="1" y="1600201"/>
            <a:ext cx="9771856" cy="4525963"/>
          </a:xfrm>
        </p:spPr>
        <p:txBody>
          <a:bodyPr/>
          <a:lstStyle/>
          <a:p>
            <a:pPr algn="r" rtl="1"/>
            <a:endParaRPr lang="en-GB" sz="3600" b="1" dirty="0"/>
          </a:p>
        </p:txBody>
      </p:sp>
      <p:graphicFrame>
        <p:nvGraphicFramePr>
          <p:cNvPr id="4" name="Table 3"/>
          <p:cNvGraphicFramePr>
            <a:graphicFrameLocks noGrp="1"/>
          </p:cNvGraphicFramePr>
          <p:nvPr>
            <p:extLst>
              <p:ext uri="{D42A27DB-BD31-4B8C-83A1-F6EECF244321}">
                <p14:modId xmlns:p14="http://schemas.microsoft.com/office/powerpoint/2010/main" val="657997122"/>
              </p:ext>
            </p:extLst>
          </p:nvPr>
        </p:nvGraphicFramePr>
        <p:xfrm>
          <a:off x="2534732" y="2363280"/>
          <a:ext cx="4602511" cy="2664296"/>
        </p:xfrm>
        <a:graphic>
          <a:graphicData uri="http://schemas.openxmlformats.org/drawingml/2006/table">
            <a:tbl>
              <a:tblPr firstRow="1" bandRow="1">
                <a:tableStyleId>{073A0DAA-6AF3-43AB-8588-CEC1D06C72B9}</a:tableStyleId>
              </a:tblPr>
              <a:tblGrid>
                <a:gridCol w="4602511"/>
              </a:tblGrid>
              <a:tr h="2664296">
                <a:tc>
                  <a:txBody>
                    <a:bodyPr/>
                    <a:lstStyle/>
                    <a:p>
                      <a:pPr algn="r" rtl="1"/>
                      <a:endParaRPr lang="ar-SA" sz="4000" dirty="0" smtClean="0">
                        <a:solidFill>
                          <a:srgbClr val="00B0F0"/>
                        </a:solidFill>
                      </a:endParaRPr>
                    </a:p>
                    <a:p>
                      <a:pPr algn="ctr" rtl="1"/>
                      <a:r>
                        <a:rPr lang="ar-SA" sz="4000" b="1" dirty="0" smtClean="0"/>
                        <a:t>العهد النبوي لرهبان دير طور سيناء أو للنصارى كافة</a:t>
                      </a:r>
                      <a:endParaRPr lang="en-GB" sz="4000" dirty="0">
                        <a:solidFill>
                          <a:srgbClr val="00B0F0"/>
                        </a:solidFill>
                      </a:endParaRPr>
                    </a:p>
                  </a:txBody>
                  <a:tcPr marL="99060" marR="99060"/>
                </a:tc>
              </a:tr>
            </a:tbl>
          </a:graphicData>
        </a:graphic>
      </p:graphicFrame>
    </p:spTree>
    <p:extLst>
      <p:ext uri="{BB962C8B-B14F-4D97-AF65-F5344CB8AC3E}">
        <p14:creationId xmlns:p14="http://schemas.microsoft.com/office/powerpoint/2010/main" val="377057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0" s="12549" l="25098"/>
                                      </p:by>
                                    </p:animClr>
                                    <p:animClr clrSpc="hsl" dir="cw">
                                      <p:cBhvr>
                                        <p:cTn id="7" dur="500" fill="hold"/>
                                        <p:tgtEl>
                                          <p:spTgt spid="2"/>
                                        </p:tgtEl>
                                        <p:attrNameLst>
                                          <p:attrName>fillcolor</p:attrName>
                                        </p:attrNameLst>
                                      </p:cBhvr>
                                      <p:by>
                                        <p:hsl h="0" s="12549" l="25098"/>
                                      </p:by>
                                    </p:animClr>
                                    <p:animClr clrSpc="hsl" dir="cw">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2000" fill="hold"/>
                                        <p:tgtEl>
                                          <p:spTgt spid="2"/>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2" nodeType="clickEffect">
                                  <p:stCondLst>
                                    <p:cond delay="0"/>
                                  </p:stCondLst>
                                  <p:childTnLst>
                                    <p:animScale>
                                      <p:cBhvr>
                                        <p:cTn id="17" dur="2000" fill="hold"/>
                                        <p:tgtEl>
                                          <p:spTgt spid="2"/>
                                        </p:tgtEl>
                                      </p:cBhvr>
                                      <p:by x="150000" y="150000"/>
                                    </p:animScale>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nodeType="clickEffect">
                                  <p:stCondLst>
                                    <p:cond delay="0"/>
                                  </p:stCondLst>
                                  <p:childTnLst>
                                    <p:animScale>
                                      <p:cBhvr>
                                        <p:cTn id="21" dur="2000" fill="hold"/>
                                        <p:tgtEl>
                                          <p:spTgt spid="4"/>
                                        </p:tgtEl>
                                      </p:cBhvr>
                                      <p:by x="150000" y="150000"/>
                                    </p:animScale>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nodeType="clickEffect">
                                  <p:stCondLst>
                                    <p:cond delay="0"/>
                                  </p:stCondLst>
                                  <p:childTnLst>
                                    <p:animScale>
                                      <p:cBhvr>
                                        <p:cTn id="25" dur="2000" fill="hold"/>
                                        <p:tgtEl>
                                          <p:spTgt spid="4"/>
                                        </p:tgtEl>
                                      </p:cBhvr>
                                      <p:by x="150000" y="150000"/>
                                    </p:animScale>
                                  </p:childTnLst>
                                </p:cTn>
                              </p:par>
                            </p:childTnLst>
                          </p:cTn>
                        </p:par>
                      </p:childTnLst>
                    </p:cTn>
                  </p:par>
                  <p:par>
                    <p:cTn id="26" fill="hold">
                      <p:stCondLst>
                        <p:cond delay="indefinite"/>
                      </p:stCondLst>
                      <p:childTnLst>
                        <p:par>
                          <p:cTn id="27" fill="hold">
                            <p:stCondLst>
                              <p:cond delay="0"/>
                            </p:stCondLst>
                            <p:childTnLst>
                              <p:par>
                                <p:cTn id="28" presetID="6" presetClass="emph" presetSubtype="0" fill="hold" nodeType="clickEffect">
                                  <p:stCondLst>
                                    <p:cond delay="0"/>
                                  </p:stCondLst>
                                  <p:childTnLst>
                                    <p:animScale>
                                      <p:cBhvr>
                                        <p:cTn id="29" dur="2000" fill="hold"/>
                                        <p:tgtEl>
                                          <p:spTgt spid="4"/>
                                        </p:tgtEl>
                                      </p:cBhvr>
                                      <p:by x="150000" y="150000"/>
                                    </p:animScale>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grpId="0" nodeType="clickEffect" nodePh="1">
                                  <p:stCondLst>
                                    <p:cond delay="0"/>
                                  </p:stCondLst>
                                  <p:endCondLst>
                                    <p:cond evt="begin" delay="0">
                                      <p:tn val="32"/>
                                    </p:cond>
                                  </p:endCondLst>
                                  <p:childTnLst>
                                    <p:animScale>
                                      <p:cBhvr>
                                        <p:cTn id="33"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
        <p:nvSpPr>
          <p:cNvPr id="3" name="Content Placeholder 2"/>
          <p:cNvSpPr>
            <a:spLocks noGrp="1"/>
          </p:cNvSpPr>
          <p:nvPr>
            <p:ph idx="1"/>
          </p:nvPr>
        </p:nvSpPr>
        <p:spPr/>
        <p:txBody>
          <a:bodyPr>
            <a:normAutofit fontScale="55000" lnSpcReduction="20000"/>
          </a:bodyPr>
          <a:lstStyle/>
          <a:p>
            <a:pPr algn="ctr" rtl="1"/>
            <a:r>
              <a:rPr lang="ar-SA" sz="4400" b="1" dirty="0"/>
              <a:t>بسم الله الرحمن </a:t>
            </a:r>
            <a:r>
              <a:rPr lang="ar-SA" sz="4400" b="1" dirty="0" smtClean="0"/>
              <a:t>الرحيم</a:t>
            </a:r>
          </a:p>
          <a:p>
            <a:pPr marL="0" indent="0" algn="just" rtl="1">
              <a:buNone/>
            </a:pPr>
            <a:r>
              <a:rPr lang="ar-SA" sz="7600" b="1" dirty="0" smtClean="0"/>
              <a:t>نسخة </a:t>
            </a:r>
            <a:r>
              <a:rPr lang="ar-SA" sz="7600" b="1" dirty="0"/>
              <a:t>سجل العهد كتبه محمد بن عبد الله بن عبد المطلب، رسول الله – صلى الله عليه وسلم - إلى كافة النصارى هذا كتاب كتبه محمد بن عبد الله إلى كافة الناس بشيراً ونذيراً، ومؤتمناً على وديعة الله في خلقه، ولئلا يكون للناس على الله حجة بعد الرسول، وكان الله عزيزاً حكيماً</a:t>
            </a:r>
            <a:r>
              <a:rPr lang="en-GB" sz="7600" b="1" dirty="0"/>
              <a:t>. </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47610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solidFill>
          </a:ln>
        </p:spPr>
        <p:txBody>
          <a:bodyPr/>
          <a:lstStyle/>
          <a:p>
            <a:r>
              <a:rPr lang="ar-SA" b="1" dirty="0"/>
              <a:t>العهد النبوي لرهبان دير طور سيناء</a:t>
            </a:r>
            <a:endParaRPr lang="en-GB" dirty="0"/>
          </a:p>
        </p:txBody>
      </p:sp>
      <p:sp>
        <p:nvSpPr>
          <p:cNvPr id="3" name="Content Placeholder 2"/>
          <p:cNvSpPr>
            <a:spLocks noGrp="1"/>
          </p:cNvSpPr>
          <p:nvPr>
            <p:ph idx="1"/>
          </p:nvPr>
        </p:nvSpPr>
        <p:spPr/>
        <p:txBody>
          <a:bodyPr>
            <a:normAutofit/>
          </a:bodyPr>
          <a:lstStyle/>
          <a:p>
            <a:pPr marL="0" indent="0" algn="just" rtl="1">
              <a:buNone/>
            </a:pPr>
            <a:r>
              <a:rPr lang="en-GB" sz="4000" b="1" dirty="0" smtClean="0"/>
              <a:t> </a:t>
            </a:r>
            <a:r>
              <a:rPr lang="ar-SA" sz="4000" b="1" dirty="0"/>
              <a:t>كتبه  </a:t>
            </a:r>
            <a:r>
              <a:rPr lang="ar-SA" sz="4000" b="1" dirty="0" smtClean="0"/>
              <a:t>لأهل ملته ولجميع </a:t>
            </a:r>
            <a:r>
              <a:rPr lang="ar-SA" sz="4000" b="1" dirty="0"/>
              <a:t>من ينتحل دين النصرانية في مشارق الأرض ومغاربها، قريبها وبعيدها، فصيحها وعجميها، معروفها ومجهولها، كتاباً جعل لهم عهداً فمن نكث العهد الذي فيه، وخالفه إلى غيره، وتعدّى فيه ما أمره كان لعهد الله ناكثاً، ولميثاقه ناقصاً، وبدينه مستهزئاً، وللعنته مستوجباً، سلطاناً كان أو غيره من المسلمين المؤمنين، </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523253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lgn="just" rtl="1">
              <a:buNone/>
            </a:pPr>
            <a:r>
              <a:rPr lang="ar-SA" sz="5100" b="1" dirty="0" smtClean="0"/>
              <a:t>وإذا </a:t>
            </a:r>
            <a:r>
              <a:rPr lang="ar-SA" sz="5100" b="1" dirty="0"/>
              <a:t>احتمى راهب أو سائح في جبل أو واد أو مغارة أو عمران أو سهل أو ردنة أو بيعة فأنا أكون من ورائهم ذاب عنهم من كل عدو لهم بنفسي وأعواني وأهل ملتي وأتباعي وأنا أعزل عنهم الأذى في المون التي تحمل  أهل العهد منه القيام بالخراج إلا ما طابت به نفوسهم، وليس عليهم اجبار ولا إكراه على شئ من ذلك، ولايغير أسقف عن اسقفيته، ولا راهب عن رهبانيته،ولا جليس من صومعته ولا سائح عن سياحته، ولا يهدم </a:t>
            </a:r>
            <a:r>
              <a:rPr lang="ar-SA" sz="5100" b="1" dirty="0" smtClean="0"/>
              <a:t>بيتاَ</a:t>
            </a:r>
            <a:endParaRPr lang="en-GB" sz="51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256360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rtl="1"/>
            <a:r>
              <a:rPr lang="ar-SA" sz="3600" b="1" dirty="0"/>
              <a:t>من بيوت كنائسهم وبيعهم، ولا يدخل شئ من مال كنائسهم في بناء مسجد، ولا منازل المسلمين، ولا يدخل شيئ من مال كنائسهم في بناء مسجد،</a:t>
            </a:r>
            <a:r>
              <a:rPr lang="en-GB" sz="3600" b="1" dirty="0"/>
              <a:t/>
            </a:r>
            <a:br>
              <a:rPr lang="en-GB" sz="3600" b="1" dirty="0"/>
            </a:br>
            <a:r>
              <a:rPr lang="ar-SA" sz="3600" b="1" dirty="0"/>
              <a:t>ومن فعل ذلك فقد نكث عهد الله، وخالف رسول الله ولا يحمل على الرهبان والأساقفة، ولا من يتعبد جزية ولا غرامة، وأنا أحفظ ذمتهم أينما كانوا في بؤ أو بحر في المشرق والمغرب والشمال والجنوب وهم في ذمتي وميثاقي وأماني من كل مكروه </a:t>
            </a:r>
            <a:r>
              <a:rPr lang="ar-SA" sz="3600" b="1" dirty="0" smtClean="0"/>
              <a:t>.</a:t>
            </a:r>
            <a:endParaRPr lang="en-GB" sz="3600" b="1" dirty="0"/>
          </a:p>
          <a:p>
            <a:pPr algn="just" rtl="1"/>
            <a:r>
              <a:rPr lang="en-GB" sz="3600" b="1" dirty="0"/>
              <a:t/>
            </a:r>
            <a:br>
              <a:rPr lang="en-GB" sz="3600" b="1" dirty="0"/>
            </a:b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7030A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193681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algn="just" rtl="1"/>
            <a:r>
              <a:rPr lang="ar-SA" sz="7600" b="1" dirty="0" smtClean="0"/>
              <a:t>وكذا </a:t>
            </a:r>
            <a:r>
              <a:rPr lang="ar-SA" sz="7600" b="1" dirty="0"/>
              <a:t>من ينفرد في الجبال والمواضع المباركة لايلزمهم مما يزرعون لا خراج ولا عشر، ولا يشاطرون   كونه برسم أفواههم ويعانوا عند إدراك الغلة بإطلاق قدح واحد واحد من كل أردب برسم أفواههم ولا يلزموا بخروج في حرب ولا قيام بجزية ولا من اصحاب الخراج وذوي الأموال والعقارات والتجارات مما أكثر من اثني عشر درهماً، بالحجة في كل عام ولا يكلف احداً منهم شططاً ولايجادل أهل الكتاب إلا بالتي هي أحسن ويحفظ لهم جناح </a:t>
            </a:r>
            <a:r>
              <a:rPr lang="ar-SA" sz="7600" b="1" dirty="0" smtClean="0"/>
              <a:t>الرحمة.</a:t>
            </a:r>
          </a:p>
          <a:p>
            <a:pPr marL="0" indent="0" algn="just" rtl="1">
              <a:buNone/>
            </a:pPr>
            <a:r>
              <a:rPr lang="en-GB" dirty="0" smtClean="0"/>
              <a:t/>
            </a:r>
            <a:br>
              <a:rPr lang="en-GB" dirty="0" smtClean="0"/>
            </a:b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53577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rtl="1"/>
            <a:r>
              <a:rPr lang="ar-SA" sz="3600" b="1" dirty="0" smtClean="0"/>
              <a:t>ويكف </a:t>
            </a:r>
            <a:r>
              <a:rPr lang="ar-SA" sz="3600" b="1" dirty="0"/>
              <a:t>عنهم أذى المكروه حيثما حلوا وإن صارت النصرانية عند المسلمين فعليه برضاها وتمكينها من الصلاة في بيعها، ولا يحيل بينها وبين من هو من دينها ومن خالف عهد الله واعتمد بالضد من ذلك فقد عصي ميثاقه </a:t>
            </a:r>
            <a:r>
              <a:rPr lang="ar-SA" sz="3600" b="1" dirty="0" smtClean="0"/>
              <a:t>ورسوله ويعانوا على  مرمّة بيعهم ومواضعهم ويكون ذلك معونة لهم على دينهم وأفعالهم بالعهد ولا يلزم أحداً منهم بنقل سلاح بل المسلمينيذبوا عنهم ولا يخالفوا هذا العهد ابداً إلى حين تقوم الساعة.</a:t>
            </a:r>
            <a:r>
              <a:rPr lang="en-GB" sz="3600" dirty="0" smtClean="0"/>
              <a:t/>
            </a:r>
            <a:br>
              <a:rPr lang="en-GB" sz="3600" dirty="0" smtClean="0"/>
            </a:br>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3B84AF"/>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91186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a:t>وشهد بهذا العهد الذي كتبه محمد بن عبد الله رسول الله – صلى الله عليه وسلم – لجميع  النصارى والفاء بجميع ما شرط لهم عليه من أثبت اسمه وشهادة أخرى أسماء الشهود وكتب علي بن أبي طالب – كرم الله وجهه – هذا العهد  بخطه في مسجد النبي – صلى الله عليه وسلم – بتاريخ الثالث من محرم ثاني سنة من الهجرة </a:t>
            </a:r>
            <a:r>
              <a:rPr lang="ar-SA" sz="3600" b="1" dirty="0" smtClean="0"/>
              <a:t>النبوية.</a:t>
            </a:r>
            <a:endParaRPr lang="en-GB" sz="3600" b="1" dirty="0"/>
          </a:p>
          <a:p>
            <a:pPr algn="just" rtl="1"/>
            <a:endParaRPr lang="en-GB" dirty="0"/>
          </a:p>
          <a:p>
            <a:pPr algn="just"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126796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t>واودعت </a:t>
            </a:r>
            <a:r>
              <a:rPr lang="ar-SA" sz="3600" b="1" dirty="0"/>
              <a:t>نسخته في خزانة السلطان وختم بختم النبي عليه السلام، وهو مكتوب في جلد أديم طايفي فطوبى ثم طوبى لمن عمل به وبشروطه ثم طوبى وهو عند الله من راجين </a:t>
            </a:r>
            <a:r>
              <a:rPr lang="ar-SA" sz="3600" b="1" dirty="0" smtClean="0"/>
              <a:t>عفو </a:t>
            </a:r>
            <a:r>
              <a:rPr lang="ar-SA" sz="3600" b="1" dirty="0"/>
              <a:t>ربه</a:t>
            </a:r>
            <a:r>
              <a:rPr lang="ar-SA" sz="3600" dirty="0"/>
              <a:t>. </a:t>
            </a:r>
            <a:endParaRPr lang="en-GB" sz="3600" dirty="0"/>
          </a:p>
          <a:p>
            <a:pPr algn="just" rtl="1"/>
            <a:endParaRPr lang="en-GB" sz="3600" dirty="0"/>
          </a:p>
          <a:p>
            <a:pPr algn="just" rtl="1"/>
            <a:endParaRPr lang="en-GB" dirty="0"/>
          </a:p>
          <a:p>
            <a:pPr algn="just"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chemeClr val="accent2">
                <a:lumMod val="75000"/>
              </a:schemeClr>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383146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a:t>وفي الأصل المنقول منه هذه النسخة الي نقلت من النسخة الكاينة بخط أمير المؤمنين علي بن أبي طالب – كرم الله وجهه – بالأمر الشريف السلطاني لا زال نافذاً بعون المعين السبحاني ووضعت بأيدي طائفة الرهبان القاطنين بجبل طور سيناء ليكون سنداَ على ما تشهد به المراسيم السلطانية والمربعات والسجلات التي في أيدي الطائفة المزبورة.</a:t>
            </a:r>
            <a:endParaRPr lang="en-GB" sz="3600" b="1" dirty="0"/>
          </a:p>
          <a:p>
            <a:pPr algn="just" rtl="1"/>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368765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ar-SA" sz="4000" b="1" dirty="0" smtClean="0"/>
              <a:t>نبذة عن وثائق طور سيناء</a:t>
            </a:r>
          </a:p>
          <a:p>
            <a:pPr algn="r" rtl="1"/>
            <a:r>
              <a:rPr lang="ar-SA" sz="4000" b="1" dirty="0" smtClean="0"/>
              <a:t>توثيق النص</a:t>
            </a:r>
          </a:p>
          <a:p>
            <a:pPr algn="r" rtl="1"/>
            <a:r>
              <a:rPr lang="ar-SA" sz="4000" b="1" dirty="0" smtClean="0"/>
              <a:t>عدد نسخ العهد</a:t>
            </a:r>
          </a:p>
          <a:p>
            <a:pPr lvl="1" algn="just" rtl="1"/>
            <a:r>
              <a:rPr lang="ar-SA" sz="3600" b="1" dirty="0" smtClean="0"/>
              <a:t>العهد والشروط التي شرطها محمد رسول الله لأهل النصرانية</a:t>
            </a:r>
          </a:p>
          <a:p>
            <a:pPr lvl="1" algn="r" rtl="1"/>
            <a:r>
              <a:rPr lang="ar-SA" sz="3600" b="1" dirty="0" smtClean="0"/>
              <a:t>نسخ طور سيناء</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0066"/>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252961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1" algn="r" rtl="1"/>
            <a:r>
              <a:rPr lang="ar-SA" sz="3600" b="1" dirty="0" smtClean="0"/>
              <a:t>نسخة مكتبة جون رايلند</a:t>
            </a:r>
          </a:p>
          <a:p>
            <a:pPr marL="457200" lvl="1" indent="0" algn="r" rtl="1">
              <a:buNone/>
            </a:pPr>
            <a:r>
              <a:rPr lang="ar-SA" sz="3600" b="1" dirty="0" smtClean="0"/>
              <a:t>نسخ مزعومة</a:t>
            </a:r>
          </a:p>
          <a:p>
            <a:pPr lvl="1" algn="r" rtl="1"/>
            <a:r>
              <a:rPr lang="ar-SA" sz="3600" b="1" dirty="0" smtClean="0"/>
              <a:t>العهد النبوي لنصارى القبط بمصر</a:t>
            </a:r>
          </a:p>
          <a:p>
            <a:pPr lvl="1" algn="r" rtl="1"/>
            <a:r>
              <a:rPr lang="ar-SA" sz="3600" b="1" dirty="0" smtClean="0"/>
              <a:t>العهد النبوي الروم الأرثوذكس والأرمن</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92D05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85222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1" algn="r" rtl="1"/>
            <a:r>
              <a:rPr lang="ar-SA" sz="3600" b="1" dirty="0" smtClean="0"/>
              <a:t>الخطوة الأولى</a:t>
            </a:r>
          </a:p>
          <a:p>
            <a:pPr lvl="2" algn="r" rtl="1"/>
            <a:r>
              <a:rPr lang="ar-SA" sz="3600" b="1" dirty="0" smtClean="0">
                <a:solidFill>
                  <a:srgbClr val="009900"/>
                </a:solidFill>
              </a:rPr>
              <a:t>الفحص المخبري</a:t>
            </a:r>
          </a:p>
          <a:p>
            <a:pPr lvl="3" algn="r" rtl="1"/>
            <a:r>
              <a:rPr lang="ar-SA" sz="3200" b="1" dirty="0" smtClean="0">
                <a:solidFill>
                  <a:srgbClr val="009900"/>
                </a:solidFill>
              </a:rPr>
              <a:t>نوع الجلد</a:t>
            </a:r>
          </a:p>
          <a:p>
            <a:pPr lvl="3" algn="r" rtl="1"/>
            <a:r>
              <a:rPr lang="ar-SA" sz="3200" b="1" dirty="0" smtClean="0">
                <a:solidFill>
                  <a:srgbClr val="009900"/>
                </a:solidFill>
              </a:rPr>
              <a:t>نوع الحبر</a:t>
            </a:r>
          </a:p>
          <a:p>
            <a:pPr lvl="3" algn="r" rtl="1"/>
            <a:r>
              <a:rPr lang="ar-SA" sz="3200" b="1" dirty="0" smtClean="0">
                <a:solidFill>
                  <a:srgbClr val="009900"/>
                </a:solidFill>
              </a:rPr>
              <a:t>هل كتب على الجلد اكثر من مرة</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92D05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113025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xEl>
                                              <p:pRg st="0" end="0"/>
                                            </p:txEl>
                                          </p:spTgt>
                                        </p:tgtEl>
                                      </p:cBhvr>
                                      <p:by x="150000" y="150000"/>
                                    </p:animScale>
                                  </p:childTnLst>
                                </p:cTn>
                              </p:par>
                              <p:par>
                                <p:cTn id="7" presetID="6" presetClass="emph" presetSubtype="0" fill="hold" grpId="0" nodeType="withEffect">
                                  <p:stCondLst>
                                    <p:cond delay="0"/>
                                  </p:stCondLst>
                                  <p:childTnLst>
                                    <p:animScale>
                                      <p:cBhvr>
                                        <p:cTn id="8" dur="2000" fill="hold"/>
                                        <p:tgtEl>
                                          <p:spTgt spid="3">
                                            <p:txEl>
                                              <p:pRg st="1" end="1"/>
                                            </p:txEl>
                                          </p:spTgt>
                                        </p:tgtEl>
                                      </p:cBhvr>
                                      <p:by x="150000" y="150000"/>
                                    </p:animScale>
                                  </p:childTnLst>
                                </p:cTn>
                              </p:par>
                              <p:par>
                                <p:cTn id="9" presetID="6" presetClass="emph" presetSubtype="0" fill="hold" grpId="0" nodeType="withEffect">
                                  <p:stCondLst>
                                    <p:cond delay="0"/>
                                  </p:stCondLst>
                                  <p:childTnLst>
                                    <p:animScale>
                                      <p:cBhvr>
                                        <p:cTn id="10" dur="2000" fill="hold"/>
                                        <p:tgtEl>
                                          <p:spTgt spid="3">
                                            <p:txEl>
                                              <p:pRg st="2" end="2"/>
                                            </p:txEl>
                                          </p:spTgt>
                                        </p:tgtEl>
                                      </p:cBhvr>
                                      <p:by x="150000" y="150000"/>
                                    </p:animScale>
                                  </p:childTnLst>
                                </p:cTn>
                              </p:par>
                              <p:par>
                                <p:cTn id="11" presetID="6" presetClass="emph" presetSubtype="0" fill="hold" grpId="0" nodeType="withEffect">
                                  <p:stCondLst>
                                    <p:cond delay="0"/>
                                  </p:stCondLst>
                                  <p:childTnLst>
                                    <p:animScale>
                                      <p:cBhvr>
                                        <p:cTn id="12" dur="2000" fill="hold"/>
                                        <p:tgtEl>
                                          <p:spTgt spid="3">
                                            <p:txEl>
                                              <p:pRg st="3" end="3"/>
                                            </p:txEl>
                                          </p:spTgt>
                                        </p:tgtEl>
                                      </p:cBhvr>
                                      <p:by x="150000" y="150000"/>
                                    </p:animScale>
                                  </p:childTnLst>
                                </p:cTn>
                              </p:par>
                              <p:par>
                                <p:cTn id="13" presetID="6" presetClass="emph" presetSubtype="0" fill="hold" grpId="0" nodeType="withEffect">
                                  <p:stCondLst>
                                    <p:cond delay="0"/>
                                  </p:stCondLst>
                                  <p:childTnLst>
                                    <p:animScale>
                                      <p:cBhvr>
                                        <p:cTn id="14"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57150" indent="0" algn="r" rtl="1">
              <a:buNone/>
            </a:pPr>
            <a:r>
              <a:rPr lang="ar-SA" sz="3600" b="1" dirty="0" smtClean="0"/>
              <a:t>الاختلافات بين نسخ العهد</a:t>
            </a:r>
          </a:p>
          <a:p>
            <a:pPr marL="57150" indent="0" algn="r" rtl="1">
              <a:buNone/>
            </a:pPr>
            <a:r>
              <a:rPr lang="ar-SA" sz="3600" b="1" dirty="0"/>
              <a:t>	</a:t>
            </a:r>
            <a:r>
              <a:rPr lang="ar-SA" sz="3600" b="1" dirty="0" smtClean="0"/>
              <a:t>التشابه بين 1 و3</a:t>
            </a:r>
          </a:p>
          <a:p>
            <a:pPr marL="57150" indent="0" algn="r" rtl="1">
              <a:buNone/>
            </a:pPr>
            <a:r>
              <a:rPr lang="ar-SA" sz="3600" b="1" dirty="0"/>
              <a:t>		</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B0F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345149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57150" indent="0" algn="r" rtl="1">
              <a:buNone/>
            </a:pPr>
            <a:r>
              <a:rPr lang="ar-SA" sz="3600" b="1" dirty="0" smtClean="0"/>
              <a:t>الاختلاف بين النسخ في كاتب العهد والتاريخ</a:t>
            </a:r>
          </a:p>
          <a:p>
            <a:pPr marL="57150" indent="0" algn="r" rtl="1">
              <a:buNone/>
            </a:pPr>
            <a:r>
              <a:rPr lang="ar-SA" sz="3600" b="1" dirty="0"/>
              <a:t>	</a:t>
            </a:r>
            <a:r>
              <a:rPr lang="ar-SA" sz="3600" b="1" dirty="0" smtClean="0"/>
              <a:t>تشير نسخ طور سيناء أن العهد كتبه علي بن أبي 	طالب  بتاريخ 3 محرم 2 هـ </a:t>
            </a:r>
          </a:p>
          <a:p>
            <a:pPr marL="57150" indent="0" algn="r" rtl="1">
              <a:buNone/>
            </a:pPr>
            <a:r>
              <a:rPr lang="ar-SA" sz="3600" b="1" dirty="0" smtClean="0"/>
              <a:t>	نسخة نسيليوس تذكر ’وكتب معاوية بن أبي سفيان 	من إملاء رسول الله صلى الله عليه وسلم يوم الأثنين 	تمام أربعة أشهر من السنة الرابعة من الهجر (كذا) 	بالمدينة. </a:t>
            </a:r>
          </a:p>
          <a:p>
            <a:pPr marL="57150" indent="0" algn="r" rtl="1">
              <a:buNone/>
            </a:pPr>
            <a:endParaRPr lang="ar-SA" sz="3600" b="1" dirty="0" smtClean="0"/>
          </a:p>
          <a:p>
            <a:pPr marL="57150" indent="0" algn="r" rtl="1">
              <a:buNone/>
            </a:pPr>
            <a:r>
              <a:rPr lang="ar-SA" sz="3600" b="1" dirty="0"/>
              <a:t>	</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70C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343985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57150" indent="0" algn="r" rtl="1">
              <a:buNone/>
            </a:pPr>
            <a:r>
              <a:rPr lang="ar-SA" sz="3600" b="1" dirty="0" smtClean="0"/>
              <a:t>الاختلافات في عدد الشسهود</a:t>
            </a:r>
          </a:p>
          <a:p>
            <a:pPr marL="57150" indent="0" algn="r" rtl="1">
              <a:buNone/>
            </a:pPr>
            <a:r>
              <a:rPr lang="ar-SA" sz="3600" b="1" dirty="0"/>
              <a:t>	</a:t>
            </a:r>
            <a:r>
              <a:rPr lang="ar-SA" sz="3600" b="1" dirty="0" smtClean="0"/>
              <a:t>نسخة نسيليوس اود 28 شاهداً</a:t>
            </a:r>
          </a:p>
          <a:p>
            <a:pPr marL="57150" indent="0" algn="r" rtl="1">
              <a:buNone/>
            </a:pPr>
            <a:r>
              <a:rPr lang="ar-SA" sz="3600" b="1" dirty="0"/>
              <a:t>	</a:t>
            </a:r>
            <a:r>
              <a:rPr lang="ar-SA" sz="3600" b="1" dirty="0" smtClean="0"/>
              <a:t>نسخة دير طور سيناء اوردت 22 شاهداً</a:t>
            </a:r>
          </a:p>
          <a:p>
            <a:pPr marL="57150" indent="0" algn="r" rtl="1">
              <a:buNone/>
            </a:pPr>
            <a:r>
              <a:rPr lang="ar-SA" sz="3600" b="1" dirty="0"/>
              <a:t>	</a:t>
            </a:r>
            <a:r>
              <a:rPr lang="ar-SA" sz="3600" b="1" dirty="0" smtClean="0"/>
              <a:t>نسخة مانشستر اوردت 35 شاهداً</a:t>
            </a:r>
            <a:r>
              <a:rPr lang="ar-SA" sz="3600" b="1" dirty="0"/>
              <a:t>	</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345149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r>
              <a:rPr lang="ar-SA" sz="3600" b="1" dirty="0" smtClean="0"/>
              <a:t>الدراسات التي تناولت النص:</a:t>
            </a:r>
          </a:p>
          <a:p>
            <a:pPr lvl="1" algn="r" rtl="1"/>
            <a:r>
              <a:rPr lang="ar-SA" sz="3600" b="1" dirty="0" smtClean="0"/>
              <a:t>المستشرق الانكليزي بوكوك</a:t>
            </a:r>
          </a:p>
          <a:p>
            <a:pPr lvl="1" algn="just" rtl="1"/>
            <a:r>
              <a:rPr lang="ar-SA" sz="3600" b="1" dirty="0" smtClean="0"/>
              <a:t>اورده في كتابه ’وصف الشرق‘ ذكر انه وجد في تاريخ الدير أن النبي صلى الله عليه وسلم جاء إلى الدير واستقبله الرهبان واحتفوا به وأكرموه ولهذا منحهم هذه الامتيازات  وأن هذا العهد ظل عندهم حتى اخذه منه السلطان العثماني سليم منهم وأعطاهم نسخة بتوقيعه لأنه وجد العهد كنزاً ثميناً لم يشأ تركه بيدهم.</a:t>
            </a:r>
          </a:p>
          <a:p>
            <a:pPr lvl="1" algn="r" rtl="1"/>
            <a:r>
              <a:rPr lang="ar-SA" sz="3600" b="1" dirty="0" smtClean="0"/>
              <a:t>.</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chemeClr val="accent3">
                <a:lumMod val="75000"/>
              </a:schemeClr>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120954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FF"/>
            </a:solidFill>
          </a:ln>
        </p:spPr>
        <p:txBody>
          <a:bodyPr/>
          <a:lstStyle/>
          <a:p>
            <a:r>
              <a:rPr lang="ar-SA" b="1" dirty="0"/>
              <a:t>العهد النبوي لرهبان دير طور سيناء</a:t>
            </a:r>
            <a:endParaRPr lang="en-GB" dirty="0"/>
          </a:p>
        </p:txBody>
      </p:sp>
      <p:sp>
        <p:nvSpPr>
          <p:cNvPr id="3" name="Content Placeholder 2"/>
          <p:cNvSpPr>
            <a:spLocks noGrp="1"/>
          </p:cNvSpPr>
          <p:nvPr>
            <p:ph idx="1"/>
          </p:nvPr>
        </p:nvSpPr>
        <p:spPr/>
        <p:txBody>
          <a:bodyPr/>
          <a:lstStyle/>
          <a:p>
            <a:pPr lvl="1" algn="r" rtl="1"/>
            <a:r>
              <a:rPr lang="ar-SA" sz="3600" b="1" dirty="0"/>
              <a:t>مورتس</a:t>
            </a:r>
          </a:p>
          <a:p>
            <a:pPr lvl="1" algn="just" rtl="1"/>
            <a:r>
              <a:rPr lang="ar-SA" sz="3600" b="1" dirty="0"/>
              <a:t>اشار في دراسته إلى أن هذا العهد مزور. كما اشار إلى غهود أخرى  مثل العهد النبوي لطوائف النصارى القبط وسائر أقاليمها  والعهد الذي يزعم الروم الارثوذكس أن النبي كتبه لهم. واعتمد في اثباته لتزوير العهد على اللغة والاخبار التي تشير إلى أن النبي لم يعاهد أحد خارج الجزيرة قبل غزوة تبوك</a:t>
            </a: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21684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3">
                <a:lumMod val="75000"/>
              </a:schemeClr>
            </a:solidFill>
          </a:ln>
        </p:spPr>
        <p:txBody>
          <a:bodyPr/>
          <a:lstStyle/>
          <a:p>
            <a:r>
              <a:rPr lang="ar-SA" b="1" dirty="0"/>
              <a:t>العهد النبوي لرهبان دير طور سيناء</a:t>
            </a:r>
            <a:endParaRPr lang="en-GB" dirty="0"/>
          </a:p>
        </p:txBody>
      </p:sp>
      <p:sp>
        <p:nvSpPr>
          <p:cNvPr id="3" name="Content Placeholder 2"/>
          <p:cNvSpPr>
            <a:spLocks noGrp="1"/>
          </p:cNvSpPr>
          <p:nvPr>
            <p:ph idx="1"/>
          </p:nvPr>
        </p:nvSpPr>
        <p:spPr/>
        <p:txBody>
          <a:bodyPr>
            <a:normAutofit fontScale="92500" lnSpcReduction="20000"/>
          </a:bodyPr>
          <a:lstStyle/>
          <a:p>
            <a:pPr lvl="1" algn="just" rtl="1"/>
            <a:r>
              <a:rPr lang="ar-SA" sz="3600" b="1" dirty="0"/>
              <a:t>مراد كامل القبطي</a:t>
            </a:r>
          </a:p>
          <a:p>
            <a:pPr lvl="1" algn="just" rtl="1"/>
            <a:r>
              <a:rPr lang="ar-SA" sz="3600" b="1" dirty="0"/>
              <a:t>اشار في دراسته إلى وجود ست نسخ منه بالعربية  و43 نسخة مترجمة بالتركية</a:t>
            </a:r>
          </a:p>
          <a:p>
            <a:pPr lvl="1" algn="just" rtl="1"/>
            <a:r>
              <a:rPr lang="ar-SA" sz="3600" b="1" dirty="0"/>
              <a:t>ماري دوبسون</a:t>
            </a:r>
          </a:p>
          <a:p>
            <a:pPr lvl="1" algn="just" rtl="1"/>
            <a:r>
              <a:rPr lang="ar-SA" sz="3600" b="1" dirty="0"/>
              <a:t>اشارت إلى أن الرسول صلى الله عليه وسلم جاء إلى الدير بصفة سائق جمال، وأمضى ليللة في الدير، ويقال:  إنه في ذلك الوقت أعطى الدير كتاب حماية وقعه بغلامة سوداء لأنه لم يكن يحسن الكتابة. وكتب سلاطين القسطنطينية المتتابعين مراسيم حماية الدير إعترافاً منهم بهذا الحدث المظنون. </a:t>
            </a:r>
          </a:p>
          <a:p>
            <a:pPr lvl="1" algn="r" rtl="1"/>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69558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ar-SA" sz="3600" b="1" dirty="0" smtClean="0"/>
              <a:t>الدراسات التي تناولت النص:</a:t>
            </a:r>
          </a:p>
          <a:p>
            <a:pPr marL="457200" lvl="1" indent="0" algn="r" rtl="1">
              <a:buNone/>
            </a:pPr>
            <a:r>
              <a:rPr lang="ar-SA" sz="3600" b="1" dirty="0" smtClean="0"/>
              <a:t>أنطون فتال:</a:t>
            </a:r>
          </a:p>
          <a:p>
            <a:pPr marL="457200" lvl="1" indent="0" algn="r" rtl="1">
              <a:buNone/>
            </a:pPr>
            <a:r>
              <a:rPr lang="ar-SA" sz="3600" b="1" dirty="0" smtClean="0"/>
              <a:t>أشار إلى أن العهد مزور. </a:t>
            </a:r>
          </a:p>
          <a:p>
            <a:pPr lvl="1" algn="r"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7030A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14015012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ar-SA" sz="3600" b="1" dirty="0" smtClean="0"/>
              <a:t>اشارة بعض المستشرقين لتزوير النص</a:t>
            </a:r>
          </a:p>
          <a:p>
            <a:pPr lvl="1" algn="r" rtl="1"/>
            <a:r>
              <a:rPr lang="ar-SA" sz="3600" b="1" dirty="0" smtClean="0"/>
              <a:t>مورتس وبوثورث</a:t>
            </a:r>
          </a:p>
          <a:p>
            <a:pPr lvl="2" algn="r" rtl="1"/>
            <a:r>
              <a:rPr lang="ar-SA" sz="3600" b="1" dirty="0" smtClean="0"/>
              <a:t>التاريخ الهجري استخدم في عهد الخليفة الثاني</a:t>
            </a:r>
          </a:p>
          <a:p>
            <a:pPr lvl="2" algn="r" rtl="1"/>
            <a:r>
              <a:rPr lang="ar-SA" sz="3600" b="1" dirty="0" smtClean="0"/>
              <a:t>الجزية لم تفرض إلا بعد تبوك</a:t>
            </a:r>
          </a:p>
          <a:p>
            <a:pPr lvl="2" algn="r" rtl="1"/>
            <a:endParaRPr lang="ar-SA" b="1" dirty="0"/>
          </a:p>
          <a:p>
            <a:pPr algn="r" rtl="1"/>
            <a:endParaRPr lang="ar-SA" sz="3600" b="1" dirty="0" smtClean="0"/>
          </a:p>
          <a:p>
            <a:pPr algn="r"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33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107194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3"/>
            <a:ext cx="8915400" cy="4724397"/>
          </a:xfrm>
        </p:spPr>
        <p:txBody>
          <a:bodyPr>
            <a:noAutofit/>
          </a:bodyPr>
          <a:lstStyle/>
          <a:p>
            <a:pPr algn="r" rtl="1"/>
            <a:r>
              <a:rPr lang="ar-SA" sz="3600" b="1" dirty="0" smtClean="0"/>
              <a:t>قاسم السامرائي</a:t>
            </a:r>
          </a:p>
          <a:p>
            <a:pPr algn="r" rtl="1"/>
            <a:r>
              <a:rPr lang="ar-SA" sz="3600" b="1" dirty="0" smtClean="0"/>
              <a:t>اللغة والاسلوب</a:t>
            </a:r>
          </a:p>
          <a:p>
            <a:pPr algn="just" rtl="1"/>
            <a:r>
              <a:rPr lang="ar-SA" sz="3600" b="1" dirty="0" smtClean="0"/>
              <a:t>اسلوب كتابة الوثيقة هو اسلوب كتابة الدواوين منذ عصر قايتباي مما نراه في الوثائق التي وصلتنا  من هذا العصر ومن بعده</a:t>
            </a:r>
          </a:p>
          <a:p>
            <a:pPr algn="just" rtl="1"/>
            <a:r>
              <a:rPr lang="ar-SA" sz="3600" b="1" dirty="0" smtClean="0"/>
              <a:t>أشار إلى أن الوثائق التي سبقت مرسوم قانصوه هيأت الاذهان ومهدت السبيل للمزور الذي كان على علم بمحتوى الوثائق</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70C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85222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9900"/>
            </a:solidFill>
          </a:ln>
        </p:spPr>
        <p:txBody>
          <a:bodyPr/>
          <a:lstStyle/>
          <a:p>
            <a:r>
              <a:rPr lang="ar-SA" b="1" dirty="0"/>
              <a:t>العهد النبوي لرهبان دير طور سيناء</a:t>
            </a:r>
            <a:endParaRPr lang="en-GB" dirty="0"/>
          </a:p>
        </p:txBody>
      </p:sp>
      <p:sp>
        <p:nvSpPr>
          <p:cNvPr id="3" name="Content Placeholder 2"/>
          <p:cNvSpPr>
            <a:spLocks noGrp="1"/>
          </p:cNvSpPr>
          <p:nvPr>
            <p:ph idx="1"/>
          </p:nvPr>
        </p:nvSpPr>
        <p:spPr/>
        <p:txBody>
          <a:bodyPr/>
          <a:lstStyle/>
          <a:p>
            <a:pPr algn="just" rtl="1"/>
            <a:r>
              <a:rPr lang="ar-SA" sz="3600" b="1" dirty="0"/>
              <a:t>(اورد 24 مجموعة من المراسيم من عهد الخليفة الفاطمي الحافظ  524 هـ وحتى مراسيم السلطان قايتباي 901 هـ</a:t>
            </a:r>
            <a:r>
              <a:rPr lang="ar-SA" sz="3600" b="1" dirty="0" smtClean="0"/>
              <a:t>)</a:t>
            </a:r>
          </a:p>
          <a:p>
            <a:pPr algn="just" rtl="1"/>
            <a:r>
              <a:rPr lang="ar-SA" sz="3600" b="1" dirty="0"/>
              <a:t>عدم اشارة مراسيم قايتباي إلى وجود عهد نبوي</a:t>
            </a: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100544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rtl="1"/>
            <a:r>
              <a:rPr lang="ar-SA" sz="4200" b="1" dirty="0"/>
              <a:t>إن أول إشارة وصلتنا إلى (عهد) بمعنى الذمة كانت في مرسوم السلطان قطز ثم  في عهد بيبرس ’رعاية العهد والذمام‘ ثم ’رعاية منا لسالف العقود‘ للسلطان شيخ المحمودي وتطور اللفظ  م ن عهد إلى وثيقة  في مرسوم  السلطان قانصوه الغوري (913 هـ) فصارت تعني وثيقة بأيديهم ’فإن بيدهم عهدات وسجلات ومربعات شريفة شاهدة لهم بذلك. ثم تحول المصطلح في مرسوم آخر لقانصوه (914 هـ) إلى ’عهودات نبوية‘ و ’بأيديهم مراسيم شريفة ومربعات وعهودات نبوية وسجلات خليفتية‘ (أول اشارة في وثائق الدير إلى مصطلح عهد </a:t>
            </a:r>
            <a:r>
              <a:rPr lang="ar-SA" sz="4200" b="1" dirty="0" smtClean="0"/>
              <a:t>نبوي</a:t>
            </a:r>
          </a:p>
          <a:p>
            <a:pPr algn="r" rtl="1"/>
            <a:endParaRPr lang="ar-SA" sz="3600" b="1" dirty="0" smtClean="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C00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253677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ar-SA" sz="3600" b="1" dirty="0" smtClean="0"/>
              <a:t>عدم ورود ذكر للعهد في كل الوثائق التي وصلت من الدير</a:t>
            </a:r>
          </a:p>
          <a:p>
            <a:pPr algn="r" rtl="1"/>
            <a:r>
              <a:rPr lang="ar-SA" sz="3600" b="1" dirty="0" smtClean="0"/>
              <a:t>لماذا لم يقدم للامويين والعباسيين أو للفاطميين</a:t>
            </a:r>
          </a:p>
          <a:p>
            <a:pPr algn="r" rtl="1"/>
            <a:r>
              <a:rPr lang="ar-SA" sz="3600" b="1" dirty="0" smtClean="0"/>
              <a:t>عدم الاشارة إلى العهد في المصادر الاسلامية</a:t>
            </a:r>
          </a:p>
          <a:p>
            <a:pPr algn="r" rtl="1"/>
            <a:r>
              <a:rPr lang="ar-SA" sz="3600" b="1" dirty="0" smtClean="0"/>
              <a:t>تجديد العهد للنصارى في عهد جقمق وفق العهدة العمرية وجهلهم بوجود عهود سابقة</a:t>
            </a:r>
          </a:p>
          <a:p>
            <a:pPr algn="r" rtl="1"/>
            <a:r>
              <a:rPr lang="ar-SA" sz="3600" b="1" dirty="0" smtClean="0"/>
              <a:t>بعض الأحداث هيأة إلى التزوير</a:t>
            </a:r>
          </a:p>
          <a:p>
            <a:pPr algn="r" rtl="1"/>
            <a:r>
              <a:rPr lang="ar-SA" sz="3600" b="1" dirty="0" smtClean="0"/>
              <a:t>أن النبي اتخذ الخاتم في السنة السادسة وأوائل السابعة</a:t>
            </a:r>
          </a:p>
          <a:p>
            <a:pPr algn="r" rtl="1"/>
            <a:endParaRPr lang="ar-SA" sz="3600" b="1" dirty="0"/>
          </a:p>
          <a:p>
            <a:pPr algn="r" rtl="1"/>
            <a:endParaRPr lang="ar-SA" sz="3600" b="1" dirty="0" smtClean="0"/>
          </a:p>
          <a:p>
            <a:pPr algn="r"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92D05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85222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t>إن تزوير هذا العهد أملته ضرورة ملحة للحد من شروط العهد العمري أو نقضه فقد كان العلماء يذكرون السلاطين بشروطه كلما زادت سيطرة مستخدمي الدواوين من اليهود والنصارى وزاد تعاليهم وغطرستهم.</a:t>
            </a:r>
            <a:endParaRPr lang="ar-SA" sz="3600" b="1" dirty="0"/>
          </a:p>
          <a:p>
            <a:pPr algn="just" rtl="1"/>
            <a:r>
              <a:rPr lang="ar-SA" sz="3600" b="1" dirty="0"/>
              <a:t>عدم احتفاظ الدير بالنسخة التي يزعمون أن السلطان سليم أعطاها لهم مقابل الأصل ، </a:t>
            </a:r>
            <a:r>
              <a:rPr lang="ar-SA" sz="3600" b="1" dirty="0" smtClean="0"/>
              <a:t>هذا </a:t>
            </a:r>
            <a:r>
              <a:rPr lang="ar-SA" sz="3600" b="1" dirty="0"/>
              <a:t>اذا صدقنا بوجود الأصل.</a:t>
            </a:r>
            <a:endParaRPr lang="en-GB" sz="3600" b="1" dirty="0"/>
          </a:p>
          <a:p>
            <a:pPr algn="just" rtl="1"/>
            <a:endParaRPr lang="ar-SA" sz="3600" b="1" dirty="0" smtClean="0"/>
          </a:p>
          <a:p>
            <a:pPr algn="r"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B050"/>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426893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ar-SA" sz="3600" b="1" dirty="0" smtClean="0"/>
              <a:t>اشارة بعض المستشرقين لتزوير النص</a:t>
            </a:r>
          </a:p>
          <a:p>
            <a:pPr lvl="1" algn="r" rtl="1"/>
            <a:r>
              <a:rPr lang="ar-SA" sz="3600" b="1" dirty="0" smtClean="0"/>
              <a:t>مورتس وبوثورث</a:t>
            </a:r>
          </a:p>
          <a:p>
            <a:pPr lvl="2" algn="r" rtl="1"/>
            <a:r>
              <a:rPr lang="ar-SA" sz="3600" b="1" dirty="0" smtClean="0"/>
              <a:t>التاريخ الهجري استخدم في عهد الخليفة الثاني</a:t>
            </a:r>
          </a:p>
          <a:p>
            <a:pPr lvl="2" algn="r" rtl="1"/>
            <a:r>
              <a:rPr lang="ar-SA" sz="3600" b="1" dirty="0" smtClean="0"/>
              <a:t>الجزية لم تفرض إلا بعد تبوك</a:t>
            </a:r>
          </a:p>
          <a:p>
            <a:pPr lvl="2" algn="r" rtl="1"/>
            <a:endParaRPr lang="ar-SA" b="1" dirty="0"/>
          </a:p>
          <a:p>
            <a:pPr algn="r" rtl="1"/>
            <a:endParaRPr lang="ar-SA" sz="3600" b="1" dirty="0" smtClean="0"/>
          </a:p>
          <a:p>
            <a:pPr algn="r"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43318F"/>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200156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t>ورود اسماءالصحابة في العهد</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709256"/>
            </a:solidFill>
          </a:ln>
        </p:spPr>
        <p:txBody>
          <a:bodyPr/>
          <a:lstStyle/>
          <a:p>
            <a:r>
              <a:rPr lang="ar-SA" b="1" dirty="0"/>
              <a:t>العهد النبوي لرهبان دير طور سيناء</a:t>
            </a:r>
            <a:endParaRPr lang="en-GB" dirty="0"/>
          </a:p>
        </p:txBody>
      </p:sp>
    </p:spTree>
    <p:extLst>
      <p:ext uri="{BB962C8B-B14F-4D97-AF65-F5344CB8AC3E}">
        <p14:creationId xmlns:p14="http://schemas.microsoft.com/office/powerpoint/2010/main" val="8522289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lstStyle/>
          <a:p>
            <a:pPr algn="ctr" rtl="1">
              <a:lnSpc>
                <a:spcPct val="90000"/>
              </a:lnSpc>
              <a:buBlip>
                <a:blip r:embed="rId3"/>
              </a:buBlip>
            </a:pPr>
            <a:r>
              <a:rPr lang="ar-SA" sz="4000" b="1" dirty="0" smtClean="0">
                <a:latin typeface="GE SS TV Bold" pitchFamily="18" charset="-78"/>
                <a:ea typeface="GE SS TV Bold" pitchFamily="18" charset="-78"/>
                <a:cs typeface="GE SS TV Bold" pitchFamily="18" charset="-78"/>
              </a:rPr>
              <a:t>وثيقة طور سيناء2</a:t>
            </a:r>
          </a:p>
          <a:p>
            <a:pPr algn="ctr" rtl="1"/>
            <a:endParaRPr lang="en-GB" sz="4000" b="1" dirty="0">
              <a:solidFill>
                <a:srgbClr val="FF0066"/>
              </a:solidFill>
              <a:latin typeface="GE SS TV Bold" pitchFamily="18" charset="-78"/>
              <a:ea typeface="GE SS TV Bold" pitchFamily="18" charset="-78"/>
              <a:cs typeface="GE SS TV Bold" pitchFamily="18"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5718</TotalTime>
  <Words>1481</Words>
  <Application>Microsoft Office PowerPoint</Application>
  <PresentationFormat>A4 Paper (210x297 mm)</PresentationFormat>
  <Paragraphs>172</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نصو ووثائق اسلامية الفرقة  الثالثة – تاريخ  </vt:lpstr>
      <vt:lpstr>النص الثاني</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العهد النبوي لرهبان دير طور سيناء</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177</cp:revision>
  <dcterms:created xsi:type="dcterms:W3CDTF">2009-10-14T19:14:34Z</dcterms:created>
  <dcterms:modified xsi:type="dcterms:W3CDTF">2012-04-10T20:11:42Z</dcterms:modified>
</cp:coreProperties>
</file>