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55"/>
  </p:notesMasterIdLst>
  <p:sldIdLst>
    <p:sldId id="736" r:id="rId2"/>
    <p:sldId id="737" r:id="rId3"/>
    <p:sldId id="738" r:id="rId4"/>
    <p:sldId id="739" r:id="rId5"/>
    <p:sldId id="740" r:id="rId6"/>
    <p:sldId id="741" r:id="rId7"/>
    <p:sldId id="742" r:id="rId8"/>
    <p:sldId id="743" r:id="rId9"/>
    <p:sldId id="744" r:id="rId10"/>
    <p:sldId id="745" r:id="rId11"/>
    <p:sldId id="746" r:id="rId12"/>
    <p:sldId id="747" r:id="rId13"/>
    <p:sldId id="748" r:id="rId14"/>
    <p:sldId id="749" r:id="rId15"/>
    <p:sldId id="750" r:id="rId16"/>
    <p:sldId id="751" r:id="rId17"/>
    <p:sldId id="752" r:id="rId18"/>
    <p:sldId id="753" r:id="rId19"/>
    <p:sldId id="754" r:id="rId20"/>
    <p:sldId id="755" r:id="rId21"/>
    <p:sldId id="756" r:id="rId22"/>
    <p:sldId id="757" r:id="rId23"/>
    <p:sldId id="758" r:id="rId24"/>
    <p:sldId id="759" r:id="rId25"/>
    <p:sldId id="760" r:id="rId26"/>
    <p:sldId id="761" r:id="rId27"/>
    <p:sldId id="762" r:id="rId28"/>
    <p:sldId id="763" r:id="rId29"/>
    <p:sldId id="764" r:id="rId30"/>
    <p:sldId id="765" r:id="rId31"/>
    <p:sldId id="766" r:id="rId32"/>
    <p:sldId id="767" r:id="rId33"/>
    <p:sldId id="768" r:id="rId34"/>
    <p:sldId id="769" r:id="rId35"/>
    <p:sldId id="770" r:id="rId36"/>
    <p:sldId id="771" r:id="rId37"/>
    <p:sldId id="772" r:id="rId38"/>
    <p:sldId id="773" r:id="rId39"/>
    <p:sldId id="774" r:id="rId40"/>
    <p:sldId id="775" r:id="rId41"/>
    <p:sldId id="776" r:id="rId42"/>
    <p:sldId id="777" r:id="rId43"/>
    <p:sldId id="778" r:id="rId44"/>
    <p:sldId id="779" r:id="rId45"/>
    <p:sldId id="780" r:id="rId46"/>
    <p:sldId id="781" r:id="rId47"/>
    <p:sldId id="782" r:id="rId48"/>
    <p:sldId id="783" r:id="rId49"/>
    <p:sldId id="784" r:id="rId50"/>
    <p:sldId id="785" r:id="rId51"/>
    <p:sldId id="786" r:id="rId52"/>
    <p:sldId id="787" r:id="rId53"/>
    <p:sldId id="788" r:id="rId54"/>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00"/>
    <a:srgbClr val="000000"/>
    <a:srgbClr val="0099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94726" autoAdjust="0"/>
  </p:normalViewPr>
  <p:slideViewPr>
    <p:cSldViewPr>
      <p:cViewPr>
        <p:scale>
          <a:sx n="60" d="100"/>
          <a:sy n="60" d="100"/>
        </p:scale>
        <p:origin x="-390" y="-3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371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2"/>
            <a:ext cx="2945659" cy="49371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4/10/2012</a:t>
            </a:fld>
            <a:endParaRPr lang="en-US"/>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6"/>
            <a:ext cx="2945659" cy="49371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C17BE14-13B9-4B98-ADF7-B83D4CBD3090}" type="slidenum">
              <a:rPr lang="en-GB" smtClean="0"/>
              <a:pPr/>
              <a:t>2</a:t>
            </a:fld>
            <a:endParaRPr lang="en-GB"/>
          </a:p>
        </p:txBody>
      </p:sp>
    </p:spTree>
    <p:extLst>
      <p:ext uri="{BB962C8B-B14F-4D97-AF65-F5344CB8AC3E}">
        <p14:creationId xmlns:p14="http://schemas.microsoft.com/office/powerpoint/2010/main" val="2071599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3</a:t>
            </a:fld>
            <a:endParaRPr lang="ar-SA"/>
          </a:p>
        </p:txBody>
      </p:sp>
    </p:spTree>
    <p:extLst>
      <p:ext uri="{BB962C8B-B14F-4D97-AF65-F5344CB8AC3E}">
        <p14:creationId xmlns:p14="http://schemas.microsoft.com/office/powerpoint/2010/main" val="3148460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2679801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798635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6</a:t>
            </a:fld>
            <a:endParaRPr lang="en-GB"/>
          </a:p>
        </p:txBody>
      </p:sp>
    </p:spTree>
    <p:extLst>
      <p:ext uri="{BB962C8B-B14F-4D97-AF65-F5344CB8AC3E}">
        <p14:creationId xmlns:p14="http://schemas.microsoft.com/office/powerpoint/2010/main" val="2925374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7</a:t>
            </a:fld>
            <a:endParaRPr lang="en-GB"/>
          </a:p>
        </p:txBody>
      </p:sp>
    </p:spTree>
    <p:extLst>
      <p:ext uri="{BB962C8B-B14F-4D97-AF65-F5344CB8AC3E}">
        <p14:creationId xmlns:p14="http://schemas.microsoft.com/office/powerpoint/2010/main" val="2520531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2456011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175646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10</a:t>
            </a:fld>
            <a:endParaRPr lang="en-GB"/>
          </a:p>
        </p:txBody>
      </p:sp>
    </p:spTree>
    <p:extLst>
      <p:ext uri="{BB962C8B-B14F-4D97-AF65-F5344CB8AC3E}">
        <p14:creationId xmlns:p14="http://schemas.microsoft.com/office/powerpoint/2010/main" val="2625921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11</a:t>
            </a:fld>
            <a:endParaRPr lang="en-GB"/>
          </a:p>
        </p:txBody>
      </p:sp>
    </p:spTree>
    <p:extLst>
      <p:ext uri="{BB962C8B-B14F-4D97-AF65-F5344CB8AC3E}">
        <p14:creationId xmlns:p14="http://schemas.microsoft.com/office/powerpoint/2010/main" val="210802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12</a:t>
            </a:fld>
            <a:endParaRPr lang="en-GB"/>
          </a:p>
        </p:txBody>
      </p:sp>
    </p:spTree>
    <p:extLst>
      <p:ext uri="{BB962C8B-B14F-4D97-AF65-F5344CB8AC3E}">
        <p14:creationId xmlns:p14="http://schemas.microsoft.com/office/powerpoint/2010/main" val="4014459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13</a:t>
            </a:fld>
            <a:endParaRPr lang="en-GB"/>
          </a:p>
        </p:txBody>
      </p:sp>
    </p:spTree>
    <p:extLst>
      <p:ext uri="{BB962C8B-B14F-4D97-AF65-F5344CB8AC3E}">
        <p14:creationId xmlns:p14="http://schemas.microsoft.com/office/powerpoint/2010/main" val="384711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14</a:t>
            </a:fld>
            <a:endParaRPr lang="en-GB"/>
          </a:p>
        </p:txBody>
      </p:sp>
    </p:spTree>
    <p:extLst>
      <p:ext uri="{BB962C8B-B14F-4D97-AF65-F5344CB8AC3E}">
        <p14:creationId xmlns:p14="http://schemas.microsoft.com/office/powerpoint/2010/main" val="1989837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15</a:t>
            </a:fld>
            <a:endParaRPr lang="en-GB"/>
          </a:p>
        </p:txBody>
      </p:sp>
    </p:spTree>
    <p:extLst>
      <p:ext uri="{BB962C8B-B14F-4D97-AF65-F5344CB8AC3E}">
        <p14:creationId xmlns:p14="http://schemas.microsoft.com/office/powerpoint/2010/main" val="2047664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16</a:t>
            </a:fld>
            <a:endParaRPr lang="en-GB"/>
          </a:p>
        </p:txBody>
      </p:sp>
    </p:spTree>
    <p:extLst>
      <p:ext uri="{BB962C8B-B14F-4D97-AF65-F5344CB8AC3E}">
        <p14:creationId xmlns:p14="http://schemas.microsoft.com/office/powerpoint/2010/main" val="3992478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3784889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20</a:t>
            </a:fld>
            <a:endParaRPr lang="en-GB"/>
          </a:p>
        </p:txBody>
      </p:sp>
    </p:spTree>
    <p:extLst>
      <p:ext uri="{BB962C8B-B14F-4D97-AF65-F5344CB8AC3E}">
        <p14:creationId xmlns:p14="http://schemas.microsoft.com/office/powerpoint/2010/main" val="305932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24</a:t>
            </a:fld>
            <a:endParaRPr lang="en-GB"/>
          </a:p>
        </p:txBody>
      </p:sp>
    </p:spTree>
    <p:extLst>
      <p:ext uri="{BB962C8B-B14F-4D97-AF65-F5344CB8AC3E}">
        <p14:creationId xmlns:p14="http://schemas.microsoft.com/office/powerpoint/2010/main" val="3908984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1833154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29</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31</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33</a:t>
            </a:fld>
            <a:endParaRPr lang="en-GB"/>
          </a:p>
        </p:txBody>
      </p:sp>
    </p:spTree>
    <p:extLst>
      <p:ext uri="{BB962C8B-B14F-4D97-AF65-F5344CB8AC3E}">
        <p14:creationId xmlns:p14="http://schemas.microsoft.com/office/powerpoint/2010/main" val="3004272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34</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a:p>
        </p:txBody>
      </p:sp>
    </p:spTree>
    <p:extLst>
      <p:ext uri="{BB962C8B-B14F-4D97-AF65-F5344CB8AC3E}">
        <p14:creationId xmlns:p14="http://schemas.microsoft.com/office/powerpoint/2010/main" val="2473128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36</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37</a:t>
            </a:fld>
            <a:endParaRPr lang="en-US"/>
          </a:p>
        </p:txBody>
      </p:sp>
    </p:spTree>
    <p:extLst>
      <p:ext uri="{BB962C8B-B14F-4D97-AF65-F5344CB8AC3E}">
        <p14:creationId xmlns:p14="http://schemas.microsoft.com/office/powerpoint/2010/main" val="11284027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38</a:t>
            </a:fld>
            <a:endParaRPr lang="en-US"/>
          </a:p>
        </p:txBody>
      </p:sp>
    </p:spTree>
    <p:extLst>
      <p:ext uri="{BB962C8B-B14F-4D97-AF65-F5344CB8AC3E}">
        <p14:creationId xmlns:p14="http://schemas.microsoft.com/office/powerpoint/2010/main" val="18234825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39</a:t>
            </a:fld>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40</a:t>
            </a:fld>
            <a:endParaRPr lang="en-US"/>
          </a:p>
        </p:txBody>
      </p:sp>
    </p:spTree>
    <p:extLst>
      <p:ext uri="{BB962C8B-B14F-4D97-AF65-F5344CB8AC3E}">
        <p14:creationId xmlns:p14="http://schemas.microsoft.com/office/powerpoint/2010/main" val="30519163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41</a:t>
            </a:fld>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42</a:t>
            </a:fld>
            <a:endParaRPr lang="en-US"/>
          </a:p>
        </p:txBody>
      </p:sp>
    </p:spTree>
    <p:extLst>
      <p:ext uri="{BB962C8B-B14F-4D97-AF65-F5344CB8AC3E}">
        <p14:creationId xmlns:p14="http://schemas.microsoft.com/office/powerpoint/2010/main" val="2888567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43</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44</a:t>
            </a:fld>
            <a:endParaRPr lang="en-US"/>
          </a:p>
        </p:txBody>
      </p:sp>
    </p:spTree>
    <p:extLst>
      <p:ext uri="{BB962C8B-B14F-4D97-AF65-F5344CB8AC3E}">
        <p14:creationId xmlns:p14="http://schemas.microsoft.com/office/powerpoint/2010/main" val="16963366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45</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46</a:t>
            </a:fld>
            <a:endParaRPr lang="en-US"/>
          </a:p>
        </p:txBody>
      </p:sp>
    </p:spTree>
    <p:extLst>
      <p:ext uri="{BB962C8B-B14F-4D97-AF65-F5344CB8AC3E}">
        <p14:creationId xmlns:p14="http://schemas.microsoft.com/office/powerpoint/2010/main" val="3044961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47</a:t>
            </a:fld>
            <a:endParaRPr lang="en-US"/>
          </a:p>
        </p:txBody>
      </p:sp>
    </p:spTree>
    <p:extLst>
      <p:ext uri="{BB962C8B-B14F-4D97-AF65-F5344CB8AC3E}">
        <p14:creationId xmlns:p14="http://schemas.microsoft.com/office/powerpoint/2010/main" val="2483178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48</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49</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50</a:t>
            </a:fld>
            <a:endParaRPr lang="en-GB"/>
          </a:p>
        </p:txBody>
      </p:sp>
    </p:spTree>
    <p:extLst>
      <p:ext uri="{BB962C8B-B14F-4D97-AF65-F5344CB8AC3E}">
        <p14:creationId xmlns:p14="http://schemas.microsoft.com/office/powerpoint/2010/main" val="10578798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51</a:t>
            </a:fld>
            <a:endParaRPr lang="en-GB"/>
          </a:p>
        </p:txBody>
      </p:sp>
    </p:spTree>
    <p:extLst>
      <p:ext uri="{BB962C8B-B14F-4D97-AF65-F5344CB8AC3E}">
        <p14:creationId xmlns:p14="http://schemas.microsoft.com/office/powerpoint/2010/main" val="18799688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2C5AF48-E172-47BB-B7EA-263AB951E32E}" type="slidenum">
              <a:rPr lang="en-GB" smtClean="0"/>
              <a:pPr/>
              <a:t>52</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53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10/04/2012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10/04/2012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10/04/2012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10/04/2012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2212972"/>
          </a:xfrm>
        </p:spPr>
        <p:txBody>
          <a:bodyPr>
            <a:normAutofit fontScale="90000"/>
          </a:bodyPr>
          <a:lstStyle/>
          <a:p>
            <a:pPr algn="ctr" rtl="1"/>
            <a:r>
              <a:rPr lang="ar-SA" dirty="0" smtClean="0">
                <a:latin typeface="Arial" pitchFamily="34" charset="0"/>
                <a:cs typeface="Arial" pitchFamily="34" charset="0"/>
              </a:rPr>
              <a:t/>
            </a:r>
            <a:br>
              <a:rPr lang="ar-SA" dirty="0" smtClean="0">
                <a:latin typeface="Arial" pitchFamily="34" charset="0"/>
                <a:cs typeface="Arial" pitchFamily="34" charset="0"/>
              </a:rPr>
            </a:br>
            <a:r>
              <a:rPr lang="ar-SA" sz="5300" b="1" dirty="0" smtClean="0">
                <a:solidFill>
                  <a:srgbClr val="00B0F0"/>
                </a:solidFill>
                <a:latin typeface="GE SS TV Bold" pitchFamily="18" charset="-78"/>
                <a:ea typeface="GE SS TV Bold" pitchFamily="18" charset="-78"/>
                <a:cs typeface="GE SS TV Bold" pitchFamily="18" charset="-78"/>
              </a:rPr>
              <a:t>نصوص ووثائق إسلامية</a:t>
            </a:r>
            <a:br>
              <a:rPr lang="ar-SA" sz="5300" b="1" dirty="0" smtClean="0">
                <a:solidFill>
                  <a:srgbClr val="00B0F0"/>
                </a:solidFill>
                <a:latin typeface="GE SS TV Bold" pitchFamily="18" charset="-78"/>
                <a:ea typeface="GE SS TV Bold" pitchFamily="18" charset="-78"/>
                <a:cs typeface="GE SS TV Bold" pitchFamily="18" charset="-78"/>
              </a:rPr>
            </a:br>
            <a:r>
              <a:rPr lang="ar-SA" sz="5300" b="1" dirty="0" smtClean="0">
                <a:solidFill>
                  <a:schemeClr val="tx2">
                    <a:lumMod val="75000"/>
                  </a:schemeClr>
                </a:solidFill>
                <a:latin typeface="GE SS TV Bold" pitchFamily="18" charset="-78"/>
                <a:ea typeface="GE SS TV Bold" pitchFamily="18" charset="-78"/>
                <a:cs typeface="GE SS TV Bold" pitchFamily="18" charset="-78"/>
              </a:rPr>
              <a:t>الفرقة الثالثة – تاريخ</a:t>
            </a:r>
            <a:br>
              <a:rPr lang="ar-SA" sz="5300" b="1" dirty="0" smtClean="0">
                <a:solidFill>
                  <a:schemeClr val="tx2">
                    <a:lumMod val="75000"/>
                  </a:schemeClr>
                </a:solidFill>
                <a:latin typeface="GE SS TV Bold" pitchFamily="18" charset="-78"/>
                <a:ea typeface="GE SS TV Bold" pitchFamily="18" charset="-78"/>
                <a:cs typeface="GE SS TV Bold" pitchFamily="18" charset="-78"/>
              </a:rPr>
            </a:br>
            <a:r>
              <a:rPr lang="ar-SA" sz="5300" b="1" dirty="0" smtClean="0">
                <a:latin typeface="GE SS TV Bold" pitchFamily="18" charset="-78"/>
                <a:ea typeface="GE SS TV Bold" pitchFamily="18" charset="-78"/>
                <a:cs typeface="GE SS TV Bold" pitchFamily="18" charset="-78"/>
              </a:rPr>
              <a:t/>
            </a:r>
            <a:br>
              <a:rPr lang="ar-SA" sz="5300" b="1" dirty="0" smtClean="0">
                <a:latin typeface="GE SS TV Bold" pitchFamily="18" charset="-78"/>
                <a:ea typeface="GE SS TV Bold" pitchFamily="18" charset="-78"/>
                <a:cs typeface="GE SS TV Bold" pitchFamily="18" charset="-78"/>
              </a:rPr>
            </a:br>
            <a:endParaRPr lang="en-GB" sz="5300" b="1" dirty="0">
              <a:latin typeface="GE SS TV Bold" pitchFamily="18" charset="-78"/>
              <a:ea typeface="GE SS TV Bold" pitchFamily="18" charset="-78"/>
              <a:cs typeface="GE SS TV Bold" pitchFamily="18" charset="-78"/>
            </a:endParaRPr>
          </a:p>
        </p:txBody>
      </p:sp>
      <p:sp>
        <p:nvSpPr>
          <p:cNvPr id="5" name="Footer Placeholder 4"/>
          <p:cNvSpPr>
            <a:spLocks noGrp="1"/>
          </p:cNvSpPr>
          <p:nvPr>
            <p:ph type="ftr" sz="quarter" idx="4294967295"/>
          </p:nvPr>
        </p:nvSpPr>
        <p:spPr>
          <a:xfrm>
            <a:off x="1828800" y="6492875"/>
            <a:ext cx="6026150" cy="365125"/>
          </a:xfrm>
          <a:prstGeom prst="rect">
            <a:avLst/>
          </a:prstGeom>
        </p:spPr>
        <p:txBody>
          <a:bodyPr/>
          <a:lstStyle/>
          <a:p>
            <a:r>
              <a:rPr lang="ar-SA" dirty="0" smtClean="0">
                <a:solidFill>
                  <a:schemeClr val="tx1"/>
                </a:solidFill>
              </a:rPr>
              <a:t>الفصل الدراسي الثاني 1433/1432 هـ</a:t>
            </a:r>
            <a:endParaRPr lang="en-GB" dirty="0">
              <a:solidFill>
                <a:schemeClr val="tx1"/>
              </a:solidFill>
            </a:endParaRPr>
          </a:p>
        </p:txBody>
      </p:sp>
    </p:spTree>
    <p:extLst>
      <p:ext uri="{BB962C8B-B14F-4D97-AF65-F5344CB8AC3E}">
        <p14:creationId xmlns:p14="http://schemas.microsoft.com/office/powerpoint/2010/main" val="382222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9344379" cy="5257800"/>
          </a:xfrm>
        </p:spPr>
        <p:txBody>
          <a:bodyPr/>
          <a:lstStyle/>
          <a:p>
            <a:pPr algn="ctr" rtl="1"/>
            <a:r>
              <a:rPr lang="ar-SA" sz="4000" b="1" dirty="0">
                <a:solidFill>
                  <a:srgbClr val="002060"/>
                </a:solidFill>
                <a:latin typeface="GE SS TV Bold" pitchFamily="18" charset="-78"/>
                <a:ea typeface="GE SS TV Bold" pitchFamily="18" charset="-78"/>
                <a:cs typeface="GE SS TV Bold" pitchFamily="18" charset="-78"/>
              </a:rPr>
              <a:t>نصوص ووثائق إسلامية</a:t>
            </a:r>
            <a:r>
              <a:rPr lang="ar-SA" sz="4000" b="1" dirty="0">
                <a:solidFill>
                  <a:srgbClr val="00B0F0"/>
                </a:solidFill>
                <a:latin typeface="GE SS TV Bold" pitchFamily="18" charset="-78"/>
                <a:ea typeface="GE SS TV Bold" pitchFamily="18" charset="-78"/>
                <a:cs typeface="GE SS TV Bold" pitchFamily="18" charset="-78"/>
              </a:rPr>
              <a:t/>
            </a:r>
            <a:br>
              <a:rPr lang="ar-SA" sz="4000" b="1" dirty="0">
                <a:solidFill>
                  <a:srgbClr val="00B0F0"/>
                </a:solidFill>
                <a:latin typeface="GE SS TV Bold" pitchFamily="18" charset="-78"/>
                <a:ea typeface="GE SS TV Bold" pitchFamily="18" charset="-78"/>
                <a:cs typeface="GE SS TV Bold" pitchFamily="18" charset="-78"/>
              </a:rPr>
            </a:br>
            <a:endParaRPr lang="ar-SA" sz="4000" b="1" dirty="0" smtClean="0"/>
          </a:p>
          <a:p>
            <a:pPr algn="ctr" rtl="1"/>
            <a:r>
              <a:rPr lang="ar-SA" sz="4000" b="1" dirty="0" smtClean="0">
                <a:solidFill>
                  <a:srgbClr val="009900"/>
                </a:solidFill>
              </a:rPr>
              <a:t>أرجو</a:t>
            </a:r>
            <a:r>
              <a:rPr lang="ar-SA" sz="4000" b="1" dirty="0" smtClean="0"/>
              <a:t>			</a:t>
            </a:r>
            <a:r>
              <a:rPr lang="en-GB" sz="4000" b="1" dirty="0" smtClean="0">
                <a:solidFill>
                  <a:srgbClr val="009900"/>
                </a:solidFill>
              </a:rPr>
              <a:t>1006</a:t>
            </a:r>
            <a:endParaRPr lang="en-GB" sz="4000" dirty="0">
              <a:solidFill>
                <a:srgbClr val="009900"/>
              </a:solidFill>
            </a:endParaRPr>
          </a:p>
          <a:p>
            <a:pPr algn="ctr" rtl="1"/>
            <a:endParaRPr lang="ar-SA" sz="4000" b="1" dirty="0" smtClean="0"/>
          </a:p>
          <a:p>
            <a:pPr algn="ctr" rtl="1"/>
            <a:endParaRPr lang="ar-SA" sz="4000" dirty="0"/>
          </a:p>
          <a:p>
            <a:pPr algn="ctr" rtl="1"/>
            <a:endParaRPr lang="ar-SA" sz="4000" dirty="0" smtClean="0"/>
          </a:p>
        </p:txBody>
      </p:sp>
      <p:pic>
        <p:nvPicPr>
          <p:cNvPr id="4" name="Picture 2" descr="C:\Users\kmomer\Pictures\phone.gif"/>
          <p:cNvPicPr>
            <a:picLocks noChangeAspect="1" noChangeArrowheads="1" noCrop="1"/>
          </p:cNvPicPr>
          <p:nvPr/>
        </p:nvPicPr>
        <p:blipFill>
          <a:blip r:embed="rId3" cstate="print"/>
          <a:srcRect/>
          <a:stretch>
            <a:fillRect/>
          </a:stretch>
        </p:blipFill>
        <p:spPr bwMode="auto">
          <a:xfrm>
            <a:off x="4572000" y="2209800"/>
            <a:ext cx="1289844" cy="714375"/>
          </a:xfrm>
          <a:prstGeom prst="rect">
            <a:avLst/>
          </a:prstGeom>
          <a:noFill/>
          <a:ln w="9525">
            <a:noFill/>
            <a:miter lim="800000"/>
            <a:headEnd/>
            <a:tailEnd/>
          </a:ln>
          <a:effectLst/>
        </p:spPr>
      </p:pic>
    </p:spTree>
    <p:extLst>
      <p:ext uri="{BB962C8B-B14F-4D97-AF65-F5344CB8AC3E}">
        <p14:creationId xmlns:p14="http://schemas.microsoft.com/office/powerpoint/2010/main" val="1670459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pic>
        <p:nvPicPr>
          <p:cNvPr id="1026" name="Picture 2" descr="C:\Users\kmomer\Downloads\20101115big7386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060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69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ar-SA" b="1" dirty="0" smtClean="0">
                <a:latin typeface="GE MB Farah Bold" pitchFamily="50" charset="-78"/>
                <a:ea typeface="GE MB Farah Bold" pitchFamily="50" charset="-78"/>
                <a:cs typeface="GE MB Farah Bold" pitchFamily="50" charset="-78"/>
              </a:rPr>
              <a:t>أهداف المقرر</a:t>
            </a:r>
          </a:p>
          <a:p>
            <a:pPr algn="r" rtl="1"/>
            <a:r>
              <a:rPr lang="ar-SA" b="1" dirty="0" smtClean="0">
                <a:latin typeface="GE MB Farah Bold" pitchFamily="50" charset="-78"/>
                <a:ea typeface="GE MB Farah Bold" pitchFamily="50" charset="-78"/>
                <a:cs typeface="GE MB Farah Bold" pitchFamily="50" charset="-78"/>
              </a:rPr>
              <a:t>مفردات المقرر</a:t>
            </a:r>
          </a:p>
          <a:p>
            <a:pPr algn="r" rtl="1"/>
            <a:r>
              <a:rPr lang="ar-SA" b="1" dirty="0" smtClean="0">
                <a:latin typeface="GE MB Farah Bold" pitchFamily="50" charset="-78"/>
                <a:ea typeface="GE MB Farah Bold" pitchFamily="50" charset="-78"/>
                <a:cs typeface="GE MB Farah Bold" pitchFamily="50" charset="-78"/>
              </a:rPr>
              <a:t>المرجع الأساس</a:t>
            </a:r>
          </a:p>
          <a:p>
            <a:pPr algn="r" rtl="1"/>
            <a:r>
              <a:rPr lang="ar-SA" b="1" dirty="0" smtClean="0">
                <a:latin typeface="GE MB Farah Bold" pitchFamily="50" charset="-78"/>
                <a:ea typeface="GE MB Farah Bold" pitchFamily="50" charset="-78"/>
                <a:cs typeface="GE MB Farah Bold" pitchFamily="50" charset="-78"/>
              </a:rPr>
              <a:t>التقييم</a:t>
            </a:r>
          </a:p>
          <a:p>
            <a:pPr algn="r" rtl="1"/>
            <a:r>
              <a:rPr lang="ar-SA" b="1" dirty="0" smtClean="0">
                <a:latin typeface="GE MB Farah Bold" pitchFamily="50" charset="-78"/>
                <a:ea typeface="GE MB Farah Bold" pitchFamily="50" charset="-78"/>
                <a:cs typeface="GE MB Farah Bold" pitchFamily="50" charset="-78"/>
              </a:rPr>
              <a:t>مدخل لدراسة النصوص والوثائق </a:t>
            </a:r>
            <a:endParaRPr lang="en-GB" b="1" dirty="0">
              <a:latin typeface="GE MB Farah Bold" pitchFamily="50" charset="-78"/>
              <a:ea typeface="GE MB Farah Bold" pitchFamily="50" charset="-78"/>
              <a:cs typeface="GE MB Farah Bold" pitchFamily="50"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5"/>
          <p:cNvSpPr>
            <a:spLocks noGrp="1" noChangeArrowheads="1"/>
          </p:cNvSpPr>
          <p:nvPr>
            <p:ph type="title"/>
          </p:nvPr>
        </p:nvSpPr>
        <p:spPr bwMode="auto">
          <a:prstGeom prst="ribbon">
            <a:avLst>
              <a:gd name="adj1" fmla="val 12500"/>
              <a:gd name="adj2" fmla="val 50000"/>
            </a:avLst>
          </a:prstGeom>
          <a:ln w="9525">
            <a:solidFill>
              <a:srgbClr val="FFFF00"/>
            </a:solidFill>
            <a:round/>
            <a:headEnd/>
            <a:tailEnd/>
          </a:ln>
          <a:effectLst/>
        </p:spPr>
        <p:style>
          <a:lnRef idx="0">
            <a:scrgbClr r="0" g="0" b="0"/>
          </a:lnRef>
          <a:fillRef idx="1003">
            <a:schemeClr val="dk2"/>
          </a:fillRef>
          <a:effectRef idx="0">
            <a:scrgbClr r="0" g="0" b="0"/>
          </a:effectRef>
          <a:fontRef idx="major"/>
        </p:style>
        <p:txBody>
          <a:bodyPr wrap="none" anchor="ctr">
            <a:normAutofit fontScale="90000"/>
          </a:bodyPr>
          <a:lstStyle/>
          <a:p>
            <a:pPr algn="ctr" rtl="1"/>
            <a:r>
              <a:rPr lang="ar-SA" sz="3600" b="1" dirty="0" smtClean="0">
                <a:solidFill>
                  <a:srgbClr val="FFFF00"/>
                </a:solidFill>
                <a:cs typeface="Simplified Arabic" pitchFamily="2" charset="-78"/>
              </a:rPr>
              <a:t>محاضرة اليوم</a:t>
            </a:r>
            <a:endParaRPr lang="en-GB" sz="3600" b="1" dirty="0" smtClean="0">
              <a:solidFill>
                <a:srgbClr val="FFFF00"/>
              </a:solidFill>
              <a:cs typeface="Simplified Arabic" pitchFamily="2" charset="-78"/>
            </a:endParaRPr>
          </a:p>
          <a:p>
            <a:pPr algn="ctr" rtl="1"/>
            <a:r>
              <a:rPr lang="en-GB" sz="3600" b="1" dirty="0" smtClean="0">
                <a:solidFill>
                  <a:srgbClr val="FFFF00"/>
                </a:solidFill>
                <a:cs typeface="Simplified Arabic" pitchFamily="2" charset="-78"/>
              </a:rPr>
              <a:t>1433/3/16</a:t>
            </a:r>
          </a:p>
        </p:txBody>
      </p:sp>
    </p:spTree>
    <p:extLst>
      <p:ext uri="{BB962C8B-B14F-4D97-AF65-F5344CB8AC3E}">
        <p14:creationId xmlns:p14="http://schemas.microsoft.com/office/powerpoint/2010/main" val="117985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30A0"/>
            </a:solidFill>
          </a:ln>
        </p:spPr>
        <p:txBody>
          <a:bodyPr/>
          <a:lstStyle/>
          <a:p>
            <a:pPr algn="r" rtl="1"/>
            <a:r>
              <a:rPr lang="ar-SA" b="1" dirty="0" smtClean="0">
                <a:solidFill>
                  <a:srgbClr val="009900"/>
                </a:solidFill>
              </a:rPr>
              <a:t>أهداف المقرر</a:t>
            </a:r>
            <a:endParaRPr lang="en-GB" b="1" dirty="0">
              <a:solidFill>
                <a:srgbClr val="009900"/>
              </a:solidFill>
            </a:endParaRPr>
          </a:p>
        </p:txBody>
      </p:sp>
      <p:sp>
        <p:nvSpPr>
          <p:cNvPr id="3" name="Content Placeholder 2"/>
          <p:cNvSpPr>
            <a:spLocks noGrp="1"/>
          </p:cNvSpPr>
          <p:nvPr>
            <p:ph idx="1"/>
          </p:nvPr>
        </p:nvSpPr>
        <p:spPr>
          <a:xfrm>
            <a:off x="0" y="1600203"/>
            <a:ext cx="9906000" cy="4525963"/>
          </a:xfrm>
        </p:spPr>
        <p:txBody>
          <a:bodyPr>
            <a:normAutofit/>
          </a:bodyPr>
          <a:lstStyle/>
          <a:p>
            <a:pPr algn="just" rtl="1"/>
            <a:r>
              <a:rPr lang="ar-SA" b="1" dirty="0" smtClean="0"/>
              <a:t>من أهداف المقرر  </a:t>
            </a:r>
          </a:p>
          <a:p>
            <a:pPr algn="just" rtl="1"/>
            <a:r>
              <a:rPr lang="ar-SA" b="1" dirty="0" smtClean="0"/>
              <a:t>تدريب </a:t>
            </a:r>
            <a:r>
              <a:rPr lang="ar-SA" b="1" dirty="0"/>
              <a:t>الطالبة على كيفية التعامل مع </a:t>
            </a:r>
            <a:r>
              <a:rPr lang="ar-SA" b="1" dirty="0" smtClean="0"/>
              <a:t>النصوص التاريخية</a:t>
            </a:r>
          </a:p>
          <a:p>
            <a:pPr algn="just" rtl="1"/>
            <a:r>
              <a:rPr lang="ar-SA" b="1" dirty="0" smtClean="0"/>
              <a:t>التعرف </a:t>
            </a:r>
            <a:r>
              <a:rPr lang="ar-SA" b="1" dirty="0"/>
              <a:t>على موضوعات </a:t>
            </a:r>
            <a:r>
              <a:rPr lang="ar-SA" b="1" dirty="0" smtClean="0"/>
              <a:t>النصوص </a:t>
            </a:r>
            <a:r>
              <a:rPr lang="ar-SA" b="1" dirty="0"/>
              <a:t>الرئيسة والفرعية </a:t>
            </a:r>
            <a:endParaRPr lang="ar-SA" b="1" dirty="0" smtClean="0"/>
          </a:p>
          <a:p>
            <a:pPr algn="just" rtl="1"/>
            <a:r>
              <a:rPr lang="ar-SA" b="1" dirty="0" smtClean="0"/>
              <a:t>تحليل النصوص </a:t>
            </a:r>
            <a:r>
              <a:rPr lang="ar-SA" b="1" dirty="0"/>
              <a:t>تحليلا تاريخيا شاملا وفهم  المصطلحات المستخدمة وربط الاسلوب  بالخلفية التاريخية. </a:t>
            </a:r>
            <a:endParaRPr lang="ar-SA" b="1" dirty="0" smtClean="0"/>
          </a:p>
          <a:p>
            <a:pPr algn="just" rtl="1"/>
            <a:r>
              <a:rPr lang="ar-SA" b="1" dirty="0" smtClean="0"/>
              <a:t>التعرف على مناهج أهم </a:t>
            </a:r>
            <a:r>
              <a:rPr lang="ar-SA" b="1" dirty="0"/>
              <a:t>المؤرخين القدامي في العصور الاسلامية </a:t>
            </a:r>
            <a:r>
              <a:rPr lang="ar-SA" b="1" dirty="0" smtClean="0"/>
              <a:t>الاولى</a:t>
            </a: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965267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915400" cy="1143000"/>
          </a:xfrm>
          <a:ln>
            <a:solidFill>
              <a:srgbClr val="00B050"/>
            </a:solidFill>
          </a:ln>
        </p:spPr>
        <p:txBody>
          <a:bodyPr/>
          <a:lstStyle/>
          <a:p>
            <a:pPr algn="r" rtl="1"/>
            <a:r>
              <a:rPr lang="ar-SA" b="1" dirty="0" smtClean="0"/>
              <a:t>مفردات المقرر</a:t>
            </a:r>
            <a:endParaRPr lang="en-GB" b="1" dirty="0"/>
          </a:p>
        </p:txBody>
      </p:sp>
      <p:sp>
        <p:nvSpPr>
          <p:cNvPr id="3" name="Content Placeholder 2"/>
          <p:cNvSpPr>
            <a:spLocks noGrp="1"/>
          </p:cNvSpPr>
          <p:nvPr>
            <p:ph idx="1"/>
          </p:nvPr>
        </p:nvSpPr>
        <p:spPr/>
        <p:txBody>
          <a:bodyPr>
            <a:normAutofit/>
          </a:bodyPr>
          <a:lstStyle/>
          <a:p>
            <a:pPr algn="r" rtl="1"/>
            <a:r>
              <a:rPr lang="ar-SA" sz="3600" b="1" dirty="0" smtClean="0">
                <a:solidFill>
                  <a:srgbClr val="FF0066"/>
                </a:solidFill>
                <a:latin typeface="GE MB MB Bold" pitchFamily="50" charset="-78"/>
                <a:ea typeface="GE MB MB Bold" pitchFamily="50" charset="-78"/>
                <a:cs typeface="GE MB MB Bold" pitchFamily="50" charset="-78"/>
              </a:rPr>
              <a:t>مدخل لدراسة النصوص والوثائق</a:t>
            </a:r>
          </a:p>
          <a:p>
            <a:pPr algn="r" rtl="1"/>
            <a:r>
              <a:rPr lang="ar-SA" sz="3600" b="1" dirty="0" smtClean="0">
                <a:latin typeface="GE MB MB Bold" pitchFamily="50" charset="-78"/>
                <a:ea typeface="GE MB MB Bold" pitchFamily="50" charset="-78"/>
                <a:cs typeface="GE MB MB Bold" pitchFamily="50" charset="-78"/>
              </a:rPr>
              <a:t>العلاقة بين المهاجرين والانصار</a:t>
            </a:r>
          </a:p>
          <a:p>
            <a:pPr algn="r" rtl="1"/>
            <a:r>
              <a:rPr lang="ar-SA" sz="3600" b="1" dirty="0" smtClean="0">
                <a:latin typeface="GE MB MB Bold" pitchFamily="50" charset="-78"/>
                <a:ea typeface="GE MB MB Bold" pitchFamily="50" charset="-78"/>
                <a:cs typeface="GE MB MB Bold" pitchFamily="50" charset="-78"/>
              </a:rPr>
              <a:t>العهدة العمرية</a:t>
            </a:r>
          </a:p>
          <a:p>
            <a:pPr algn="r" rtl="1"/>
            <a:r>
              <a:rPr lang="ar-SA" sz="3600" b="1" dirty="0" smtClean="0">
                <a:solidFill>
                  <a:srgbClr val="7030A0"/>
                </a:solidFill>
                <a:latin typeface="GE MB MB Bold" pitchFamily="50" charset="-78"/>
                <a:ea typeface="GE MB MB Bold" pitchFamily="50" charset="-78"/>
                <a:cs typeface="GE MB MB Bold" pitchFamily="50" charset="-78"/>
              </a:rPr>
              <a:t>مرسوم بتعيين أحد القضاة في قرطبة</a:t>
            </a:r>
          </a:p>
          <a:p>
            <a:pPr algn="r" rtl="1"/>
            <a:r>
              <a:rPr lang="ar-SA" sz="3600" b="1" dirty="0" smtClean="0">
                <a:latin typeface="GE MB MB Bold" pitchFamily="50" charset="-78"/>
                <a:ea typeface="GE MB MB Bold" pitchFamily="50" charset="-78"/>
                <a:cs typeface="GE MB MB Bold" pitchFamily="50" charset="-78"/>
              </a:rPr>
              <a:t>نصوص من كتب التاريخ العام – منهج الطبري </a:t>
            </a:r>
            <a:r>
              <a:rPr lang="en-GB" sz="3600" b="1" dirty="0" smtClean="0">
                <a:latin typeface="GE MB MB Bold" pitchFamily="50" charset="-78"/>
                <a:ea typeface="GE MB MB Bold" pitchFamily="50" charset="-78"/>
                <a:cs typeface="GE MB MB Bold" pitchFamily="50" charset="-78"/>
              </a:rPr>
              <a:t> </a:t>
            </a:r>
            <a:endParaRPr lang="ar-SA" sz="3600" b="1" dirty="0" smtClean="0">
              <a:latin typeface="GE MB MB Bold" pitchFamily="50" charset="-78"/>
              <a:ea typeface="GE MB MB Bold" pitchFamily="50" charset="-78"/>
              <a:cs typeface="GE MB MB Bold" pitchFamily="50"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6613929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2"/>
            </a:solidFill>
          </a:ln>
        </p:spPr>
        <p:txBody>
          <a:bodyPr/>
          <a:lstStyle/>
          <a:p>
            <a:pPr algn="r" rtl="1"/>
            <a:r>
              <a:rPr lang="ar-SA" b="1" dirty="0" smtClean="0"/>
              <a:t>مفردات المقرر</a:t>
            </a:r>
            <a:endParaRPr lang="en-GB" b="1" dirty="0"/>
          </a:p>
        </p:txBody>
      </p:sp>
      <p:sp>
        <p:nvSpPr>
          <p:cNvPr id="3" name="Content Placeholder 2"/>
          <p:cNvSpPr>
            <a:spLocks noGrp="1"/>
          </p:cNvSpPr>
          <p:nvPr>
            <p:ph idx="1"/>
          </p:nvPr>
        </p:nvSpPr>
        <p:spPr/>
        <p:txBody>
          <a:bodyPr>
            <a:normAutofit/>
          </a:bodyPr>
          <a:lstStyle/>
          <a:p>
            <a:pPr algn="r" rtl="1"/>
            <a:r>
              <a:rPr lang="ar-SA" sz="4000" b="1" dirty="0" smtClean="0">
                <a:latin typeface="GE MB MB Bold" pitchFamily="50" charset="-78"/>
                <a:ea typeface="GE MB MB Bold" pitchFamily="50" charset="-78"/>
                <a:cs typeface="GE MB MB Bold" pitchFamily="50" charset="-78"/>
              </a:rPr>
              <a:t>هشام بن عبد الملك</a:t>
            </a:r>
          </a:p>
          <a:p>
            <a:pPr algn="r" rtl="1"/>
            <a:r>
              <a:rPr lang="ar-SA" sz="4000" b="1" dirty="0" smtClean="0">
                <a:latin typeface="GE MB MB Bold" pitchFamily="50" charset="-78"/>
                <a:ea typeface="GE MB MB Bold" pitchFamily="50" charset="-78"/>
                <a:cs typeface="GE MB MB Bold" pitchFamily="50" charset="-78"/>
              </a:rPr>
              <a:t>نص </a:t>
            </a:r>
            <a:r>
              <a:rPr lang="ar-SA" sz="4000" b="1" dirty="0">
                <a:latin typeface="GE MB MB Bold" pitchFamily="50" charset="-78"/>
                <a:ea typeface="GE MB MB Bold" pitchFamily="50" charset="-78"/>
                <a:cs typeface="GE MB MB Bold" pitchFamily="50" charset="-78"/>
              </a:rPr>
              <a:t>من كتب التاريخ الحولي – منهج ابن الأثير</a:t>
            </a:r>
          </a:p>
          <a:p>
            <a:pPr algn="r" rtl="1"/>
            <a:r>
              <a:rPr lang="ar-SA" sz="4000" b="1" dirty="0">
                <a:solidFill>
                  <a:srgbClr val="7030A0"/>
                </a:solidFill>
                <a:latin typeface="GE MB MB Bold" pitchFamily="50" charset="-78"/>
                <a:ea typeface="GE MB MB Bold" pitchFamily="50" charset="-78"/>
                <a:cs typeface="GE MB MB Bold" pitchFamily="50" charset="-78"/>
              </a:rPr>
              <a:t>نص من كتب الرحلات – ابن </a:t>
            </a:r>
            <a:r>
              <a:rPr lang="ar-SA" sz="4000" b="1" dirty="0" smtClean="0">
                <a:solidFill>
                  <a:srgbClr val="7030A0"/>
                </a:solidFill>
                <a:latin typeface="GE MB MB Bold" pitchFamily="50" charset="-78"/>
                <a:ea typeface="GE MB MB Bold" pitchFamily="50" charset="-78"/>
                <a:cs typeface="GE MB MB Bold" pitchFamily="50" charset="-78"/>
              </a:rPr>
              <a:t>بطوطة</a:t>
            </a:r>
            <a:r>
              <a:rPr lang="en-GB" sz="4000" b="1" dirty="0" smtClean="0">
                <a:solidFill>
                  <a:srgbClr val="7030A0"/>
                </a:solidFill>
                <a:latin typeface="GE MB MB Bold" pitchFamily="50" charset="-78"/>
                <a:ea typeface="GE MB MB Bold" pitchFamily="50" charset="-78"/>
                <a:cs typeface="GE MB MB Bold" pitchFamily="50" charset="-78"/>
              </a:rPr>
              <a:t> </a:t>
            </a:r>
            <a:r>
              <a:rPr lang="ar-SA" sz="4000" b="1" dirty="0" smtClean="0">
                <a:solidFill>
                  <a:srgbClr val="7030A0"/>
                </a:solidFill>
                <a:latin typeface="GE MB MB Bold" pitchFamily="50" charset="-78"/>
                <a:ea typeface="GE MB MB Bold" pitchFamily="50" charset="-78"/>
                <a:cs typeface="GE MB MB Bold" pitchFamily="50" charset="-78"/>
              </a:rPr>
              <a:t> (نص مصور)</a:t>
            </a:r>
            <a:endParaRPr lang="en-GB" sz="4000" dirty="0">
              <a:solidFill>
                <a:srgbClr val="7030A0"/>
              </a:solidFill>
            </a:endParaRPr>
          </a:p>
          <a:p>
            <a:pPr algn="just" rtl="1"/>
            <a:r>
              <a:rPr lang="ar-SA" sz="4000" b="1" dirty="0" smtClean="0">
                <a:latin typeface="GE MB MB Bold" pitchFamily="50" charset="-78"/>
                <a:ea typeface="GE MB MB Bold" pitchFamily="50" charset="-78"/>
                <a:cs typeface="GE MB MB Bold" pitchFamily="50" charset="-78"/>
              </a:rPr>
              <a:t>فضل علم التاريخ – ابن خلدون</a:t>
            </a:r>
          </a:p>
          <a:p>
            <a:pPr algn="r" rtl="1"/>
            <a:r>
              <a:rPr lang="ar-SA" sz="4000" b="1" dirty="0" smtClean="0">
                <a:solidFill>
                  <a:srgbClr val="FF0000"/>
                </a:solidFill>
                <a:latin typeface="GE MB MB Bold" pitchFamily="50" charset="-78"/>
                <a:ea typeface="GE MB MB Bold" pitchFamily="50" charset="-78"/>
                <a:cs typeface="GE MB MB Bold" pitchFamily="50" charset="-78"/>
              </a:rPr>
              <a:t>العهد النبوي لرهبان دير طور سيناء أو للنصارى كافة (نص مصور)</a:t>
            </a:r>
            <a:endParaRPr lang="en-GB" sz="4000" b="1" dirty="0">
              <a:solidFill>
                <a:srgbClr val="FF0000"/>
              </a:solidFill>
              <a:latin typeface="GE MB MB Bold" pitchFamily="50" charset="-78"/>
              <a:ea typeface="GE MB MB Bold" pitchFamily="50" charset="-78"/>
              <a:cs typeface="GE MB MB Bold" pitchFamily="50"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960098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30A0"/>
            </a:solidFill>
          </a:ln>
        </p:spPr>
        <p:txBody>
          <a:bodyPr/>
          <a:lstStyle/>
          <a:p>
            <a:pPr algn="r"/>
            <a:r>
              <a:rPr lang="ar-SA" b="1" dirty="0" smtClean="0"/>
              <a:t>المرجع الرئيس</a:t>
            </a:r>
            <a:endParaRPr lang="en-GB" b="1" dirty="0"/>
          </a:p>
        </p:txBody>
      </p:sp>
      <p:sp>
        <p:nvSpPr>
          <p:cNvPr id="3" name="Content Placeholder 2"/>
          <p:cNvSpPr>
            <a:spLocks noGrp="1"/>
          </p:cNvSpPr>
          <p:nvPr>
            <p:ph idx="1"/>
          </p:nvPr>
        </p:nvSpPr>
        <p:spPr/>
        <p:txBody>
          <a:bodyPr>
            <a:normAutofit/>
          </a:bodyPr>
          <a:lstStyle/>
          <a:p>
            <a:pPr algn="r" rtl="1"/>
            <a:r>
              <a:rPr lang="ar-SA" sz="3600" b="1" dirty="0" smtClean="0"/>
              <a:t>اعضاء هيئة التدريس بقسم التاريخ،</a:t>
            </a:r>
          </a:p>
          <a:p>
            <a:pPr marL="3657600" lvl="8" indent="0" algn="r" rtl="1">
              <a:buNone/>
            </a:pPr>
            <a:r>
              <a:rPr lang="ar-SA" b="1" dirty="0" smtClean="0"/>
              <a:t> </a:t>
            </a:r>
            <a:r>
              <a:rPr lang="ar-SA" sz="4000" b="1" u="sng" dirty="0" smtClean="0">
                <a:solidFill>
                  <a:srgbClr val="002060"/>
                </a:solidFill>
              </a:rPr>
              <a:t>نصوص تاريخية مختارة</a:t>
            </a:r>
          </a:p>
          <a:p>
            <a:pPr marL="114300" indent="0" algn="r" rtl="1">
              <a:buNone/>
            </a:pPr>
            <a:r>
              <a:rPr lang="ar-SA" sz="5200" b="1" dirty="0" smtClean="0">
                <a:solidFill>
                  <a:srgbClr val="002060"/>
                </a:solidFill>
              </a:rPr>
              <a:t>+ نصوص مختارة</a:t>
            </a:r>
            <a:endParaRPr lang="en-GB" sz="5200" b="1" dirty="0">
              <a:solidFill>
                <a:srgbClr val="00206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10306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pic>
        <p:nvPicPr>
          <p:cNvPr id="2051"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743200" y="304798"/>
            <a:ext cx="4419600" cy="5867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7666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solidFill>
              <a:schemeClr val="tx2">
                <a:lumMod val="40000"/>
                <a:lumOff val="60000"/>
              </a:schemeClr>
            </a:solidFill>
          </a:ln>
        </p:spPr>
        <p:txBody>
          <a:bodyPr/>
          <a:lstStyle/>
          <a:p>
            <a:pPr algn="r" rtl="1"/>
            <a:r>
              <a:rPr lang="ar-SA" b="1" dirty="0" smtClean="0">
                <a:solidFill>
                  <a:srgbClr val="009900"/>
                </a:solidFill>
              </a:rPr>
              <a:t>تقييم المقرر</a:t>
            </a:r>
            <a:endParaRPr lang="en-GB" b="1" dirty="0">
              <a:solidFill>
                <a:srgbClr val="009900"/>
              </a:solidFill>
            </a:endParaRPr>
          </a:p>
        </p:txBody>
      </p:sp>
      <p:sp>
        <p:nvSpPr>
          <p:cNvPr id="2" name="Content Placeholder 1"/>
          <p:cNvSpPr>
            <a:spLocks noGrp="1"/>
          </p:cNvSpPr>
          <p:nvPr>
            <p:ph idx="1"/>
          </p:nvPr>
        </p:nvSpPr>
        <p:spPr>
          <a:xfrm>
            <a:off x="0" y="1600201"/>
            <a:ext cx="9410700" cy="4530725"/>
          </a:xfrm>
        </p:spPr>
        <p:txBody>
          <a:bodyPr/>
          <a:lstStyle/>
          <a:p>
            <a:pPr algn="r" rtl="1"/>
            <a:r>
              <a:rPr lang="ar-SA" sz="3600" b="1" dirty="0" smtClean="0">
                <a:solidFill>
                  <a:srgbClr val="FF0066"/>
                </a:solidFill>
              </a:rPr>
              <a:t>10</a:t>
            </a:r>
            <a:r>
              <a:rPr lang="ar-SA" sz="3600" b="1" dirty="0" smtClean="0">
                <a:latin typeface="GE MB Farah Bold" pitchFamily="50" charset="-78"/>
                <a:ea typeface="GE MB Farah Bold" pitchFamily="50" charset="-78"/>
                <a:cs typeface="GE MB Farah Bold" pitchFamily="50" charset="-78"/>
              </a:rPr>
              <a:t> درجات للمشاركة في المحاضرة والتكليفات المنزلية</a:t>
            </a:r>
          </a:p>
          <a:p>
            <a:pPr algn="r" rtl="1"/>
            <a:r>
              <a:rPr lang="ar-SA" sz="4400" b="1" dirty="0" smtClean="0">
                <a:latin typeface="Arial Black" pitchFamily="34" charset="0"/>
                <a:ea typeface="GE MB Farah Bold" pitchFamily="50" charset="-78"/>
                <a:cs typeface="GE MB Farah Bold" pitchFamily="50" charset="-78"/>
              </a:rPr>
              <a:t>10</a:t>
            </a:r>
            <a:r>
              <a:rPr lang="ar-SA" sz="3600" b="1" dirty="0" smtClean="0">
                <a:latin typeface="GE MB Farah Bold" pitchFamily="50" charset="-78"/>
                <a:ea typeface="GE MB Farah Bold" pitchFamily="50" charset="-78"/>
                <a:cs typeface="GE MB Farah Bold" pitchFamily="50" charset="-78"/>
              </a:rPr>
              <a:t> اختبار قصير  </a:t>
            </a:r>
            <a:r>
              <a:rPr lang="en-GB" sz="3600" b="1" dirty="0" smtClean="0">
                <a:latin typeface="GE MB Farah Bold" pitchFamily="50" charset="-78"/>
                <a:ea typeface="GE MB Farah Bold" pitchFamily="50" charset="-78"/>
                <a:cs typeface="GE MB Farah Bold" pitchFamily="50" charset="-78"/>
              </a:rPr>
              <a:t>)</a:t>
            </a:r>
            <a:r>
              <a:rPr lang="ar-SA" sz="3600" b="1" dirty="0" smtClean="0">
                <a:latin typeface="GE MB Farah Bold" pitchFamily="50" charset="-78"/>
                <a:ea typeface="GE MB Farah Bold" pitchFamily="50" charset="-78"/>
                <a:cs typeface="GE MB Farah Bold" pitchFamily="50" charset="-78"/>
              </a:rPr>
              <a:t>الاسبوع الثالث)</a:t>
            </a:r>
          </a:p>
          <a:p>
            <a:pPr algn="r" rtl="1"/>
            <a:r>
              <a:rPr lang="ar-SA" sz="4400" b="1" dirty="0" smtClean="0">
                <a:solidFill>
                  <a:srgbClr val="009900"/>
                </a:solidFill>
                <a:latin typeface="GE MB Farah Bold" pitchFamily="50" charset="-78"/>
                <a:ea typeface="GE MB Farah Bold" pitchFamily="50" charset="-78"/>
                <a:cs typeface="GE MB Farah Bold" pitchFamily="50" charset="-78"/>
              </a:rPr>
              <a:t>20</a:t>
            </a:r>
            <a:r>
              <a:rPr lang="ar-SA" sz="3600" b="1" dirty="0" smtClean="0">
                <a:latin typeface="GE MB Farah Bold" pitchFamily="50" charset="-78"/>
                <a:ea typeface="GE MB Farah Bold" pitchFamily="50" charset="-78"/>
                <a:cs typeface="GE MB Farah Bold" pitchFamily="50" charset="-78"/>
              </a:rPr>
              <a:t> اختبار اعمال السنة</a:t>
            </a:r>
          </a:p>
          <a:p>
            <a:pPr algn="r" rtl="1"/>
            <a:r>
              <a:rPr lang="ar-SA" sz="4400" b="1" dirty="0" smtClean="0">
                <a:latin typeface="GE MB Farah Bold" pitchFamily="50" charset="-78"/>
                <a:ea typeface="GE MB Farah Bold" pitchFamily="50" charset="-78"/>
                <a:cs typeface="GE MB Farah Bold" pitchFamily="50" charset="-78"/>
              </a:rPr>
              <a:t>60</a:t>
            </a:r>
            <a:r>
              <a:rPr lang="ar-SA" sz="3600" b="1" dirty="0" smtClean="0">
                <a:latin typeface="GE MB Farah Bold" pitchFamily="50" charset="-78"/>
                <a:ea typeface="GE MB Farah Bold" pitchFamily="50" charset="-78"/>
                <a:cs typeface="GE MB Farah Bold" pitchFamily="50" charset="-78"/>
              </a:rPr>
              <a:t> اختبار نهائي</a:t>
            </a:r>
            <a:endParaRPr lang="en-GB" sz="3600" b="1" dirty="0">
              <a:latin typeface="GE MB Farah Bold" pitchFamily="50" charset="-78"/>
              <a:ea typeface="GE MB Farah Bold" pitchFamily="50" charset="-78"/>
              <a:cs typeface="GE MB Farah Bold" pitchFamily="50" charset="-78"/>
            </a:endParaRPr>
          </a:p>
        </p:txBody>
      </p:sp>
      <p:sp>
        <p:nvSpPr>
          <p:cNvPr id="3" name="Footer Placeholder 2"/>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661232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lumMod val="50000"/>
              </a:schemeClr>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p:txBody>
          <a:bodyPr>
            <a:normAutofit lnSpcReduction="10000"/>
          </a:bodyPr>
          <a:lstStyle/>
          <a:p>
            <a:pPr algn="just" rtl="1"/>
            <a:r>
              <a:rPr lang="ar-SA" sz="3600" b="1" dirty="0" smtClean="0">
                <a:solidFill>
                  <a:srgbClr val="002060"/>
                </a:solidFill>
                <a:latin typeface="GE MB MB Bold" pitchFamily="50" charset="-78"/>
                <a:ea typeface="GE MB MB Bold" pitchFamily="50" charset="-78"/>
                <a:cs typeface="GE MB MB Bold" pitchFamily="50" charset="-78"/>
              </a:rPr>
              <a:t>تعريف الوثيقة: </a:t>
            </a:r>
            <a:r>
              <a:rPr lang="ar-SA" sz="3600" b="1" dirty="0" smtClean="0">
                <a:latin typeface="GE MB MB Bold" pitchFamily="50" charset="-78"/>
                <a:ea typeface="GE MB MB Bold" pitchFamily="50" charset="-78"/>
                <a:cs typeface="GE MB MB Bold" pitchFamily="50" charset="-78"/>
              </a:rPr>
              <a:t>الوثيقة هي كل أثر مكتوب أو محفور أو منقوش على الأدم والنسيج والقرطاس والخشب والزجاج والحجر والمعادن وما يشابه ذلك كالشموع الصلبة والفخار.</a:t>
            </a:r>
          </a:p>
          <a:p>
            <a:pPr algn="just" rtl="1"/>
            <a:r>
              <a:rPr lang="ar-SA" sz="3600" b="1" dirty="0" smtClean="0">
                <a:latin typeface="GE MB MB Bold" pitchFamily="50" charset="-78"/>
                <a:ea typeface="GE MB MB Bold" pitchFamily="50" charset="-78"/>
                <a:cs typeface="GE MB MB Bold" pitchFamily="50" charset="-78"/>
              </a:rPr>
              <a:t>هنالك اشارات في بعض كتب الأدب والتاريخ إلى بعض وثائق تاريخ العرب قبل الاسلام كانت تعلق على الكعبة مثل </a:t>
            </a:r>
            <a:r>
              <a:rPr lang="ar-SA" sz="3600" b="1" dirty="0" smtClean="0">
                <a:solidFill>
                  <a:srgbClr val="FF3300"/>
                </a:solidFill>
                <a:latin typeface="GE MB MB Bold" pitchFamily="50" charset="-78"/>
                <a:ea typeface="GE MB MB Bold" pitchFamily="50" charset="-78"/>
                <a:cs typeface="GE MB MB Bold" pitchFamily="50" charset="-78"/>
              </a:rPr>
              <a:t>المعلقات</a:t>
            </a:r>
            <a:r>
              <a:rPr lang="ar-SA" sz="3600" b="1" dirty="0" smtClean="0">
                <a:latin typeface="GE MB MB Bold" pitchFamily="50" charset="-78"/>
                <a:ea typeface="GE MB MB Bold" pitchFamily="50" charset="-78"/>
                <a:cs typeface="GE MB MB Bold" pitchFamily="50" charset="-78"/>
              </a:rPr>
              <a:t> وأنها كانت تكتب على الأدم في القراطيس.</a:t>
            </a:r>
          </a:p>
          <a:p>
            <a:pPr algn="just" rtl="1"/>
            <a:r>
              <a:rPr lang="ar-SA" sz="3600" b="1" dirty="0" smtClean="0">
                <a:latin typeface="GE MB MB Bold" pitchFamily="50" charset="-78"/>
                <a:ea typeface="GE MB MB Bold" pitchFamily="50" charset="-78"/>
                <a:cs typeface="GE MB MB Bold" pitchFamily="50" charset="-78"/>
              </a:rPr>
              <a:t>كذلك أشار ابن جني في كتاب الخصائص إلى أن المختار الثقفي احتفر قصر النعمان فأخرج أشعار العرب مكتوبة في </a:t>
            </a:r>
            <a:r>
              <a:rPr lang="ar-SA" sz="3600" dirty="0" smtClean="0">
                <a:solidFill>
                  <a:srgbClr val="FF0000"/>
                </a:solidFill>
                <a:latin typeface="GE MB MB Bold" pitchFamily="50" charset="-78"/>
                <a:ea typeface="GE MB MB Bold" pitchFamily="50" charset="-78"/>
                <a:cs typeface="GE MB MB Bold" pitchFamily="50" charset="-78"/>
              </a:rPr>
              <a:t>الطنوج</a:t>
            </a:r>
            <a:r>
              <a:rPr lang="ar-SA" dirty="0" smtClean="0">
                <a:solidFill>
                  <a:srgbClr val="FF0000"/>
                </a:solidFill>
              </a:rPr>
              <a:t>.</a:t>
            </a:r>
            <a:endParaRPr lang="en-GB" dirty="0">
              <a:solidFill>
                <a:srgbClr val="FF000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3775190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2">
                <a:lumMod val="50000"/>
              </a:schemeClr>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a:xfrm>
            <a:off x="0" y="1600203"/>
            <a:ext cx="9753600" cy="4525963"/>
          </a:xfrm>
        </p:spPr>
        <p:txBody>
          <a:bodyPr>
            <a:noAutofit/>
          </a:bodyPr>
          <a:lstStyle/>
          <a:p>
            <a:pPr algn="just" rtl="1"/>
            <a:r>
              <a:rPr lang="ar-SA" sz="3600" b="1" dirty="0" smtClean="0">
                <a:solidFill>
                  <a:srgbClr val="7030A0"/>
                </a:solidFill>
                <a:latin typeface="GE MB MB Bold" pitchFamily="50" charset="-78"/>
                <a:ea typeface="GE MB MB Bold" pitchFamily="50" charset="-78"/>
                <a:cs typeface="GE MB MB Bold" pitchFamily="50" charset="-78"/>
              </a:rPr>
              <a:t>أول وثيقة إسلامية </a:t>
            </a:r>
            <a:r>
              <a:rPr lang="ar-SA" sz="3600" b="1" dirty="0" smtClean="0">
                <a:latin typeface="GE MB MB Bold" pitchFamily="50" charset="-78"/>
                <a:ea typeface="GE MB MB Bold" pitchFamily="50" charset="-78"/>
                <a:cs typeface="GE MB MB Bold" pitchFamily="50" charset="-78"/>
              </a:rPr>
              <a:t>(عدا القرآن) أشارت لها كتب السيرة والحديث والتاريخ  هي: </a:t>
            </a:r>
            <a:r>
              <a:rPr lang="ar-SA" sz="3600" b="1" dirty="0" smtClean="0">
                <a:solidFill>
                  <a:srgbClr val="FF0066"/>
                </a:solidFill>
                <a:latin typeface="GE MB MB Bold" pitchFamily="50" charset="-78"/>
                <a:ea typeface="GE MB MB Bold" pitchFamily="50" charset="-78"/>
                <a:cs typeface="GE MB MB Bold" pitchFamily="50" charset="-78"/>
              </a:rPr>
              <a:t>صحيفة المقاطعة</a:t>
            </a:r>
            <a:r>
              <a:rPr lang="ar-SA" sz="3600" b="1" dirty="0" smtClean="0">
                <a:latin typeface="GE MB MB Bold" pitchFamily="50" charset="-78"/>
                <a:ea typeface="GE MB MB Bold" pitchFamily="50" charset="-78"/>
                <a:cs typeface="GE MB MB Bold" pitchFamily="50" charset="-78"/>
              </a:rPr>
              <a:t>. كما ذكرت تلك المصادر رسائل النبي – صلى الله عليه وسلم – إلى المقوقس وقيصر وكسرى وغيرهم فضلاً عن رسائل الخلفاء الراشدين.</a:t>
            </a:r>
          </a:p>
          <a:p>
            <a:pPr algn="just" rtl="1"/>
            <a:r>
              <a:rPr lang="ar-SA" sz="3600" b="1" dirty="0" smtClean="0">
                <a:latin typeface="GE MB MB Bold" pitchFamily="50" charset="-78"/>
                <a:ea typeface="GE MB MB Bold" pitchFamily="50" charset="-78"/>
                <a:cs typeface="GE MB MB Bold" pitchFamily="50" charset="-78"/>
              </a:rPr>
              <a:t>كذلك وصلنا ذكر صحيفة صلح الحديبية وصحيفة الحلف بين الرسول واليهود كما ورد ذكر بعض المصنفات حول مكاتبات النبي صلى الله عليه وسلم لرؤساء القبائل والملوك مثل مصنف عمارة  بن زيد </a:t>
            </a:r>
            <a:r>
              <a:rPr lang="ar-SA" sz="3600" b="1" dirty="0" smtClean="0">
                <a:solidFill>
                  <a:srgbClr val="FF0066"/>
                </a:solidFill>
                <a:latin typeface="GE MB MB Bold" pitchFamily="50" charset="-78"/>
                <a:ea typeface="GE MB MB Bold" pitchFamily="50" charset="-78"/>
                <a:cs typeface="GE MB MB Bold" pitchFamily="50" charset="-78"/>
              </a:rPr>
              <a:t>’مكاتبات النبي صلى الله </a:t>
            </a:r>
            <a:r>
              <a:rPr lang="ar-SA" sz="3600" b="1" dirty="0">
                <a:solidFill>
                  <a:srgbClr val="FF0066"/>
                </a:solidFill>
                <a:latin typeface="GE MB MB Bold" pitchFamily="50" charset="-78"/>
                <a:ea typeface="GE MB MB Bold" pitchFamily="50" charset="-78"/>
                <a:cs typeface="GE MB MB Bold" pitchFamily="50" charset="-78"/>
              </a:rPr>
              <a:t>عليه وسلم للأشراف </a:t>
            </a:r>
            <a:r>
              <a:rPr lang="ar-SA" sz="3600" b="1" dirty="0" smtClean="0">
                <a:solidFill>
                  <a:srgbClr val="FF0066"/>
                </a:solidFill>
                <a:latin typeface="GE MB MB Bold" pitchFamily="50" charset="-78"/>
                <a:ea typeface="GE MB MB Bold" pitchFamily="50" charset="-78"/>
                <a:cs typeface="GE MB MB Bold" pitchFamily="50" charset="-78"/>
              </a:rPr>
              <a:t>والملوك</a:t>
            </a:r>
            <a:r>
              <a:rPr lang="ar-SA" sz="3600" b="1" dirty="0" smtClean="0">
                <a:latin typeface="GE MB MB Bold" pitchFamily="50" charset="-78"/>
                <a:ea typeface="GE MB MB Bold" pitchFamily="50" charset="-78"/>
                <a:cs typeface="GE MB MB Bold" pitchFamily="50" charset="-78"/>
              </a:rPr>
              <a:t>‘ </a:t>
            </a:r>
            <a:endParaRPr lang="en-GB" sz="3600" b="1" dirty="0">
              <a:latin typeface="GE MB MB Bold" pitchFamily="50" charset="-78"/>
              <a:ea typeface="GE MB MB Bold" pitchFamily="50" charset="-78"/>
              <a:cs typeface="GE MB MB Bold" pitchFamily="50"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823916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lumMod val="50000"/>
              </a:schemeClr>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p:txBody>
          <a:bodyPr/>
          <a:lstStyle/>
          <a:p>
            <a:pPr algn="just" rtl="1"/>
            <a:r>
              <a:rPr lang="ar-SA" sz="3600" b="1" dirty="0" smtClean="0">
                <a:latin typeface="GE MB MB Bold" pitchFamily="50" charset="-78"/>
                <a:ea typeface="GE MB MB Bold" pitchFamily="50" charset="-78"/>
                <a:cs typeface="GE MB MB Bold" pitchFamily="50" charset="-78"/>
              </a:rPr>
              <a:t>إلا أن هذا التصنيف لم يصلنا بعد. إلا أنه وصلنا كتاب أعلام السائلين عن كتب سيد المرسلين لابن طولون. واورد ابن النديم عدد من المصنفات للمدائني (ت 225) منها كتاب رسائل النبي صلى الله عليه وسلم وكتاب كتب النبي  وكتاب من كتب له النبي كتاباً او أماناً. وهنالك مخطوط تحفة الظرفاء في جمع ما في الكلاعي من الرسائل النبوية واصحابه الخلفاء.  (مخطوط - الرباط</a:t>
            </a:r>
            <a:r>
              <a:rPr lang="ar-SA" sz="3600" b="1" dirty="0" smtClean="0"/>
              <a:t>)</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778126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2">
                <a:lumMod val="75000"/>
              </a:schemeClr>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p:txBody>
          <a:bodyPr/>
          <a:lstStyle/>
          <a:p>
            <a:pPr algn="just" rtl="1"/>
            <a:r>
              <a:rPr lang="ar-SA" sz="4000" b="1" dirty="0" smtClean="0"/>
              <a:t>وكتاب المصباح المضئ في كتاب النبي الأمي ورسله إلى ملوك الأرض من عربي وعجمي لأبن حديدة المقدسي (المكتبة الأحمدية بحلب)</a:t>
            </a:r>
          </a:p>
          <a:p>
            <a:pPr algn="just" rtl="1"/>
            <a:r>
              <a:rPr lang="ar-SA" sz="4000" b="1" dirty="0" smtClean="0"/>
              <a:t>وقد حفلت كتب الأدب والحديث والسيرة والتاريخ بالكثير من نصوص هذه الرسائل والعهود</a:t>
            </a:r>
            <a:r>
              <a:rPr lang="ar-SA" b="1" dirty="0" smtClean="0"/>
              <a:t>.</a:t>
            </a:r>
            <a:endParaRPr lang="en-GB"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159357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2">
                <a:lumMod val="75000"/>
              </a:schemeClr>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a:xfrm>
            <a:off x="304800" y="1447801"/>
            <a:ext cx="9448800" cy="4678366"/>
          </a:xfrm>
        </p:spPr>
        <p:txBody>
          <a:bodyPr>
            <a:normAutofit lnSpcReduction="10000"/>
          </a:bodyPr>
          <a:lstStyle/>
          <a:p>
            <a:pPr algn="just" rtl="1"/>
            <a:r>
              <a:rPr lang="ar-SA" sz="3900" b="1" dirty="0" smtClean="0"/>
              <a:t>النقائش:</a:t>
            </a:r>
            <a:endParaRPr lang="ar-SA" sz="3900" b="1" dirty="0" smtClean="0">
              <a:latin typeface="GE MB MB Bold" pitchFamily="50" charset="-78"/>
              <a:ea typeface="GE MB MB Bold" pitchFamily="50" charset="-78"/>
              <a:cs typeface="GE MB MB Bold" pitchFamily="50" charset="-78"/>
            </a:endParaRPr>
          </a:p>
          <a:p>
            <a:pPr algn="just" rtl="1"/>
            <a:r>
              <a:rPr lang="ar-SA" sz="4000" b="1" dirty="0" smtClean="0">
                <a:latin typeface="GE MB MB Bold" pitchFamily="50" charset="-78"/>
                <a:ea typeface="GE MB MB Bold" pitchFamily="50" charset="-78"/>
                <a:cs typeface="GE MB MB Bold" pitchFamily="50" charset="-78"/>
              </a:rPr>
              <a:t>هي من المصادر المهمة لدراسة التاريخ او العمارة أو فن تطور الخطوط. وقد خلفت الحضار الاسلامية ثروة نفيسة لم تجد الاهتمام الكافي حتى الآن من العلماء المسلمين.</a:t>
            </a:r>
          </a:p>
          <a:p>
            <a:pPr algn="just" rtl="1"/>
            <a:r>
              <a:rPr lang="ar-SA" sz="4000" b="1" dirty="0" smtClean="0">
                <a:latin typeface="GE MB MB Bold" pitchFamily="50" charset="-78"/>
                <a:ea typeface="GE MB MB Bold" pitchFamily="50" charset="-78"/>
                <a:cs typeface="GE MB MB Bold" pitchFamily="50" charset="-78"/>
              </a:rPr>
              <a:t>وتشمل النقائش: نقائش العمائر وشواهد القبور والقناديل ونقائش الأبواب والمنابر والسقايات والنقود.</a:t>
            </a:r>
          </a:p>
          <a:p>
            <a:pPr algn="just" rtl="1"/>
            <a:r>
              <a:rPr lang="ar-SA" sz="4000" b="1" dirty="0" smtClean="0">
                <a:latin typeface="GE MB MB Bold" pitchFamily="50" charset="-78"/>
                <a:ea typeface="GE MB MB Bold" pitchFamily="50" charset="-78"/>
                <a:cs typeface="GE MB MB Bold" pitchFamily="50" charset="-78"/>
              </a:rPr>
              <a:t>وجدت النقائش الاهتمام من بعض المؤرخين مثل تقي الدين</a:t>
            </a:r>
            <a:r>
              <a:rPr lang="ar-SA" b="1" dirty="0" smtClean="0"/>
              <a:t> </a:t>
            </a:r>
            <a:endParaRPr lang="en-GB"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51037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C00000"/>
            </a:solidFill>
          </a:ln>
        </p:spPr>
        <p:txBody>
          <a:bodyPr/>
          <a:lstStyle/>
          <a:p>
            <a:r>
              <a:rPr lang="ar-SA" b="1" dirty="0">
                <a:solidFill>
                  <a:srgbClr val="009900"/>
                </a:solidFill>
              </a:rPr>
              <a:t>مدخل لدراسة النصوص والوثائق</a:t>
            </a:r>
            <a:endParaRPr lang="en-GB" dirty="0"/>
          </a:p>
        </p:txBody>
      </p:sp>
      <p:sp>
        <p:nvSpPr>
          <p:cNvPr id="3" name="Content Placeholder 2"/>
          <p:cNvSpPr>
            <a:spLocks noGrp="1"/>
          </p:cNvSpPr>
          <p:nvPr>
            <p:ph idx="1"/>
          </p:nvPr>
        </p:nvSpPr>
        <p:spPr/>
        <p:txBody>
          <a:bodyPr/>
          <a:lstStyle/>
          <a:p>
            <a:pPr algn="just" rtl="1"/>
            <a:r>
              <a:rPr lang="ar-SA" sz="3600" b="1" dirty="0" smtClean="0">
                <a:latin typeface="GE MB Farah Bold" pitchFamily="50" charset="-78"/>
                <a:ea typeface="GE MB Farah Bold" pitchFamily="50" charset="-78"/>
                <a:cs typeface="GE MB Farah Bold" pitchFamily="50" charset="-78"/>
              </a:rPr>
              <a:t>محمد بن أحمد بن علي الفاسي الذي استقى منها كثير من المعلومات وضمنها كتابه </a:t>
            </a:r>
            <a:r>
              <a:rPr lang="ar-SA" sz="3600" b="1" dirty="0" smtClean="0">
                <a:solidFill>
                  <a:srgbClr val="009900"/>
                </a:solidFill>
                <a:latin typeface="GE MB Farah Bold" pitchFamily="50" charset="-78"/>
                <a:ea typeface="GE MB Farah Bold" pitchFamily="50" charset="-78"/>
                <a:cs typeface="GE MB Farah Bold" pitchFamily="50" charset="-78"/>
              </a:rPr>
              <a:t>’شفاء الغرام بأخبار البلد الحرام</a:t>
            </a:r>
            <a:r>
              <a:rPr lang="ar-SA" sz="3600" b="1" dirty="0" smtClean="0">
                <a:latin typeface="GE MB Farah Bold" pitchFamily="50" charset="-78"/>
                <a:ea typeface="GE MB Farah Bold" pitchFamily="50" charset="-78"/>
                <a:cs typeface="GE MB Farah Bold" pitchFamily="50" charset="-78"/>
              </a:rPr>
              <a:t>‘ وكذلك جمال الدين، محمد بن علي الشيبي المكي في مؤلفه </a:t>
            </a:r>
            <a:r>
              <a:rPr lang="ar-SA" sz="3600" b="1" dirty="0" smtClean="0">
                <a:solidFill>
                  <a:srgbClr val="002060"/>
                </a:solidFill>
                <a:latin typeface="GE MB Farah Bold" pitchFamily="50" charset="-78"/>
                <a:ea typeface="GE MB Farah Bold" pitchFamily="50" charset="-78"/>
                <a:cs typeface="GE MB Farah Bold" pitchFamily="50" charset="-78"/>
              </a:rPr>
              <a:t>الشرف الأعلى في ذكر قبور مقبرة المعلى‘.</a:t>
            </a:r>
          </a:p>
          <a:p>
            <a:pPr algn="just" rtl="1"/>
            <a:endParaRPr lang="en-GB" dirty="0">
              <a:latin typeface="GE MB Farah Bold" pitchFamily="50" charset="-78"/>
              <a:ea typeface="GE MB Farah Bold" pitchFamily="50" charset="-78"/>
              <a:cs typeface="GE MB Farah Bold" pitchFamily="50"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961386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lstStyle/>
          <a:p>
            <a:pPr algn="r" rtl="1"/>
            <a:r>
              <a:rPr lang="ar-SA" b="1" dirty="0" smtClean="0"/>
              <a:t>اسئلة للمراجعة</a:t>
            </a:r>
            <a:endParaRPr lang="en-GB" b="1" dirty="0"/>
          </a:p>
        </p:txBody>
      </p:sp>
      <p:sp>
        <p:nvSpPr>
          <p:cNvPr id="3" name="Content Placeholder 2"/>
          <p:cNvSpPr>
            <a:spLocks noGrp="1"/>
          </p:cNvSpPr>
          <p:nvPr>
            <p:ph idx="1"/>
          </p:nvPr>
        </p:nvSpPr>
        <p:spPr>
          <a:xfrm>
            <a:off x="495300" y="1600203"/>
            <a:ext cx="9410700" cy="4525963"/>
          </a:xfrm>
        </p:spPr>
        <p:txBody>
          <a:bodyPr>
            <a:normAutofit/>
          </a:bodyPr>
          <a:lstStyle/>
          <a:p>
            <a:pPr algn="just" rtl="1"/>
            <a:r>
              <a:rPr lang="ar-SA" sz="3600" b="1" dirty="0" smtClean="0">
                <a:cs typeface="+mj-cs"/>
              </a:rPr>
              <a:t>أول وثيقة إسلامية (عدا القرآن) أشارت لها المصادر، هي:</a:t>
            </a:r>
          </a:p>
          <a:p>
            <a:pPr algn="just" rtl="1"/>
            <a:r>
              <a:rPr lang="ar-SA" sz="3600" b="1" dirty="0" smtClean="0">
                <a:cs typeface="+mj-cs"/>
              </a:rPr>
              <a:t>1- صلح الحديبية</a:t>
            </a:r>
          </a:p>
          <a:p>
            <a:pPr algn="just" rtl="1"/>
            <a:r>
              <a:rPr lang="ar-SA" sz="3600" b="1" dirty="0" smtClean="0">
                <a:cs typeface="+mj-cs"/>
              </a:rPr>
              <a:t>2- المعلقات</a:t>
            </a:r>
          </a:p>
          <a:p>
            <a:pPr algn="just" rtl="1"/>
            <a:r>
              <a:rPr lang="ar-SA" sz="3600" b="1" dirty="0" smtClean="0">
                <a:cs typeface="+mj-cs"/>
              </a:rPr>
              <a:t>3- وثيقة المقاطعة</a:t>
            </a:r>
          </a:p>
          <a:p>
            <a:pPr algn="just" rtl="1"/>
            <a:r>
              <a:rPr lang="ar-SA" sz="3600" b="1" dirty="0" smtClean="0">
                <a:cs typeface="+mj-cs"/>
              </a:rPr>
              <a:t>4- رسالة الرسول صلى الله عليه وسلم إلى كسرى</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353102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a:bodyPr>
          <a:lstStyle/>
          <a:p>
            <a:pPr algn="r" rtl="1"/>
            <a:r>
              <a:rPr lang="ar-SA" b="1" dirty="0" smtClean="0">
                <a:solidFill>
                  <a:srgbClr val="009900"/>
                </a:solidFill>
              </a:rPr>
              <a:t>دراسة الوثائق والنصوص </a:t>
            </a:r>
            <a:endParaRPr lang="en-GB" b="1" dirty="0">
              <a:solidFill>
                <a:srgbClr val="009900"/>
              </a:solidFill>
            </a:endParaRPr>
          </a:p>
        </p:txBody>
      </p:sp>
      <p:sp>
        <p:nvSpPr>
          <p:cNvPr id="3" name="Content Placeholder 2"/>
          <p:cNvSpPr>
            <a:spLocks noGrp="1"/>
          </p:cNvSpPr>
          <p:nvPr>
            <p:ph idx="1"/>
          </p:nvPr>
        </p:nvSpPr>
        <p:spPr/>
        <p:txBody>
          <a:bodyPr>
            <a:normAutofit lnSpcReduction="10000"/>
          </a:bodyPr>
          <a:lstStyle/>
          <a:p>
            <a:pPr algn="just" rtl="1"/>
            <a:r>
              <a:rPr lang="ar-SA" sz="3500" dirty="0" smtClean="0">
                <a:solidFill>
                  <a:srgbClr val="002060"/>
                </a:solidFill>
                <a:latin typeface="GE MB Farah Bold" pitchFamily="50" charset="-78"/>
                <a:ea typeface="GE MB Farah Bold" pitchFamily="50" charset="-78"/>
                <a:cs typeface="GE MB Farah Bold" pitchFamily="50" charset="-78"/>
              </a:rPr>
              <a:t>الخطوات </a:t>
            </a:r>
            <a:r>
              <a:rPr lang="ar-SA" sz="3500" dirty="0">
                <a:solidFill>
                  <a:srgbClr val="002060"/>
                </a:solidFill>
                <a:latin typeface="GE MB Farah Bold" pitchFamily="50" charset="-78"/>
                <a:ea typeface="GE MB Farah Bold" pitchFamily="50" charset="-78"/>
                <a:cs typeface="GE MB Farah Bold" pitchFamily="50" charset="-78"/>
              </a:rPr>
              <a:t>التي يسير عليها </a:t>
            </a:r>
            <a:r>
              <a:rPr lang="ar-SA" sz="3500" dirty="0" smtClean="0">
                <a:solidFill>
                  <a:srgbClr val="002060"/>
                </a:solidFill>
                <a:latin typeface="GE MB Farah Bold" pitchFamily="50" charset="-78"/>
                <a:ea typeface="GE MB Farah Bold" pitchFamily="50" charset="-78"/>
                <a:cs typeface="GE MB Farah Bold" pitchFamily="50" charset="-78"/>
              </a:rPr>
              <a:t>الباحث.</a:t>
            </a:r>
          </a:p>
          <a:p>
            <a:pPr algn="just" rtl="1"/>
            <a:r>
              <a:rPr lang="ar-SA" sz="3600" b="1" dirty="0" smtClean="0">
                <a:solidFill>
                  <a:srgbClr val="FF0066"/>
                </a:solidFill>
                <a:latin typeface="GE MB Farah Bold" pitchFamily="50" charset="-78"/>
                <a:ea typeface="GE MB Farah Bold" pitchFamily="50" charset="-78"/>
                <a:cs typeface="GE MB Farah Bold" pitchFamily="50" charset="-78"/>
              </a:rPr>
              <a:t>جمع الأصول </a:t>
            </a:r>
          </a:p>
          <a:p>
            <a:pPr algn="just" rtl="1"/>
            <a:r>
              <a:rPr lang="ar-SA" sz="3500" dirty="0" smtClean="0">
                <a:latin typeface="GE MB Farah Bold" pitchFamily="50" charset="-78"/>
                <a:ea typeface="GE MB Farah Bold" pitchFamily="50" charset="-78"/>
                <a:cs typeface="GE MB Farah Bold" pitchFamily="50" charset="-78"/>
              </a:rPr>
              <a:t>الاصول هي جميع الآثار التي خلفها السلف لأن هذه الأصول إذا ازيلت معالمها فقدها التاريخ وبفقدها يجهل تاريخ عصرها. والقاعدة العامة </a:t>
            </a:r>
            <a:r>
              <a:rPr lang="ar-SA" sz="3600" dirty="0" smtClean="0">
                <a:solidFill>
                  <a:srgbClr val="FF0066"/>
                </a:solidFill>
                <a:latin typeface="GE MB Farah Bold" pitchFamily="50" charset="-78"/>
                <a:ea typeface="GE MB Farah Bold" pitchFamily="50" charset="-78"/>
                <a:cs typeface="GE MB Farah Bold" pitchFamily="50" charset="-78"/>
              </a:rPr>
              <a:t>’اذا ضاعت الأصول ضاع التاريخ معها </a:t>
            </a:r>
            <a:r>
              <a:rPr lang="ar-SA" sz="3100" dirty="0" smtClean="0">
                <a:latin typeface="GE MB Farah Bold" pitchFamily="50" charset="-78"/>
                <a:ea typeface="GE MB Farah Bold" pitchFamily="50" charset="-78"/>
                <a:cs typeface="GE MB Farah Bold" pitchFamily="50" charset="-78"/>
              </a:rPr>
              <a:t>‘.</a:t>
            </a:r>
            <a:endParaRPr lang="en-GB" sz="3100" dirty="0">
              <a:latin typeface="GE MB Farah Bold" pitchFamily="50" charset="-78"/>
              <a:ea typeface="GE MB Farah Bold" pitchFamily="50" charset="-78"/>
              <a:cs typeface="GE MB Farah Bold" pitchFamily="50" charset="-78"/>
            </a:endParaRPr>
          </a:p>
          <a:p>
            <a:pPr lvl="1" algn="just" rtl="1"/>
            <a:r>
              <a:rPr lang="ar-SA" sz="3900" dirty="0" smtClean="0">
                <a:latin typeface="GE MB Farah Bold" pitchFamily="50" charset="-78"/>
                <a:ea typeface="GE MB Farah Bold" pitchFamily="50" charset="-78"/>
                <a:cs typeface="GE MB Farah Bold" pitchFamily="50" charset="-78"/>
              </a:rPr>
              <a:t>ابو حاتم الرازي ’اذا كتبت فقمش واذا حدثت ففتش‘</a:t>
            </a:r>
          </a:p>
          <a:p>
            <a:pPr marL="457200" lvl="1" indent="0" algn="just" rtl="1">
              <a:buNone/>
            </a:pPr>
            <a:endParaRPr lang="en-GB" sz="39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105689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1143000"/>
          </a:xfrm>
          <a:ln>
            <a:solidFill>
              <a:srgbClr val="FFC000"/>
            </a:solidFill>
          </a:ln>
        </p:spPr>
        <p:txBody>
          <a:bodyPr/>
          <a:lstStyle/>
          <a:p>
            <a:pPr algn="r" rtl="1"/>
            <a:r>
              <a:rPr lang="ar-SA" b="1" dirty="0" smtClean="0">
                <a:solidFill>
                  <a:srgbClr val="009900"/>
                </a:solidFill>
              </a:rPr>
              <a:t>دراسة </a:t>
            </a:r>
            <a:r>
              <a:rPr lang="ar-SA" b="1" dirty="0">
                <a:solidFill>
                  <a:srgbClr val="009900"/>
                </a:solidFill>
              </a:rPr>
              <a:t>النصوص والوثائق</a:t>
            </a:r>
            <a:endParaRPr lang="en-GB" dirty="0"/>
          </a:p>
        </p:txBody>
      </p:sp>
      <p:sp>
        <p:nvSpPr>
          <p:cNvPr id="3" name="Content Placeholder 2"/>
          <p:cNvSpPr>
            <a:spLocks noGrp="1"/>
          </p:cNvSpPr>
          <p:nvPr>
            <p:ph idx="1"/>
          </p:nvPr>
        </p:nvSpPr>
        <p:spPr>
          <a:xfrm>
            <a:off x="495300" y="1447800"/>
            <a:ext cx="8915400" cy="4559492"/>
          </a:xfrm>
        </p:spPr>
        <p:txBody>
          <a:bodyPr>
            <a:normAutofit lnSpcReduction="10000"/>
          </a:bodyPr>
          <a:lstStyle/>
          <a:p>
            <a:pPr algn="just" rtl="1"/>
            <a:r>
              <a:rPr lang="ar-SA" sz="3600" b="1" dirty="0" smtClean="0">
                <a:latin typeface="GE MB Farah Bold" pitchFamily="50" charset="-78"/>
                <a:ea typeface="GE MB Farah Bold" pitchFamily="50" charset="-78"/>
                <a:cs typeface="GE MB Farah Bold" pitchFamily="50" charset="-78"/>
              </a:rPr>
              <a:t>إن على الباحث أن يتجه إلى  دراسة ما خلفه الانسان في فترة تاريخية ما من آثار مثل الوثائق والكتابات والنصوص وانواع الاسلحة والأدوت الشخصية والمنشآت فهي تحمل تفاصيل تلك الفترة وما دار فيها من احداث وعلى المؤرخ العمل على استنطاق هذه الآثار.</a:t>
            </a:r>
          </a:p>
          <a:p>
            <a:pPr algn="just" rtl="1"/>
            <a:r>
              <a:rPr lang="ar-SA" sz="3600" b="1" dirty="0" smtClean="0">
                <a:latin typeface="GE MB Farah Bold" pitchFamily="50" charset="-78"/>
                <a:ea typeface="GE MB Farah Bold" pitchFamily="50" charset="-78"/>
                <a:cs typeface="GE MB Farah Bold" pitchFamily="50" charset="-78"/>
              </a:rPr>
              <a:t>فالرسائل الصادرة عن الرسول صلى الله عليه وسلم والخلفاء هي اصول لتاريخ تلك الفترة.</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7333841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FF00"/>
            </a:solidFill>
          </a:ln>
        </p:spPr>
        <p:txBody>
          <a:bodyPr/>
          <a:lstStyle/>
          <a:p>
            <a:pPr algn="r"/>
            <a:r>
              <a:rPr lang="ar-SA" b="1" dirty="0" smtClean="0">
                <a:solidFill>
                  <a:srgbClr val="009900"/>
                </a:solidFill>
              </a:rPr>
              <a:t>دراسة </a:t>
            </a:r>
            <a:r>
              <a:rPr lang="ar-SA" b="1" dirty="0">
                <a:solidFill>
                  <a:srgbClr val="009900"/>
                </a:solidFill>
              </a:rPr>
              <a:t>النصوص والوثائق</a:t>
            </a:r>
            <a:endParaRPr lang="en-GB" dirty="0"/>
          </a:p>
        </p:txBody>
      </p:sp>
      <p:sp>
        <p:nvSpPr>
          <p:cNvPr id="3" name="Content Placeholder 2"/>
          <p:cNvSpPr>
            <a:spLocks noGrp="1"/>
          </p:cNvSpPr>
          <p:nvPr>
            <p:ph idx="1"/>
          </p:nvPr>
        </p:nvSpPr>
        <p:spPr>
          <a:xfrm>
            <a:off x="495300" y="1524000"/>
            <a:ext cx="8915400" cy="4606926"/>
          </a:xfrm>
        </p:spPr>
        <p:txBody>
          <a:bodyPr/>
          <a:lstStyle/>
          <a:p>
            <a:pPr algn="just" rtl="1"/>
            <a:r>
              <a:rPr lang="ar-SA" sz="4000" b="1" dirty="0"/>
              <a:t>من الصعوبات التي قد تواجه الباحث بعض الآثار التي </a:t>
            </a:r>
            <a:r>
              <a:rPr lang="ar-SA" sz="4000" b="1" dirty="0" smtClean="0"/>
              <a:t>تشيَّد </a:t>
            </a:r>
            <a:r>
              <a:rPr lang="ar-SA" sz="4000" b="1" dirty="0"/>
              <a:t>للمبالغة والتعظيم مثل اقواس النصر التي اقامها نابليون في ألمانيا واحيانا قد يعثر الباحث على وثائق مزورة ولذلك عليه ان يتوخى الدقة.</a:t>
            </a:r>
            <a:endParaRPr lang="en-GB" sz="4000" b="1" dirty="0"/>
          </a:p>
          <a:p>
            <a:pPr marL="0" indent="0" algn="r" rtl="1">
              <a:buNone/>
            </a:pP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611548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96962"/>
          </a:xfrm>
          <a:ln>
            <a:solidFill>
              <a:srgbClr val="92D050"/>
            </a:solidFill>
          </a:ln>
        </p:spPr>
        <p:txBody>
          <a:bodyPr>
            <a:normAutofit/>
          </a:bodyPr>
          <a:lstStyle/>
          <a:p>
            <a:r>
              <a:rPr lang="ar-SA" b="1" dirty="0" smtClean="0">
                <a:solidFill>
                  <a:srgbClr val="FF0000"/>
                </a:solidFill>
              </a:rPr>
              <a:t>العلوم الموصلة أو المساعدة</a:t>
            </a:r>
            <a:endParaRPr lang="en-GB" b="1" dirty="0">
              <a:solidFill>
                <a:srgbClr val="FF0000"/>
              </a:solidFill>
            </a:endParaRPr>
          </a:p>
        </p:txBody>
      </p:sp>
      <p:sp>
        <p:nvSpPr>
          <p:cNvPr id="3" name="Content Placeholder 2"/>
          <p:cNvSpPr>
            <a:spLocks noGrp="1"/>
          </p:cNvSpPr>
          <p:nvPr>
            <p:ph idx="1"/>
          </p:nvPr>
        </p:nvSpPr>
        <p:spPr>
          <a:xfrm>
            <a:off x="0" y="1371600"/>
            <a:ext cx="9906000" cy="4635692"/>
          </a:xfrm>
        </p:spPr>
        <p:txBody>
          <a:bodyPr>
            <a:normAutofit/>
          </a:bodyPr>
          <a:lstStyle/>
          <a:p>
            <a:pPr algn="just" rtl="1"/>
            <a:endParaRPr lang="ar-SA" b="1" dirty="0" smtClean="0">
              <a:solidFill>
                <a:srgbClr val="FF0000"/>
              </a:solidFill>
            </a:endParaRPr>
          </a:p>
          <a:p>
            <a:pPr algn="r" rtl="1"/>
            <a:r>
              <a:rPr lang="ar-SA" sz="4000" b="1" dirty="0">
                <a:latin typeface="GE MB MB Bold" pitchFamily="50" charset="-78"/>
                <a:ea typeface="GE MB MB Bold" pitchFamily="50" charset="-78"/>
                <a:cs typeface="GE MB MB Bold" pitchFamily="50" charset="-78"/>
              </a:rPr>
              <a:t>على الباحث فحص المادة التي بين يديه ليرى إن كان بمكانه استنطاق ما جمع من أصول. ولكي يقوم بذلك فهو في حاجة إلى ما يعرف بالعلوم الموصلة أو </a:t>
            </a:r>
            <a:r>
              <a:rPr lang="ar-SA" sz="4000" b="1" dirty="0" smtClean="0">
                <a:latin typeface="GE MB MB Bold" pitchFamily="50" charset="-78"/>
                <a:ea typeface="GE MB MB Bold" pitchFamily="50" charset="-78"/>
                <a:cs typeface="GE MB MB Bold" pitchFamily="50" charset="-78"/>
              </a:rPr>
              <a:t>المساعدة.</a:t>
            </a:r>
          </a:p>
          <a:p>
            <a:pPr algn="ctr" rtl="1"/>
            <a:r>
              <a:rPr lang="ar-SA" sz="4000" b="1" dirty="0" smtClean="0">
                <a:solidFill>
                  <a:srgbClr val="002060"/>
                </a:solidFill>
                <a:latin typeface="GE MB MB Bold" pitchFamily="50" charset="-78"/>
                <a:ea typeface="GE MB MB Bold" pitchFamily="50" charset="-78"/>
                <a:cs typeface="GE MB MB Bold" pitchFamily="50" charset="-78"/>
              </a:rPr>
              <a:t>ما هي العلوم المساعدة للمؤرخ؟</a:t>
            </a:r>
            <a:endParaRPr lang="ar-SA" sz="4000" b="1" dirty="0" smtClean="0">
              <a:solidFill>
                <a:srgbClr val="002060"/>
              </a:solidFill>
            </a:endParaRPr>
          </a:p>
          <a:p>
            <a:pPr algn="r" rtl="1"/>
            <a:endParaRPr lang="ar-SA" sz="4000" b="1" dirty="0"/>
          </a:p>
          <a:p>
            <a:pPr lvl="1" algn="just" rtl="1"/>
            <a:endParaRPr lang="en-GB" sz="3900" b="1" dirty="0" smtClean="0">
              <a:solidFill>
                <a:srgbClr val="FFFF0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520203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944562"/>
          </a:xfrm>
          <a:ln>
            <a:solidFill>
              <a:srgbClr val="92D050"/>
            </a:solidFill>
          </a:ln>
        </p:spPr>
        <p:txBody>
          <a:bodyPr>
            <a:normAutofit/>
          </a:bodyPr>
          <a:lstStyle/>
          <a:p>
            <a:r>
              <a:rPr lang="ar-SA" b="1" dirty="0" smtClean="0">
                <a:solidFill>
                  <a:srgbClr val="FF0000"/>
                </a:solidFill>
              </a:rPr>
              <a:t>العلوم الموصلة أو المساعدة</a:t>
            </a:r>
            <a:endParaRPr lang="en-GB" b="1" dirty="0">
              <a:solidFill>
                <a:srgbClr val="FF0000"/>
              </a:solidFill>
            </a:endParaRPr>
          </a:p>
        </p:txBody>
      </p:sp>
      <p:sp>
        <p:nvSpPr>
          <p:cNvPr id="3" name="Content Placeholder 2"/>
          <p:cNvSpPr>
            <a:spLocks noGrp="1"/>
          </p:cNvSpPr>
          <p:nvPr>
            <p:ph idx="1"/>
          </p:nvPr>
        </p:nvSpPr>
        <p:spPr>
          <a:xfrm>
            <a:off x="0" y="928671"/>
            <a:ext cx="9906000" cy="5078621"/>
          </a:xfrm>
        </p:spPr>
        <p:txBody>
          <a:bodyPr>
            <a:normAutofit fontScale="92500" lnSpcReduction="10000"/>
          </a:bodyPr>
          <a:lstStyle/>
          <a:p>
            <a:pPr marL="457200" lvl="1" indent="0" algn="just" rtl="1">
              <a:buNone/>
            </a:pPr>
            <a:endParaRPr lang="ar-SA" sz="4600" b="1" dirty="0" smtClean="0">
              <a:latin typeface="GE MB MB Bold" pitchFamily="50" charset="-78"/>
              <a:ea typeface="GE MB MB Bold" pitchFamily="50" charset="-78"/>
              <a:cs typeface="GE MB MB Bold" pitchFamily="50" charset="-78"/>
            </a:endParaRPr>
          </a:p>
          <a:p>
            <a:pPr lvl="1" algn="just" rtl="1"/>
            <a:r>
              <a:rPr lang="ar-SA" sz="4600" b="1" dirty="0" smtClean="0">
                <a:latin typeface="GE MB MB Bold" pitchFamily="50" charset="-78"/>
                <a:ea typeface="GE MB MB Bold" pitchFamily="50" charset="-78"/>
                <a:cs typeface="GE MB MB Bold" pitchFamily="50" charset="-78"/>
              </a:rPr>
              <a:t>فمثلاً الباحث الذي ينوي البحث في تفسير القرآن الكريم عليه – كما أجمع المفسرون – وجوب التمكن من العلوم المساعدة قبل الشروع في فهم القرآن وبيان معانيه. ومن هذه العلوم علم اللغة والقراءات </a:t>
            </a:r>
            <a:r>
              <a:rPr lang="ar-SA" sz="4600" b="1" dirty="0">
                <a:latin typeface="GE MB MB Bold" pitchFamily="50" charset="-78"/>
                <a:ea typeface="GE MB MB Bold" pitchFamily="50" charset="-78"/>
                <a:cs typeface="GE MB MB Bold" pitchFamily="50" charset="-78"/>
              </a:rPr>
              <a:t>واسباب النزول والنحو الصرف وعلوم البديع </a:t>
            </a:r>
            <a:r>
              <a:rPr lang="ar-SA" sz="4600" b="1" dirty="0" smtClean="0">
                <a:latin typeface="GE MB MB Bold" pitchFamily="50" charset="-78"/>
                <a:ea typeface="GE MB MB Bold" pitchFamily="50" charset="-78"/>
                <a:cs typeface="GE MB MB Bold" pitchFamily="50" charset="-78"/>
              </a:rPr>
              <a:t>والبيان وأحكام الناسخ والمنسوخ ....إلخ.</a:t>
            </a:r>
          </a:p>
          <a:p>
            <a:pPr marL="457200" lvl="1" indent="0" algn="just">
              <a:buNone/>
            </a:pPr>
            <a:r>
              <a:rPr lang="ar-SA" sz="3600" b="1" dirty="0" smtClean="0"/>
              <a:t>  </a:t>
            </a:r>
            <a:r>
              <a:rPr lang="ar-SA" sz="3600" b="1" dirty="0"/>
              <a:t> </a:t>
            </a:r>
            <a:endParaRPr lang="en-GB" sz="3600" dirty="0"/>
          </a:p>
          <a:p>
            <a:endParaRPr lang="en-GB" dirty="0"/>
          </a:p>
          <a:p>
            <a:pPr lvl="1" algn="just" rtl="1"/>
            <a:endParaRPr lang="en-GB" sz="3900" b="1" dirty="0" smtClean="0">
              <a:solidFill>
                <a:srgbClr val="FFFF0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521164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lstStyle/>
          <a:p>
            <a:pPr rtl="1"/>
            <a:r>
              <a:rPr lang="ar-SA" b="1" dirty="0" smtClean="0">
                <a:solidFill>
                  <a:srgbClr val="009900"/>
                </a:solidFill>
              </a:rPr>
              <a:t>العلوم المساعدة</a:t>
            </a:r>
            <a:endParaRPr lang="en-GB" b="1" dirty="0">
              <a:solidFill>
                <a:srgbClr val="009900"/>
              </a:solidFill>
            </a:endParaRPr>
          </a:p>
        </p:txBody>
      </p:sp>
      <p:sp>
        <p:nvSpPr>
          <p:cNvPr id="3" name="Content Placeholder 2"/>
          <p:cNvSpPr>
            <a:spLocks noGrp="1"/>
          </p:cNvSpPr>
          <p:nvPr>
            <p:ph idx="1"/>
          </p:nvPr>
        </p:nvSpPr>
        <p:spPr>
          <a:xfrm>
            <a:off x="228600" y="1600203"/>
            <a:ext cx="9525000" cy="4525963"/>
          </a:xfrm>
        </p:spPr>
        <p:txBody>
          <a:bodyPr>
            <a:normAutofit fontScale="92500" lnSpcReduction="20000"/>
          </a:bodyPr>
          <a:lstStyle/>
          <a:p>
            <a:pPr algn="just" rtl="1"/>
            <a:r>
              <a:rPr lang="ar-SA" sz="3900" b="1" dirty="0" smtClean="0">
                <a:latin typeface="GE MB Farah Bold" pitchFamily="50" charset="-78"/>
                <a:ea typeface="GE MB Farah Bold" pitchFamily="50" charset="-78"/>
                <a:cs typeface="GE MB Farah Bold" pitchFamily="50" charset="-78"/>
              </a:rPr>
              <a:t>فقد يستطيع الباحث قراءة الوثيقة بسهولة ويسر إلا أنه كثيراً ما يفتقد الثقافة التاريخية أو ما يتصل بها من لغة واصطلاحات ورموز واختصارات وإشارات تحتويها الوثيقة.</a:t>
            </a:r>
          </a:p>
          <a:p>
            <a:pPr algn="just" rtl="1"/>
            <a:r>
              <a:rPr lang="ar-SA" sz="3900" b="1" dirty="0" smtClean="0">
                <a:latin typeface="GE MB Farah Bold" pitchFamily="50" charset="-78"/>
                <a:ea typeface="GE MB Farah Bold" pitchFamily="50" charset="-78"/>
                <a:cs typeface="GE MB Farah Bold" pitchFamily="50" charset="-78"/>
              </a:rPr>
              <a:t>فالعلوم </a:t>
            </a:r>
            <a:r>
              <a:rPr lang="ar-SA" sz="3900" b="1" dirty="0">
                <a:latin typeface="GE MB Farah Bold" pitchFamily="50" charset="-78"/>
                <a:ea typeface="GE MB Farah Bold" pitchFamily="50" charset="-78"/>
                <a:cs typeface="GE MB Farah Bold" pitchFamily="50" charset="-78"/>
              </a:rPr>
              <a:t>مرتبطة ببعضها </a:t>
            </a:r>
            <a:r>
              <a:rPr lang="ar-SA" sz="3900" b="1" dirty="0" smtClean="0">
                <a:latin typeface="GE MB Farah Bold" pitchFamily="50" charset="-78"/>
                <a:ea typeface="GE MB Farah Bold" pitchFamily="50" charset="-78"/>
                <a:cs typeface="GE MB Farah Bold" pitchFamily="50" charset="-78"/>
              </a:rPr>
              <a:t>ولذا يتوجب </a:t>
            </a:r>
            <a:r>
              <a:rPr lang="ar-SA" sz="3900" b="1" dirty="0">
                <a:latin typeface="GE MB Farah Bold" pitchFamily="50" charset="-78"/>
                <a:ea typeface="GE MB Farah Bold" pitchFamily="50" charset="-78"/>
                <a:cs typeface="GE MB Farah Bold" pitchFamily="50" charset="-78"/>
              </a:rPr>
              <a:t>على المؤرخ </a:t>
            </a:r>
            <a:r>
              <a:rPr lang="ar-SA" sz="3900" b="1" dirty="0" smtClean="0">
                <a:latin typeface="GE MB Farah Bold" pitchFamily="50" charset="-78"/>
                <a:ea typeface="GE MB Farah Bold" pitchFamily="50" charset="-78"/>
                <a:cs typeface="GE MB Farah Bold" pitchFamily="50" charset="-78"/>
              </a:rPr>
              <a:t>أو الباحث ان </a:t>
            </a:r>
            <a:r>
              <a:rPr lang="ar-SA" sz="3900" b="1" dirty="0">
                <a:latin typeface="GE MB Farah Bold" pitchFamily="50" charset="-78"/>
                <a:ea typeface="GE MB Farah Bold" pitchFamily="50" charset="-78"/>
                <a:cs typeface="GE MB Farah Bold" pitchFamily="50" charset="-78"/>
              </a:rPr>
              <a:t>يكون واسع المعرفة والثقافة </a:t>
            </a:r>
            <a:r>
              <a:rPr lang="ar-SA" sz="3900" b="1" dirty="0" smtClean="0">
                <a:latin typeface="GE MB Farah Bold" pitchFamily="50" charset="-78"/>
                <a:ea typeface="GE MB Farah Bold" pitchFamily="50" charset="-78"/>
                <a:cs typeface="GE MB Farah Bold" pitchFamily="50" charset="-78"/>
              </a:rPr>
              <a:t>ملماً بقدر واسع  من العلوم </a:t>
            </a:r>
            <a:r>
              <a:rPr lang="ar-SA" sz="3900" b="1" dirty="0">
                <a:latin typeface="GE MB Farah Bold" pitchFamily="50" charset="-78"/>
                <a:ea typeface="GE MB Farah Bold" pitchFamily="50" charset="-78"/>
                <a:cs typeface="GE MB Farah Bold" pitchFamily="50" charset="-78"/>
              </a:rPr>
              <a:t>المساعدة او الموصلة وهي تختلف باختلاف الموضوع والعصر.</a:t>
            </a:r>
            <a:endParaRPr lang="en-GB" sz="3900" b="1" dirty="0">
              <a:latin typeface="GE MB Farah Bold" pitchFamily="50" charset="-78"/>
              <a:ea typeface="GE MB Farah Bold" pitchFamily="50" charset="-78"/>
              <a:cs typeface="GE MB Farah Bold" pitchFamily="50" charset="-78"/>
            </a:endParaRPr>
          </a:p>
          <a:p>
            <a:pPr algn="just" rtl="1"/>
            <a:r>
              <a:rPr lang="ar-SA" sz="3200" b="1" dirty="0" smtClean="0"/>
              <a:t>.</a:t>
            </a:r>
            <a:endParaRPr lang="en-GB" sz="32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1448031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4000" b="1" dirty="0"/>
              <a:t>فالعلوم اللازمة لدراسة تاريخ </a:t>
            </a:r>
            <a:r>
              <a:rPr lang="ar-SA" sz="4000" b="1" dirty="0" smtClean="0"/>
              <a:t>الهند القديم </a:t>
            </a:r>
            <a:r>
              <a:rPr lang="ar-SA" sz="4000" b="1" dirty="0"/>
              <a:t>تختلف </a:t>
            </a:r>
            <a:r>
              <a:rPr lang="ar-SA" sz="4000" b="1" dirty="0" smtClean="0"/>
              <a:t>عن </a:t>
            </a:r>
            <a:r>
              <a:rPr lang="ar-SA" sz="4000" b="1" dirty="0"/>
              <a:t>تلك اللازمة لدراسة </a:t>
            </a:r>
            <a:r>
              <a:rPr lang="ar-SA" sz="4000" b="1" dirty="0" smtClean="0"/>
              <a:t>تاريخ الدولة البيزنطية </a:t>
            </a:r>
            <a:r>
              <a:rPr lang="ar-SA" sz="4000" b="1" dirty="0"/>
              <a:t>او </a:t>
            </a:r>
            <a:r>
              <a:rPr lang="ar-SA" sz="4000" b="1" dirty="0" smtClean="0"/>
              <a:t>الدولة العباسية </a:t>
            </a:r>
            <a:r>
              <a:rPr lang="ar-SA" sz="4000" b="1" dirty="0"/>
              <a:t>او عن تلك التي تدرس تاريخ </a:t>
            </a:r>
            <a:r>
              <a:rPr lang="ar-SA" sz="4000" b="1" dirty="0" smtClean="0"/>
              <a:t>افريقيا في </a:t>
            </a:r>
            <a:r>
              <a:rPr lang="ar-SA" sz="4000" b="1" dirty="0"/>
              <a:t>العصر الحديث.</a:t>
            </a:r>
            <a:endParaRPr lang="en-GB" sz="4000" dirty="0"/>
          </a:p>
          <a:p>
            <a:pPr algn="just"/>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xfrm>
            <a:off x="495300" y="274638"/>
            <a:ext cx="8915400" cy="1173162"/>
          </a:xfrm>
        </p:spPr>
        <p:style>
          <a:lnRef idx="1">
            <a:schemeClr val="accent2"/>
          </a:lnRef>
          <a:fillRef idx="2">
            <a:schemeClr val="accent2"/>
          </a:fillRef>
          <a:effectRef idx="1">
            <a:schemeClr val="accent2"/>
          </a:effectRef>
          <a:fontRef idx="minor">
            <a:schemeClr val="dk1"/>
          </a:fontRef>
        </p:style>
        <p:txBody>
          <a:bodyPr>
            <a:normAutofit/>
          </a:bodyPr>
          <a:lstStyle/>
          <a:p>
            <a:r>
              <a:rPr lang="ar-SA" b="1" dirty="0" smtClean="0">
                <a:solidFill>
                  <a:srgbClr val="00B050"/>
                </a:solidFill>
              </a:rPr>
              <a:t>العلوم المساعدة</a:t>
            </a:r>
            <a:endParaRPr lang="en-GB" b="1" dirty="0">
              <a:solidFill>
                <a:srgbClr val="00B050"/>
              </a:solidFill>
            </a:endParaRPr>
          </a:p>
        </p:txBody>
      </p:sp>
    </p:spTree>
    <p:extLst>
      <p:ext uri="{BB962C8B-B14F-4D97-AF65-F5344CB8AC3E}">
        <p14:creationId xmlns:p14="http://schemas.microsoft.com/office/powerpoint/2010/main" val="164941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ar-SA" b="1" dirty="0">
                <a:solidFill>
                  <a:srgbClr val="00B050"/>
                </a:solidFill>
              </a:rPr>
              <a:t>بعض العلوم المساعدة</a:t>
            </a:r>
            <a:endParaRPr lang="en-GB" b="1" dirty="0">
              <a:solidFill>
                <a:srgbClr val="00B050"/>
              </a:solidFill>
            </a:endParaRPr>
          </a:p>
        </p:txBody>
      </p:sp>
      <p:sp>
        <p:nvSpPr>
          <p:cNvPr id="3" name="Content Placeholder 2"/>
          <p:cNvSpPr>
            <a:spLocks noGrp="1"/>
          </p:cNvSpPr>
          <p:nvPr>
            <p:ph idx="1"/>
          </p:nvPr>
        </p:nvSpPr>
        <p:spPr/>
        <p:txBody>
          <a:bodyPr>
            <a:noAutofit/>
          </a:bodyPr>
          <a:lstStyle/>
          <a:p>
            <a:pPr lvl="0" algn="just" rtl="1"/>
            <a:r>
              <a:rPr lang="ar-SA" sz="4800" b="1" dirty="0">
                <a:latin typeface="GE SS TV Bold" pitchFamily="18" charset="-78"/>
                <a:ea typeface="GE SS TV Bold" pitchFamily="18" charset="-78"/>
                <a:cs typeface="GE SS TV Bold" pitchFamily="18" charset="-78"/>
              </a:rPr>
              <a:t>اللغة </a:t>
            </a:r>
            <a:endParaRPr lang="ar-SA" sz="4800" b="1" dirty="0" smtClean="0">
              <a:latin typeface="GE SS TV Bold" pitchFamily="18" charset="-78"/>
              <a:ea typeface="GE SS TV Bold" pitchFamily="18" charset="-78"/>
              <a:cs typeface="GE SS TV Bold" pitchFamily="18" charset="-78"/>
            </a:endParaRPr>
          </a:p>
          <a:p>
            <a:pPr lvl="0" algn="just" rtl="1"/>
            <a:r>
              <a:rPr lang="ar-SA" sz="4800" b="1" dirty="0">
                <a:solidFill>
                  <a:srgbClr val="FF3300"/>
                </a:solidFill>
                <a:latin typeface="GE SS TV Bold" pitchFamily="18" charset="-78"/>
                <a:ea typeface="GE SS TV Bold" pitchFamily="18" charset="-78"/>
                <a:cs typeface="GE SS TV Bold" pitchFamily="18" charset="-78"/>
              </a:rPr>
              <a:t>فقه </a:t>
            </a:r>
            <a:r>
              <a:rPr lang="ar-SA" sz="4800" b="1" dirty="0" smtClean="0">
                <a:solidFill>
                  <a:srgbClr val="FF3300"/>
                </a:solidFill>
                <a:latin typeface="GE SS TV Bold" pitchFamily="18" charset="-78"/>
                <a:ea typeface="GE SS TV Bold" pitchFamily="18" charset="-78"/>
                <a:cs typeface="GE SS TV Bold" pitchFamily="18" charset="-78"/>
              </a:rPr>
              <a:t>اللغة</a:t>
            </a:r>
          </a:p>
          <a:p>
            <a:pPr lvl="0" algn="just" rtl="1"/>
            <a:r>
              <a:rPr lang="ar-SA" sz="4800" b="1" dirty="0">
                <a:latin typeface="GE SS TV Bold" pitchFamily="18" charset="-78"/>
                <a:ea typeface="GE SS TV Bold" pitchFamily="18" charset="-78"/>
                <a:cs typeface="GE SS TV Bold" pitchFamily="18" charset="-78"/>
              </a:rPr>
              <a:t>علم </a:t>
            </a:r>
            <a:r>
              <a:rPr lang="ar-SA" sz="4800" b="1" dirty="0" smtClean="0">
                <a:latin typeface="GE SS TV Bold" pitchFamily="18" charset="-78"/>
                <a:ea typeface="GE SS TV Bold" pitchFamily="18" charset="-78"/>
                <a:cs typeface="GE SS TV Bold" pitchFamily="18" charset="-78"/>
              </a:rPr>
              <a:t>الخطوط</a:t>
            </a:r>
          </a:p>
          <a:p>
            <a:pPr lvl="0" algn="just" rtl="1"/>
            <a:r>
              <a:rPr lang="ar-SA" sz="4800" b="1" dirty="0">
                <a:solidFill>
                  <a:srgbClr val="7030A0"/>
                </a:solidFill>
                <a:latin typeface="GE SS TV Bold" pitchFamily="18" charset="-78"/>
                <a:ea typeface="GE SS TV Bold" pitchFamily="18" charset="-78"/>
                <a:cs typeface="GE SS TV Bold" pitchFamily="18" charset="-78"/>
              </a:rPr>
              <a:t>الاختام</a:t>
            </a:r>
            <a:endParaRPr lang="ar-SA" sz="4800" b="1" dirty="0" smtClean="0">
              <a:solidFill>
                <a:srgbClr val="7030A0"/>
              </a:solidFill>
              <a:latin typeface="GE SS TV Bold" pitchFamily="18" charset="-78"/>
              <a:ea typeface="GE SS TV Bold" pitchFamily="18" charset="-78"/>
              <a:cs typeface="GE SS TV Bold" pitchFamily="18" charset="-78"/>
            </a:endParaRPr>
          </a:p>
          <a:p>
            <a:pPr lvl="0" algn="just" rtl="1"/>
            <a:endParaRPr lang="ar-SA" b="1" dirty="0" smtClean="0">
              <a:solidFill>
                <a:srgbClr val="00B050"/>
              </a:solidFill>
            </a:endParaRPr>
          </a:p>
          <a:p>
            <a:pPr lvl="0" algn="just" rtl="1"/>
            <a:endParaRPr lang="en-GB" sz="32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37576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b="1" dirty="0">
                <a:solidFill>
                  <a:srgbClr val="FF0000"/>
                </a:solidFill>
              </a:rPr>
              <a:t>بعض العلوم المساعدة</a:t>
            </a:r>
            <a:endParaRPr lang="en-GB" dirty="0">
              <a:solidFill>
                <a:srgbClr val="FF0000"/>
              </a:solidFill>
            </a:endParaRPr>
          </a:p>
        </p:txBody>
      </p:sp>
      <p:sp>
        <p:nvSpPr>
          <p:cNvPr id="3" name="Content Placeholder 2"/>
          <p:cNvSpPr>
            <a:spLocks noGrp="1"/>
          </p:cNvSpPr>
          <p:nvPr>
            <p:ph idx="1"/>
          </p:nvPr>
        </p:nvSpPr>
        <p:spPr>
          <a:xfrm>
            <a:off x="495300" y="1371600"/>
            <a:ext cx="8915400" cy="4635692"/>
          </a:xfrm>
        </p:spPr>
        <p:txBody>
          <a:bodyPr>
            <a:normAutofit/>
          </a:bodyPr>
          <a:lstStyle/>
          <a:p>
            <a:pPr marL="457200" lvl="1" indent="0" algn="just" rtl="1">
              <a:buNone/>
            </a:pPr>
            <a:endParaRPr lang="ar-SA" dirty="0"/>
          </a:p>
          <a:p>
            <a:pPr algn="just" rtl="1">
              <a:buFont typeface="Wingdings" pitchFamily="2" charset="2"/>
              <a:buChar char="v"/>
            </a:pPr>
            <a:r>
              <a:rPr lang="ar-SA" sz="5800" b="1" dirty="0" smtClean="0">
                <a:solidFill>
                  <a:srgbClr val="009900"/>
                </a:solidFill>
                <a:latin typeface="GE SS Text Medium" pitchFamily="18" charset="-78"/>
                <a:ea typeface="GE SS Text Medium" pitchFamily="18" charset="-78"/>
                <a:cs typeface="GE SS Text Medium" pitchFamily="18" charset="-78"/>
              </a:rPr>
              <a:t>النقود </a:t>
            </a:r>
            <a:r>
              <a:rPr lang="ar-SA" sz="5800" b="1" dirty="0">
                <a:solidFill>
                  <a:srgbClr val="009900"/>
                </a:solidFill>
                <a:latin typeface="GE SS Text Medium" pitchFamily="18" charset="-78"/>
                <a:ea typeface="GE SS Text Medium" pitchFamily="18" charset="-78"/>
                <a:cs typeface="GE SS Text Medium" pitchFamily="18" charset="-78"/>
              </a:rPr>
              <a:t>والمسكوكات</a:t>
            </a:r>
            <a:endParaRPr lang="ar-SA" sz="5700" b="1" dirty="0" smtClean="0">
              <a:solidFill>
                <a:srgbClr val="009900"/>
              </a:solidFill>
              <a:latin typeface="GE SS Text Medium" pitchFamily="18" charset="-78"/>
              <a:ea typeface="GE SS Text Medium" pitchFamily="18" charset="-78"/>
              <a:cs typeface="GE SS Text Medium" pitchFamily="18" charset="-78"/>
            </a:endParaRPr>
          </a:p>
          <a:p>
            <a:pPr algn="just" rtl="1">
              <a:buFont typeface="Wingdings" pitchFamily="2" charset="2"/>
              <a:buChar char="v"/>
            </a:pPr>
            <a:r>
              <a:rPr lang="ar-SA" sz="5700" b="1" dirty="0" smtClean="0">
                <a:latin typeface="GE SS Text Medium" pitchFamily="18" charset="-78"/>
                <a:ea typeface="GE SS Text Medium" pitchFamily="18" charset="-78"/>
                <a:cs typeface="GE SS Text Medium" pitchFamily="18" charset="-78"/>
              </a:rPr>
              <a:t>الجغرافيا</a:t>
            </a:r>
            <a:endParaRPr lang="en-GB" sz="5700" dirty="0">
              <a:latin typeface="GE SS Text Medium" pitchFamily="18" charset="-78"/>
              <a:ea typeface="GE SS Text Medium" pitchFamily="18" charset="-78"/>
              <a:cs typeface="GE SS Text Medium" pitchFamily="18" charset="-78"/>
            </a:endParaRPr>
          </a:p>
          <a:p>
            <a:pPr algn="just" rtl="1">
              <a:buFont typeface="Wingdings" pitchFamily="2" charset="2"/>
              <a:buChar char="v"/>
            </a:pPr>
            <a:r>
              <a:rPr lang="ar-SA" sz="4600" b="1" dirty="0" smtClean="0">
                <a:solidFill>
                  <a:srgbClr val="002060"/>
                </a:solidFill>
                <a:latin typeface="GE SS Text Medium" pitchFamily="18" charset="-78"/>
                <a:ea typeface="GE SS Text Medium" pitchFamily="18" charset="-78"/>
                <a:cs typeface="GE SS Text Medium" pitchFamily="18" charset="-78"/>
              </a:rPr>
              <a:t>الاقتصاد</a:t>
            </a:r>
          </a:p>
          <a:p>
            <a:pPr algn="just" rtl="1">
              <a:buFont typeface="Wingdings" pitchFamily="2" charset="2"/>
              <a:buChar char="v"/>
            </a:pPr>
            <a:r>
              <a:rPr lang="ar-SA" sz="4600" b="1" dirty="0" smtClean="0">
                <a:solidFill>
                  <a:srgbClr val="7030A0"/>
                </a:solidFill>
                <a:latin typeface="GE SS Text Medium" pitchFamily="18" charset="-78"/>
                <a:ea typeface="GE SS Text Medium" pitchFamily="18" charset="-78"/>
                <a:cs typeface="GE SS Text Medium" pitchFamily="18" charset="-78"/>
              </a:rPr>
              <a:t>الأدب</a:t>
            </a:r>
            <a:endParaRPr lang="en-GB" sz="4600" dirty="0">
              <a:solidFill>
                <a:srgbClr val="7030A0"/>
              </a:solidFill>
              <a:latin typeface="GE SS Text Medium" pitchFamily="18" charset="-78"/>
              <a:ea typeface="GE SS Text Medium" pitchFamily="18" charset="-78"/>
              <a:cs typeface="GE SS Text Medium" pitchFamily="18"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71030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ar-SA" b="1" dirty="0" smtClean="0"/>
              <a:t>العلوم المساعدة</a:t>
            </a:r>
            <a:endParaRPr lang="en-GB" b="1" dirty="0"/>
          </a:p>
        </p:txBody>
      </p:sp>
      <p:sp>
        <p:nvSpPr>
          <p:cNvPr id="3" name="Content Placeholder 2"/>
          <p:cNvSpPr>
            <a:spLocks noGrp="1"/>
          </p:cNvSpPr>
          <p:nvPr>
            <p:ph idx="1"/>
          </p:nvPr>
        </p:nvSpPr>
        <p:spPr/>
        <p:txBody>
          <a:bodyPr>
            <a:normAutofit lnSpcReduction="10000"/>
          </a:bodyPr>
          <a:lstStyle/>
          <a:p>
            <a:pPr algn="just" rtl="1"/>
            <a:r>
              <a:rPr lang="ar-SA" sz="5200" b="1" dirty="0" smtClean="0">
                <a:solidFill>
                  <a:srgbClr val="7030A0"/>
                </a:solidFill>
                <a:latin typeface="GE MB MB Bold" pitchFamily="50" charset="-78"/>
                <a:ea typeface="GE MB MB Bold" pitchFamily="50" charset="-78"/>
                <a:cs typeface="GE MB MB Bold" pitchFamily="50" charset="-78"/>
              </a:rPr>
              <a:t>النحت والعمارة</a:t>
            </a:r>
            <a:endParaRPr lang="en-GB" sz="5200" b="1" dirty="0" smtClean="0">
              <a:solidFill>
                <a:srgbClr val="7030A0"/>
              </a:solidFill>
              <a:latin typeface="GE MB MB Bold" pitchFamily="50" charset="-78"/>
              <a:ea typeface="GE MB MB Bold" pitchFamily="50" charset="-78"/>
              <a:cs typeface="GE MB MB Bold" pitchFamily="50" charset="-78"/>
            </a:endParaRPr>
          </a:p>
          <a:p>
            <a:pPr algn="just" rtl="1"/>
            <a:r>
              <a:rPr lang="ar-SA" sz="5200" b="1" dirty="0" smtClean="0">
                <a:latin typeface="GE MB MB Bold" pitchFamily="50" charset="-78"/>
                <a:ea typeface="GE MB MB Bold" pitchFamily="50" charset="-78"/>
                <a:cs typeface="GE MB MB Bold" pitchFamily="50" charset="-78"/>
              </a:rPr>
              <a:t>فنون المسرح</a:t>
            </a:r>
          </a:p>
          <a:p>
            <a:pPr lvl="0" algn="just" rtl="1"/>
            <a:r>
              <a:rPr lang="ar-SA" sz="5200" b="1" dirty="0">
                <a:solidFill>
                  <a:srgbClr val="FF0066"/>
                </a:solidFill>
                <a:latin typeface="GE MB MB Bold" pitchFamily="50" charset="-78"/>
                <a:ea typeface="GE MB MB Bold" pitchFamily="50" charset="-78"/>
                <a:cs typeface="GE MB MB Bold" pitchFamily="50" charset="-78"/>
              </a:rPr>
              <a:t>العلوم الاجتماعية </a:t>
            </a:r>
            <a:r>
              <a:rPr lang="ar-SA" sz="5200" b="1" dirty="0" smtClean="0">
                <a:solidFill>
                  <a:srgbClr val="FF0066"/>
                </a:solidFill>
                <a:latin typeface="GE MB MB Bold" pitchFamily="50" charset="-78"/>
                <a:ea typeface="GE MB MB Bold" pitchFamily="50" charset="-78"/>
                <a:cs typeface="GE MB MB Bold" pitchFamily="50" charset="-78"/>
              </a:rPr>
              <a:t>والفلسفية</a:t>
            </a:r>
          </a:p>
          <a:p>
            <a:pPr algn="r" rtl="1"/>
            <a:r>
              <a:rPr lang="ar-SA" sz="5200" b="1" dirty="0">
                <a:solidFill>
                  <a:srgbClr val="009900"/>
                </a:solidFill>
                <a:latin typeface="GE MB MB Bold" pitchFamily="50" charset="-78"/>
                <a:ea typeface="GE MB MB Bold" pitchFamily="50" charset="-78"/>
                <a:cs typeface="GE MB MB Bold" pitchFamily="50" charset="-78"/>
              </a:rPr>
              <a:t>قراءة كتابات المؤرخين </a:t>
            </a:r>
            <a:r>
              <a:rPr lang="ar-SA" sz="5200" b="1" dirty="0" smtClean="0">
                <a:solidFill>
                  <a:srgbClr val="009900"/>
                </a:solidFill>
                <a:latin typeface="GE MB MB Bold" pitchFamily="50" charset="-78"/>
                <a:ea typeface="GE MB MB Bold" pitchFamily="50" charset="-78"/>
                <a:cs typeface="GE MB MB Bold" pitchFamily="50" charset="-78"/>
              </a:rPr>
              <a:t>القدامي</a:t>
            </a:r>
            <a:endParaRPr lang="en-GB" sz="5200" b="1" dirty="0">
              <a:solidFill>
                <a:srgbClr val="009900"/>
              </a:solidFill>
              <a:latin typeface="GE MB MB Bold" pitchFamily="50" charset="-78"/>
              <a:ea typeface="GE MB MB Bold" pitchFamily="50" charset="-78"/>
              <a:cs typeface="GE MB MB Bold" pitchFamily="50" charset="-78"/>
            </a:endParaRPr>
          </a:p>
          <a:p>
            <a:pPr algn="r" rtl="1"/>
            <a:r>
              <a:rPr lang="ar-SA" sz="5200" b="1" dirty="0">
                <a:solidFill>
                  <a:srgbClr val="7030A0"/>
                </a:solidFill>
                <a:latin typeface="GE MB MB Bold" pitchFamily="50" charset="-78"/>
                <a:ea typeface="GE MB MB Bold" pitchFamily="50" charset="-78"/>
                <a:cs typeface="GE MB MB Bold" pitchFamily="50" charset="-78"/>
              </a:rPr>
              <a:t> </a:t>
            </a:r>
            <a:r>
              <a:rPr lang="ar-SA" sz="5200" b="1" dirty="0">
                <a:solidFill>
                  <a:srgbClr val="0070C0"/>
                </a:solidFill>
                <a:latin typeface="GE MB MB Bold" pitchFamily="50" charset="-78"/>
                <a:ea typeface="GE MB MB Bold" pitchFamily="50" charset="-78"/>
                <a:cs typeface="GE MB MB Bold" pitchFamily="50" charset="-78"/>
              </a:rPr>
              <a:t>السفر والارتحال في سبيل البحث</a:t>
            </a:r>
            <a:endParaRPr lang="en-GB" sz="5200" b="1" dirty="0">
              <a:solidFill>
                <a:srgbClr val="0070C0"/>
              </a:solidFill>
              <a:latin typeface="GE MB MB Bold" pitchFamily="50" charset="-78"/>
              <a:ea typeface="GE MB MB Bold" pitchFamily="50" charset="-78"/>
              <a:cs typeface="GE MB MB Bold" pitchFamily="50" charset="-78"/>
            </a:endParaRPr>
          </a:p>
          <a:p>
            <a:pPr algn="r" rtl="1"/>
            <a:endParaRPr lang="en-GB" sz="3600" dirty="0">
              <a:solidFill>
                <a:srgbClr val="7030A0"/>
              </a:solidFill>
            </a:endParaRPr>
          </a:p>
          <a:p>
            <a:pPr lvl="0" algn="just" rtl="1"/>
            <a:endParaRPr lang="ar-SA" sz="3600" b="1" dirty="0">
              <a:solidFill>
                <a:srgbClr val="00B050"/>
              </a:solidFill>
            </a:endParaRPr>
          </a:p>
          <a:p>
            <a:pPr algn="just" rtl="1"/>
            <a:endParaRPr lang="en-GB" sz="3600" dirty="0" smtClean="0"/>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44525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r" rtl="1"/>
            <a:r>
              <a:rPr lang="ar-SA" b="1" dirty="0" smtClean="0">
                <a:solidFill>
                  <a:srgbClr val="009900"/>
                </a:solidFill>
              </a:rPr>
              <a:t>اللغة</a:t>
            </a:r>
            <a:endParaRPr lang="en-GB" b="1" dirty="0">
              <a:solidFill>
                <a:srgbClr val="009900"/>
              </a:solidFill>
            </a:endParaRPr>
          </a:p>
        </p:txBody>
      </p:sp>
      <p:sp>
        <p:nvSpPr>
          <p:cNvPr id="3" name="Content Placeholder 2"/>
          <p:cNvSpPr>
            <a:spLocks noGrp="1"/>
          </p:cNvSpPr>
          <p:nvPr>
            <p:ph idx="1"/>
          </p:nvPr>
        </p:nvSpPr>
        <p:spPr/>
        <p:txBody>
          <a:bodyPr>
            <a:normAutofit/>
          </a:bodyPr>
          <a:lstStyle/>
          <a:p>
            <a:pPr algn="r" rtl="1"/>
            <a:r>
              <a:rPr lang="ar-SA" sz="4000" b="1" dirty="0" smtClean="0">
                <a:solidFill>
                  <a:srgbClr val="002060"/>
                </a:solidFill>
              </a:rPr>
              <a:t>ماهي أهمية اللغة للمؤرخ؟</a:t>
            </a:r>
            <a:endParaRPr lang="en-GB" sz="4000" b="1" dirty="0">
              <a:solidFill>
                <a:srgbClr val="00206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239777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lstStyle/>
          <a:p>
            <a:pPr algn="r"/>
            <a:r>
              <a:rPr lang="ar-SA" b="1" dirty="0" smtClean="0">
                <a:solidFill>
                  <a:srgbClr val="009900"/>
                </a:solidFill>
              </a:rPr>
              <a:t>اللغة</a:t>
            </a:r>
            <a:endParaRPr lang="en-GB" b="1" dirty="0">
              <a:solidFill>
                <a:srgbClr val="009900"/>
              </a:solidFill>
            </a:endParaRPr>
          </a:p>
        </p:txBody>
      </p:sp>
      <p:sp>
        <p:nvSpPr>
          <p:cNvPr id="3" name="Content Placeholder 2"/>
          <p:cNvSpPr>
            <a:spLocks noGrp="1"/>
          </p:cNvSpPr>
          <p:nvPr>
            <p:ph idx="1"/>
          </p:nvPr>
        </p:nvSpPr>
        <p:spPr>
          <a:xfrm>
            <a:off x="0" y="1447800"/>
            <a:ext cx="9906000" cy="4683126"/>
          </a:xfrm>
        </p:spPr>
        <p:txBody>
          <a:bodyPr>
            <a:noAutofit/>
          </a:bodyPr>
          <a:lstStyle/>
          <a:p>
            <a:pPr lvl="0" algn="just" rtl="1"/>
            <a:r>
              <a:rPr lang="ar-SA" sz="3600" b="1" dirty="0" smtClean="0"/>
              <a:t> </a:t>
            </a:r>
            <a:r>
              <a:rPr lang="ar-SA" sz="3600" b="1" dirty="0"/>
              <a:t>لابد </a:t>
            </a:r>
            <a:r>
              <a:rPr lang="ar-SA" sz="3600" b="1" dirty="0" smtClean="0"/>
              <a:t>للمؤرخ من معرفة </a:t>
            </a:r>
            <a:r>
              <a:rPr lang="ar-SA" sz="3600" b="1" dirty="0"/>
              <a:t>اللغة الاصلية الخاصة بالموضوع وعدم الاعتماد على الترجمات  وذلك لان معاني الكلمات قد تتغير من مكان الى مكان ومن زمان الى زمان فمن اراد </a:t>
            </a:r>
            <a:r>
              <a:rPr lang="ar-SA" sz="3600" b="1" dirty="0" smtClean="0"/>
              <a:t>ان </a:t>
            </a:r>
            <a:r>
              <a:rPr lang="ar-SA" sz="3600" b="1" dirty="0"/>
              <a:t>يبحث في </a:t>
            </a:r>
            <a:r>
              <a:rPr lang="ar-SA" sz="3600" b="1" dirty="0" smtClean="0"/>
              <a:t>تاريخ </a:t>
            </a:r>
            <a:r>
              <a:rPr lang="ar-SA" sz="3600" b="1" dirty="0"/>
              <a:t>مصر القديم عليه معرفة اللغة المصرية </a:t>
            </a:r>
            <a:r>
              <a:rPr lang="ar-SA" sz="3600" b="1" dirty="0" smtClean="0"/>
              <a:t>القديمة،  والسنسكريتية </a:t>
            </a:r>
            <a:r>
              <a:rPr lang="ar-SA" sz="3600" b="1" dirty="0"/>
              <a:t>لمن يرغب في </a:t>
            </a:r>
            <a:r>
              <a:rPr lang="ar-SA" sz="3600" b="1" dirty="0" smtClean="0"/>
              <a:t>البحث تاريخ الهند القديم </a:t>
            </a:r>
            <a:r>
              <a:rPr lang="ar-SA" sz="3600" b="1" dirty="0"/>
              <a:t>ومن اراد البحث في تاريخ اوربا في العصور الوسطى عليه الالمام باللغة </a:t>
            </a:r>
            <a:r>
              <a:rPr lang="ar-SA" sz="3600" b="1" dirty="0" smtClean="0"/>
              <a:t>اللاتينية </a:t>
            </a:r>
            <a:r>
              <a:rPr lang="ar-SA" sz="3600" b="1" dirty="0"/>
              <a:t>ومن اراد دراسة تاريخ الثورة الفرنسية فعليه معرفة </a:t>
            </a:r>
            <a:r>
              <a:rPr lang="ar-SA" sz="3600" b="1" dirty="0" smtClean="0"/>
              <a:t>اللغة الفرنسية.</a:t>
            </a:r>
          </a:p>
          <a:p>
            <a:pPr lvl="0"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087641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lstStyle/>
          <a:p>
            <a:pPr algn="r"/>
            <a:r>
              <a:rPr lang="ar-SA" b="1" dirty="0" smtClean="0">
                <a:solidFill>
                  <a:srgbClr val="009900"/>
                </a:solidFill>
              </a:rPr>
              <a:t>اللغة</a:t>
            </a:r>
            <a:endParaRPr lang="en-GB" dirty="0"/>
          </a:p>
        </p:txBody>
      </p:sp>
      <p:sp>
        <p:nvSpPr>
          <p:cNvPr id="3" name="Content Placeholder 2"/>
          <p:cNvSpPr>
            <a:spLocks noGrp="1"/>
          </p:cNvSpPr>
          <p:nvPr>
            <p:ph idx="1"/>
          </p:nvPr>
        </p:nvSpPr>
        <p:spPr>
          <a:xfrm>
            <a:off x="0" y="1447800"/>
            <a:ext cx="9906000" cy="4683126"/>
          </a:xfrm>
        </p:spPr>
        <p:txBody>
          <a:bodyPr>
            <a:normAutofit lnSpcReduction="10000"/>
          </a:bodyPr>
          <a:lstStyle/>
          <a:p>
            <a:pPr lvl="0" algn="just" rtl="1"/>
            <a:r>
              <a:rPr lang="ar-SA" sz="3600" b="1" dirty="0" smtClean="0"/>
              <a:t>وكلما توسع الباحث في تعلم اكبر عدد من اللغات اتسع افق البحث والاستقصاء ولذلك على الباحث دراسة مايلزمه من اللغات قديمة كانت  او حديثة اوميتة او نادرة مثل الصينية والسريانية و الهروغلوفية و الآرامية او المروية. فمن اراد البحث في تاريخ العرب الحديث وجب عليه بجانب العربية معرفة عدد من اللغات الأخرى من أهمها التركية والفرنسية ولإنجليزية والألمانية وذلك حتى يتمكن من الرجوع الى الاصول التي كتب بها تاريخ تلك الفترة وبدون ذلك ستكون استنتاجاته موقوفة على مقدرة المترجمين.</a:t>
            </a:r>
            <a:endParaRPr lang="en-GB" sz="32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047281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2060"/>
            </a:solidFill>
          </a:ln>
        </p:spPr>
        <p:txBody>
          <a:bodyPr/>
          <a:lstStyle/>
          <a:p>
            <a:pPr algn="r"/>
            <a:r>
              <a:rPr lang="ar-SA" b="1" dirty="0" smtClean="0">
                <a:solidFill>
                  <a:srgbClr val="009900"/>
                </a:solidFill>
              </a:rPr>
              <a:t>اللغة</a:t>
            </a:r>
            <a:endParaRPr lang="en-GB" dirty="0"/>
          </a:p>
        </p:txBody>
      </p:sp>
      <p:sp>
        <p:nvSpPr>
          <p:cNvPr id="3" name="Content Placeholder 2"/>
          <p:cNvSpPr>
            <a:spLocks noGrp="1"/>
          </p:cNvSpPr>
          <p:nvPr>
            <p:ph idx="1"/>
          </p:nvPr>
        </p:nvSpPr>
        <p:spPr>
          <a:xfrm>
            <a:off x="0" y="1676400"/>
            <a:ext cx="9906000" cy="4454526"/>
          </a:xfrm>
        </p:spPr>
        <p:txBody>
          <a:bodyPr>
            <a:noAutofit/>
          </a:bodyPr>
          <a:lstStyle/>
          <a:p>
            <a:pPr algn="just" rtl="1"/>
            <a:r>
              <a:rPr lang="ar-SA" sz="3600" b="1" dirty="0"/>
              <a:t>كذلك على الباحث ان يلم  بلغة او اكثر من </a:t>
            </a:r>
            <a:r>
              <a:rPr lang="ar-SA" sz="3600" b="1" dirty="0" smtClean="0"/>
              <a:t>اللغات </a:t>
            </a:r>
            <a:r>
              <a:rPr lang="ar-SA" sz="3600" b="1" dirty="0"/>
              <a:t>الاوربية الحديثة الشائعة الاستعمال </a:t>
            </a:r>
            <a:r>
              <a:rPr lang="ar-SA" sz="3600" b="1" dirty="0" smtClean="0"/>
              <a:t>(الانجليزية – الفرنسية)</a:t>
            </a:r>
          </a:p>
          <a:p>
            <a:pPr algn="just" rtl="1"/>
            <a:r>
              <a:rPr lang="ar-SA" sz="3600" b="1" dirty="0" smtClean="0"/>
              <a:t>وان </a:t>
            </a:r>
            <a:r>
              <a:rPr lang="ar-SA" sz="3600" b="1" dirty="0"/>
              <a:t>قصر </a:t>
            </a:r>
            <a:r>
              <a:rPr lang="ar-SA" sz="3600" b="1" dirty="0" smtClean="0"/>
              <a:t>الباحث في دراسة اللغة في </a:t>
            </a:r>
            <a:r>
              <a:rPr lang="ar-SA" sz="3600" b="1" dirty="0"/>
              <a:t>السابق فعليه </a:t>
            </a:r>
            <a:r>
              <a:rPr lang="ar-SA" sz="3600" b="1" dirty="0" smtClean="0"/>
              <a:t>المواظبة </a:t>
            </a:r>
            <a:r>
              <a:rPr lang="ar-SA" sz="3600" b="1" dirty="0"/>
              <a:t>على دراستها حتى يبلغ المستوى المطلوب للبحث وذلك حتى يتمكن من الاستفادة مما يكتب بتلك اللغات </a:t>
            </a:r>
            <a:r>
              <a:rPr lang="ar-SA" sz="3600" b="1" dirty="0" smtClean="0"/>
              <a:t>–التي يجذب </a:t>
            </a:r>
            <a:r>
              <a:rPr lang="ar-SA" sz="3600" b="1" dirty="0"/>
              <a:t>انتشارها بعض الباحثين على التأليف </a:t>
            </a:r>
            <a:r>
              <a:rPr lang="ar-SA" sz="3600" b="1" dirty="0" smtClean="0"/>
              <a:t>بها لذلك  يجب </a:t>
            </a:r>
            <a:r>
              <a:rPr lang="ar-SA" sz="3600" b="1" dirty="0"/>
              <a:t>الا يتررد </a:t>
            </a:r>
            <a:r>
              <a:rPr lang="ar-SA" sz="3600" b="1" dirty="0" smtClean="0"/>
              <a:t>الباحث </a:t>
            </a:r>
            <a:r>
              <a:rPr lang="ar-SA" sz="3600" b="1" dirty="0"/>
              <a:t>في تعلمها </a:t>
            </a:r>
            <a:r>
              <a:rPr lang="ar-SA" sz="3600" b="1" dirty="0" smtClean="0"/>
              <a:t>و </a:t>
            </a:r>
            <a:r>
              <a:rPr lang="ar-SA" sz="3600" b="1" dirty="0"/>
              <a:t>قضاء بعض الوقت في بلد </a:t>
            </a:r>
            <a:r>
              <a:rPr lang="ar-SA" sz="3600" b="1" dirty="0" smtClean="0"/>
              <a:t>اللغة.</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1732864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30A0"/>
            </a:solidFill>
          </a:ln>
        </p:spPr>
        <p:txBody>
          <a:bodyPr/>
          <a:lstStyle/>
          <a:p>
            <a:pPr algn="just" rtl="1"/>
            <a:r>
              <a:rPr lang="ar-SA" b="1" dirty="0" smtClean="0">
                <a:solidFill>
                  <a:srgbClr val="009900"/>
                </a:solidFill>
              </a:rPr>
              <a:t>فقه اللغة</a:t>
            </a:r>
            <a:endParaRPr lang="en-GB" b="1" dirty="0">
              <a:solidFill>
                <a:srgbClr val="009900"/>
              </a:solidFill>
            </a:endParaRPr>
          </a:p>
        </p:txBody>
      </p:sp>
      <p:sp>
        <p:nvSpPr>
          <p:cNvPr id="3" name="Content Placeholder 2"/>
          <p:cNvSpPr>
            <a:spLocks noGrp="1"/>
          </p:cNvSpPr>
          <p:nvPr>
            <p:ph idx="1"/>
          </p:nvPr>
        </p:nvSpPr>
        <p:spPr>
          <a:xfrm>
            <a:off x="116463" y="1524000"/>
            <a:ext cx="9789537" cy="4606926"/>
          </a:xfrm>
        </p:spPr>
        <p:txBody>
          <a:bodyPr>
            <a:normAutofit lnSpcReduction="10000"/>
          </a:bodyPr>
          <a:lstStyle/>
          <a:p>
            <a:pPr marL="0" indent="0" algn="just" rtl="1">
              <a:buNone/>
            </a:pPr>
            <a:r>
              <a:rPr lang="ar-SA" sz="3900" b="1" dirty="0" smtClean="0">
                <a:latin typeface="GE MB MB Bold" pitchFamily="50" charset="-78"/>
                <a:ea typeface="GE MB MB Bold" pitchFamily="50" charset="-78"/>
                <a:cs typeface="GE MB MB Bold" pitchFamily="50" charset="-78"/>
              </a:rPr>
              <a:t>لفهم </a:t>
            </a:r>
            <a:r>
              <a:rPr lang="ar-SA" sz="3900" b="1" dirty="0">
                <a:latin typeface="GE MB MB Bold" pitchFamily="50" charset="-78"/>
                <a:ea typeface="GE MB MB Bold" pitchFamily="50" charset="-78"/>
                <a:cs typeface="GE MB MB Bold" pitchFamily="50" charset="-78"/>
              </a:rPr>
              <a:t>النصوص التاريخية لابد من معرفة لغة </a:t>
            </a:r>
            <a:r>
              <a:rPr lang="ar-SA" sz="3900" b="1" dirty="0" smtClean="0">
                <a:latin typeface="GE MB MB Bold" pitchFamily="50" charset="-78"/>
                <a:ea typeface="GE MB MB Bold" pitchFamily="50" charset="-78"/>
                <a:cs typeface="GE MB MB Bold" pitchFamily="50" charset="-78"/>
              </a:rPr>
              <a:t>العصر </a:t>
            </a:r>
            <a:r>
              <a:rPr lang="ar-SA" sz="3900" b="1" dirty="0">
                <a:latin typeface="GE MB MB Bold" pitchFamily="50" charset="-78"/>
                <a:ea typeface="GE MB MB Bold" pitchFamily="50" charset="-78"/>
                <a:cs typeface="GE MB MB Bold" pitchFamily="50" charset="-78"/>
              </a:rPr>
              <a:t>التاريخي المعين لان اللغة تتطور وتتبدل بتغير الزمان والمكان  وذلك لتغير الانسان واختلاط الثقافات فقد  يدل اللفظ اللغوي على معنى محدد كما يمكن ان يدل على معان متغيرة او متضادة وقد تدل كلمة واحدة على معان متعددة او متفاوتة باختلاف استخدامها عند كاتب بعينه. ولذلك لابد من معرفة اللغة التي يقرأ بها كاتب التاريخ </a:t>
            </a:r>
            <a:r>
              <a:rPr lang="ar-SA" sz="3900" b="1" dirty="0" smtClean="0">
                <a:latin typeface="GE MB MB Bold" pitchFamily="50" charset="-78"/>
                <a:ea typeface="GE MB MB Bold" pitchFamily="50" charset="-78"/>
                <a:cs typeface="GE MB MB Bold" pitchFamily="50" charset="-78"/>
              </a:rPr>
              <a:t>والدراية </a:t>
            </a:r>
            <a:r>
              <a:rPr lang="ar-SA" sz="3900" b="1" dirty="0">
                <a:latin typeface="GE MB MB Bold" pitchFamily="50" charset="-78"/>
                <a:ea typeface="GE MB MB Bold" pitchFamily="50" charset="-78"/>
                <a:cs typeface="GE MB MB Bold" pitchFamily="50" charset="-78"/>
              </a:rPr>
              <a:t>بما نال الفاظها من المعاني المتفاوتة او المختلفة حتى لايفسر ما يقرأ على غير حقيقته</a:t>
            </a:r>
            <a:endParaRPr lang="en-GB" sz="3900" b="1" dirty="0">
              <a:latin typeface="GE MB MB Bold" pitchFamily="50" charset="-78"/>
              <a:ea typeface="GE MB MB Bold" pitchFamily="50" charset="-78"/>
              <a:cs typeface="GE MB MB Bold" pitchFamily="50" charset="-78"/>
            </a:endParaRP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7322277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r"/>
            <a:r>
              <a:rPr lang="ar-SA" b="1" dirty="0">
                <a:solidFill>
                  <a:srgbClr val="009900"/>
                </a:solidFill>
              </a:rPr>
              <a:t>علم الخطوط:</a:t>
            </a:r>
            <a:endParaRPr lang="en-GB" dirty="0">
              <a:solidFill>
                <a:srgbClr val="009900"/>
              </a:solidFill>
            </a:endParaRPr>
          </a:p>
        </p:txBody>
      </p:sp>
      <p:sp>
        <p:nvSpPr>
          <p:cNvPr id="3" name="Content Placeholder 2"/>
          <p:cNvSpPr>
            <a:spLocks noGrp="1"/>
          </p:cNvSpPr>
          <p:nvPr>
            <p:ph idx="1"/>
          </p:nvPr>
        </p:nvSpPr>
        <p:spPr/>
        <p:txBody>
          <a:bodyPr/>
          <a:lstStyle/>
          <a:p>
            <a:pPr algn="just" rtl="1"/>
            <a:r>
              <a:rPr lang="ar-SA" sz="3600" b="1" dirty="0"/>
              <a:t>ويرتبط بمعرفة اللغة دراسة انواع الخطوط  لقراءة الاصول المكتوبة بها. وكما </a:t>
            </a:r>
            <a:r>
              <a:rPr lang="ar-SA" sz="3600" b="1" dirty="0" smtClean="0"/>
              <a:t>هو معروف فان </a:t>
            </a:r>
            <a:r>
              <a:rPr lang="ar-SA" sz="3600" b="1" dirty="0"/>
              <a:t>الحرف العربي قد تطور وكتب باشكال مختلفة منهاالرقعة والنسخي والكوفي والفارسي </a:t>
            </a:r>
            <a:r>
              <a:rPr lang="ar-SA" sz="3600" b="1" dirty="0" smtClean="0"/>
              <a:t>والديواني . ولايخفى أن قراءة الخطوط العربية العادية لاتكفي لوحدها وذلك </a:t>
            </a:r>
            <a:r>
              <a:rPr lang="ar-SA" sz="3600" b="1" dirty="0"/>
              <a:t>لابد من </a:t>
            </a:r>
            <a:r>
              <a:rPr lang="ar-SA" sz="3600" b="1" dirty="0" smtClean="0"/>
              <a:t>دراسة قواعد هذه الخطوط للتثبت من قراءة المصادر المكتوبة بها. وهو ما يعرف بفن فك الخطوط القديمة أو الـ </a:t>
            </a:r>
            <a:r>
              <a:rPr lang="en-GB" sz="3600" b="1" dirty="0" err="1" smtClean="0"/>
              <a:t>Palaeograpy</a:t>
            </a:r>
            <a:r>
              <a:rPr lang="en-GB" sz="3600" b="1" dirty="0" smtClean="0"/>
              <a:t> </a:t>
            </a:r>
            <a:endParaRPr lang="en-GB" sz="3600" b="1" dirty="0"/>
          </a:p>
          <a:p>
            <a:pPr algn="just"/>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72479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0000"/>
            </a:solidFill>
          </a:ln>
        </p:spPr>
        <p:txBody>
          <a:bodyPr/>
          <a:lstStyle/>
          <a:p>
            <a:pPr algn="r"/>
            <a:r>
              <a:rPr lang="ar-SA" b="1" dirty="0" smtClean="0">
                <a:solidFill>
                  <a:srgbClr val="009900"/>
                </a:solidFill>
              </a:rPr>
              <a:t>علم الخطوط</a:t>
            </a:r>
            <a:endParaRPr lang="en-GB" dirty="0"/>
          </a:p>
        </p:txBody>
      </p:sp>
      <p:sp>
        <p:nvSpPr>
          <p:cNvPr id="3" name="Content Placeholder 2"/>
          <p:cNvSpPr>
            <a:spLocks noGrp="1"/>
          </p:cNvSpPr>
          <p:nvPr>
            <p:ph idx="1"/>
          </p:nvPr>
        </p:nvSpPr>
        <p:spPr>
          <a:xfrm>
            <a:off x="495300" y="1600200"/>
            <a:ext cx="8915400" cy="4530726"/>
          </a:xfrm>
        </p:spPr>
        <p:txBody>
          <a:bodyPr>
            <a:normAutofit lnSpcReduction="10000"/>
          </a:bodyPr>
          <a:lstStyle/>
          <a:p>
            <a:pPr algn="just" rtl="1"/>
            <a:r>
              <a:rPr lang="ar-SA" sz="3600" b="1" dirty="0" smtClean="0"/>
              <a:t>ان كانت ضمن المصادر التي عليه الرجوع اليها. </a:t>
            </a:r>
            <a:r>
              <a:rPr lang="ar-SA" sz="3600" b="1" dirty="0"/>
              <a:t>ايضا تطورت الحروف الاوربية ونشات خطوط في اوقات معينة ووجدت اختصارات لبعض الالفاظ مما يستوجب على الباحث دراسة هذه الخطوط حتى يمكنه الرجوع الى الوثائق التي دونت بها. </a:t>
            </a:r>
          </a:p>
          <a:p>
            <a:pPr algn="just" rtl="1"/>
            <a:r>
              <a:rPr lang="ar-SA" sz="3600" b="1" dirty="0"/>
              <a:t>وعلى الدارس  كذلك الالمام بالطريقة التي تمكنه من حل رموز الكتابات او الرسائل المشفرة التي كتبت بواسطة سفراء الدول والقناصل لاخفاء </a:t>
            </a:r>
            <a:r>
              <a:rPr lang="ar-SA" sz="3600" b="1" dirty="0" smtClean="0"/>
              <a:t>مضمونها. </a:t>
            </a:r>
            <a:endParaRPr lang="en-GB" sz="3600" b="1" dirty="0"/>
          </a:p>
          <a:p>
            <a:pPr algn="just"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4261457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lstStyle/>
          <a:p>
            <a:pPr algn="r"/>
            <a:r>
              <a:rPr lang="ar-SA" b="1" dirty="0">
                <a:solidFill>
                  <a:srgbClr val="009900"/>
                </a:solidFill>
              </a:rPr>
              <a:t>علم الخطوط</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وقد كتب في هذا الفن عدد من المسلمين والمستشرقين من بينهم </a:t>
            </a:r>
            <a:r>
              <a:rPr lang="ar-SA" sz="3600" b="1" dirty="0" smtClean="0">
                <a:solidFill>
                  <a:srgbClr val="002060"/>
                </a:solidFill>
              </a:rPr>
              <a:t>صلاح الدين المنجد </a:t>
            </a:r>
            <a:r>
              <a:rPr lang="ar-SA" sz="3600" b="1" dirty="0" smtClean="0">
                <a:solidFill>
                  <a:srgbClr val="00B050"/>
                </a:solidFill>
              </a:rPr>
              <a:t>وسهيلة الجبوري </a:t>
            </a:r>
            <a:r>
              <a:rPr lang="ar-SA" sz="3600" b="1" dirty="0" smtClean="0"/>
              <a:t>وسورديل تومين.</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756434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3300"/>
            </a:solidFill>
          </a:ln>
        </p:spPr>
        <p:txBody>
          <a:bodyPr/>
          <a:lstStyle/>
          <a:p>
            <a:pPr algn="just" rtl="1"/>
            <a:r>
              <a:rPr lang="ar-SA" b="1" dirty="0" smtClean="0">
                <a:solidFill>
                  <a:srgbClr val="009900"/>
                </a:solidFill>
              </a:rPr>
              <a:t>الاختام والاوزان والمكائييل</a:t>
            </a:r>
            <a:endParaRPr lang="en-GB" b="1" dirty="0">
              <a:solidFill>
                <a:srgbClr val="009900"/>
              </a:solidFill>
            </a:endParaRPr>
          </a:p>
        </p:txBody>
      </p:sp>
      <p:sp>
        <p:nvSpPr>
          <p:cNvPr id="3" name="Content Placeholder 2"/>
          <p:cNvSpPr>
            <a:spLocks noGrp="1"/>
          </p:cNvSpPr>
          <p:nvPr>
            <p:ph idx="1"/>
          </p:nvPr>
        </p:nvSpPr>
        <p:spPr>
          <a:xfrm>
            <a:off x="0" y="1524000"/>
            <a:ext cx="9906000" cy="4785320"/>
          </a:xfrm>
        </p:spPr>
        <p:txBody>
          <a:bodyPr>
            <a:normAutofit/>
          </a:bodyPr>
          <a:lstStyle/>
          <a:p>
            <a:pPr lvl="0" algn="just" rtl="1"/>
            <a:r>
              <a:rPr lang="ar-SA" sz="3600" b="1" dirty="0" smtClean="0"/>
              <a:t>وما يقال عن الخطوط يقال عن الاختام المستعملة في الرسائل فمثلاً لابد من معرفة المواد التي صنعت منها وكيفية بصمها وعدد الاشخاص الموكلين بها وغير ذلك ولايخفى ما في درس هذه الأمور من الأهمية. وقد روت لنا كتب الحديث والسير والتاريخ سبب اتخاذ النبي –صلى الله عليه وسلم للخاتم ’أنه لما أراد النبي – صلى الله عليه وسلم – ان يكتب إلى الروم قيل له: إنهم لن يقرأوا كتابك إذا لم يكن مختوماً، فاتخذ خاتماً من فضة ونقشه ’محمد رسول الله‘.</a:t>
            </a:r>
          </a:p>
          <a:p>
            <a:pPr lvl="0" algn="just" rtl="1"/>
            <a:endParaRPr lang="ar-SA" b="1" dirty="0" smtClean="0"/>
          </a:p>
          <a:p>
            <a:pPr lvl="0" algn="just"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7951046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2060"/>
            </a:solidFill>
          </a:ln>
        </p:spPr>
        <p:txBody>
          <a:bodyPr/>
          <a:lstStyle/>
          <a:p>
            <a:pPr algn="r"/>
            <a:r>
              <a:rPr lang="ar-SA" b="1" dirty="0">
                <a:solidFill>
                  <a:srgbClr val="009900"/>
                </a:solidFill>
              </a:rPr>
              <a:t>الاختام والاوزان والمكائييل</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وتشير المصادر الاسلامية إلى أن </a:t>
            </a:r>
            <a:r>
              <a:rPr lang="ar-SA" sz="3600" b="1" dirty="0" smtClean="0">
                <a:solidFill>
                  <a:srgbClr val="009900"/>
                </a:solidFill>
              </a:rPr>
              <a:t>معاوية بن أبي سفيان هو أول من استحدث ديوان الخاتم.</a:t>
            </a:r>
          </a:p>
          <a:p>
            <a:pPr algn="just" rtl="1"/>
            <a:r>
              <a:rPr lang="ar-SA" sz="3600" b="1" dirty="0" smtClean="0"/>
              <a:t>اما فيما يتعلق بالاوزان والمكائيل فهنالك حصيلة جيدة لمعيار بعض العملات الأموية والعباسية والدويلات التابعة لها والمستقلة وكذلك عيارات الأدوية والأشربة ومكاييلها. </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253474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lumMod val="75000"/>
              </a:schemeClr>
            </a:solidFill>
          </a:ln>
        </p:spPr>
        <p:txBody>
          <a:bodyPr/>
          <a:lstStyle/>
          <a:p>
            <a:pPr algn="r"/>
            <a:r>
              <a:rPr lang="ar-SA" b="1" dirty="0" smtClean="0">
                <a:solidFill>
                  <a:srgbClr val="009900"/>
                </a:solidFill>
              </a:rPr>
              <a:t>الاختام</a:t>
            </a:r>
            <a:endParaRPr lang="en-GB" dirty="0"/>
          </a:p>
        </p:txBody>
      </p:sp>
      <p:sp>
        <p:nvSpPr>
          <p:cNvPr id="3" name="Content Placeholder 2"/>
          <p:cNvSpPr>
            <a:spLocks noGrp="1"/>
          </p:cNvSpPr>
          <p:nvPr>
            <p:ph idx="1"/>
          </p:nvPr>
        </p:nvSpPr>
        <p:spPr/>
        <p:txBody>
          <a:bodyPr/>
          <a:lstStyle/>
          <a:p>
            <a:pPr algn="just" rtl="1"/>
            <a:r>
              <a:rPr lang="ar-SA" sz="3600" b="1" dirty="0"/>
              <a:t>كما يتطلب البحث عن الحقيقة التاريخية تحري  العلامات المميزة التي تظهر على الاختام والدروع او ملابس النبلاء والجنود او على الاعلام التي انتشرت في العصور الوسطى واستخدمها السلاجقة و المماليك و الايوبيون و العثمانيون. كما كان لها اهمية كبرى في حياة المجتمع الاقطاعي في اوربا اثناء القرون </a:t>
            </a:r>
            <a:r>
              <a:rPr lang="ar-SA" sz="3600" b="1" dirty="0" smtClean="0"/>
              <a:t>الوسطى.</a:t>
            </a:r>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516342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9256"/>
            </a:solidFill>
          </a:ln>
        </p:spPr>
        <p:txBody>
          <a:bodyPr/>
          <a:lstStyle/>
          <a:p>
            <a:pPr algn="r"/>
            <a:r>
              <a:rPr lang="ar-SA" b="1" dirty="0" smtClean="0">
                <a:solidFill>
                  <a:srgbClr val="009900"/>
                </a:solidFill>
              </a:rPr>
              <a:t>الورق والحبر</a:t>
            </a:r>
            <a:endParaRPr lang="en-GB" dirty="0">
              <a:solidFill>
                <a:srgbClr val="009900"/>
              </a:solidFill>
            </a:endParaRPr>
          </a:p>
        </p:txBody>
      </p:sp>
      <p:sp>
        <p:nvSpPr>
          <p:cNvPr id="3" name="Content Placeholder 2"/>
          <p:cNvSpPr>
            <a:spLocks noGrp="1"/>
          </p:cNvSpPr>
          <p:nvPr>
            <p:ph idx="1"/>
          </p:nvPr>
        </p:nvSpPr>
        <p:spPr/>
        <p:txBody>
          <a:bodyPr>
            <a:normAutofit/>
          </a:bodyPr>
          <a:lstStyle/>
          <a:p>
            <a:pPr algn="just" rtl="1"/>
            <a:r>
              <a:rPr lang="ar-SA" sz="3600" b="1" dirty="0" smtClean="0"/>
              <a:t>ويدخل في ذلك معرفة انواع الحبر واشكال الاوراق من حيث الطول والعرض والسمك واللون واصناف الاقلام وظروف استعمالها في مختلف الدواوين والدوائر. لان هذه المعرفة ترتبط بفهم محتوى تلك الرسائل واثبات عدم تزويرها. </a:t>
            </a:r>
            <a:endParaRPr lang="en-GB" sz="32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8439719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lstStyle/>
          <a:p>
            <a:pPr algn="r"/>
            <a:r>
              <a:rPr lang="ar-SA" b="1" dirty="0" smtClean="0"/>
              <a:t>اسئلة للمراجعة</a:t>
            </a:r>
            <a:endParaRPr lang="en-GB" dirty="0"/>
          </a:p>
        </p:txBody>
      </p:sp>
      <p:sp>
        <p:nvSpPr>
          <p:cNvPr id="3" name="Content Placeholder 2"/>
          <p:cNvSpPr>
            <a:spLocks noGrp="1"/>
          </p:cNvSpPr>
          <p:nvPr>
            <p:ph idx="1"/>
          </p:nvPr>
        </p:nvSpPr>
        <p:spPr/>
        <p:txBody>
          <a:bodyPr/>
          <a:lstStyle/>
          <a:p>
            <a:pPr algn="r" rtl="1"/>
            <a:r>
              <a:rPr lang="ar-SA" b="1" dirty="0" smtClean="0"/>
              <a:t>وضحي أهمية اللغة للمؤرخ؟</a:t>
            </a:r>
          </a:p>
          <a:p>
            <a:pPr algn="r" rtl="1"/>
            <a:r>
              <a:rPr lang="ar-SA" sz="3600" b="1" dirty="0" smtClean="0"/>
              <a:t>أول من استحدث </a:t>
            </a:r>
            <a:r>
              <a:rPr lang="ar-SA" sz="3600" b="1" dirty="0" smtClean="0">
                <a:solidFill>
                  <a:srgbClr val="002060"/>
                </a:solidFill>
              </a:rPr>
              <a:t>ديوان الخاتم </a:t>
            </a:r>
            <a:r>
              <a:rPr lang="ar-SA" sz="3600" b="1" dirty="0" smtClean="0"/>
              <a:t>في الدولة الاسلامية، هو</a:t>
            </a:r>
            <a:r>
              <a:rPr lang="ar-SA" dirty="0" smtClean="0"/>
              <a:t>:</a:t>
            </a:r>
          </a:p>
          <a:p>
            <a:pPr algn="r" rtl="1"/>
            <a:r>
              <a:rPr lang="ar-SA" dirty="0" smtClean="0"/>
              <a:t>1- </a:t>
            </a:r>
            <a:r>
              <a:rPr lang="ar-SA" sz="3600" b="1" dirty="0" smtClean="0"/>
              <a:t>عمر بن الخطاب</a:t>
            </a:r>
          </a:p>
          <a:p>
            <a:pPr algn="r" rtl="1"/>
            <a:r>
              <a:rPr lang="ar-SA" sz="3600" b="1" dirty="0" smtClean="0"/>
              <a:t>2- عبد الله بن الزبير</a:t>
            </a:r>
          </a:p>
          <a:p>
            <a:pPr algn="r" rtl="1"/>
            <a:r>
              <a:rPr lang="ar-SA" sz="3600" b="1" dirty="0" smtClean="0"/>
              <a:t>3- معاوية بن أبي سفيان</a:t>
            </a:r>
          </a:p>
          <a:p>
            <a:pPr algn="r" rtl="1"/>
            <a:r>
              <a:rPr lang="ar-SA" sz="3600" b="1" dirty="0" smtClean="0"/>
              <a:t>4- عبد الملك بن مروا</a:t>
            </a:r>
            <a:r>
              <a:rPr lang="ar-SA" sz="4000" b="1" dirty="0" smtClean="0"/>
              <a:t>ن </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221593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AD9968"/>
            </a:solidFill>
          </a:ln>
        </p:spPr>
        <p:txBody>
          <a:bodyPr/>
          <a:lstStyle/>
          <a:p>
            <a:pPr algn="r"/>
            <a:r>
              <a:rPr lang="ar-SA" b="1" dirty="0" smtClean="0">
                <a:solidFill>
                  <a:srgbClr val="009900"/>
                </a:solidFill>
              </a:rPr>
              <a:t>النقود والمسكوكات</a:t>
            </a:r>
            <a:endParaRPr lang="en-GB" b="1" dirty="0">
              <a:solidFill>
                <a:srgbClr val="009900"/>
              </a:solidFill>
            </a:endParaRPr>
          </a:p>
        </p:txBody>
      </p:sp>
      <p:sp>
        <p:nvSpPr>
          <p:cNvPr id="3" name="Content Placeholder 2"/>
          <p:cNvSpPr>
            <a:spLocks noGrp="1"/>
          </p:cNvSpPr>
          <p:nvPr>
            <p:ph idx="1"/>
          </p:nvPr>
        </p:nvSpPr>
        <p:spPr/>
        <p:txBody>
          <a:bodyPr/>
          <a:lstStyle/>
          <a:p>
            <a:pPr algn="just" rtl="1"/>
            <a:r>
              <a:rPr lang="ar-SA" sz="3600" b="1" dirty="0" smtClean="0"/>
              <a:t>علم النقود والمسكوكات ايضاً من العلوم التي يجب على المؤرخ الاهتمام بها لانها تقدم للباحث مادة قيمة بما تحمله من صور وسنوات ضربها. </a:t>
            </a:r>
            <a:r>
              <a:rPr lang="ar-SA" sz="3600" b="1" dirty="0"/>
              <a:t>وهنالك بعض المؤلفات في النقود والمكيال والميزان.مثل كتاب </a:t>
            </a:r>
            <a:r>
              <a:rPr lang="ar-SA" sz="3600" b="1" dirty="0">
                <a:solidFill>
                  <a:srgbClr val="002060"/>
                </a:solidFill>
              </a:rPr>
              <a:t>’الايضاح والتبيان في معرفة المكيال والميزان</a:t>
            </a:r>
            <a:r>
              <a:rPr lang="ar-SA" sz="3600" b="1" dirty="0"/>
              <a:t>‘ لإبن الرفعة أبو العباس وكتاب </a:t>
            </a:r>
            <a:r>
              <a:rPr lang="ar-SA" sz="3600" b="1" dirty="0">
                <a:solidFill>
                  <a:srgbClr val="FF0066"/>
                </a:solidFill>
              </a:rPr>
              <a:t>’شذور العقود في ذكر النقود‘ </a:t>
            </a:r>
            <a:r>
              <a:rPr lang="ar-SA" sz="3600" b="1" dirty="0" smtClean="0"/>
              <a:t>للمقريزي.</a:t>
            </a:r>
            <a:endParaRPr lang="en-GB" sz="3600" b="1" dirty="0"/>
          </a:p>
          <a:p>
            <a:pPr algn="just"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4127000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r"/>
            <a:r>
              <a:rPr lang="ar-SA" b="1" dirty="0"/>
              <a:t>العلوم المساعدة</a:t>
            </a:r>
            <a:endParaRPr lang="en-GB" dirty="0"/>
          </a:p>
        </p:txBody>
      </p:sp>
      <p:sp>
        <p:nvSpPr>
          <p:cNvPr id="3" name="Content Placeholder 2"/>
          <p:cNvSpPr>
            <a:spLocks noGrp="1"/>
          </p:cNvSpPr>
          <p:nvPr>
            <p:ph idx="1"/>
          </p:nvPr>
        </p:nvSpPr>
        <p:spPr/>
        <p:txBody>
          <a:bodyPr>
            <a:normAutofit/>
          </a:bodyPr>
          <a:lstStyle/>
          <a:p>
            <a:pPr algn="just" rtl="1"/>
            <a:r>
              <a:rPr lang="ar-SA" sz="4000" b="1" dirty="0" smtClean="0"/>
              <a:t>هنالك عدد من العلوم المساعدة الأخرى التي لامفر للمؤرخ من الاستعانة بها والاسترشاد بنظرياتها في سبيل الوصول إلى العوامل الأساسية التي ساهمت في اللأحداث التاريخية سلماً وحرباً.</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422992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9900"/>
            </a:solidFill>
          </a:ln>
        </p:spPr>
        <p:txBody>
          <a:bodyPr/>
          <a:lstStyle/>
          <a:p>
            <a:pPr algn="r"/>
            <a:r>
              <a:rPr lang="ar-SA" b="1" dirty="0" smtClean="0">
                <a:solidFill>
                  <a:srgbClr val="009900"/>
                </a:solidFill>
              </a:rPr>
              <a:t>الجغرافيا والاقتصاد</a:t>
            </a:r>
            <a:endParaRPr lang="en-GB" dirty="0">
              <a:solidFill>
                <a:srgbClr val="009900"/>
              </a:solidFill>
            </a:endParaRPr>
          </a:p>
        </p:txBody>
      </p:sp>
      <p:sp>
        <p:nvSpPr>
          <p:cNvPr id="3" name="Content Placeholder 2"/>
          <p:cNvSpPr>
            <a:spLocks noGrp="1"/>
          </p:cNvSpPr>
          <p:nvPr>
            <p:ph idx="1"/>
          </p:nvPr>
        </p:nvSpPr>
        <p:spPr>
          <a:xfrm>
            <a:off x="495300" y="1447800"/>
            <a:ext cx="8915400" cy="4559492"/>
          </a:xfrm>
        </p:spPr>
        <p:txBody>
          <a:bodyPr>
            <a:normAutofit fontScale="85000" lnSpcReduction="20000"/>
          </a:bodyPr>
          <a:lstStyle/>
          <a:p>
            <a:pPr algn="r" rtl="1">
              <a:buNone/>
            </a:pPr>
            <a:endParaRPr lang="en-GB" dirty="0" smtClean="0"/>
          </a:p>
          <a:p>
            <a:pPr lvl="1" algn="r" rtl="1"/>
            <a:r>
              <a:rPr lang="ar-SA" sz="5300" b="1" dirty="0">
                <a:solidFill>
                  <a:srgbClr val="002060"/>
                </a:solidFill>
              </a:rPr>
              <a:t>الجغرافيا</a:t>
            </a:r>
            <a:endParaRPr lang="en-GB" sz="5300" dirty="0">
              <a:solidFill>
                <a:srgbClr val="002060"/>
              </a:solidFill>
            </a:endParaRPr>
          </a:p>
          <a:p>
            <a:pPr algn="just" rtl="1"/>
            <a:r>
              <a:rPr lang="ar-SA" sz="4600" b="1" dirty="0"/>
              <a:t>معرفة الاحوال والعوامل الجغرافية المختلفة التي تحيط بالشعب او العصر او الناحية التي يدرسها على النحو الذي يزيد من من </a:t>
            </a:r>
            <a:r>
              <a:rPr lang="ar-SA" sz="4600" b="1" dirty="0" smtClean="0"/>
              <a:t>امكانياته </a:t>
            </a:r>
            <a:r>
              <a:rPr lang="ar-SA" sz="4600" b="1" dirty="0"/>
              <a:t>في البحث والدرس.</a:t>
            </a:r>
            <a:endParaRPr lang="en-GB" sz="4600" dirty="0"/>
          </a:p>
          <a:p>
            <a:pPr algn="just" rtl="1"/>
            <a:r>
              <a:rPr lang="ar-SA" sz="4600" b="1" dirty="0" smtClean="0">
                <a:solidFill>
                  <a:srgbClr val="002060"/>
                </a:solidFill>
              </a:rPr>
              <a:t>الاقتصاد</a:t>
            </a:r>
          </a:p>
          <a:p>
            <a:pPr algn="just" rtl="1"/>
            <a:r>
              <a:rPr lang="ar-SA" sz="4600" b="1" dirty="0" smtClean="0"/>
              <a:t>من العلوم الاساسية في فهم التطورات التي حدثت في فترة معينة. </a:t>
            </a:r>
            <a:endParaRPr lang="en-GB" sz="4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632608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lumMod val="50000"/>
              </a:schemeClr>
            </a:solidFill>
          </a:ln>
        </p:spPr>
        <p:txBody>
          <a:bodyPr/>
          <a:lstStyle/>
          <a:p>
            <a:pPr algn="r" rtl="1"/>
            <a:r>
              <a:rPr lang="ar-SA" b="1" dirty="0" smtClean="0">
                <a:solidFill>
                  <a:srgbClr val="009900"/>
                </a:solidFill>
              </a:rPr>
              <a:t>الادب</a:t>
            </a:r>
            <a:r>
              <a:rPr lang="ar-SA" b="1" dirty="0" smtClean="0"/>
              <a:t> </a:t>
            </a:r>
            <a:endParaRPr lang="en-GB" dirty="0"/>
          </a:p>
        </p:txBody>
      </p:sp>
      <p:sp>
        <p:nvSpPr>
          <p:cNvPr id="3" name="Content Placeholder 2"/>
          <p:cNvSpPr>
            <a:spLocks noGrp="1"/>
          </p:cNvSpPr>
          <p:nvPr>
            <p:ph idx="1"/>
          </p:nvPr>
        </p:nvSpPr>
        <p:spPr/>
        <p:txBody>
          <a:bodyPr/>
          <a:lstStyle/>
          <a:p>
            <a:pPr algn="just" rtl="1"/>
            <a:r>
              <a:rPr lang="ar-SA" b="1" dirty="0" smtClean="0">
                <a:solidFill>
                  <a:srgbClr val="002060"/>
                </a:solidFill>
              </a:rPr>
              <a:t> </a:t>
            </a:r>
            <a:r>
              <a:rPr lang="ar-SA" sz="4000" b="1" dirty="0"/>
              <a:t>وثيق الصلة بالتاريخ فهو مرآة العصر  مثل الادب العربي والادب الانجليزي  فدراسة الادب توسع عقل الانسان وتصقل نفسه وتجعله اقدر على الفهم </a:t>
            </a:r>
            <a:r>
              <a:rPr lang="ar-SA" sz="4000" b="1" dirty="0" smtClean="0"/>
              <a:t>والاستيعاب.</a:t>
            </a:r>
            <a:endParaRPr lang="en-GB" sz="4000" b="1" dirty="0"/>
          </a:p>
          <a:p>
            <a:pPr algn="just" rtl="1"/>
            <a:endParaRPr lang="en-GB"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539976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C00000"/>
            </a:solidFill>
          </a:ln>
        </p:spPr>
        <p:txBody>
          <a:bodyPr/>
          <a:lstStyle/>
          <a:p>
            <a:pPr algn="r"/>
            <a:r>
              <a:rPr lang="ar-SA" b="1" dirty="0" smtClean="0">
                <a:solidFill>
                  <a:srgbClr val="009900"/>
                </a:solidFill>
              </a:rPr>
              <a:t>النحت والعمارة</a:t>
            </a:r>
            <a:endParaRPr lang="en-GB" dirty="0">
              <a:solidFill>
                <a:srgbClr val="009900"/>
              </a:solidFill>
            </a:endParaRPr>
          </a:p>
        </p:txBody>
      </p:sp>
      <p:sp>
        <p:nvSpPr>
          <p:cNvPr id="3" name="Content Placeholder 2"/>
          <p:cNvSpPr>
            <a:spLocks noGrp="1"/>
          </p:cNvSpPr>
          <p:nvPr>
            <p:ph idx="1"/>
          </p:nvPr>
        </p:nvSpPr>
        <p:spPr/>
        <p:txBody>
          <a:bodyPr>
            <a:normAutofit/>
          </a:bodyPr>
          <a:lstStyle/>
          <a:p>
            <a:pPr algn="just" rtl="1"/>
            <a:r>
              <a:rPr lang="ar-SA" sz="4000" b="1" dirty="0" smtClean="0">
                <a:solidFill>
                  <a:srgbClr val="002060"/>
                </a:solidFill>
              </a:rPr>
              <a:t>النحت والعمارة </a:t>
            </a:r>
            <a:r>
              <a:rPr lang="ar-SA" sz="4000" b="1" dirty="0" smtClean="0"/>
              <a:t>الالمام بنواح  من فنون الرسم والتصوير والنحت والعمارة الخاصة بعصر ما وتساعد كذلك على فهم تاريخه. وهذه الفنون كالآثار الادبية مرآة للعصور.</a:t>
            </a:r>
            <a:endParaRPr lang="en-GB" sz="4000" dirty="0" smtClean="0"/>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1919984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normAutofit/>
          </a:bodyPr>
          <a:lstStyle/>
          <a:p>
            <a:pPr algn="r" rtl="1"/>
            <a:r>
              <a:rPr lang="ar-SA" b="1" dirty="0" smtClean="0">
                <a:solidFill>
                  <a:srgbClr val="002060"/>
                </a:solidFill>
              </a:rPr>
              <a:t>المسرح</a:t>
            </a:r>
            <a:endParaRPr lang="en-GB" dirty="0"/>
          </a:p>
        </p:txBody>
      </p:sp>
      <p:sp>
        <p:nvSpPr>
          <p:cNvPr id="3" name="Content Placeholder 2"/>
          <p:cNvSpPr>
            <a:spLocks noGrp="1"/>
          </p:cNvSpPr>
          <p:nvPr>
            <p:ph idx="1"/>
          </p:nvPr>
        </p:nvSpPr>
        <p:spPr/>
        <p:txBody>
          <a:bodyPr>
            <a:normAutofit/>
          </a:bodyPr>
          <a:lstStyle/>
          <a:p>
            <a:pPr algn="r" rtl="1"/>
            <a:r>
              <a:rPr lang="ar-SA" sz="4000" b="1" dirty="0" smtClean="0"/>
              <a:t>مرآة </a:t>
            </a:r>
            <a:r>
              <a:rPr lang="ar-SA" sz="4000" b="1" dirty="0"/>
              <a:t>للشعوب </a:t>
            </a:r>
            <a:r>
              <a:rPr lang="en-GB" sz="4000" dirty="0"/>
              <a:t/>
            </a:r>
            <a:br>
              <a:rPr lang="en-GB" sz="4000" dirty="0"/>
            </a:br>
            <a:endParaRPr lang="en-GB" sz="40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984422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smtClean="0">
                <a:solidFill>
                  <a:srgbClr val="00B050"/>
                </a:solidFill>
              </a:rPr>
              <a:t>اسئلة للمراجعة</a:t>
            </a:r>
            <a:endParaRPr lang="en-GB" b="1" dirty="0">
              <a:solidFill>
                <a:srgbClr val="00B050"/>
              </a:solidFill>
            </a:endParaRPr>
          </a:p>
        </p:txBody>
      </p:sp>
      <p:sp>
        <p:nvSpPr>
          <p:cNvPr id="3" name="Content Placeholder 2"/>
          <p:cNvSpPr>
            <a:spLocks noGrp="1"/>
          </p:cNvSpPr>
          <p:nvPr>
            <p:ph idx="1"/>
          </p:nvPr>
        </p:nvSpPr>
        <p:spPr/>
        <p:txBody>
          <a:bodyPr>
            <a:normAutofit/>
          </a:bodyPr>
          <a:lstStyle/>
          <a:p>
            <a:pPr algn="r" rtl="1"/>
            <a:r>
              <a:rPr lang="ar-SA" sz="3600" b="1" dirty="0" smtClean="0"/>
              <a:t>مؤلف كتاب </a:t>
            </a:r>
            <a:r>
              <a:rPr lang="ar-SA" sz="3600" b="1" dirty="0" smtClean="0">
                <a:solidFill>
                  <a:srgbClr val="002060"/>
                </a:solidFill>
              </a:rPr>
              <a:t>شذور العقود في ذكر النقود</a:t>
            </a:r>
            <a:r>
              <a:rPr lang="ar-SA" sz="3600" b="1" dirty="0" smtClean="0"/>
              <a:t>،هو:</a:t>
            </a:r>
          </a:p>
          <a:p>
            <a:pPr algn="r" rtl="1"/>
            <a:r>
              <a:rPr lang="ar-SA" sz="3600" b="1" dirty="0" smtClean="0"/>
              <a:t>المقريزي</a:t>
            </a:r>
          </a:p>
          <a:p>
            <a:pPr algn="r" rtl="1"/>
            <a:r>
              <a:rPr lang="ar-SA" sz="3600" b="1" dirty="0" smtClean="0"/>
              <a:t>الطبري</a:t>
            </a:r>
          </a:p>
          <a:p>
            <a:pPr algn="r" rtl="1"/>
            <a:r>
              <a:rPr lang="ar-SA" sz="3600" b="1" dirty="0" smtClean="0"/>
              <a:t> صلاح الدين المنجد</a:t>
            </a:r>
          </a:p>
          <a:p>
            <a:pPr algn="r" rtl="1"/>
            <a:r>
              <a:rPr lang="ar-SA" sz="3600" b="1" dirty="0" smtClean="0"/>
              <a:t>ابن هشام</a:t>
            </a:r>
          </a:p>
          <a:p>
            <a:pPr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6927183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pPr algn="r"/>
            <a:r>
              <a:rPr lang="ar-SA" b="1" dirty="0" smtClean="0"/>
              <a:t>العلوم الاجتماعية والفلسفية</a:t>
            </a:r>
            <a:endParaRPr lang="en-GB" b="1" dirty="0"/>
          </a:p>
        </p:txBody>
      </p:sp>
      <p:sp>
        <p:nvSpPr>
          <p:cNvPr id="3" name="Content Placeholder 2"/>
          <p:cNvSpPr>
            <a:spLocks noGrp="1"/>
          </p:cNvSpPr>
          <p:nvPr>
            <p:ph idx="1"/>
          </p:nvPr>
        </p:nvSpPr>
        <p:spPr>
          <a:xfrm>
            <a:off x="0" y="1676400"/>
            <a:ext cx="9753600" cy="4704928"/>
          </a:xfrm>
        </p:spPr>
        <p:txBody>
          <a:bodyPr>
            <a:normAutofit/>
          </a:bodyPr>
          <a:lstStyle/>
          <a:p>
            <a:pPr lvl="0" algn="just" rtl="1"/>
            <a:r>
              <a:rPr lang="ar-SA" sz="3900" b="1" dirty="0" smtClean="0"/>
              <a:t>اذا </a:t>
            </a:r>
            <a:r>
              <a:rPr lang="ar-SA" sz="3900" b="1" dirty="0"/>
              <a:t>اراد </a:t>
            </a:r>
            <a:r>
              <a:rPr lang="ar-SA" sz="3900" b="1" dirty="0" smtClean="0"/>
              <a:t>المؤرخ ان </a:t>
            </a:r>
            <a:r>
              <a:rPr lang="ar-SA" sz="3900" b="1" dirty="0"/>
              <a:t>يتوصل الى </a:t>
            </a:r>
            <a:r>
              <a:rPr lang="ar-SA" sz="3900" b="1" dirty="0" smtClean="0"/>
              <a:t>العلوم </a:t>
            </a:r>
            <a:r>
              <a:rPr lang="ar-SA" sz="3900" b="1" dirty="0"/>
              <a:t>الاساسية التي اثرت في عقول الناس ودفعتهم الى احداث ما حدث من وقائع فالدراسات الاجتماعية تشير الى ان كل حدث هو انعكاس لقوة اجتماعية واقتصادية وسياسية ونفسية وغير ذلك. ولذلك على المؤرخ المدقق ان يحيط علما بهذ القوى وان يطلع على نتائج ابحاث العلماء في هذه العلوم. </a:t>
            </a:r>
            <a:endParaRPr lang="en-GB" sz="39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7020173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28801"/>
            <a:ext cx="8915400" cy="4934173"/>
          </a:xfrm>
        </p:spPr>
        <p:txBody>
          <a:bodyPr>
            <a:normAutofit/>
          </a:bodyPr>
          <a:lstStyle/>
          <a:p>
            <a:pPr algn="just" rtl="1"/>
            <a:r>
              <a:rPr lang="ar-SA" sz="3600" b="1" dirty="0">
                <a:solidFill>
                  <a:srgbClr val="002060"/>
                </a:solidFill>
              </a:rPr>
              <a:t>قراءة كتابات المؤرخين القدامي  </a:t>
            </a:r>
            <a:r>
              <a:rPr lang="ar-SA" sz="3600" b="1" dirty="0"/>
              <a:t>وبعض المؤلفات الحديثة في تاريخ </a:t>
            </a:r>
            <a:r>
              <a:rPr lang="ar-SA" sz="3600" b="1" dirty="0" smtClean="0"/>
              <a:t>العلم </a:t>
            </a:r>
            <a:r>
              <a:rPr lang="ar-SA" sz="3600" b="1" dirty="0"/>
              <a:t>باثره واساليب كتاباتهم  - الثقافة </a:t>
            </a:r>
            <a:r>
              <a:rPr lang="ar-SA" sz="3600" b="1" dirty="0" smtClean="0"/>
              <a:t>التاريخية.</a:t>
            </a:r>
            <a:endParaRPr lang="en-GB" sz="3600" b="1" dirty="0" smtClean="0"/>
          </a:p>
          <a:p>
            <a:pPr algn="just" rtl="1"/>
            <a:r>
              <a:rPr lang="ar-SA" sz="3600" b="1" dirty="0">
                <a:solidFill>
                  <a:srgbClr val="FF0066"/>
                </a:solidFill>
              </a:rPr>
              <a:t>فلسفة التاريخ – المنطق  علم الآثار </a:t>
            </a:r>
            <a:endParaRPr lang="en-GB" sz="3600" b="1" dirty="0">
              <a:solidFill>
                <a:srgbClr val="FF0066"/>
              </a:solidFill>
            </a:endParaRPr>
          </a:p>
          <a:p>
            <a:pPr algn="just" rtl="1"/>
            <a:r>
              <a:rPr lang="ar-SA" sz="3600" b="1" dirty="0">
                <a:solidFill>
                  <a:srgbClr val="002060"/>
                </a:solidFill>
              </a:rPr>
              <a:t> السفر والارتحال في سبيل البحث  </a:t>
            </a:r>
            <a:r>
              <a:rPr lang="ar-SA" sz="3600" b="1" dirty="0" smtClean="0"/>
              <a:t>ولااكتساب </a:t>
            </a:r>
            <a:r>
              <a:rPr lang="ar-SA" sz="3600" b="1" dirty="0"/>
              <a:t>خبرة باقوام وبيئات محتلفة </a:t>
            </a:r>
            <a:r>
              <a:rPr lang="ar-SA" sz="3600" b="1" dirty="0" smtClean="0"/>
              <a:t>و لذلك من </a:t>
            </a:r>
            <a:r>
              <a:rPr lang="ar-SA" sz="3600" b="1" dirty="0"/>
              <a:t>الضروري ان يقضي </a:t>
            </a:r>
            <a:r>
              <a:rPr lang="ar-SA" sz="3600" b="1" dirty="0" smtClean="0"/>
              <a:t>المؤرخ فترة </a:t>
            </a:r>
            <a:r>
              <a:rPr lang="ar-SA" sz="3600" b="1" dirty="0"/>
              <a:t>في البلاد التي يدرس نواحي من تاريخها.</a:t>
            </a:r>
            <a:endParaRPr lang="en-GB" sz="3600" b="1" dirty="0"/>
          </a:p>
          <a:p>
            <a:pPr algn="r" rtl="1"/>
            <a:endParaRPr lang="en-GB" sz="32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xfrm>
            <a:off x="495300" y="274638"/>
            <a:ext cx="8915400" cy="1143000"/>
          </a:xfrm>
          <a:ln>
            <a:solidFill>
              <a:srgbClr val="FF0000"/>
            </a:solidFill>
          </a:ln>
        </p:spPr>
        <p:txBody>
          <a:bodyPr/>
          <a:lstStyle/>
          <a:p>
            <a:pPr algn="r"/>
            <a:r>
              <a:rPr lang="ar-SA" b="1" dirty="0" smtClean="0"/>
              <a:t>العلوم المساعدة</a:t>
            </a:r>
            <a:endParaRPr lang="en-GB" b="1" dirty="0"/>
          </a:p>
        </p:txBody>
      </p:sp>
    </p:spTree>
    <p:extLst>
      <p:ext uri="{BB962C8B-B14F-4D97-AF65-F5344CB8AC3E}">
        <p14:creationId xmlns:p14="http://schemas.microsoft.com/office/powerpoint/2010/main" val="15073720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lstStyle/>
          <a:p>
            <a:pPr algn="r"/>
            <a:r>
              <a:rPr lang="ar-SA" b="1" dirty="0"/>
              <a:t>العلوم المساعدة</a:t>
            </a:r>
            <a:endParaRPr lang="en-GB" dirty="0"/>
          </a:p>
        </p:txBody>
      </p:sp>
      <p:sp>
        <p:nvSpPr>
          <p:cNvPr id="3" name="Content Placeholder 2"/>
          <p:cNvSpPr>
            <a:spLocks noGrp="1"/>
          </p:cNvSpPr>
          <p:nvPr>
            <p:ph idx="1"/>
          </p:nvPr>
        </p:nvSpPr>
        <p:spPr/>
        <p:txBody>
          <a:bodyPr/>
          <a:lstStyle/>
          <a:p>
            <a:pPr lvl="1" algn="just" rtl="1"/>
            <a:r>
              <a:rPr lang="ar-SA" sz="4000" b="1" dirty="0">
                <a:solidFill>
                  <a:srgbClr val="002060"/>
                </a:solidFill>
              </a:rPr>
              <a:t>تحديد قيمة المادة التاريخية</a:t>
            </a:r>
            <a:endParaRPr lang="ar-SA" sz="4000" b="1" dirty="0" smtClean="0">
              <a:solidFill>
                <a:srgbClr val="002060"/>
              </a:solidFill>
            </a:endParaRPr>
          </a:p>
          <a:p>
            <a:pPr lvl="2" algn="just" rtl="1"/>
            <a:r>
              <a:rPr lang="ar-SA" sz="3600" b="1" dirty="0" smtClean="0"/>
              <a:t>مقدرة </a:t>
            </a:r>
            <a:r>
              <a:rPr lang="ar-SA" sz="3600" b="1" dirty="0"/>
              <a:t>الباحث على الدرس والبحث  </a:t>
            </a:r>
            <a:endParaRPr lang="ar-SA" sz="3600" b="1" dirty="0" smtClean="0"/>
          </a:p>
          <a:p>
            <a:pPr lvl="2" algn="just" rtl="1"/>
            <a:r>
              <a:rPr lang="ar-SA" sz="3600" b="1" dirty="0" smtClean="0"/>
              <a:t>بعد </a:t>
            </a:r>
            <a:r>
              <a:rPr lang="ar-SA" sz="3600" b="1" dirty="0"/>
              <a:t>الباحث عن التحيز والاهواء ومطابقة الواقع بقدر المستطاع. </a:t>
            </a:r>
          </a:p>
          <a:p>
            <a:pPr lvl="1" algn="just" rtl="1"/>
            <a:endParaRPr lang="en-GB" sz="3600" b="1"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172005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lstStyle/>
          <a:p>
            <a:pPr algn="r"/>
            <a:r>
              <a:rPr lang="ar-SA" b="1" dirty="0"/>
              <a:t>العلوم المساعدة</a:t>
            </a:r>
            <a:endParaRPr lang="en-GB" dirty="0"/>
          </a:p>
        </p:txBody>
      </p:sp>
      <p:sp>
        <p:nvSpPr>
          <p:cNvPr id="3" name="Content Placeholder 2"/>
          <p:cNvSpPr>
            <a:spLocks noGrp="1"/>
          </p:cNvSpPr>
          <p:nvPr>
            <p:ph idx="1"/>
          </p:nvPr>
        </p:nvSpPr>
        <p:spPr/>
        <p:txBody>
          <a:bodyPr/>
          <a:lstStyle/>
          <a:p>
            <a:pPr algn="just" rtl="1"/>
            <a:r>
              <a:rPr lang="ar-SA" sz="4000" b="1" dirty="0"/>
              <a:t>قيمة التاريخ المكتوب تتحدد بناءً على ثقافة الباحث والمامه بطريقة البحث التاريخي،  وبناءً على استعداده الشخصى وملكاته.</a:t>
            </a:r>
            <a:endParaRPr lang="en-GB" sz="4000" b="1" dirty="0"/>
          </a:p>
          <a:p>
            <a:pPr marL="0" indent="0">
              <a:buNone/>
            </a:pP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652747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lstStyle/>
          <a:p>
            <a:pPr algn="r"/>
            <a:r>
              <a:rPr lang="ar-SA" b="1" dirty="0"/>
              <a:t>العلوم المساعدة</a:t>
            </a:r>
            <a:endParaRPr lang="en-GB" dirty="0"/>
          </a:p>
        </p:txBody>
      </p:sp>
      <p:sp>
        <p:nvSpPr>
          <p:cNvPr id="3" name="Content Placeholder 2"/>
          <p:cNvSpPr>
            <a:spLocks noGrp="1"/>
          </p:cNvSpPr>
          <p:nvPr>
            <p:ph idx="1"/>
          </p:nvPr>
        </p:nvSpPr>
        <p:spPr/>
        <p:txBody>
          <a:bodyPr>
            <a:normAutofit/>
          </a:bodyPr>
          <a:lstStyle/>
          <a:p>
            <a:pPr algn="just" rtl="1"/>
            <a:r>
              <a:rPr lang="ar-SA" sz="4000" b="1" dirty="0" smtClean="0"/>
              <a:t>المقصود هو ان ينال الدارس ما يلزمه من العلوم المساعدة  بحسب الموضوع الذي</a:t>
            </a:r>
            <a:r>
              <a:rPr lang="en-GB" sz="4000" b="1" dirty="0" smtClean="0"/>
              <a:t> </a:t>
            </a:r>
            <a:r>
              <a:rPr lang="ar-SA" sz="4000" b="1" dirty="0" smtClean="0"/>
              <a:t>يختاره وقد يبدو من العسير جمع هذه الثقافة المتننوعة.  </a:t>
            </a:r>
          </a:p>
          <a:p>
            <a:pPr algn="just" rtl="1"/>
            <a:r>
              <a:rPr lang="ar-SA" sz="4000" b="1" dirty="0" smtClean="0"/>
              <a:t>وخاتمة القول ان روح العلم لاتعرف العقبا</a:t>
            </a:r>
            <a:r>
              <a:rPr lang="en-GB" sz="4000" b="1" dirty="0" smtClean="0"/>
              <a:t>ت</a:t>
            </a:r>
            <a:endParaRPr lang="en-GB" sz="40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0011799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marL="0" indent="0" algn="ctr" rtl="0">
              <a:buNone/>
            </a:pPr>
            <a:endParaRPr lang="ar-SA" sz="4000" b="1" dirty="0" smtClean="0"/>
          </a:p>
          <a:p>
            <a:pPr marL="0" indent="0" algn="ctr">
              <a:buNone/>
            </a:pPr>
            <a:r>
              <a:rPr lang="ar-SA" sz="4000" b="1" dirty="0">
                <a:latin typeface="Arial" pitchFamily="34" charset="0"/>
                <a:cs typeface="Arial" pitchFamily="34" charset="0"/>
              </a:rPr>
              <a:t>مدخل لدراسة النصوص </a:t>
            </a:r>
            <a:r>
              <a:rPr lang="ar-SA" sz="4000" b="1" dirty="0" smtClean="0">
                <a:latin typeface="Arial" pitchFamily="34" charset="0"/>
                <a:cs typeface="Arial" pitchFamily="34" charset="0"/>
              </a:rPr>
              <a:t>والوثائق الإسلامية</a:t>
            </a:r>
            <a:r>
              <a:rPr lang="ar-SA" sz="4000" b="1" dirty="0" smtClean="0">
                <a:solidFill>
                  <a:srgbClr val="FFC000"/>
                </a:solidFill>
                <a:latin typeface="Arial" pitchFamily="34" charset="0"/>
                <a:cs typeface="Arial" pitchFamily="34" charset="0"/>
              </a:rPr>
              <a:t> </a:t>
            </a:r>
            <a:r>
              <a:rPr lang="ar-SA" sz="4000" b="1" dirty="0">
                <a:latin typeface="Arial" pitchFamily="34" charset="0"/>
                <a:cs typeface="Arial" pitchFamily="34" charset="0"/>
              </a:rPr>
              <a:t>2</a:t>
            </a:r>
          </a:p>
          <a:p>
            <a:pPr marL="0" indent="0" algn="ctr" rtl="0">
              <a:buNone/>
            </a:pPr>
            <a:endParaRPr lang="ar-SA" sz="4000" b="1" dirty="0" smtClean="0"/>
          </a:p>
          <a:p>
            <a:endParaRPr lang="ar-SA" dirty="0" smtClean="0"/>
          </a:p>
          <a:p>
            <a:pPr algn="ctr" rtl="1"/>
            <a:r>
              <a:rPr lang="ar-SA" sz="4000" b="1" dirty="0" smtClean="0">
                <a:solidFill>
                  <a:srgbClr val="FF0066"/>
                </a:solidFill>
                <a:latin typeface="GE SS TV Bold" pitchFamily="18" charset="-78"/>
                <a:ea typeface="GE SS TV Bold" pitchFamily="18" charset="-78"/>
                <a:cs typeface="GE SS TV Bold" pitchFamily="18" charset="-78"/>
              </a:rPr>
              <a:t>شكراً</a:t>
            </a:r>
            <a:r>
              <a:rPr lang="ar-SA" sz="4000" b="1" dirty="0" smtClean="0">
                <a:latin typeface="GE SS TV Bold" pitchFamily="18" charset="-78"/>
                <a:ea typeface="GE SS TV Bold" pitchFamily="18" charset="-78"/>
                <a:cs typeface="GE SS TV Bold" pitchFamily="18" charset="-78"/>
              </a:rPr>
              <a:t> </a:t>
            </a:r>
            <a:r>
              <a:rPr lang="ar-SA" sz="4000" b="1" dirty="0" smtClean="0">
                <a:solidFill>
                  <a:srgbClr val="002060"/>
                </a:solidFill>
                <a:latin typeface="GE SS TV Bold" pitchFamily="18" charset="-78"/>
                <a:ea typeface="GE SS TV Bold" pitchFamily="18" charset="-78"/>
                <a:cs typeface="GE SS TV Bold" pitchFamily="18" charset="-78"/>
              </a:rPr>
              <a:t>للمشاركة وحسن</a:t>
            </a:r>
            <a:r>
              <a:rPr lang="ar-SA" sz="4000" b="1" dirty="0" smtClean="0">
                <a:latin typeface="GE SS TV Bold" pitchFamily="18" charset="-78"/>
                <a:ea typeface="GE SS TV Bold" pitchFamily="18" charset="-78"/>
                <a:cs typeface="GE SS TV Bold" pitchFamily="18" charset="-78"/>
              </a:rPr>
              <a:t> </a:t>
            </a:r>
            <a:r>
              <a:rPr lang="ar-SA" sz="4000" b="1" dirty="0" smtClean="0">
                <a:solidFill>
                  <a:srgbClr val="FF0066"/>
                </a:solidFill>
                <a:latin typeface="GE SS TV Bold" pitchFamily="18" charset="-78"/>
                <a:ea typeface="GE SS TV Bold" pitchFamily="18" charset="-78"/>
                <a:cs typeface="GE SS TV Bold" pitchFamily="18" charset="-78"/>
              </a:rPr>
              <a:t>الاستماع</a:t>
            </a:r>
            <a:endParaRPr lang="en-GB" sz="4000" b="1" dirty="0">
              <a:solidFill>
                <a:srgbClr val="FF0066"/>
              </a:solidFill>
              <a:latin typeface="GE SS TV Bold" pitchFamily="18" charset="-78"/>
              <a:ea typeface="GE SS TV Bold" pitchFamily="18" charset="-78"/>
              <a:cs typeface="GE SS TV Bold" pitchFamily="18"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06793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ppt_w</p:attrName>
                                        </p:attrNameLst>
                                      </p:cBhvr>
                                      <p:tavLst>
                                        <p:tav tm="0" fmla="#ppt_w*sin(2.5*pi*$)">
                                          <p:val>
                                            <p:fltVal val="0"/>
                                          </p:val>
                                        </p:tav>
                                        <p:tav tm="100000">
                                          <p:val>
                                            <p:fltVal val="1"/>
                                          </p:val>
                                        </p:tav>
                                      </p:tavLst>
                                    </p:anim>
                                    <p:anim calcmode="lin" valueType="num">
                                      <p:cBhvr>
                                        <p:cTn id="2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7128</TotalTime>
  <Words>2376</Words>
  <Application>Microsoft Office PowerPoint</Application>
  <PresentationFormat>A4 Paper (210x297 mm)</PresentationFormat>
  <Paragraphs>289</Paragraphs>
  <Slides>53</Slides>
  <Notes>53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 نصوص ووثائق إسلامية الفرقة الثالثة – تاريخ  </vt:lpstr>
      <vt:lpstr>PowerPoint Presentation</vt:lpstr>
      <vt:lpstr>PowerPoint Presentation</vt:lpstr>
      <vt:lpstr>محاضرة اليوم 1433/3/16</vt:lpstr>
      <vt:lpstr>أهداف المقرر</vt:lpstr>
      <vt:lpstr>مفردات المقرر</vt:lpstr>
      <vt:lpstr>مفردات المقرر</vt:lpstr>
      <vt:lpstr>المرجع الرئيس</vt:lpstr>
      <vt:lpstr>PowerPoint Presentation</vt:lpstr>
      <vt:lpstr>تقييم المقرر</vt:lpstr>
      <vt:lpstr>مدخل لدراسة النصوص والوثائق</vt:lpstr>
      <vt:lpstr>مدخل لدراسة النصوص والوثائق</vt:lpstr>
      <vt:lpstr>مدخل لدراسة النصوص والوثائق</vt:lpstr>
      <vt:lpstr>مدخل لدراسة النصوص والوثائق</vt:lpstr>
      <vt:lpstr>مدخل لدراسة النصوص والوثائق</vt:lpstr>
      <vt:lpstr>مدخل لدراسة النصوص والوثائق</vt:lpstr>
      <vt:lpstr>اسئلة للمراجعة</vt:lpstr>
      <vt:lpstr>دراسة الوثائق والنصوص </vt:lpstr>
      <vt:lpstr>دراسة النصوص والوثائق</vt:lpstr>
      <vt:lpstr>دراسة النصوص والوثائق</vt:lpstr>
      <vt:lpstr>العلوم الموصلة أو المساعدة</vt:lpstr>
      <vt:lpstr>العلوم الموصلة أو المساعدة</vt:lpstr>
      <vt:lpstr>العلوم المساعدة</vt:lpstr>
      <vt:lpstr>العلوم المساعدة</vt:lpstr>
      <vt:lpstr>بعض العلوم المساعدة</vt:lpstr>
      <vt:lpstr>بعض العلوم المساعدة</vt:lpstr>
      <vt:lpstr>العلوم المساعدة</vt:lpstr>
      <vt:lpstr>اللغة</vt:lpstr>
      <vt:lpstr>اللغة</vt:lpstr>
      <vt:lpstr>اللغة</vt:lpstr>
      <vt:lpstr>اللغة</vt:lpstr>
      <vt:lpstr>فقه اللغة</vt:lpstr>
      <vt:lpstr>علم الخطوط:</vt:lpstr>
      <vt:lpstr>علم الخطوط</vt:lpstr>
      <vt:lpstr>علم الخطوط</vt:lpstr>
      <vt:lpstr>الاختام والاوزان والمكائييل</vt:lpstr>
      <vt:lpstr>الاختام والاوزان والمكائييل</vt:lpstr>
      <vt:lpstr>الاختام</vt:lpstr>
      <vt:lpstr>الورق والحبر</vt:lpstr>
      <vt:lpstr>اسئلة للمراجعة</vt:lpstr>
      <vt:lpstr>النقود والمسكوكات</vt:lpstr>
      <vt:lpstr>العلوم المساعدة</vt:lpstr>
      <vt:lpstr>الجغرافيا والاقتصاد</vt:lpstr>
      <vt:lpstr>الادب </vt:lpstr>
      <vt:lpstr>النحت والعمارة</vt:lpstr>
      <vt:lpstr>المسرح</vt:lpstr>
      <vt:lpstr>اسئلة للمراجعة</vt:lpstr>
      <vt:lpstr>العلوم الاجتماعية والفلسفية</vt:lpstr>
      <vt:lpstr>العلوم المساعدة</vt:lpstr>
      <vt:lpstr>العلوم المساعدة</vt:lpstr>
      <vt:lpstr>العلوم المساعدة</vt:lpstr>
      <vt:lpstr>العلوم المساعدة</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208</cp:revision>
  <cp:lastPrinted>2012-03-31T08:40:02Z</cp:lastPrinted>
  <dcterms:created xsi:type="dcterms:W3CDTF">2009-10-14T19:14:34Z</dcterms:created>
  <dcterms:modified xsi:type="dcterms:W3CDTF">2012-04-10T19:23:02Z</dcterms:modified>
</cp:coreProperties>
</file>