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notesMasterIdLst>
    <p:notesMasterId r:id="rId52"/>
  </p:notesMasterIdLst>
  <p:sldIdLst>
    <p:sldId id="596" r:id="rId2"/>
    <p:sldId id="710" r:id="rId3"/>
    <p:sldId id="667" r:id="rId4"/>
    <p:sldId id="717" r:id="rId5"/>
    <p:sldId id="718" r:id="rId6"/>
    <p:sldId id="719" r:id="rId7"/>
    <p:sldId id="721" r:id="rId8"/>
    <p:sldId id="720" r:id="rId9"/>
    <p:sldId id="671" r:id="rId10"/>
    <p:sldId id="672" r:id="rId11"/>
    <p:sldId id="673" r:id="rId12"/>
    <p:sldId id="674" r:id="rId13"/>
    <p:sldId id="711" r:id="rId14"/>
    <p:sldId id="712" r:id="rId15"/>
    <p:sldId id="715" r:id="rId16"/>
    <p:sldId id="716" r:id="rId17"/>
    <p:sldId id="676" r:id="rId18"/>
    <p:sldId id="723" r:id="rId19"/>
    <p:sldId id="677" r:id="rId20"/>
    <p:sldId id="713" r:id="rId21"/>
    <p:sldId id="679" r:id="rId22"/>
    <p:sldId id="722" r:id="rId23"/>
    <p:sldId id="714" r:id="rId24"/>
    <p:sldId id="729" r:id="rId25"/>
    <p:sldId id="680" r:id="rId26"/>
    <p:sldId id="681" r:id="rId27"/>
    <p:sldId id="682" r:id="rId28"/>
    <p:sldId id="730" r:id="rId29"/>
    <p:sldId id="724" r:id="rId30"/>
    <p:sldId id="725" r:id="rId31"/>
    <p:sldId id="685" r:id="rId32"/>
    <p:sldId id="686" r:id="rId33"/>
    <p:sldId id="687" r:id="rId34"/>
    <p:sldId id="690" r:id="rId35"/>
    <p:sldId id="691" r:id="rId36"/>
    <p:sldId id="692" r:id="rId37"/>
    <p:sldId id="693" r:id="rId38"/>
    <p:sldId id="694" r:id="rId39"/>
    <p:sldId id="695" r:id="rId40"/>
    <p:sldId id="696" r:id="rId41"/>
    <p:sldId id="726" r:id="rId42"/>
    <p:sldId id="728" r:id="rId43"/>
    <p:sldId id="731" r:id="rId44"/>
    <p:sldId id="697" r:id="rId45"/>
    <p:sldId id="698" r:id="rId46"/>
    <p:sldId id="699" r:id="rId47"/>
    <p:sldId id="700" r:id="rId48"/>
    <p:sldId id="701" r:id="rId49"/>
    <p:sldId id="708" r:id="rId50"/>
    <p:sldId id="594" r:id="rId5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84AF"/>
    <a:srgbClr val="709256"/>
    <a:srgbClr val="FF00FF"/>
    <a:srgbClr val="996633"/>
    <a:srgbClr val="000000"/>
    <a:srgbClr val="AD9968"/>
    <a:srgbClr val="FF0066"/>
    <a:srgbClr val="0099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726" autoAdjust="0"/>
  </p:normalViewPr>
  <p:slideViewPr>
    <p:cSldViewPr>
      <p:cViewPr>
        <p:scale>
          <a:sx n="50" d="100"/>
          <a:sy n="50" d="100"/>
        </p:scale>
        <p:origin x="-714" y="-54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3152FF-FCB5-49DE-A918-753332896833}" type="doc">
      <dgm:prSet loTypeId="urn:microsoft.com/office/officeart/2005/8/layout/venn1" loCatId="relationship" qsTypeId="urn:microsoft.com/office/officeart/2005/8/quickstyle/simple1" qsCatId="simple" csTypeId="urn:microsoft.com/office/officeart/2005/8/colors/colorful1#2" csCatId="colorful" phldr="1"/>
      <dgm:spPr/>
    </dgm:pt>
    <dgm:pt modelId="{930CFE80-9C0B-49E7-9B43-BDCD8FCF94C7}">
      <dgm:prSet phldrT="[Text]"/>
      <dgm:spPr>
        <a:solidFill>
          <a:srgbClr val="FF00FF"/>
        </a:solidFill>
        <a:ln>
          <a:solidFill>
            <a:srgbClr val="FF00FF"/>
          </a:solidFill>
        </a:ln>
      </dgm:spPr>
      <dgm:t>
        <a:bodyPr/>
        <a:lstStyle/>
        <a:p>
          <a:pPr rtl="1"/>
          <a:r>
            <a:rPr lang="ar-SA" dirty="0" smtClean="0"/>
            <a:t>مراجعة المحاضرة السابقة</a:t>
          </a:r>
          <a:endParaRPr lang="en-US" dirty="0"/>
        </a:p>
      </dgm:t>
    </dgm:pt>
    <dgm:pt modelId="{2CB619B0-732F-4AC0-9C14-DA7FB6BC4013}" type="parTrans" cxnId="{4924C33F-F822-4087-B7B3-E2F7AC983824}">
      <dgm:prSet/>
      <dgm:spPr/>
      <dgm:t>
        <a:bodyPr/>
        <a:lstStyle/>
        <a:p>
          <a:endParaRPr lang="en-US"/>
        </a:p>
      </dgm:t>
    </dgm:pt>
    <dgm:pt modelId="{1176B575-7970-46AD-ACF4-E917858E8208}" type="sibTrans" cxnId="{4924C33F-F822-4087-B7B3-E2F7AC983824}">
      <dgm:prSet/>
      <dgm:spPr/>
      <dgm:t>
        <a:bodyPr/>
        <a:lstStyle/>
        <a:p>
          <a:endParaRPr lang="en-US"/>
        </a:p>
      </dgm:t>
    </dgm:pt>
    <dgm:pt modelId="{DB8FF654-3C99-4EC3-A79A-BEE64CB78506}">
      <dgm:prSet phldrT="[Text]">
        <dgm:style>
          <a:lnRef idx="1">
            <a:schemeClr val="accent2"/>
          </a:lnRef>
          <a:fillRef idx="3">
            <a:schemeClr val="accent2"/>
          </a:fillRef>
          <a:effectRef idx="2">
            <a:schemeClr val="accent2"/>
          </a:effectRef>
          <a:fontRef idx="minor">
            <a:schemeClr val="lt1"/>
          </a:fontRef>
        </dgm:style>
      </dgm:prSet>
      <dgm:spPr>
        <a:ln/>
      </dgm:spPr>
      <dgm:t>
        <a:bodyPr/>
        <a:lstStyle/>
        <a:p>
          <a:r>
            <a:rPr lang="ar-SA" dirty="0" smtClean="0"/>
            <a:t>نماذج من الرواة والروايات</a:t>
          </a:r>
          <a:endParaRPr lang="en-US" dirty="0"/>
        </a:p>
      </dgm:t>
    </dgm:pt>
    <dgm:pt modelId="{F168A050-2257-4EE6-AE59-F7C80F04D99F}" type="parTrans" cxnId="{8D1D6E9A-35D8-4771-AA9C-EA3A576AE103}">
      <dgm:prSet/>
      <dgm:spPr/>
      <dgm:t>
        <a:bodyPr/>
        <a:lstStyle/>
        <a:p>
          <a:endParaRPr lang="en-US"/>
        </a:p>
      </dgm:t>
    </dgm:pt>
    <dgm:pt modelId="{463707A9-F889-46DD-9DC0-25CF055E691B}" type="sibTrans" cxnId="{8D1D6E9A-35D8-4771-AA9C-EA3A576AE103}">
      <dgm:prSet/>
      <dgm:spPr/>
      <dgm:t>
        <a:bodyPr/>
        <a:lstStyle/>
        <a:p>
          <a:endParaRPr lang="en-US"/>
        </a:p>
      </dgm:t>
    </dgm:pt>
    <dgm:pt modelId="{E078BC8F-228D-4E6E-8E1D-E52792CB574A}">
      <dgm:prSet phldrT="[Text]"/>
      <dgm:spPr>
        <a:solidFill>
          <a:srgbClr val="AD9968"/>
        </a:solidFill>
        <a:ln>
          <a:solidFill>
            <a:srgbClr val="00B050"/>
          </a:solidFill>
        </a:ln>
      </dgm:spPr>
      <dgm:t>
        <a:bodyPr/>
        <a:lstStyle/>
        <a:p>
          <a:pPr rtl="1"/>
          <a:r>
            <a:rPr lang="ar-SA" dirty="0" smtClean="0"/>
            <a:t> مدخل الى منهج دراسة النصوص والوثائق</a:t>
          </a:r>
          <a:endParaRPr lang="en-US" dirty="0"/>
        </a:p>
      </dgm:t>
    </dgm:pt>
    <dgm:pt modelId="{5C3ABA06-940F-4702-82CE-DDA780EFE74F}" type="sibTrans" cxnId="{194DDC63-0121-470F-BF12-3066AB19F145}">
      <dgm:prSet/>
      <dgm:spPr/>
      <dgm:t>
        <a:bodyPr/>
        <a:lstStyle/>
        <a:p>
          <a:endParaRPr lang="en-US"/>
        </a:p>
      </dgm:t>
    </dgm:pt>
    <dgm:pt modelId="{0251A269-D18B-4E46-A047-71D3739833DC}" type="parTrans" cxnId="{194DDC63-0121-470F-BF12-3066AB19F145}">
      <dgm:prSet/>
      <dgm:spPr/>
      <dgm:t>
        <a:bodyPr/>
        <a:lstStyle/>
        <a:p>
          <a:endParaRPr lang="en-US"/>
        </a:p>
      </dgm:t>
    </dgm:pt>
    <dgm:pt modelId="{56EDA6D3-2DEC-4187-B3A0-5280CD1EFBF9}" type="pres">
      <dgm:prSet presAssocID="{E33152FF-FCB5-49DE-A918-753332896833}" presName="compositeShape" presStyleCnt="0">
        <dgm:presLayoutVars>
          <dgm:chMax val="7"/>
          <dgm:dir/>
          <dgm:resizeHandles val="exact"/>
        </dgm:presLayoutVars>
      </dgm:prSet>
      <dgm:spPr/>
    </dgm:pt>
    <dgm:pt modelId="{09FFCC41-F6C7-446D-8198-249A9BD98E63}" type="pres">
      <dgm:prSet presAssocID="{930CFE80-9C0B-49E7-9B43-BDCD8FCF94C7}" presName="circ1" presStyleLbl="vennNode1" presStyleIdx="0" presStyleCnt="3"/>
      <dgm:spPr/>
      <dgm:t>
        <a:bodyPr/>
        <a:lstStyle/>
        <a:p>
          <a:endParaRPr lang="en-GB"/>
        </a:p>
      </dgm:t>
    </dgm:pt>
    <dgm:pt modelId="{C6FFFC6D-6275-44A7-82E5-D3DF125BDAA9}" type="pres">
      <dgm:prSet presAssocID="{930CFE80-9C0B-49E7-9B43-BDCD8FCF94C7}" presName="circ1Tx" presStyleLbl="revTx" presStyleIdx="0" presStyleCnt="0">
        <dgm:presLayoutVars>
          <dgm:chMax val="0"/>
          <dgm:chPref val="0"/>
          <dgm:bulletEnabled val="1"/>
        </dgm:presLayoutVars>
      </dgm:prSet>
      <dgm:spPr/>
      <dgm:t>
        <a:bodyPr/>
        <a:lstStyle/>
        <a:p>
          <a:endParaRPr lang="en-GB"/>
        </a:p>
      </dgm:t>
    </dgm:pt>
    <dgm:pt modelId="{C32AF9E7-A7FA-4D51-B214-80E52E83169F}" type="pres">
      <dgm:prSet presAssocID="{E078BC8F-228D-4E6E-8E1D-E52792CB574A}" presName="circ2" presStyleLbl="vennNode1" presStyleIdx="1" presStyleCnt="3"/>
      <dgm:spPr/>
      <dgm:t>
        <a:bodyPr/>
        <a:lstStyle/>
        <a:p>
          <a:endParaRPr lang="en-GB"/>
        </a:p>
      </dgm:t>
    </dgm:pt>
    <dgm:pt modelId="{F0761033-2EB5-4879-8A49-EE2F523B540E}" type="pres">
      <dgm:prSet presAssocID="{E078BC8F-228D-4E6E-8E1D-E52792CB574A}" presName="circ2Tx" presStyleLbl="revTx" presStyleIdx="0" presStyleCnt="0">
        <dgm:presLayoutVars>
          <dgm:chMax val="0"/>
          <dgm:chPref val="0"/>
          <dgm:bulletEnabled val="1"/>
        </dgm:presLayoutVars>
      </dgm:prSet>
      <dgm:spPr/>
      <dgm:t>
        <a:bodyPr/>
        <a:lstStyle/>
        <a:p>
          <a:endParaRPr lang="en-GB"/>
        </a:p>
      </dgm:t>
    </dgm:pt>
    <dgm:pt modelId="{1301DAE2-7918-4420-B611-F596333E1EE6}" type="pres">
      <dgm:prSet presAssocID="{DB8FF654-3C99-4EC3-A79A-BEE64CB78506}" presName="circ3" presStyleLbl="vennNode1" presStyleIdx="2" presStyleCnt="3"/>
      <dgm:spPr/>
      <dgm:t>
        <a:bodyPr/>
        <a:lstStyle/>
        <a:p>
          <a:endParaRPr lang="en-GB"/>
        </a:p>
      </dgm:t>
    </dgm:pt>
    <dgm:pt modelId="{84C4A466-F731-45A4-8089-CB38DB4A7B8B}" type="pres">
      <dgm:prSet presAssocID="{DB8FF654-3C99-4EC3-A79A-BEE64CB78506}" presName="circ3Tx" presStyleLbl="revTx" presStyleIdx="0" presStyleCnt="0">
        <dgm:presLayoutVars>
          <dgm:chMax val="0"/>
          <dgm:chPref val="0"/>
          <dgm:bulletEnabled val="1"/>
        </dgm:presLayoutVars>
      </dgm:prSet>
      <dgm:spPr/>
      <dgm:t>
        <a:bodyPr/>
        <a:lstStyle/>
        <a:p>
          <a:endParaRPr lang="en-GB"/>
        </a:p>
      </dgm:t>
    </dgm:pt>
  </dgm:ptLst>
  <dgm:cxnLst>
    <dgm:cxn modelId="{4924C33F-F822-4087-B7B3-E2F7AC983824}" srcId="{E33152FF-FCB5-49DE-A918-753332896833}" destId="{930CFE80-9C0B-49E7-9B43-BDCD8FCF94C7}" srcOrd="0" destOrd="0" parTransId="{2CB619B0-732F-4AC0-9C14-DA7FB6BC4013}" sibTransId="{1176B575-7970-46AD-ACF4-E917858E8208}"/>
    <dgm:cxn modelId="{05F4FEBB-B92B-46D8-88D4-202320763846}" type="presOf" srcId="{DB8FF654-3C99-4EC3-A79A-BEE64CB78506}" destId="{1301DAE2-7918-4420-B611-F596333E1EE6}" srcOrd="0" destOrd="0" presId="urn:microsoft.com/office/officeart/2005/8/layout/venn1"/>
    <dgm:cxn modelId="{1392D737-5730-46F3-90DA-5DCE3207656E}" type="presOf" srcId="{E078BC8F-228D-4E6E-8E1D-E52792CB574A}" destId="{F0761033-2EB5-4879-8A49-EE2F523B540E}" srcOrd="1" destOrd="0" presId="urn:microsoft.com/office/officeart/2005/8/layout/venn1"/>
    <dgm:cxn modelId="{455049B5-5F7A-4497-9B26-0745148FFBEE}" type="presOf" srcId="{930CFE80-9C0B-49E7-9B43-BDCD8FCF94C7}" destId="{C6FFFC6D-6275-44A7-82E5-D3DF125BDAA9}" srcOrd="1" destOrd="0" presId="urn:microsoft.com/office/officeart/2005/8/layout/venn1"/>
    <dgm:cxn modelId="{05D3FB93-16E5-4258-B802-28A47735D5E5}" type="presOf" srcId="{DB8FF654-3C99-4EC3-A79A-BEE64CB78506}" destId="{84C4A466-F731-45A4-8089-CB38DB4A7B8B}" srcOrd="1" destOrd="0" presId="urn:microsoft.com/office/officeart/2005/8/layout/venn1"/>
    <dgm:cxn modelId="{CDE347D1-8BD4-4226-8FF0-C37AC7E9FE0A}" type="presOf" srcId="{E33152FF-FCB5-49DE-A918-753332896833}" destId="{56EDA6D3-2DEC-4187-B3A0-5280CD1EFBF9}" srcOrd="0" destOrd="0" presId="urn:microsoft.com/office/officeart/2005/8/layout/venn1"/>
    <dgm:cxn modelId="{194DDC63-0121-470F-BF12-3066AB19F145}" srcId="{E33152FF-FCB5-49DE-A918-753332896833}" destId="{E078BC8F-228D-4E6E-8E1D-E52792CB574A}" srcOrd="1" destOrd="0" parTransId="{0251A269-D18B-4E46-A047-71D3739833DC}" sibTransId="{5C3ABA06-940F-4702-82CE-DDA780EFE74F}"/>
    <dgm:cxn modelId="{4393DB78-6639-42C3-80A0-3DE58D241C5D}" type="presOf" srcId="{E078BC8F-228D-4E6E-8E1D-E52792CB574A}" destId="{C32AF9E7-A7FA-4D51-B214-80E52E83169F}" srcOrd="0" destOrd="0" presId="urn:microsoft.com/office/officeart/2005/8/layout/venn1"/>
    <dgm:cxn modelId="{CAB3CA8A-E84B-4468-9363-EBD1EC92AC46}" type="presOf" srcId="{930CFE80-9C0B-49E7-9B43-BDCD8FCF94C7}" destId="{09FFCC41-F6C7-446D-8198-249A9BD98E63}" srcOrd="0" destOrd="0" presId="urn:microsoft.com/office/officeart/2005/8/layout/venn1"/>
    <dgm:cxn modelId="{8D1D6E9A-35D8-4771-AA9C-EA3A576AE103}" srcId="{E33152FF-FCB5-49DE-A918-753332896833}" destId="{DB8FF654-3C99-4EC3-A79A-BEE64CB78506}" srcOrd="2" destOrd="0" parTransId="{F168A050-2257-4EE6-AE59-F7C80F04D99F}" sibTransId="{463707A9-F889-46DD-9DC0-25CF055E691B}"/>
    <dgm:cxn modelId="{56ABE594-F0D7-4B19-80B0-91D055DC1079}" type="presParOf" srcId="{56EDA6D3-2DEC-4187-B3A0-5280CD1EFBF9}" destId="{09FFCC41-F6C7-446D-8198-249A9BD98E63}" srcOrd="0" destOrd="0" presId="urn:microsoft.com/office/officeart/2005/8/layout/venn1"/>
    <dgm:cxn modelId="{72D5A5DF-58AF-4BFC-A42C-8C774701A2CB}" type="presParOf" srcId="{56EDA6D3-2DEC-4187-B3A0-5280CD1EFBF9}" destId="{C6FFFC6D-6275-44A7-82E5-D3DF125BDAA9}" srcOrd="1" destOrd="0" presId="urn:microsoft.com/office/officeart/2005/8/layout/venn1"/>
    <dgm:cxn modelId="{7E1635EA-BAC8-400E-86B6-98878DC9B09F}" type="presParOf" srcId="{56EDA6D3-2DEC-4187-B3A0-5280CD1EFBF9}" destId="{C32AF9E7-A7FA-4D51-B214-80E52E83169F}" srcOrd="2" destOrd="0" presId="urn:microsoft.com/office/officeart/2005/8/layout/venn1"/>
    <dgm:cxn modelId="{853A7037-DB7D-4B5A-B14B-B54F45597C9B}" type="presParOf" srcId="{56EDA6D3-2DEC-4187-B3A0-5280CD1EFBF9}" destId="{F0761033-2EB5-4879-8A49-EE2F523B540E}" srcOrd="3" destOrd="0" presId="urn:microsoft.com/office/officeart/2005/8/layout/venn1"/>
    <dgm:cxn modelId="{A10B09EF-8F8F-4C64-AA62-5AD588FA41EF}" type="presParOf" srcId="{56EDA6D3-2DEC-4187-B3A0-5280CD1EFBF9}" destId="{1301DAE2-7918-4420-B611-F596333E1EE6}" srcOrd="4" destOrd="0" presId="urn:microsoft.com/office/officeart/2005/8/layout/venn1"/>
    <dgm:cxn modelId="{818AFAC3-E337-4F18-9B94-F31694744DE9}" type="presParOf" srcId="{56EDA6D3-2DEC-4187-B3A0-5280CD1EFBF9}" destId="{84C4A466-F731-45A4-8089-CB38DB4A7B8B}"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FFCC41-F6C7-446D-8198-249A9BD98E63}">
      <dsp:nvSpPr>
        <dsp:cNvPr id="0" name=""/>
        <dsp:cNvSpPr/>
      </dsp:nvSpPr>
      <dsp:spPr>
        <a:xfrm>
          <a:off x="2783204" y="59451"/>
          <a:ext cx="2853690" cy="2853690"/>
        </a:xfrm>
        <a:prstGeom prst="ellipse">
          <a:avLst/>
        </a:prstGeom>
        <a:solidFill>
          <a:srgbClr val="FF00FF"/>
        </a:solidFill>
        <a:ln w="25400" cap="flat" cmpd="sng" algn="ctr">
          <a:solidFill>
            <a:srgbClr val="FF00FF"/>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89050" rtl="1">
            <a:lnSpc>
              <a:spcPct val="90000"/>
            </a:lnSpc>
            <a:spcBef>
              <a:spcPct val="0"/>
            </a:spcBef>
            <a:spcAft>
              <a:spcPct val="35000"/>
            </a:spcAft>
          </a:pPr>
          <a:r>
            <a:rPr lang="ar-SA" sz="2900" kern="1200" dirty="0" smtClean="0"/>
            <a:t>مراجعة المحاضرة السابقة</a:t>
          </a:r>
          <a:endParaRPr lang="en-US" sz="2900" kern="1200" dirty="0"/>
        </a:p>
      </dsp:txBody>
      <dsp:txXfrm>
        <a:off x="3163696" y="558847"/>
        <a:ext cx="2092706" cy="1284160"/>
      </dsp:txXfrm>
    </dsp:sp>
    <dsp:sp modelId="{C32AF9E7-A7FA-4D51-B214-80E52E83169F}">
      <dsp:nvSpPr>
        <dsp:cNvPr id="0" name=""/>
        <dsp:cNvSpPr/>
      </dsp:nvSpPr>
      <dsp:spPr>
        <a:xfrm>
          <a:off x="3812911" y="1843008"/>
          <a:ext cx="2853690" cy="2853690"/>
        </a:xfrm>
        <a:prstGeom prst="ellipse">
          <a:avLst/>
        </a:prstGeom>
        <a:solidFill>
          <a:srgbClr val="AD9968"/>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89050" rtl="1">
            <a:lnSpc>
              <a:spcPct val="90000"/>
            </a:lnSpc>
            <a:spcBef>
              <a:spcPct val="0"/>
            </a:spcBef>
            <a:spcAft>
              <a:spcPct val="35000"/>
            </a:spcAft>
          </a:pPr>
          <a:r>
            <a:rPr lang="ar-SA" sz="2900" kern="1200" dirty="0" smtClean="0"/>
            <a:t> مدخل الى منهج دراسة النصوص والوثائق</a:t>
          </a:r>
          <a:endParaRPr lang="en-US" sz="2900" kern="1200" dirty="0"/>
        </a:p>
      </dsp:txBody>
      <dsp:txXfrm>
        <a:off x="4685665" y="2580211"/>
        <a:ext cx="1712214" cy="1569529"/>
      </dsp:txXfrm>
    </dsp:sp>
    <dsp:sp modelId="{1301DAE2-7918-4420-B611-F596333E1EE6}">
      <dsp:nvSpPr>
        <dsp:cNvPr id="0" name=""/>
        <dsp:cNvSpPr/>
      </dsp:nvSpPr>
      <dsp:spPr>
        <a:xfrm>
          <a:off x="1753498" y="1843008"/>
          <a:ext cx="2853690" cy="2853690"/>
        </a:xfrm>
        <a:prstGeom prst="ellipse">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ar-SA" sz="2900" kern="1200" dirty="0" smtClean="0"/>
            <a:t>نماذج من الرواة والروايات</a:t>
          </a:r>
          <a:endParaRPr lang="en-US" sz="2900" kern="1200" dirty="0"/>
        </a:p>
      </dsp:txBody>
      <dsp:txXfrm>
        <a:off x="2022220" y="2580211"/>
        <a:ext cx="1712214" cy="156952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4/10/2012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val="13101996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8000A66-2152-4877-BBAC-C7D1FECE60B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2</a:t>
            </a:fld>
            <a:endParaRPr lang="en-US"/>
          </a:p>
        </p:txBody>
      </p:sp>
    </p:spTree>
    <p:extLst>
      <p:ext uri="{BB962C8B-B14F-4D97-AF65-F5344CB8AC3E}">
        <p14:creationId xmlns:p14="http://schemas.microsoft.com/office/powerpoint/2010/main" val="443968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a:p>
        </p:txBody>
      </p:sp>
    </p:spTree>
    <p:extLst>
      <p:ext uri="{BB962C8B-B14F-4D97-AF65-F5344CB8AC3E}">
        <p14:creationId xmlns:p14="http://schemas.microsoft.com/office/powerpoint/2010/main" val="4026293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extLst>
      <p:ext uri="{BB962C8B-B14F-4D97-AF65-F5344CB8AC3E}">
        <p14:creationId xmlns:p14="http://schemas.microsoft.com/office/powerpoint/2010/main" val="3965118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a:p>
        </p:txBody>
      </p:sp>
    </p:spTree>
    <p:extLst>
      <p:ext uri="{BB962C8B-B14F-4D97-AF65-F5344CB8AC3E}">
        <p14:creationId xmlns:p14="http://schemas.microsoft.com/office/powerpoint/2010/main" val="2290249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a:p>
        </p:txBody>
      </p:sp>
    </p:spTree>
    <p:extLst>
      <p:ext uri="{BB962C8B-B14F-4D97-AF65-F5344CB8AC3E}">
        <p14:creationId xmlns:p14="http://schemas.microsoft.com/office/powerpoint/2010/main" val="56377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a:p>
        </p:txBody>
      </p:sp>
    </p:spTree>
    <p:extLst>
      <p:ext uri="{BB962C8B-B14F-4D97-AF65-F5344CB8AC3E}">
        <p14:creationId xmlns:p14="http://schemas.microsoft.com/office/powerpoint/2010/main" val="3609578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a:p>
        </p:txBody>
      </p:sp>
    </p:spTree>
    <p:extLst>
      <p:ext uri="{BB962C8B-B14F-4D97-AF65-F5344CB8AC3E}">
        <p14:creationId xmlns:p14="http://schemas.microsoft.com/office/powerpoint/2010/main" val="3673591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9</a:t>
            </a:fld>
            <a:endParaRPr lang="en-US"/>
          </a:p>
        </p:txBody>
      </p:sp>
    </p:spTree>
    <p:extLst>
      <p:ext uri="{BB962C8B-B14F-4D97-AF65-F5344CB8AC3E}">
        <p14:creationId xmlns:p14="http://schemas.microsoft.com/office/powerpoint/2010/main" val="2211134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10</a:t>
            </a:fld>
            <a:endParaRPr lang="en-US"/>
          </a:p>
        </p:txBody>
      </p:sp>
    </p:spTree>
    <p:extLst>
      <p:ext uri="{BB962C8B-B14F-4D97-AF65-F5344CB8AC3E}">
        <p14:creationId xmlns:p14="http://schemas.microsoft.com/office/powerpoint/2010/main" val="2211134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11</a:t>
            </a:fld>
            <a:endParaRPr lang="en-US"/>
          </a:p>
        </p:txBody>
      </p:sp>
    </p:spTree>
    <p:extLst>
      <p:ext uri="{BB962C8B-B14F-4D97-AF65-F5344CB8AC3E}">
        <p14:creationId xmlns:p14="http://schemas.microsoft.com/office/powerpoint/2010/main" val="3803904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12</a:t>
            </a:fld>
            <a:endParaRPr lang="en-US"/>
          </a:p>
        </p:txBody>
      </p:sp>
    </p:spTree>
    <p:extLst>
      <p:ext uri="{BB962C8B-B14F-4D97-AF65-F5344CB8AC3E}">
        <p14:creationId xmlns:p14="http://schemas.microsoft.com/office/powerpoint/2010/main" val="4236181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a:p>
        </p:txBody>
      </p:sp>
    </p:spTree>
    <p:extLst>
      <p:ext uri="{BB962C8B-B14F-4D97-AF65-F5344CB8AC3E}">
        <p14:creationId xmlns:p14="http://schemas.microsoft.com/office/powerpoint/2010/main" val="1446269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a:p>
        </p:txBody>
      </p:sp>
    </p:spTree>
    <p:extLst>
      <p:ext uri="{BB962C8B-B14F-4D97-AF65-F5344CB8AC3E}">
        <p14:creationId xmlns:p14="http://schemas.microsoft.com/office/powerpoint/2010/main" val="2723549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5BB4582-C9A6-4CA2-A263-1E8FC7276E29}" type="slidenum">
              <a:rPr lang="en-GB" smtClean="0"/>
              <a:pPr/>
              <a:t>15</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16</a:t>
            </a:fld>
            <a:endParaRPr lang="en-US"/>
          </a:p>
        </p:txBody>
      </p:sp>
    </p:spTree>
    <p:extLst>
      <p:ext uri="{BB962C8B-B14F-4D97-AF65-F5344CB8AC3E}">
        <p14:creationId xmlns:p14="http://schemas.microsoft.com/office/powerpoint/2010/main" val="480042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65C92BA3-D55F-4675-BE7C-3333F6DD1FD7}" type="slidenum">
              <a:rPr lang="en-GB" smtClean="0"/>
              <a:pPr/>
              <a:t>17</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65C92BA3-D55F-4675-BE7C-3333F6DD1FD7}" type="slidenum">
              <a:rPr lang="en-GB" smtClean="0"/>
              <a:pPr/>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19</a:t>
            </a:fld>
            <a:endParaRPr lang="en-US"/>
          </a:p>
        </p:txBody>
      </p:sp>
    </p:spTree>
    <p:extLst>
      <p:ext uri="{BB962C8B-B14F-4D97-AF65-F5344CB8AC3E}">
        <p14:creationId xmlns:p14="http://schemas.microsoft.com/office/powerpoint/2010/main" val="32162610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a:p>
        </p:txBody>
      </p:sp>
    </p:spTree>
    <p:extLst>
      <p:ext uri="{BB962C8B-B14F-4D97-AF65-F5344CB8AC3E}">
        <p14:creationId xmlns:p14="http://schemas.microsoft.com/office/powerpoint/2010/main" val="36759494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65C92BA3-D55F-4675-BE7C-3333F6DD1FD7}" type="slidenum">
              <a:rPr lang="en-GB" smtClean="0"/>
              <a:pPr/>
              <a:t>21</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a:p>
        </p:txBody>
      </p:sp>
    </p:spTree>
    <p:extLst>
      <p:ext uri="{BB962C8B-B14F-4D97-AF65-F5344CB8AC3E}">
        <p14:creationId xmlns:p14="http://schemas.microsoft.com/office/powerpoint/2010/main" val="4203168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a:p>
        </p:txBody>
      </p:sp>
    </p:spTree>
    <p:extLst>
      <p:ext uri="{BB962C8B-B14F-4D97-AF65-F5344CB8AC3E}">
        <p14:creationId xmlns:p14="http://schemas.microsoft.com/office/powerpoint/2010/main" val="20421522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a:p>
        </p:txBody>
      </p:sp>
    </p:spTree>
    <p:extLst>
      <p:ext uri="{BB962C8B-B14F-4D97-AF65-F5344CB8AC3E}">
        <p14:creationId xmlns:p14="http://schemas.microsoft.com/office/powerpoint/2010/main" val="20421522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29</a:t>
            </a:fld>
            <a:endParaRPr lang="en-US"/>
          </a:p>
        </p:txBody>
      </p:sp>
    </p:spTree>
    <p:extLst>
      <p:ext uri="{BB962C8B-B14F-4D97-AF65-F5344CB8AC3E}">
        <p14:creationId xmlns:p14="http://schemas.microsoft.com/office/powerpoint/2010/main" val="6891308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65C92BA3-D55F-4675-BE7C-3333F6DD1FD7}" type="slidenum">
              <a:rPr lang="en-GB" smtClean="0"/>
              <a:pPr/>
              <a:t>30</a:t>
            </a:fld>
            <a:endParaRPr lang="en-GB"/>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41</a:t>
            </a:fld>
            <a:endParaRPr lang="en-US"/>
          </a:p>
        </p:txBody>
      </p:sp>
    </p:spTree>
    <p:extLst>
      <p:ext uri="{BB962C8B-B14F-4D97-AF65-F5344CB8AC3E}">
        <p14:creationId xmlns:p14="http://schemas.microsoft.com/office/powerpoint/2010/main" val="2389115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42</a:t>
            </a:fld>
            <a:endParaRPr lang="en-US"/>
          </a:p>
        </p:txBody>
      </p:sp>
    </p:spTree>
    <p:extLst>
      <p:ext uri="{BB962C8B-B14F-4D97-AF65-F5344CB8AC3E}">
        <p14:creationId xmlns:p14="http://schemas.microsoft.com/office/powerpoint/2010/main" val="5032862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43</a:t>
            </a:fld>
            <a:endParaRPr lang="en-US"/>
          </a:p>
        </p:txBody>
      </p:sp>
    </p:spTree>
    <p:extLst>
      <p:ext uri="{BB962C8B-B14F-4D97-AF65-F5344CB8AC3E}">
        <p14:creationId xmlns:p14="http://schemas.microsoft.com/office/powerpoint/2010/main" val="5032862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721387A-FBC4-42D0-9871-A2D1634B6F60}"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795992A-AF13-4C8D-A325-87D18D8D2BFE}" type="slidenum">
              <a:rPr lang="ar-SA" smtClean="0"/>
              <a:pPr/>
              <a:t>50</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76725F8-0366-485E-B9D2-F8129DD10044}"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الثاني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pic>
        <p:nvPicPr>
          <p:cNvPr id="8" name="Picture 7" descr="http://forum.hihi2.com/picture.php?albumid=1123&amp;pictureid=12118"/>
          <p:cNvPicPr/>
          <p:nvPr userDrawn="1"/>
        </p:nvPicPr>
        <p:blipFill>
          <a:blip r:embed="rId2" cstate="print"/>
          <a:srcRect/>
          <a:stretch>
            <a:fillRect/>
          </a:stretch>
        </p:blipFill>
        <p:spPr bwMode="auto">
          <a:xfrm>
            <a:off x="2962804" y="152400"/>
            <a:ext cx="3895725" cy="1304925"/>
          </a:xfrm>
          <a:prstGeom prst="rect">
            <a:avLst/>
          </a:prstGeom>
          <a:noFill/>
          <a:ln w="9525">
            <a:noFill/>
            <a:miter lim="800000"/>
            <a:headEnd/>
            <a:tailEnd/>
          </a:ln>
        </p:spPr>
      </p:pic>
    </p:spTree>
    <p:extLst>
      <p:ext uri="{BB962C8B-B14F-4D97-AF65-F5344CB8AC3E}">
        <p14:creationId xmlns:p14="http://schemas.microsoft.com/office/powerpoint/2010/main" val="2204370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E1A07C3-5C5C-423A-813D-D5B8ABF3AE65}"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الثاني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44031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1DE3C2-FC70-44CC-9226-8BE3443EC9C9}"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الثاني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948195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6575"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448300" y="1600203"/>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0D9D43C-D3F0-4D63-982F-090D56D035BF}" type="datetime1">
              <a:rPr lang="en-GB" smtClean="0"/>
              <a:t>10/04/2012</a:t>
            </a:fld>
            <a:endParaRPr lang="en-GB"/>
          </a:p>
        </p:txBody>
      </p:sp>
      <p:sp>
        <p:nvSpPr>
          <p:cNvPr id="6" name="Footer Placeholder 5"/>
          <p:cNvSpPr>
            <a:spLocks noGrp="1"/>
          </p:cNvSpPr>
          <p:nvPr>
            <p:ph type="ftr" sz="quarter" idx="11"/>
          </p:nvPr>
        </p:nvSpPr>
        <p:spPr/>
        <p:txBody>
          <a:bodyPr/>
          <a:lstStyle/>
          <a:p>
            <a:r>
              <a:rPr lang="ar-SA" smtClean="0"/>
              <a:t>الفصل الدراسي الثاني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
        <p:nvSpPr>
          <p:cNvPr id="8" name="Rectangle 7"/>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77495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43B0871-9860-4BBA-9238-4F88908CBDB1}" type="datetime1">
              <a:rPr lang="en-GB" smtClean="0"/>
              <a:t>10/04/2012</a:t>
            </a:fld>
            <a:endParaRPr lang="en-GB"/>
          </a:p>
        </p:txBody>
      </p:sp>
      <p:sp>
        <p:nvSpPr>
          <p:cNvPr id="8" name="Footer Placeholder 7"/>
          <p:cNvSpPr>
            <a:spLocks noGrp="1"/>
          </p:cNvSpPr>
          <p:nvPr>
            <p:ph type="ftr" sz="quarter" idx="11"/>
          </p:nvPr>
        </p:nvSpPr>
        <p:spPr/>
        <p:txBody>
          <a:bodyPr/>
          <a:lstStyle/>
          <a:p>
            <a:r>
              <a:rPr lang="ar-SA" smtClean="0"/>
              <a:t>الفصل الدراسي الثاني 1433/1432 هـ</a:t>
            </a:r>
            <a:endParaRPr lang="en-GB"/>
          </a:p>
        </p:txBody>
      </p:sp>
      <p:sp>
        <p:nvSpPr>
          <p:cNvPr id="9" name="Slide Number Placeholder 8"/>
          <p:cNvSpPr>
            <a:spLocks noGrp="1"/>
          </p:cNvSpPr>
          <p:nvPr>
            <p:ph type="sldNum" sz="quarter" idx="12"/>
          </p:nvPr>
        </p:nvSpPr>
        <p:spPr/>
        <p:txBody>
          <a:bodyPr/>
          <a:lstStyle/>
          <a:p>
            <a:fld id="{76A19B6E-29FA-4AD6-AE60-091B3F403F2B}" type="slidenum">
              <a:rPr lang="en-GB" smtClean="0"/>
              <a:t>‹#›</a:t>
            </a:fld>
            <a:endParaRPr lang="en-GB"/>
          </a:p>
        </p:txBody>
      </p:sp>
      <p:sp>
        <p:nvSpPr>
          <p:cNvPr id="10" name="Rectangle 9"/>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710486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4F4AA28-05CE-46FF-9CE7-00A4DB53B296}" type="datetime1">
              <a:rPr lang="en-GB" smtClean="0"/>
              <a:t>10/04/2012</a:t>
            </a:fld>
            <a:endParaRPr lang="en-GB"/>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Slide Number Placeholder 4"/>
          <p:cNvSpPr>
            <a:spLocks noGrp="1"/>
          </p:cNvSpPr>
          <p:nvPr>
            <p:ph type="sldNum" sz="quarter" idx="12"/>
          </p:nvPr>
        </p:nvSpPr>
        <p:spPr/>
        <p:txBody>
          <a:bodyPr/>
          <a:lstStyle/>
          <a:p>
            <a:fld id="{76A19B6E-29FA-4AD6-AE60-091B3F403F2B}" type="slidenum">
              <a:rPr lang="en-GB" smtClean="0"/>
              <a:t>‹#›</a:t>
            </a:fld>
            <a:endParaRPr lang="en-GB"/>
          </a:p>
        </p:txBody>
      </p:sp>
      <p:sp>
        <p:nvSpPr>
          <p:cNvPr id="6" name="Rectangle 5"/>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1095465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929DAA-AA52-4FD0-9741-1D1F69841003}" type="datetime1">
              <a:rPr lang="en-GB" smtClean="0"/>
              <a:t>10/04/2012</a:t>
            </a:fld>
            <a:endParaRPr lang="en-GB"/>
          </a:p>
        </p:txBody>
      </p:sp>
      <p:sp>
        <p:nvSpPr>
          <p:cNvPr id="3" name="Footer Placeholder 2"/>
          <p:cNvSpPr>
            <a:spLocks noGrp="1"/>
          </p:cNvSpPr>
          <p:nvPr>
            <p:ph type="ftr" sz="quarter" idx="11"/>
          </p:nvPr>
        </p:nvSpPr>
        <p:spPr/>
        <p:txBody>
          <a:bodyPr/>
          <a:lstStyle/>
          <a:p>
            <a:r>
              <a:rPr lang="ar-SA" smtClean="0"/>
              <a:t>الفصل الدراسي الثاني 1433/1432 هـ</a:t>
            </a:r>
            <a:endParaRPr lang="en-GB"/>
          </a:p>
        </p:txBody>
      </p:sp>
      <p:sp>
        <p:nvSpPr>
          <p:cNvPr id="4" name="Slide Number Placeholder 3"/>
          <p:cNvSpPr>
            <a:spLocks noGrp="1"/>
          </p:cNvSpPr>
          <p:nvPr>
            <p:ph type="sldNum" sz="quarter" idx="12"/>
          </p:nvPr>
        </p:nvSpPr>
        <p:spPr/>
        <p:txBody>
          <a:bodyPr/>
          <a:lstStyle/>
          <a:p>
            <a:fld id="{76A19B6E-29FA-4AD6-AE60-091B3F403F2B}" type="slidenum">
              <a:rPr lang="en-GB" smtClean="0"/>
              <a:t>‹#›</a:t>
            </a:fld>
            <a:endParaRPr lang="en-GB"/>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extLst>
      <p:ext uri="{BB962C8B-B14F-4D97-AF65-F5344CB8AC3E}">
        <p14:creationId xmlns:p14="http://schemas.microsoft.com/office/powerpoint/2010/main" val="3144550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7A499D-EBC6-4872-86EF-1B5F78F6DDEB}" type="datetime1">
              <a:rPr lang="en-GB" smtClean="0"/>
              <a:t>10/04/2012</a:t>
            </a:fld>
            <a:endParaRPr lang="en-GB"/>
          </a:p>
        </p:txBody>
      </p:sp>
      <p:sp>
        <p:nvSpPr>
          <p:cNvPr id="6" name="Footer Placeholder 5"/>
          <p:cNvSpPr>
            <a:spLocks noGrp="1"/>
          </p:cNvSpPr>
          <p:nvPr>
            <p:ph type="ftr" sz="quarter" idx="11"/>
          </p:nvPr>
        </p:nvSpPr>
        <p:spPr/>
        <p:txBody>
          <a:bodyPr/>
          <a:lstStyle/>
          <a:p>
            <a:r>
              <a:rPr lang="ar-SA" smtClean="0"/>
              <a:t>الفصل الدراسي الثاني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157798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BF6C46-8354-4079-BC00-95FE6C007E7F}" type="datetime1">
              <a:rPr lang="en-GB" smtClean="0"/>
              <a:t>10/04/2012</a:t>
            </a:fld>
            <a:endParaRPr lang="en-GB"/>
          </a:p>
        </p:txBody>
      </p:sp>
      <p:sp>
        <p:nvSpPr>
          <p:cNvPr id="6" name="Footer Placeholder 5"/>
          <p:cNvSpPr>
            <a:spLocks noGrp="1"/>
          </p:cNvSpPr>
          <p:nvPr>
            <p:ph type="ftr" sz="quarter" idx="11"/>
          </p:nvPr>
        </p:nvSpPr>
        <p:spPr/>
        <p:txBody>
          <a:bodyPr/>
          <a:lstStyle/>
          <a:p>
            <a:r>
              <a:rPr lang="ar-SA" smtClean="0"/>
              <a:t>الفصل الدراسي الثاني 1433/1432 هـ</a:t>
            </a:r>
            <a:endParaRPr lang="en-GB"/>
          </a:p>
        </p:txBody>
      </p:sp>
      <p:sp>
        <p:nvSpPr>
          <p:cNvPr id="7" name="Slide Number Placeholder 6"/>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2074394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925E7A6-4ADA-43CB-A32D-745EB6B800DE}"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الثاني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1978665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1"/>
            <a:ext cx="2414588"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36576" y="274641"/>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DADA9EF-308B-4F10-89BF-1060211615B7}" type="datetime1">
              <a:rPr lang="en-GB" smtClean="0"/>
              <a:t>10/04/2012</a:t>
            </a:fld>
            <a:endParaRPr lang="en-GB"/>
          </a:p>
        </p:txBody>
      </p:sp>
      <p:sp>
        <p:nvSpPr>
          <p:cNvPr id="5" name="Footer Placeholder 4"/>
          <p:cNvSpPr>
            <a:spLocks noGrp="1"/>
          </p:cNvSpPr>
          <p:nvPr>
            <p:ph type="ftr" sz="quarter" idx="11"/>
          </p:nvPr>
        </p:nvSpPr>
        <p:spPr/>
        <p:txBody>
          <a:bodyPr/>
          <a:lstStyle/>
          <a:p>
            <a:r>
              <a:rPr lang="ar-SA" smtClean="0"/>
              <a:t>الفصل الدراسي الثاني 1433/1432 هـ</a:t>
            </a:r>
            <a:endParaRPr lang="en-GB"/>
          </a:p>
        </p:txBody>
      </p:sp>
      <p:sp>
        <p:nvSpPr>
          <p:cNvPr id="6" name="Slide Number Placeholder 5"/>
          <p:cNvSpPr>
            <a:spLocks noGrp="1"/>
          </p:cNvSpPr>
          <p:nvPr>
            <p:ph type="sldNum" sz="quarter" idx="12"/>
          </p:nvPr>
        </p:nvSpPr>
        <p:spPr/>
        <p:txBody>
          <a:bodyPr/>
          <a:lstStyle/>
          <a:p>
            <a:fld id="{76A19B6E-29FA-4AD6-AE60-091B3F403F2B}" type="slidenum">
              <a:rPr lang="en-GB" smtClean="0"/>
              <a:t>‹#›</a:t>
            </a:fld>
            <a:endParaRPr lang="en-GB"/>
          </a:p>
        </p:txBody>
      </p:sp>
    </p:spTree>
    <p:extLst>
      <p:ext uri="{BB962C8B-B14F-4D97-AF65-F5344CB8AC3E}">
        <p14:creationId xmlns:p14="http://schemas.microsoft.com/office/powerpoint/2010/main" val="3985391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r>
              <a:rPr lang="en-US" smtClean="0"/>
              <a:t>1</a:t>
            </a:r>
            <a:endParaRPr lang="en-US" dirty="0"/>
          </a:p>
        </p:txBody>
      </p:sp>
    </p:spTree>
    <p:extLst>
      <p:ext uri="{BB962C8B-B14F-4D97-AF65-F5344CB8AC3E}">
        <p14:creationId xmlns:p14="http://schemas.microsoft.com/office/powerpoint/2010/main" val="3801827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3" name="Content Placeholder 2"/>
          <p:cNvSpPr>
            <a:spLocks noGrp="1"/>
          </p:cNvSpPr>
          <p:nvPr>
            <p:ph idx="1"/>
          </p:nvPr>
        </p:nvSpPr>
        <p:spPr>
          <a:xfrm>
            <a:off x="495300" y="1600200"/>
            <a:ext cx="8915400" cy="4525963"/>
          </a:xfrm>
          <a:prstGeom prst="rect">
            <a:avLst/>
          </a:prstGeom>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7" name="Slide Number Placeholder 6"/>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
        <p:nvSpPr>
          <p:cNvPr id="9" name="Title 8"/>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768142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616527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337273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1809129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4"/>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2" y="1600205"/>
            <a:ext cx="4389120" cy="4525963"/>
          </a:xfrm>
          <a:prstGeom prst="rect">
            <a:avLst/>
          </a:prstGeo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2" y="6367462"/>
            <a:ext cx="76174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382938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Slide Number Placeholder 2"/>
          <p:cNvSpPr>
            <a:spLocks noGrp="1"/>
          </p:cNvSpPr>
          <p:nvPr>
            <p:ph type="sldNum" sz="quarter" idx="10"/>
          </p:nvPr>
        </p:nvSpPr>
        <p:spPr>
          <a:xfrm>
            <a:off x="4914900" y="6376988"/>
            <a:ext cx="571500" cy="365125"/>
          </a:xfrm>
          <a:prstGeom prst="rect">
            <a:avLst/>
          </a:prstGeom>
        </p:spPr>
        <p:txBody>
          <a:bodyPr/>
          <a:lstStyle/>
          <a:p>
            <a:pPr>
              <a:defRPr/>
            </a:pPr>
            <a:endParaRPr lang="en-US" dirty="0"/>
          </a:p>
        </p:txBody>
      </p:sp>
    </p:spTree>
    <p:extLst>
      <p:ext uri="{BB962C8B-B14F-4D97-AF65-F5344CB8AC3E}">
        <p14:creationId xmlns:p14="http://schemas.microsoft.com/office/powerpoint/2010/main" val="2009163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3"/>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3"/>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9DA79B-11D3-43C9-80C9-D541FF608B4E}" type="datetime1">
              <a:rPr lang="en-GB" smtClean="0"/>
              <a:t>10/04/2012</a:t>
            </a:fld>
            <a:endParaRPr lang="en-GB"/>
          </a:p>
        </p:txBody>
      </p:sp>
      <p:sp>
        <p:nvSpPr>
          <p:cNvPr id="5" name="Footer Placeholder 4"/>
          <p:cNvSpPr>
            <a:spLocks noGrp="1"/>
          </p:cNvSpPr>
          <p:nvPr>
            <p:ph type="ftr" sz="quarter" idx="3"/>
          </p:nvPr>
        </p:nvSpPr>
        <p:spPr>
          <a:xfrm>
            <a:off x="3384550" y="6356353"/>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r-SA" smtClean="0"/>
              <a:t>الفصل الدراسي الثاني 1433/1432 هـ</a:t>
            </a:r>
            <a:endParaRPr lang="en-GB"/>
          </a:p>
        </p:txBody>
      </p:sp>
      <p:sp>
        <p:nvSpPr>
          <p:cNvPr id="6" name="Slide Number Placeholder 5"/>
          <p:cNvSpPr>
            <a:spLocks noGrp="1"/>
          </p:cNvSpPr>
          <p:nvPr>
            <p:ph type="sldNum" sz="quarter" idx="4"/>
          </p:nvPr>
        </p:nvSpPr>
        <p:spPr>
          <a:xfrm>
            <a:off x="7099300" y="6356353"/>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A19B6E-29FA-4AD6-AE60-091B3F403F2B}" type="slidenum">
              <a:rPr lang="en-GB" smtClean="0"/>
              <a:t>‹#›</a:t>
            </a:fld>
            <a:endParaRPr lang="en-GB"/>
          </a:p>
        </p:txBody>
      </p:sp>
      <p:sp>
        <p:nvSpPr>
          <p:cNvPr id="7" name="Rectangle 6"/>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8" name="Rectangle 7"/>
          <p:cNvSpPr/>
          <p:nvPr userDrawn="1"/>
        </p:nvSpPr>
        <p:spPr>
          <a:xfrm>
            <a:off x="6781800" y="6519446"/>
            <a:ext cx="1926425"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Dammam University</a:t>
            </a:r>
            <a:endParaRPr lang="en-US" sz="1600" dirty="0">
              <a:solidFill>
                <a:schemeClr val="bg1"/>
              </a:solidFill>
              <a:latin typeface="+mn-lt"/>
              <a:cs typeface="+mn-cs"/>
            </a:endParaRPr>
          </a:p>
        </p:txBody>
      </p:sp>
      <p:sp>
        <p:nvSpPr>
          <p:cNvPr id="9" name="Rectangle 8"/>
          <p:cNvSpPr/>
          <p:nvPr userDrawn="1"/>
        </p:nvSpPr>
        <p:spPr>
          <a:xfrm>
            <a:off x="7050442" y="6290846"/>
            <a:ext cx="101181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الدمام</a:t>
            </a:r>
            <a:endParaRPr lang="en-US" sz="1600" b="1" dirty="0">
              <a:solidFill>
                <a:schemeClr val="bg1"/>
              </a:solidFill>
              <a:latin typeface="+mn-lt"/>
              <a:cs typeface="+mn-cs"/>
            </a:endParaRPr>
          </a:p>
        </p:txBody>
      </p:sp>
      <p:sp>
        <p:nvSpPr>
          <p:cNvPr id="10" name="Rectangle 9"/>
          <p:cNvSpPr/>
          <p:nvPr userDrawn="1"/>
        </p:nvSpPr>
        <p:spPr>
          <a:xfrm>
            <a:off x="914400" y="6581001"/>
            <a:ext cx="2711063" cy="276999"/>
          </a:xfrm>
          <a:prstGeom prst="rect">
            <a:avLst/>
          </a:prstGeom>
        </p:spPr>
        <p:txBody>
          <a:bodyPr wrap="none">
            <a:spAutoFit/>
          </a:bodyPr>
          <a:lstStyle/>
          <a:p>
            <a:pPr algn="l" rtl="0" fontAlgn="auto">
              <a:spcBef>
                <a:spcPts val="0"/>
              </a:spcBef>
              <a:spcAft>
                <a:spcPts val="0"/>
              </a:spcAft>
              <a:defRPr/>
            </a:pPr>
            <a:r>
              <a:rPr lang="en-GB" sz="1200" dirty="0" smtClean="0">
                <a:solidFill>
                  <a:schemeClr val="bg1"/>
                </a:solidFill>
                <a:latin typeface="+mn-lt"/>
                <a:cs typeface="+mn-cs"/>
              </a:rPr>
              <a:t>Faculty</a:t>
            </a:r>
            <a:r>
              <a:rPr lang="en-GB" sz="1200" baseline="0" dirty="0" smtClean="0">
                <a:solidFill>
                  <a:schemeClr val="bg1"/>
                </a:solidFill>
                <a:latin typeface="+mn-lt"/>
                <a:cs typeface="+mn-cs"/>
              </a:rPr>
              <a:t> of Arts – Department of History</a:t>
            </a:r>
            <a:endParaRPr lang="en-US" sz="1200" dirty="0">
              <a:solidFill>
                <a:schemeClr val="bg1"/>
              </a:solidFill>
              <a:latin typeface="+mn-lt"/>
              <a:cs typeface="+mn-cs"/>
            </a:endParaRPr>
          </a:p>
        </p:txBody>
      </p:sp>
      <p:sp>
        <p:nvSpPr>
          <p:cNvPr id="11" name="Rectangle 10"/>
          <p:cNvSpPr/>
          <p:nvPr userDrawn="1"/>
        </p:nvSpPr>
        <p:spPr>
          <a:xfrm>
            <a:off x="1183042" y="6290846"/>
            <a:ext cx="1891865"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كلية</a:t>
            </a:r>
            <a:r>
              <a:rPr lang="ar-SA" sz="1600" b="1" baseline="0" dirty="0" smtClean="0">
                <a:solidFill>
                  <a:schemeClr val="bg1"/>
                </a:solidFill>
                <a:latin typeface="+mn-lt"/>
                <a:cs typeface="+mn-cs"/>
              </a:rPr>
              <a:t> الآداب – قسم التاريخ</a:t>
            </a:r>
            <a:endParaRPr lang="en-US" sz="1600" b="1" dirty="0">
              <a:solidFill>
                <a:schemeClr val="bg1"/>
              </a:solidFill>
              <a:latin typeface="+mn-lt"/>
              <a:cs typeface="+mn-cs"/>
            </a:endParaRPr>
          </a:p>
        </p:txBody>
      </p:sp>
      <p:pic>
        <p:nvPicPr>
          <p:cNvPr id="12" name="Picture 11" descr="C:\Users\kmomer\Documents\Downloads\dammam.jpg"/>
          <p:cNvPicPr/>
          <p:nvPr userDrawn="1"/>
        </p:nvPicPr>
        <p:blipFill>
          <a:blip r:embed="rId22" cstate="print"/>
          <a:srcRect/>
          <a:stretch>
            <a:fillRect/>
          </a:stretch>
        </p:blipFill>
        <p:spPr bwMode="auto">
          <a:xfrm>
            <a:off x="8710726" y="6183689"/>
            <a:ext cx="1183217" cy="671513"/>
          </a:xfrm>
          <a:prstGeom prst="rect">
            <a:avLst/>
          </a:prstGeom>
          <a:noFill/>
          <a:ln w="9525">
            <a:noFill/>
            <a:miter lim="800000"/>
            <a:headEnd/>
            <a:tailEnd/>
          </a:ln>
        </p:spPr>
      </p:pic>
      <p:pic>
        <p:nvPicPr>
          <p:cNvPr id="13" name="Content Placeholder 3"/>
          <p:cNvPicPr>
            <a:picLocks/>
          </p:cNvPicPr>
          <p:nvPr userDrawn="1"/>
        </p:nvPicPr>
        <p:blipFill>
          <a:blip r:embed="rId23" cstate="print"/>
          <a:srcRect/>
          <a:stretch>
            <a:fillRect/>
          </a:stretch>
        </p:blipFill>
        <p:spPr bwMode="auto">
          <a:xfrm>
            <a:off x="-152400" y="6057551"/>
            <a:ext cx="1200782" cy="1143698"/>
          </a:xfrm>
          <a:prstGeom prst="rect">
            <a:avLst/>
          </a:prstGeom>
          <a:noFill/>
          <a:ln w="9525">
            <a:noFill/>
            <a:miter lim="800000"/>
            <a:headEnd/>
            <a:tailEnd/>
          </a:ln>
        </p:spPr>
      </p:pic>
    </p:spTree>
    <p:extLst>
      <p:ext uri="{BB962C8B-B14F-4D97-AF65-F5344CB8AC3E}">
        <p14:creationId xmlns:p14="http://schemas.microsoft.com/office/powerpoint/2010/main" val="139323336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781" r:id="rId12"/>
    <p:sldLayoutId id="2147483773" r:id="rId13"/>
    <p:sldLayoutId id="2147483776" r:id="rId14"/>
    <p:sldLayoutId id="2147483777" r:id="rId15"/>
    <p:sldLayoutId id="2147483778" r:id="rId16"/>
    <p:sldLayoutId id="2147483775" r:id="rId17"/>
    <p:sldLayoutId id="2147483774" r:id="rId18"/>
    <p:sldLayoutId id="2147483779" r:id="rId19"/>
    <p:sldLayoutId id="2147483780" r:id="rId20"/>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2212972"/>
          </a:xfrm>
        </p:spPr>
        <p:txBody>
          <a:bodyPr>
            <a:normAutofit fontScale="90000"/>
          </a:bodyPr>
          <a:lstStyle/>
          <a:p>
            <a:pPr algn="ctr" rtl="1"/>
            <a:r>
              <a:rPr lang="ar-SA" dirty="0" smtClean="0">
                <a:latin typeface="Arial" pitchFamily="34" charset="0"/>
                <a:cs typeface="Arial" pitchFamily="34" charset="0"/>
              </a:rPr>
              <a:t/>
            </a:r>
            <a:br>
              <a:rPr lang="ar-SA" dirty="0" smtClean="0">
                <a:latin typeface="Arial" pitchFamily="34" charset="0"/>
                <a:cs typeface="Arial" pitchFamily="34" charset="0"/>
              </a:rPr>
            </a:br>
            <a:r>
              <a:rPr lang="ar-SA" sz="5300" b="1" dirty="0" smtClean="0">
                <a:solidFill>
                  <a:srgbClr val="00B0F0"/>
                </a:solidFill>
                <a:latin typeface="GE SS TV Bold" pitchFamily="18" charset="-78"/>
                <a:ea typeface="GE SS TV Bold" pitchFamily="18" charset="-78"/>
                <a:cs typeface="GE SS TV Bold" pitchFamily="18" charset="-78"/>
              </a:rPr>
              <a:t>نصو ووثائق اسلامية</a:t>
            </a:r>
            <a:br>
              <a:rPr lang="ar-SA" sz="5300" b="1" dirty="0" smtClean="0">
                <a:solidFill>
                  <a:srgbClr val="00B0F0"/>
                </a:solidFill>
                <a:latin typeface="GE SS TV Bold" pitchFamily="18" charset="-78"/>
                <a:ea typeface="GE SS TV Bold" pitchFamily="18" charset="-78"/>
                <a:cs typeface="GE SS TV Bold" pitchFamily="18" charset="-78"/>
              </a:rPr>
            </a:br>
            <a:r>
              <a:rPr lang="ar-SA" sz="5300" b="1" dirty="0" smtClean="0">
                <a:solidFill>
                  <a:schemeClr val="tx2">
                    <a:lumMod val="75000"/>
                  </a:schemeClr>
                </a:solidFill>
                <a:latin typeface="GE SS TV Bold" pitchFamily="18" charset="-78"/>
                <a:ea typeface="GE SS TV Bold" pitchFamily="18" charset="-78"/>
                <a:cs typeface="GE SS TV Bold" pitchFamily="18" charset="-78"/>
              </a:rPr>
              <a:t>الفرقة</a:t>
            </a:r>
            <a:r>
              <a:rPr lang="en-GB" sz="5300" b="1" dirty="0" smtClean="0">
                <a:solidFill>
                  <a:schemeClr val="tx2">
                    <a:lumMod val="75000"/>
                  </a:schemeClr>
                </a:solidFill>
                <a:latin typeface="GE SS TV Bold" pitchFamily="18" charset="-78"/>
                <a:ea typeface="GE SS TV Bold" pitchFamily="18" charset="-78"/>
                <a:cs typeface="GE SS TV Bold" pitchFamily="18" charset="-78"/>
              </a:rPr>
              <a:t> </a:t>
            </a:r>
            <a:r>
              <a:rPr lang="ar-SA" sz="5300" b="1" dirty="0" smtClean="0">
                <a:solidFill>
                  <a:schemeClr val="tx2">
                    <a:lumMod val="75000"/>
                  </a:schemeClr>
                </a:solidFill>
                <a:latin typeface="GE SS TV Bold" pitchFamily="18" charset="-78"/>
                <a:ea typeface="GE SS TV Bold" pitchFamily="18" charset="-78"/>
                <a:cs typeface="GE SS TV Bold" pitchFamily="18" charset="-78"/>
              </a:rPr>
              <a:t> الثالثة – تاريخ</a:t>
            </a:r>
            <a:br>
              <a:rPr lang="ar-SA" sz="5300" b="1" dirty="0" smtClean="0">
                <a:solidFill>
                  <a:schemeClr val="tx2">
                    <a:lumMod val="75000"/>
                  </a:schemeClr>
                </a:solidFill>
                <a:latin typeface="GE SS TV Bold" pitchFamily="18" charset="-78"/>
                <a:ea typeface="GE SS TV Bold" pitchFamily="18" charset="-78"/>
                <a:cs typeface="GE SS TV Bold" pitchFamily="18" charset="-78"/>
              </a:rPr>
            </a:br>
            <a:r>
              <a:rPr lang="ar-SA" sz="5300" b="1" dirty="0" smtClean="0">
                <a:solidFill>
                  <a:srgbClr val="00B0F0"/>
                </a:solidFill>
                <a:latin typeface="GE SS TV Bold" pitchFamily="18" charset="-78"/>
                <a:ea typeface="GE SS TV Bold" pitchFamily="18" charset="-78"/>
                <a:cs typeface="GE SS TV Bold" pitchFamily="18" charset="-78"/>
              </a:rPr>
              <a:t>د. خليفة محمد عمر</a:t>
            </a:r>
            <a:r>
              <a:rPr lang="ar-SA" sz="5300" b="1" dirty="0" smtClean="0">
                <a:latin typeface="GE SS TV Bold" pitchFamily="18" charset="-78"/>
                <a:ea typeface="GE SS TV Bold" pitchFamily="18" charset="-78"/>
                <a:cs typeface="GE SS TV Bold" pitchFamily="18" charset="-78"/>
              </a:rPr>
              <a:t/>
            </a:r>
            <a:br>
              <a:rPr lang="ar-SA" sz="5300" b="1" dirty="0" smtClean="0">
                <a:latin typeface="GE SS TV Bold" pitchFamily="18" charset="-78"/>
                <a:ea typeface="GE SS TV Bold" pitchFamily="18" charset="-78"/>
                <a:cs typeface="GE SS TV Bold" pitchFamily="18" charset="-78"/>
              </a:rPr>
            </a:br>
            <a:endParaRPr lang="en-GB" sz="5300" b="1" dirty="0">
              <a:latin typeface="GE SS TV Bold" pitchFamily="18" charset="-78"/>
              <a:ea typeface="GE SS TV Bold" pitchFamily="18" charset="-78"/>
              <a:cs typeface="GE SS TV Bold" pitchFamily="18" charset="-78"/>
            </a:endParaRPr>
          </a:p>
        </p:txBody>
      </p:sp>
      <p:sp>
        <p:nvSpPr>
          <p:cNvPr id="5" name="Footer Placeholder 4"/>
          <p:cNvSpPr>
            <a:spLocks noGrp="1"/>
          </p:cNvSpPr>
          <p:nvPr>
            <p:ph type="ftr" sz="quarter" idx="4294967295"/>
          </p:nvPr>
        </p:nvSpPr>
        <p:spPr>
          <a:xfrm>
            <a:off x="1828800" y="6492875"/>
            <a:ext cx="6026150" cy="365125"/>
          </a:xfrm>
          <a:prstGeom prst="rect">
            <a:avLst/>
          </a:prstGeom>
        </p:spPr>
        <p:txBody>
          <a:bodyPr/>
          <a:lstStyle/>
          <a:p>
            <a:r>
              <a:rPr lang="ar-SA" dirty="0" smtClean="0">
                <a:solidFill>
                  <a:schemeClr val="tx1"/>
                </a:solidFill>
              </a:rPr>
              <a:t>الفصل الدراسي الثاني 1433/1432 هـ</a:t>
            </a:r>
            <a:endParaRPr lang="en-GB" dirty="0">
              <a:solidFill>
                <a:schemeClr val="tx1"/>
              </a:solidFill>
            </a:endParaRPr>
          </a:p>
        </p:txBody>
      </p:sp>
    </p:spTree>
    <p:extLst>
      <p:ext uri="{BB962C8B-B14F-4D97-AF65-F5344CB8AC3E}">
        <p14:creationId xmlns:p14="http://schemas.microsoft.com/office/powerpoint/2010/main" val="2652239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rtl="1"/>
            <a:r>
              <a:rPr lang="ar-SA" sz="4000" b="1" dirty="0" smtClean="0">
                <a:solidFill>
                  <a:srgbClr val="00B050"/>
                </a:solidFill>
                <a:latin typeface="Andalus" pitchFamily="2" charset="-78"/>
                <a:cs typeface="Andalus" pitchFamily="2" charset="-78"/>
              </a:rPr>
              <a:t>الفرقة الثالثة </a:t>
            </a:r>
            <a:r>
              <a:rPr lang="ar-SA" sz="4000" b="1" dirty="0" smtClean="0">
                <a:latin typeface="Andalus" pitchFamily="2" charset="-78"/>
                <a:cs typeface="Andalus" pitchFamily="2" charset="-78"/>
              </a:rPr>
              <a:t>– نصوص ووثائق إسلامية</a:t>
            </a:r>
          </a:p>
          <a:p>
            <a:pPr algn="ctr" rtl="1"/>
            <a:endParaRPr lang="ar-SA" sz="3600" b="1" dirty="0">
              <a:latin typeface="Andalus" pitchFamily="2" charset="-78"/>
              <a:cs typeface="Andalus" pitchFamily="2" charset="-78"/>
            </a:endParaRPr>
          </a:p>
          <a:p>
            <a:pPr algn="ctr" rtl="1"/>
            <a:r>
              <a:rPr lang="ar-SA" sz="4000" b="1" dirty="0" smtClean="0">
                <a:solidFill>
                  <a:srgbClr val="7030A0"/>
                </a:solidFill>
                <a:latin typeface="Andalus" pitchFamily="2" charset="-78"/>
                <a:cs typeface="Andalus" pitchFamily="2" charset="-78"/>
              </a:rPr>
              <a:t>ارجو</a:t>
            </a:r>
            <a:r>
              <a:rPr lang="ar-SA" sz="3600" b="1" dirty="0" smtClean="0">
                <a:solidFill>
                  <a:srgbClr val="7030A0"/>
                </a:solidFill>
                <a:latin typeface="Andalus" pitchFamily="2" charset="-78"/>
                <a:cs typeface="Andalus" pitchFamily="2" charset="-78"/>
              </a:rPr>
              <a:t> </a:t>
            </a:r>
            <a:r>
              <a:rPr lang="ar-SA" sz="3600" b="1" dirty="0" smtClean="0">
                <a:latin typeface="Andalus" pitchFamily="2" charset="-78"/>
                <a:cs typeface="Andalus" pitchFamily="2" charset="-78"/>
              </a:rPr>
              <a:t>    			</a:t>
            </a:r>
            <a:r>
              <a:rPr lang="en-GB" sz="3600" b="1" dirty="0" smtClean="0">
                <a:latin typeface="Andalus" pitchFamily="2" charset="-78"/>
                <a:cs typeface="Andalus" pitchFamily="2" charset="-78"/>
              </a:rPr>
              <a:t>         </a:t>
            </a:r>
            <a:r>
              <a:rPr lang="ar-SA" sz="3600" b="1" dirty="0" smtClean="0">
                <a:latin typeface="Andalus" pitchFamily="2" charset="-78"/>
                <a:cs typeface="Andalus" pitchFamily="2" charset="-78"/>
              </a:rPr>
              <a:t>1006 </a:t>
            </a:r>
            <a:r>
              <a:rPr lang="en-GB" sz="3600" b="1" dirty="0" smtClean="0">
                <a:latin typeface="Andalus" pitchFamily="2" charset="-78"/>
                <a:cs typeface="Andalus" pitchFamily="2" charset="-78"/>
              </a:rPr>
              <a:t>              </a:t>
            </a:r>
            <a:endParaRPr lang="en-GB" sz="3600" b="1" dirty="0">
              <a:latin typeface="Andalus" pitchFamily="2" charset="-78"/>
              <a:cs typeface="Andalus" pitchFamily="2" charset="-78"/>
            </a:endParaRPr>
          </a:p>
        </p:txBody>
      </p:sp>
      <p:sp>
        <p:nvSpPr>
          <p:cNvPr id="5" name="Footer Placeholder 4"/>
          <p:cNvSpPr>
            <a:spLocks noGrp="1"/>
          </p:cNvSpPr>
          <p:nvPr>
            <p:ph type="ftr" sz="quarter" idx="11"/>
          </p:nvPr>
        </p:nvSpPr>
        <p:spPr/>
        <p:txBody>
          <a:bodyPr/>
          <a:lstStyle/>
          <a:p>
            <a:r>
              <a:rPr lang="ar-SA" smtClean="0"/>
              <a:t>الفصل الدراسي الثاني 1432/1431 هـ</a:t>
            </a:r>
            <a:endParaRPr lang="en-US"/>
          </a:p>
        </p:txBody>
      </p:sp>
      <p:pic>
        <p:nvPicPr>
          <p:cNvPr id="6" name="Picture 2" descr="C:\Users\kmomer\Pictures\phone.gif"/>
          <p:cNvPicPr>
            <a:picLocks noChangeAspect="1" noChangeArrowheads="1" noCrop="1"/>
          </p:cNvPicPr>
          <p:nvPr/>
        </p:nvPicPr>
        <p:blipFill>
          <a:blip r:embed="rId3" cstate="print"/>
          <a:srcRect/>
          <a:stretch>
            <a:fillRect/>
          </a:stretch>
        </p:blipFill>
        <p:spPr bwMode="auto">
          <a:xfrm>
            <a:off x="5031009" y="3212977"/>
            <a:ext cx="1289844" cy="714375"/>
          </a:xfrm>
          <a:prstGeom prst="rect">
            <a:avLst/>
          </a:prstGeom>
          <a:noFill/>
          <a:ln w="9525">
            <a:noFill/>
            <a:miter lim="800000"/>
            <a:headEnd/>
            <a:tailEnd/>
          </a:ln>
          <a:effectLst/>
        </p:spPr>
      </p:pic>
    </p:spTree>
    <p:extLst>
      <p:ext uri="{BB962C8B-B14F-4D97-AF65-F5344CB8AC3E}">
        <p14:creationId xmlns:p14="http://schemas.microsoft.com/office/powerpoint/2010/main" val="37396781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lnSpc>
                <a:spcPct val="90000"/>
              </a:lnSpc>
              <a:buBlip>
                <a:blip r:embed="rId3"/>
              </a:buBlip>
            </a:pPr>
            <a:r>
              <a:rPr lang="ar-SA" b="1" dirty="0" smtClean="0">
                <a:latin typeface="GE SS TV Bold" pitchFamily="18" charset="-78"/>
                <a:ea typeface="GE SS TV Bold" pitchFamily="18" charset="-78"/>
                <a:cs typeface="GE SS TV Bold" pitchFamily="18" charset="-78"/>
              </a:rPr>
              <a:t> </a:t>
            </a:r>
            <a:endParaRPr lang="ar-AE" b="1" dirty="0">
              <a:latin typeface="GE SS TV Bold" pitchFamily="18" charset="-78"/>
              <a:ea typeface="GE SS TV Bold" pitchFamily="18" charset="-78"/>
              <a:cs typeface="GE SS TV Bold" pitchFamily="18" charset="-78"/>
            </a:endParaRPr>
          </a:p>
          <a:p>
            <a:pPr algn="ctr"/>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AutoShape 5"/>
          <p:cNvSpPr>
            <a:spLocks noGrp="1" noChangeArrowheads="1"/>
          </p:cNvSpPr>
          <p:nvPr>
            <p:ph type="title"/>
          </p:nvPr>
        </p:nvSpPr>
        <p:spPr bwMode="auto">
          <a:xfrm>
            <a:off x="495300" y="0"/>
            <a:ext cx="8915400" cy="1417638"/>
          </a:xfrm>
          <a:prstGeom prst="ribbon">
            <a:avLst>
              <a:gd name="adj1" fmla="val 22782"/>
              <a:gd name="adj2" fmla="val 50000"/>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normAutofit fontScale="90000"/>
          </a:bodyPr>
          <a:lstStyle/>
          <a:p>
            <a:pPr algn="ctr"/>
            <a:r>
              <a:rPr lang="ar-SA" sz="4900" b="1" dirty="0" smtClean="0">
                <a:solidFill>
                  <a:srgbClr val="000000"/>
                </a:solidFill>
                <a:cs typeface="Simplified Arabic" pitchFamily="2" charset="-78"/>
              </a:rPr>
              <a:t>محاضرة اليوم</a:t>
            </a:r>
            <a:r>
              <a:rPr lang="ar-SA" sz="3600" b="1" dirty="0" smtClean="0">
                <a:solidFill>
                  <a:srgbClr val="000000"/>
                </a:solidFill>
                <a:cs typeface="Simplified Arabic" pitchFamily="2" charset="-78"/>
              </a:rPr>
              <a:t/>
            </a:r>
            <a:br>
              <a:rPr lang="ar-SA" sz="3600" b="1" dirty="0" smtClean="0">
                <a:solidFill>
                  <a:srgbClr val="000000"/>
                </a:solidFill>
                <a:cs typeface="Simplified Arabic" pitchFamily="2" charset="-78"/>
              </a:rPr>
            </a:br>
            <a:r>
              <a:rPr lang="en-GB" sz="3600" b="1" dirty="0" smtClean="0">
                <a:solidFill>
                  <a:srgbClr val="000000"/>
                </a:solidFill>
                <a:cs typeface="Simplified Arabic" pitchFamily="2" charset="-78"/>
              </a:rPr>
              <a:t>1433/3/23</a:t>
            </a:r>
            <a:endParaRPr lang="en-GB" sz="3100" b="1" dirty="0">
              <a:solidFill>
                <a:srgbClr val="FF0066"/>
              </a:solidFill>
              <a:cs typeface="Simplified Arabic" pitchFamily="2" charset="-78"/>
            </a:endParaRPr>
          </a:p>
        </p:txBody>
      </p:sp>
      <p:graphicFrame>
        <p:nvGraphicFramePr>
          <p:cNvPr id="6" name="Content Placeholder 3"/>
          <p:cNvGraphicFramePr>
            <a:graphicFrameLocks/>
          </p:cNvGraphicFramePr>
          <p:nvPr>
            <p:extLst>
              <p:ext uri="{D42A27DB-BD31-4B8C-83A1-F6EECF244321}">
                <p14:modId xmlns:p14="http://schemas.microsoft.com/office/powerpoint/2010/main" val="2024812763"/>
              </p:ext>
            </p:extLst>
          </p:nvPr>
        </p:nvGraphicFramePr>
        <p:xfrm>
          <a:off x="990600" y="1600200"/>
          <a:ext cx="8420100" cy="47561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325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anim calcmode="lin" valueType="num">
                                      <p:cBhvr>
                                        <p:cTn id="19" dur="2000" fill="hold"/>
                                        <p:tgtEl>
                                          <p:spTgt spid="6"/>
                                        </p:tgtEl>
                                        <p:attrNameLst>
                                          <p:attrName>ppt_w</p:attrName>
                                        </p:attrNameLst>
                                      </p:cBhvr>
                                      <p:tavLst>
                                        <p:tav tm="0" fmla="#ppt_w*sin(2.5*pi*$)">
                                          <p:val>
                                            <p:fltVal val="0"/>
                                          </p:val>
                                        </p:tav>
                                        <p:tav tm="100000">
                                          <p:val>
                                            <p:fltVal val="1"/>
                                          </p:val>
                                        </p:tav>
                                      </p:tavLst>
                                    </p:anim>
                                    <p:anim calcmode="lin" valueType="num">
                                      <p:cBhvr>
                                        <p:cTn id="20"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Graphic spid="6"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7030A0"/>
            </a:solidFill>
          </a:ln>
        </p:spPr>
        <p:txBody>
          <a:bodyPr/>
          <a:lstStyle/>
          <a:p>
            <a:pPr algn="r" rtl="1"/>
            <a:r>
              <a:rPr lang="ar-SA" b="1" dirty="0" smtClean="0">
                <a:solidFill>
                  <a:srgbClr val="002060"/>
                </a:solidFill>
              </a:rPr>
              <a:t>مراجعة</a:t>
            </a:r>
            <a:endParaRPr lang="en-GB" b="1" dirty="0">
              <a:solidFill>
                <a:srgbClr val="002060"/>
              </a:solidFill>
            </a:endParaRPr>
          </a:p>
        </p:txBody>
      </p:sp>
      <p:sp>
        <p:nvSpPr>
          <p:cNvPr id="3" name="Content Placeholder 2"/>
          <p:cNvSpPr>
            <a:spLocks noGrp="1"/>
          </p:cNvSpPr>
          <p:nvPr>
            <p:ph idx="1"/>
          </p:nvPr>
        </p:nvSpPr>
        <p:spPr/>
        <p:txBody>
          <a:bodyPr>
            <a:normAutofit/>
          </a:bodyPr>
          <a:lstStyle/>
          <a:p>
            <a:pPr algn="r" rtl="1"/>
            <a:r>
              <a:rPr lang="ar-SA" sz="3600" b="1" dirty="0" smtClean="0"/>
              <a:t>كتاب أعلام السائلين عن كتب سيد المرسلين من تأليف:</a:t>
            </a:r>
          </a:p>
          <a:p>
            <a:pPr algn="r" rtl="1"/>
            <a:r>
              <a:rPr lang="ar-SA" sz="3600" b="1" dirty="0" smtClean="0"/>
              <a:t>1- ابن طولون</a:t>
            </a:r>
          </a:p>
          <a:p>
            <a:pPr algn="r" rtl="1"/>
            <a:r>
              <a:rPr lang="ar-SA" sz="3600" b="1" dirty="0" smtClean="0"/>
              <a:t>2- المدائني</a:t>
            </a:r>
          </a:p>
          <a:p>
            <a:pPr algn="r" rtl="1"/>
            <a:r>
              <a:rPr lang="ar-SA" sz="3600" b="1" dirty="0" smtClean="0"/>
              <a:t>3- الطبري</a:t>
            </a:r>
          </a:p>
          <a:p>
            <a:pPr algn="r" rtl="1"/>
            <a:r>
              <a:rPr lang="ar-SA" sz="3600" b="1" dirty="0" smtClean="0"/>
              <a:t>4- ابن النديم</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3102511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B050"/>
            </a:solidFill>
          </a:ln>
        </p:spPr>
        <p:txBody>
          <a:bodyPr/>
          <a:lstStyle/>
          <a:p>
            <a:pPr algn="r"/>
            <a:r>
              <a:rPr lang="ar-SA" b="1" dirty="0">
                <a:solidFill>
                  <a:srgbClr val="002060"/>
                </a:solidFill>
              </a:rPr>
              <a:t>مراجعة</a:t>
            </a:r>
            <a:endParaRPr lang="en-GB" dirty="0"/>
          </a:p>
        </p:txBody>
      </p:sp>
      <p:sp>
        <p:nvSpPr>
          <p:cNvPr id="3" name="Content Placeholder 2"/>
          <p:cNvSpPr>
            <a:spLocks noGrp="1"/>
          </p:cNvSpPr>
          <p:nvPr>
            <p:ph idx="1"/>
          </p:nvPr>
        </p:nvSpPr>
        <p:spPr/>
        <p:txBody>
          <a:bodyPr>
            <a:normAutofit/>
          </a:bodyPr>
          <a:lstStyle/>
          <a:p>
            <a:pPr algn="r" rtl="1"/>
            <a:r>
              <a:rPr lang="ar-SA" sz="3600" b="1" dirty="0" smtClean="0"/>
              <a:t>مؤلف كتاب « </a:t>
            </a:r>
            <a:r>
              <a:rPr lang="ar-SA" sz="3600" b="1" dirty="0" smtClean="0">
                <a:solidFill>
                  <a:srgbClr val="002060"/>
                </a:solidFill>
              </a:rPr>
              <a:t>شفاء الغرام باخبار البلد الحرام</a:t>
            </a:r>
            <a:r>
              <a:rPr lang="ar-SA" sz="3600" b="1" dirty="0" smtClean="0"/>
              <a:t>» هو:</a:t>
            </a:r>
          </a:p>
          <a:p>
            <a:pPr algn="r" rtl="1"/>
            <a:r>
              <a:rPr lang="ar-SA" sz="3600" b="1" dirty="0" smtClean="0"/>
              <a:t>1- المقدسي</a:t>
            </a:r>
          </a:p>
          <a:p>
            <a:pPr algn="r" rtl="1"/>
            <a:r>
              <a:rPr lang="ar-SA" sz="3600" b="1" dirty="0" smtClean="0"/>
              <a:t>2- الفاسي</a:t>
            </a:r>
          </a:p>
          <a:p>
            <a:pPr algn="r" rtl="1"/>
            <a:r>
              <a:rPr lang="ar-SA" sz="3600" b="1" dirty="0" smtClean="0"/>
              <a:t>3- عمارة بن زيد</a:t>
            </a:r>
          </a:p>
          <a:p>
            <a:pPr algn="r" rtl="1"/>
            <a:r>
              <a:rPr lang="ar-SA" sz="3600" b="1" dirty="0" smtClean="0"/>
              <a:t>4- ابن الأثير</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207943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pPr algn="r" rtl="1"/>
            <a:r>
              <a:rPr lang="ar-SA" b="1" dirty="0">
                <a:solidFill>
                  <a:srgbClr val="002060"/>
                </a:solidFill>
              </a:rPr>
              <a:t>مراجعة</a:t>
            </a:r>
            <a:endParaRPr lang="en-GB" dirty="0"/>
          </a:p>
        </p:txBody>
      </p:sp>
      <p:sp>
        <p:nvSpPr>
          <p:cNvPr id="3" name="Content Placeholder 2"/>
          <p:cNvSpPr>
            <a:spLocks noGrp="1"/>
          </p:cNvSpPr>
          <p:nvPr>
            <p:ph idx="1"/>
          </p:nvPr>
        </p:nvSpPr>
        <p:spPr/>
        <p:txBody>
          <a:bodyPr/>
          <a:lstStyle/>
          <a:p>
            <a:pPr marL="342900" lvl="1" indent="-342900" algn="r" rtl="1">
              <a:buFont typeface="Arial" pitchFamily="34" charset="0"/>
              <a:buChar char="•"/>
            </a:pPr>
            <a:r>
              <a:rPr lang="ar-SA" sz="3600" b="1" dirty="0" smtClean="0">
                <a:latin typeface="Arial" pitchFamily="34" charset="0"/>
                <a:cs typeface="Arial" pitchFamily="34" charset="0"/>
              </a:rPr>
              <a:t>قائل العبارة»  </a:t>
            </a:r>
            <a:r>
              <a:rPr lang="ar-SA" sz="3600" b="1" dirty="0">
                <a:solidFill>
                  <a:srgbClr val="002060"/>
                </a:solidFill>
                <a:latin typeface="Arial" pitchFamily="34" charset="0"/>
                <a:ea typeface="GE MB Farah Bold" pitchFamily="50" charset="-78"/>
                <a:cs typeface="Arial" pitchFamily="34" charset="0"/>
              </a:rPr>
              <a:t>’اذا كتبت فقمش واذا حدثت ففتش</a:t>
            </a:r>
            <a:r>
              <a:rPr lang="ar-SA" sz="3600" b="1" dirty="0" smtClean="0">
                <a:latin typeface="Arial" pitchFamily="34" charset="0"/>
                <a:ea typeface="GE MB Farah Bold" pitchFamily="50" charset="-78"/>
                <a:cs typeface="Arial" pitchFamily="34" charset="0"/>
              </a:rPr>
              <a:t>‘ هو:</a:t>
            </a:r>
          </a:p>
          <a:p>
            <a:pPr marL="342900" lvl="1" indent="-342900" algn="r" rtl="1">
              <a:buFont typeface="Arial" pitchFamily="34" charset="0"/>
              <a:buChar char="•"/>
            </a:pPr>
            <a:r>
              <a:rPr lang="ar-SA" sz="3600" b="1" dirty="0" smtClean="0">
                <a:latin typeface="Arial" pitchFamily="34" charset="0"/>
                <a:ea typeface="GE MB Farah Bold" pitchFamily="50" charset="-78"/>
                <a:cs typeface="Arial" pitchFamily="34" charset="0"/>
              </a:rPr>
              <a:t>1- ابو حاتم الرازي</a:t>
            </a:r>
          </a:p>
          <a:p>
            <a:pPr marL="342900" lvl="1" indent="-342900" algn="r" rtl="1">
              <a:buFont typeface="Arial" pitchFamily="34" charset="0"/>
              <a:buChar char="•"/>
            </a:pPr>
            <a:r>
              <a:rPr lang="ar-SA" sz="3600" b="1" dirty="0" smtClean="0">
                <a:latin typeface="Arial" pitchFamily="34" charset="0"/>
                <a:ea typeface="GE MB Farah Bold" pitchFamily="50" charset="-78"/>
                <a:cs typeface="Arial" pitchFamily="34" charset="0"/>
              </a:rPr>
              <a:t>2- ابن جني</a:t>
            </a:r>
          </a:p>
          <a:p>
            <a:pPr marL="342900" lvl="1" indent="-342900" algn="r" rtl="1">
              <a:buFont typeface="Arial" pitchFamily="34" charset="0"/>
              <a:buChar char="•"/>
            </a:pPr>
            <a:r>
              <a:rPr lang="ar-SA" sz="3600" b="1" dirty="0" smtClean="0">
                <a:latin typeface="Arial" pitchFamily="34" charset="0"/>
                <a:ea typeface="GE MB Farah Bold" pitchFamily="50" charset="-78"/>
                <a:cs typeface="Arial" pitchFamily="34" charset="0"/>
              </a:rPr>
              <a:t>3- المقريزي</a:t>
            </a:r>
            <a:endParaRPr lang="en-GB" sz="3600" b="1" dirty="0" smtClean="0">
              <a:latin typeface="Arial" pitchFamily="34" charset="0"/>
              <a:ea typeface="GE MB Farah Bold" pitchFamily="50" charset="-78"/>
              <a:cs typeface="Arial" pitchFamily="34" charset="0"/>
            </a:endParaRPr>
          </a:p>
          <a:p>
            <a:pPr marL="342900" lvl="1" indent="-342900" algn="r" rtl="1">
              <a:buFont typeface="Arial" pitchFamily="34" charset="0"/>
              <a:buChar char="•"/>
            </a:pPr>
            <a:r>
              <a:rPr lang="ar-SA" sz="3600" b="1" dirty="0" smtClean="0">
                <a:latin typeface="Arial" pitchFamily="34" charset="0"/>
                <a:ea typeface="GE MB Farah Bold" pitchFamily="50" charset="-78"/>
                <a:cs typeface="Arial" pitchFamily="34" charset="0"/>
              </a:rPr>
              <a:t>4- ابن النديم</a:t>
            </a:r>
          </a:p>
          <a:p>
            <a:pPr marL="342900" lvl="1" indent="-342900" algn="r" rtl="1">
              <a:buFont typeface="Arial" pitchFamily="34" charset="0"/>
              <a:buChar char="•"/>
            </a:pPr>
            <a:endParaRPr lang="ar-SA" sz="3600" b="1" dirty="0">
              <a:latin typeface="Arial" pitchFamily="34" charset="0"/>
              <a:ea typeface="GE MB Farah Bold" pitchFamily="50" charset="-78"/>
              <a:cs typeface="Arial" pitchFamily="34" charset="0"/>
            </a:endParaRPr>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5753972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FF"/>
            </a:solidFill>
          </a:ln>
        </p:spPr>
        <p:txBody>
          <a:bodyPr/>
          <a:lstStyle/>
          <a:p>
            <a:pPr algn="r" rtl="1"/>
            <a:r>
              <a:rPr lang="ar-SA" b="1" dirty="0">
                <a:solidFill>
                  <a:srgbClr val="002060"/>
                </a:solidFill>
              </a:rPr>
              <a:t>مراجعة</a:t>
            </a:r>
            <a:endParaRPr lang="en-GB" dirty="0"/>
          </a:p>
        </p:txBody>
      </p:sp>
      <p:sp>
        <p:nvSpPr>
          <p:cNvPr id="3" name="Content Placeholder 2"/>
          <p:cNvSpPr>
            <a:spLocks noGrp="1"/>
          </p:cNvSpPr>
          <p:nvPr>
            <p:ph idx="1"/>
          </p:nvPr>
        </p:nvSpPr>
        <p:spPr/>
        <p:txBody>
          <a:bodyPr/>
          <a:lstStyle/>
          <a:p>
            <a:pPr algn="r" rtl="1"/>
            <a:r>
              <a:rPr lang="ar-SA" sz="3600" b="1" dirty="0" smtClean="0"/>
              <a:t>كان نقش خاتم النبي صلى الله عليه وسلم</a:t>
            </a:r>
            <a:r>
              <a:rPr lang="ar-SA" dirty="0" smtClean="0"/>
              <a:t>:</a:t>
            </a:r>
          </a:p>
          <a:p>
            <a:pPr algn="r" rtl="1"/>
            <a:r>
              <a:rPr lang="ar-SA" dirty="0" smtClean="0"/>
              <a:t>1</a:t>
            </a:r>
            <a:r>
              <a:rPr lang="ar-SA" sz="3600" b="1" dirty="0" smtClean="0"/>
              <a:t>- خاتم الانبياء</a:t>
            </a:r>
          </a:p>
          <a:p>
            <a:pPr algn="r" rtl="1"/>
            <a:r>
              <a:rPr lang="ar-SA" sz="3600" b="1" dirty="0" smtClean="0"/>
              <a:t>2- لاإله إلا الله</a:t>
            </a:r>
          </a:p>
          <a:p>
            <a:pPr algn="r" rtl="1"/>
            <a:r>
              <a:rPr lang="ar-SA" sz="3600" b="1" dirty="0" smtClean="0"/>
              <a:t>3- محمد رسول الله</a:t>
            </a:r>
          </a:p>
          <a:p>
            <a:pPr algn="r" rtl="1"/>
            <a:r>
              <a:rPr lang="ar-SA" sz="3600" b="1" dirty="0" smtClean="0"/>
              <a:t>4- سبحان الله</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05381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996633"/>
            </a:solidFill>
          </a:ln>
        </p:spPr>
        <p:txBody>
          <a:bodyPr/>
          <a:lstStyle/>
          <a:p>
            <a:pPr algn="r"/>
            <a:r>
              <a:rPr lang="ar-SA" b="1" dirty="0">
                <a:solidFill>
                  <a:srgbClr val="002060"/>
                </a:solidFill>
              </a:rPr>
              <a:t>مراجعة</a:t>
            </a:r>
            <a:endParaRPr lang="en-GB" dirty="0"/>
          </a:p>
        </p:txBody>
      </p:sp>
      <p:sp>
        <p:nvSpPr>
          <p:cNvPr id="3" name="Content Placeholder 2"/>
          <p:cNvSpPr>
            <a:spLocks noGrp="1"/>
          </p:cNvSpPr>
          <p:nvPr>
            <p:ph idx="1"/>
          </p:nvPr>
        </p:nvSpPr>
        <p:spPr/>
        <p:txBody>
          <a:bodyPr>
            <a:normAutofit/>
          </a:bodyPr>
          <a:lstStyle/>
          <a:p>
            <a:pPr algn="r" rtl="1"/>
            <a:r>
              <a:rPr lang="ar-SA" sz="3600" b="1" dirty="0" smtClean="0">
                <a:latin typeface="Arial" pitchFamily="34" charset="0"/>
                <a:ea typeface="GE MB Farah Bold" pitchFamily="50" charset="-78"/>
                <a:cs typeface="Arial" pitchFamily="34" charset="0"/>
              </a:rPr>
              <a:t>الخطأ والصواب:</a:t>
            </a:r>
          </a:p>
          <a:p>
            <a:pPr algn="r" rtl="1"/>
            <a:r>
              <a:rPr lang="ar-SA" sz="3600" b="1" dirty="0" smtClean="0">
                <a:latin typeface="Arial" pitchFamily="34" charset="0"/>
                <a:ea typeface="GE MB Farah Bold" pitchFamily="50" charset="-78"/>
                <a:cs typeface="Arial" pitchFamily="34" charset="0"/>
              </a:rPr>
              <a:t>اذا </a:t>
            </a:r>
            <a:r>
              <a:rPr lang="ar-SA" sz="3600" b="1" dirty="0">
                <a:latin typeface="Arial" pitchFamily="34" charset="0"/>
                <a:ea typeface="GE MB Farah Bold" pitchFamily="50" charset="-78"/>
                <a:cs typeface="Arial" pitchFamily="34" charset="0"/>
              </a:rPr>
              <a:t>ضاعت الأصول ضاع التاريخ معها </a:t>
            </a:r>
            <a:r>
              <a:rPr lang="ar-SA" sz="3600" b="1" dirty="0" smtClean="0">
                <a:latin typeface="Arial" pitchFamily="34" charset="0"/>
                <a:ea typeface="GE MB Farah Bold" pitchFamily="50" charset="-78"/>
                <a:cs typeface="Arial" pitchFamily="34" charset="0"/>
              </a:rPr>
              <a:t>.</a:t>
            </a:r>
          </a:p>
          <a:p>
            <a:pPr algn="r" rtl="1"/>
            <a:endParaRPr lang="ar-SA" sz="3600" b="1" dirty="0" smtClean="0">
              <a:latin typeface="Arial" pitchFamily="34" charset="0"/>
              <a:ea typeface="GE MB Farah Bold" pitchFamily="50" charset="-78"/>
              <a:cs typeface="Arial" pitchFamily="34" charset="0"/>
            </a:endParaRPr>
          </a:p>
          <a:p>
            <a:pPr algn="r" rtl="1"/>
            <a:r>
              <a:rPr lang="ar-SA" sz="3600" b="1" dirty="0">
                <a:latin typeface="Arial" pitchFamily="34" charset="0"/>
                <a:cs typeface="Arial" pitchFamily="34" charset="0"/>
              </a:rPr>
              <a:t>أول من استحدث ديوان </a:t>
            </a:r>
            <a:r>
              <a:rPr lang="ar-SA" sz="3600" b="1" dirty="0" smtClean="0">
                <a:latin typeface="Arial" pitchFamily="34" charset="0"/>
                <a:cs typeface="Arial" pitchFamily="34" charset="0"/>
              </a:rPr>
              <a:t>الخاتم هو عبد الملك بن مروان</a:t>
            </a:r>
            <a:endParaRPr lang="en-GB" sz="3600" b="1"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016337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66"/>
            </a:solidFill>
          </a:ln>
        </p:spPr>
        <p:txBody>
          <a:bodyPr/>
          <a:lstStyle/>
          <a:p>
            <a:pPr algn="r" rtl="1"/>
            <a:r>
              <a:rPr lang="ar-SA" b="1" dirty="0" smtClean="0">
                <a:solidFill>
                  <a:srgbClr val="00B050"/>
                </a:solidFill>
                <a:latin typeface="Arial" pitchFamily="34" charset="0"/>
                <a:cs typeface="Arial" pitchFamily="34" charset="0"/>
              </a:rPr>
              <a:t>مراجعة المحاضرة السابقة</a:t>
            </a:r>
            <a:endParaRPr lang="en-GB" b="1" dirty="0">
              <a:solidFill>
                <a:srgbClr val="00B050"/>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lgn="r" rtl="1"/>
            <a:r>
              <a:rPr lang="ar-SA" sz="3600" b="1" dirty="0" smtClean="0">
                <a:latin typeface="Arial" pitchFamily="34" charset="0"/>
                <a:cs typeface="Arial" pitchFamily="34" charset="0"/>
              </a:rPr>
              <a:t>وضحي أهمية  علم الخطوط  في دراسة التاريخ</a:t>
            </a:r>
          </a:p>
          <a:p>
            <a:pPr algn="r" rtl="1"/>
            <a:endParaRPr lang="ar-SA" sz="3600" b="1" dirty="0">
              <a:latin typeface="Arial" pitchFamily="34" charset="0"/>
              <a:cs typeface="Arial" pitchFamily="34" charset="0"/>
            </a:endParaRPr>
          </a:p>
          <a:p>
            <a:pPr algn="r" rtl="1"/>
            <a:r>
              <a:rPr lang="ar-SA" sz="3600" b="1" dirty="0" smtClean="0">
                <a:latin typeface="Arial" pitchFamily="34" charset="0"/>
                <a:cs typeface="Arial" pitchFamily="34" charset="0"/>
              </a:rPr>
              <a:t>اذكري اثنين من العلوم المساعدة</a:t>
            </a:r>
            <a:endParaRPr lang="en-GB" sz="3600" b="1"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ar-SA" smtClean="0"/>
              <a:t>الفصل الدراسي الثاني 1432/1431 هـ</a:t>
            </a:r>
            <a:endParaRPr lang="en-US"/>
          </a:p>
        </p:txBody>
      </p:sp>
    </p:spTree>
    <p:extLst>
      <p:ext uri="{BB962C8B-B14F-4D97-AF65-F5344CB8AC3E}">
        <p14:creationId xmlns:p14="http://schemas.microsoft.com/office/powerpoint/2010/main" val="3246951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C000"/>
            </a:solidFill>
          </a:ln>
        </p:spPr>
        <p:txBody>
          <a:bodyPr/>
          <a:lstStyle/>
          <a:p>
            <a:pPr algn="r" rtl="1"/>
            <a:r>
              <a:rPr lang="ar-SA" b="1" dirty="0" smtClean="0">
                <a:solidFill>
                  <a:srgbClr val="00B050"/>
                </a:solidFill>
              </a:rPr>
              <a:t>مراجعة المحاضرة السابقة</a:t>
            </a:r>
            <a:endParaRPr lang="en-GB" b="1" dirty="0">
              <a:solidFill>
                <a:srgbClr val="00B050"/>
              </a:solidFill>
            </a:endParaRPr>
          </a:p>
        </p:txBody>
      </p:sp>
      <p:sp>
        <p:nvSpPr>
          <p:cNvPr id="3" name="Content Placeholder 2"/>
          <p:cNvSpPr>
            <a:spLocks noGrp="1"/>
          </p:cNvSpPr>
          <p:nvPr>
            <p:ph idx="1"/>
          </p:nvPr>
        </p:nvSpPr>
        <p:spPr/>
        <p:txBody>
          <a:bodyPr>
            <a:noAutofit/>
          </a:bodyPr>
          <a:lstStyle/>
          <a:p>
            <a:pPr algn="r" rtl="1"/>
            <a:r>
              <a:rPr lang="ar-SA" sz="3600" b="1" dirty="0" smtClean="0">
                <a:latin typeface="Arial" pitchFamily="34" charset="0"/>
                <a:cs typeface="Arial" pitchFamily="34" charset="0"/>
              </a:rPr>
              <a:t>العلوم المساعدة</a:t>
            </a:r>
          </a:p>
          <a:p>
            <a:pPr algn="r" rtl="1"/>
            <a:r>
              <a:rPr lang="ar-SA" sz="3600" b="1" dirty="0" smtClean="0">
                <a:solidFill>
                  <a:srgbClr val="00B050"/>
                </a:solidFill>
                <a:latin typeface="Arial" pitchFamily="34" charset="0"/>
                <a:cs typeface="Arial" pitchFamily="34" charset="0"/>
              </a:rPr>
              <a:t>اللغة</a:t>
            </a:r>
          </a:p>
          <a:p>
            <a:pPr algn="r" rtl="1"/>
            <a:r>
              <a:rPr lang="ar-SA" sz="3600" b="1" dirty="0" smtClean="0">
                <a:solidFill>
                  <a:srgbClr val="002060"/>
                </a:solidFill>
                <a:latin typeface="Arial" pitchFamily="34" charset="0"/>
                <a:cs typeface="Arial" pitchFamily="34" charset="0"/>
              </a:rPr>
              <a:t>فقه اللغة</a:t>
            </a:r>
          </a:p>
          <a:p>
            <a:pPr algn="r" rtl="1"/>
            <a:r>
              <a:rPr lang="ar-SA" sz="3600" b="1" dirty="0" smtClean="0">
                <a:latin typeface="Arial" pitchFamily="34" charset="0"/>
                <a:cs typeface="Arial" pitchFamily="34" charset="0"/>
              </a:rPr>
              <a:t>علم الخطوط</a:t>
            </a:r>
          </a:p>
          <a:p>
            <a:pPr algn="r" rtl="1"/>
            <a:r>
              <a:rPr lang="ar-SA" sz="3600" b="1" dirty="0" smtClean="0">
                <a:solidFill>
                  <a:srgbClr val="0070C0"/>
                </a:solidFill>
                <a:latin typeface="Arial" pitchFamily="34" charset="0"/>
                <a:cs typeface="Arial" pitchFamily="34" charset="0"/>
              </a:rPr>
              <a:t>الاختام</a:t>
            </a:r>
          </a:p>
          <a:p>
            <a:pPr algn="r" rtl="1"/>
            <a:r>
              <a:rPr lang="ar-SA" sz="3600" b="1" dirty="0" smtClean="0">
                <a:latin typeface="Arial" pitchFamily="34" charset="0"/>
                <a:cs typeface="Arial" pitchFamily="34" charset="0"/>
              </a:rPr>
              <a:t>النقود المسكوكات</a:t>
            </a:r>
          </a:p>
        </p:txBody>
      </p:sp>
      <p:sp>
        <p:nvSpPr>
          <p:cNvPr id="4" name="Footer Placeholder 3"/>
          <p:cNvSpPr>
            <a:spLocks noGrp="1"/>
          </p:cNvSpPr>
          <p:nvPr>
            <p:ph type="ftr" sz="quarter" idx="11"/>
          </p:nvPr>
        </p:nvSpPr>
        <p:spPr/>
        <p:txBody>
          <a:bodyPr/>
          <a:lstStyle/>
          <a:p>
            <a:r>
              <a:rPr lang="ar-SA" smtClean="0"/>
              <a:t>الفصل الدراسي الثاني 1432/1431 هـ</a:t>
            </a:r>
            <a:endParaRPr lang="en-US"/>
          </a:p>
        </p:txBody>
      </p:sp>
    </p:spTree>
    <p:extLst>
      <p:ext uri="{BB962C8B-B14F-4D97-AF65-F5344CB8AC3E}">
        <p14:creationId xmlns:p14="http://schemas.microsoft.com/office/powerpoint/2010/main" val="4250902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7030A0"/>
            </a:solidFill>
          </a:ln>
        </p:spPr>
        <p:txBody>
          <a:bodyPr/>
          <a:lstStyle/>
          <a:p>
            <a:pPr algn="r" rtl="1"/>
            <a:r>
              <a:rPr lang="ar-SA" b="1" dirty="0">
                <a:solidFill>
                  <a:srgbClr val="00B050"/>
                </a:solidFill>
                <a:latin typeface="Arial" pitchFamily="34" charset="0"/>
                <a:cs typeface="Arial" pitchFamily="34" charset="0"/>
              </a:rPr>
              <a:t>مراجعة المحاضرة السابقة</a:t>
            </a:r>
            <a:endParaRPr lang="en-GB" b="1" dirty="0">
              <a:solidFill>
                <a:srgbClr val="00B050"/>
              </a:solidFill>
              <a:latin typeface="Arial" pitchFamily="34" charset="0"/>
              <a:cs typeface="Arial" pitchFamily="34" charset="0"/>
            </a:endParaRPr>
          </a:p>
        </p:txBody>
      </p:sp>
      <p:sp>
        <p:nvSpPr>
          <p:cNvPr id="3" name="Content Placeholder 2"/>
          <p:cNvSpPr>
            <a:spLocks noGrp="1"/>
          </p:cNvSpPr>
          <p:nvPr>
            <p:ph idx="1"/>
          </p:nvPr>
        </p:nvSpPr>
        <p:spPr/>
        <p:txBody>
          <a:bodyPr>
            <a:noAutofit/>
          </a:bodyPr>
          <a:lstStyle/>
          <a:p>
            <a:pPr algn="r" rtl="1"/>
            <a:r>
              <a:rPr lang="ar-SA" sz="3600" b="1" dirty="0">
                <a:latin typeface="Arial" pitchFamily="34" charset="0"/>
                <a:cs typeface="Arial" pitchFamily="34" charset="0"/>
              </a:rPr>
              <a:t>الجغرافيا</a:t>
            </a:r>
          </a:p>
          <a:p>
            <a:pPr algn="r" rtl="1"/>
            <a:r>
              <a:rPr lang="ar-SA" sz="3600" b="1" dirty="0">
                <a:solidFill>
                  <a:srgbClr val="0070C0"/>
                </a:solidFill>
                <a:latin typeface="Arial" pitchFamily="34" charset="0"/>
                <a:cs typeface="Arial" pitchFamily="34" charset="0"/>
              </a:rPr>
              <a:t>الإقتصاد</a:t>
            </a:r>
            <a:endParaRPr lang="en-GB" sz="3600" b="1" dirty="0">
              <a:solidFill>
                <a:srgbClr val="0070C0"/>
              </a:solidFill>
              <a:latin typeface="Arial" pitchFamily="34" charset="0"/>
              <a:cs typeface="Arial" pitchFamily="34" charset="0"/>
            </a:endParaRPr>
          </a:p>
          <a:p>
            <a:pPr algn="r" rtl="1"/>
            <a:r>
              <a:rPr lang="ar-SA" sz="3600" b="1" dirty="0" smtClean="0">
                <a:latin typeface="Arial" pitchFamily="34" charset="0"/>
                <a:cs typeface="Arial" pitchFamily="34" charset="0"/>
              </a:rPr>
              <a:t>الأدب</a:t>
            </a:r>
          </a:p>
          <a:p>
            <a:pPr algn="r" rtl="1"/>
            <a:r>
              <a:rPr lang="ar-SA" sz="3600" b="1" dirty="0" smtClean="0">
                <a:solidFill>
                  <a:srgbClr val="002060"/>
                </a:solidFill>
                <a:latin typeface="Arial" pitchFamily="34" charset="0"/>
                <a:cs typeface="Arial" pitchFamily="34" charset="0"/>
              </a:rPr>
              <a:t>المسرح</a:t>
            </a:r>
          </a:p>
          <a:p>
            <a:pPr algn="r" rtl="1"/>
            <a:r>
              <a:rPr lang="ar-SA" sz="3600" b="1" dirty="0" smtClean="0">
                <a:latin typeface="Arial" pitchFamily="34" charset="0"/>
                <a:cs typeface="Arial" pitchFamily="34" charset="0"/>
              </a:rPr>
              <a:t>النحت والعمارة</a:t>
            </a:r>
          </a:p>
          <a:p>
            <a:pPr algn="r" rtl="1"/>
            <a:r>
              <a:rPr lang="ar-SA" sz="3600" b="1" dirty="0" smtClean="0">
                <a:solidFill>
                  <a:srgbClr val="00B050"/>
                </a:solidFill>
                <a:latin typeface="Arial" pitchFamily="34" charset="0"/>
                <a:cs typeface="Arial" pitchFamily="34" charset="0"/>
              </a:rPr>
              <a:t>العلوم الاجتماعية والفلسفية</a:t>
            </a:r>
          </a:p>
        </p:txBody>
      </p:sp>
      <p:sp>
        <p:nvSpPr>
          <p:cNvPr id="4" name="Footer Placeholder 3"/>
          <p:cNvSpPr>
            <a:spLocks noGrp="1"/>
          </p:cNvSpPr>
          <p:nvPr>
            <p:ph type="ftr" sz="quarter" idx="11"/>
          </p:nvPr>
        </p:nvSpPr>
        <p:spPr/>
        <p:txBody>
          <a:bodyPr/>
          <a:lstStyle/>
          <a:p>
            <a:r>
              <a:rPr lang="ar-SA" smtClean="0"/>
              <a:t>الفصل الدراسي الثاني 1432/1431 هـ</a:t>
            </a:r>
            <a:endParaRPr lang="en-US"/>
          </a:p>
        </p:txBody>
      </p:sp>
    </p:spTree>
    <p:extLst>
      <p:ext uri="{BB962C8B-B14F-4D97-AF65-F5344CB8AC3E}">
        <p14:creationId xmlns:p14="http://schemas.microsoft.com/office/powerpoint/2010/main" val="12709424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9900"/>
            </a:solidFill>
          </a:ln>
        </p:spPr>
        <p:txBody>
          <a:bodyPr/>
          <a:lstStyle/>
          <a:p>
            <a:pPr algn="r"/>
            <a:r>
              <a:rPr lang="ar-SA" b="1" dirty="0">
                <a:solidFill>
                  <a:srgbClr val="00B050"/>
                </a:solidFill>
                <a:latin typeface="Arial" pitchFamily="34" charset="0"/>
                <a:cs typeface="Arial" pitchFamily="34" charset="0"/>
              </a:rPr>
              <a:t>مراجعة المحاضرة السابقة</a:t>
            </a:r>
            <a:endParaRPr lang="en-GB" dirty="0"/>
          </a:p>
        </p:txBody>
      </p:sp>
      <p:sp>
        <p:nvSpPr>
          <p:cNvPr id="3" name="Content Placeholder 2"/>
          <p:cNvSpPr>
            <a:spLocks noGrp="1"/>
          </p:cNvSpPr>
          <p:nvPr>
            <p:ph idx="1"/>
          </p:nvPr>
        </p:nvSpPr>
        <p:spPr/>
        <p:txBody>
          <a:bodyPr>
            <a:normAutofit/>
          </a:bodyPr>
          <a:lstStyle/>
          <a:p>
            <a:pPr algn="r" rtl="1"/>
            <a:r>
              <a:rPr lang="ar-SA" sz="3600" b="1" dirty="0">
                <a:latin typeface="Arial" pitchFamily="34" charset="0"/>
                <a:cs typeface="Arial" pitchFamily="34" charset="0"/>
              </a:rPr>
              <a:t>قراءة كتابات المؤرخين</a:t>
            </a:r>
          </a:p>
          <a:p>
            <a:pPr algn="r" rtl="1"/>
            <a:r>
              <a:rPr lang="ar-SA" sz="3600" b="1" dirty="0">
                <a:solidFill>
                  <a:srgbClr val="002060"/>
                </a:solidFill>
                <a:latin typeface="Arial" pitchFamily="34" charset="0"/>
                <a:cs typeface="Arial" pitchFamily="34" charset="0"/>
              </a:rPr>
              <a:t>السفر والارتحال</a:t>
            </a:r>
            <a:endParaRPr lang="en-GB" sz="3600" b="1" dirty="0">
              <a:solidFill>
                <a:srgbClr val="002060"/>
              </a:solidFill>
              <a:latin typeface="Arial" pitchFamily="34" charset="0"/>
              <a:cs typeface="Arial" pitchFamily="34" charset="0"/>
            </a:endParaRPr>
          </a:p>
          <a:p>
            <a:pPr algn="r" rtl="1"/>
            <a:endParaRPr lang="en-GB" sz="3600" dirty="0"/>
          </a:p>
        </p:txBody>
      </p:sp>
      <p:sp>
        <p:nvSpPr>
          <p:cNvPr id="4" name="Footer Placeholder 3"/>
          <p:cNvSpPr>
            <a:spLocks noGrp="1"/>
          </p:cNvSpPr>
          <p:nvPr>
            <p:ph type="ftr" sz="quarter" idx="11"/>
          </p:nvPr>
        </p:nvSpPr>
        <p:spPr/>
        <p:txBody>
          <a:bodyPr/>
          <a:lstStyle/>
          <a:p>
            <a:r>
              <a:rPr lang="ar-SA" smtClean="0"/>
              <a:t>الفصل الدراسي الثاني 1432/1431 هـ</a:t>
            </a:r>
            <a:endParaRPr lang="en-US"/>
          </a:p>
        </p:txBody>
      </p:sp>
    </p:spTree>
    <p:extLst>
      <p:ext uri="{BB962C8B-B14F-4D97-AF65-F5344CB8AC3E}">
        <p14:creationId xmlns:p14="http://schemas.microsoft.com/office/powerpoint/2010/main" val="242234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B0F0"/>
            </a:solidFill>
          </a:ln>
        </p:spPr>
        <p:txBody>
          <a:bodyPr/>
          <a:lstStyle/>
          <a:p>
            <a:r>
              <a:rPr lang="ar-SA" b="1" dirty="0">
                <a:solidFill>
                  <a:srgbClr val="00B050"/>
                </a:solidFill>
                <a:latin typeface="Arial" pitchFamily="34" charset="0"/>
                <a:cs typeface="Arial" pitchFamily="34" charset="0"/>
              </a:rPr>
              <a:t>مدخل الى منهج دراسة النصوص والوثائق</a:t>
            </a:r>
            <a:r>
              <a:rPr lang="ar-SA" b="1" dirty="0">
                <a:solidFill>
                  <a:schemeClr val="accent2"/>
                </a:solidFill>
                <a:latin typeface="Arial" pitchFamily="34" charset="0"/>
                <a:cs typeface="Arial" pitchFamily="34" charset="0"/>
              </a:rPr>
              <a:t> </a:t>
            </a:r>
            <a:endParaRPr lang="en-GB" dirty="0"/>
          </a:p>
        </p:txBody>
      </p:sp>
      <p:sp>
        <p:nvSpPr>
          <p:cNvPr id="3" name="Content Placeholder 2"/>
          <p:cNvSpPr>
            <a:spLocks noGrp="1"/>
          </p:cNvSpPr>
          <p:nvPr>
            <p:ph idx="1"/>
          </p:nvPr>
        </p:nvSpPr>
        <p:spPr/>
        <p:txBody>
          <a:bodyPr>
            <a:normAutofit fontScale="92500"/>
          </a:bodyPr>
          <a:lstStyle/>
          <a:p>
            <a:pPr algn="r" rtl="1"/>
            <a:r>
              <a:rPr lang="ar-SA" sz="3900" b="1" dirty="0" smtClean="0">
                <a:solidFill>
                  <a:srgbClr val="002060"/>
                </a:solidFill>
              </a:rPr>
              <a:t>التثبت من صحة الأصول</a:t>
            </a:r>
          </a:p>
          <a:p>
            <a:pPr algn="just" rtl="1"/>
            <a:r>
              <a:rPr lang="ar-SA" sz="3600" b="1" dirty="0" smtClean="0"/>
              <a:t>بعد أن يفرغ المؤرخ  من العلوم الموصلة عليه أن يتأكد من الأصول التي بين يديه  هل هي اصلية وخالية من الدس والتزوير؟ وأنها لم توضع للتضليل والمغالطة. </a:t>
            </a:r>
          </a:p>
          <a:p>
            <a:pPr algn="just" rtl="1"/>
            <a:r>
              <a:rPr lang="ar-SA" sz="3600" b="1" dirty="0" smtClean="0"/>
              <a:t>وكمثال على ذلك اضافة بعض شراح الكتب المخطوطة بعض الآراء والاخبار في الهوامش ، ثم تمر الأيام وتنسخ هذه الكتب ويضاف ما في الهامش إلى الأصل ويختلط الامر على البعض فينسب كل مافي النسخة المتأخرة إلى المؤلف.</a:t>
            </a: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41505150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FF"/>
            </a:solidFill>
          </a:ln>
        </p:spPr>
        <p:txBody>
          <a:bodyPr/>
          <a:lstStyle/>
          <a:p>
            <a:r>
              <a:rPr lang="ar-SA" b="1" dirty="0">
                <a:solidFill>
                  <a:srgbClr val="00B050"/>
                </a:solidFill>
                <a:latin typeface="Arial" pitchFamily="34" charset="0"/>
                <a:cs typeface="Arial" pitchFamily="34" charset="0"/>
              </a:rPr>
              <a:t>مدخل الى منهج دراسة النصوص والوثائق</a:t>
            </a:r>
            <a:r>
              <a:rPr lang="ar-SA" b="1" dirty="0">
                <a:solidFill>
                  <a:schemeClr val="accent2"/>
                </a:solidFill>
                <a:latin typeface="Arial" pitchFamily="34" charset="0"/>
                <a:cs typeface="Arial" pitchFamily="34" charset="0"/>
              </a:rPr>
              <a:t> </a:t>
            </a:r>
            <a:endParaRPr lang="en-GB" dirty="0"/>
          </a:p>
        </p:txBody>
      </p:sp>
      <p:sp>
        <p:nvSpPr>
          <p:cNvPr id="3" name="Content Placeholder 2"/>
          <p:cNvSpPr>
            <a:spLocks noGrp="1"/>
          </p:cNvSpPr>
          <p:nvPr>
            <p:ph idx="1"/>
          </p:nvPr>
        </p:nvSpPr>
        <p:spPr/>
        <p:txBody>
          <a:bodyPr>
            <a:normAutofit/>
          </a:bodyPr>
          <a:lstStyle/>
          <a:p>
            <a:pPr marL="0" indent="0" algn="just" rtl="1">
              <a:buNone/>
            </a:pPr>
            <a:r>
              <a:rPr lang="ar-SA" sz="3600" b="1" dirty="0" smtClean="0"/>
              <a:t>ومن أمثلة ذلك ما أشارت له بعض الدراسات التي تناولت </a:t>
            </a:r>
            <a:r>
              <a:rPr lang="ar-SA" sz="3600" b="1" dirty="0" smtClean="0">
                <a:solidFill>
                  <a:srgbClr val="002060"/>
                </a:solidFill>
              </a:rPr>
              <a:t>العقد الفريد لإبن عبد ربه </a:t>
            </a:r>
            <a:r>
              <a:rPr lang="ar-SA" sz="3600" b="1" dirty="0" smtClean="0"/>
              <a:t>ان ناشري الكتاب اعتمدوا على نسخة خطية، دست فيها جمل كثيرة من الأخبار، فأثبتوا الزيادة في طبعاتهم دون التنبه إلى الأمر. ومن ذلك ورود ترجمة لأربعة من خلفاء الدولة العباسية، هم الراضي والمتقي والمستكفي والمطيع وجميعهم توفى بعد وفاة ابن عبد ربه.وجاء في ترجمة الأخير أنه خلع عام 363 هـ بينما تاريخ وفاة ابن عبد ربه عام 328 هـ. </a:t>
            </a:r>
            <a:endParaRPr lang="en-GB" sz="3600"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30779565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9182100" cy="4495800"/>
          </a:xfrm>
        </p:spPr>
        <p:txBody>
          <a:bodyPr>
            <a:normAutofit lnSpcReduction="10000"/>
          </a:bodyPr>
          <a:lstStyle/>
          <a:p>
            <a:pPr algn="just" rtl="1"/>
            <a:r>
              <a:rPr lang="ar-SA" sz="3600" b="1" dirty="0" smtClean="0">
                <a:cs typeface="Simplified Arabic" pitchFamily="2" charset="-78"/>
              </a:rPr>
              <a:t>ومثال ذلك ما حدث في عام 447 هـ أن أظهر بعض اليهود كتاباً، وزعموا أنه كتاب رسول الله صلى الله عليه وسلم لإسقاط الجزية عن أهل خيبر، وفيه شهادة بعض الصحابة -رضي الله عنه- فلما رفع الكتاب إلى وزير الخليفة القائم العباسي أحاله على المؤرخ الحافظ الحجة أبي بكر الخطيب البغدادي، فتأمله ثم قال: هذا مزوّر. فقيل له: من أين لك هذا؟ </a:t>
            </a:r>
            <a:endParaRPr lang="ar-SA" dirty="0">
              <a:cs typeface="Simplified Arabic" pitchFamily="2" charset="-78"/>
            </a:endParaRPr>
          </a:p>
          <a:p>
            <a:pPr algn="just" rtl="1"/>
            <a:r>
              <a:rPr lang="ar-SA" sz="3600" b="1" dirty="0" smtClean="0">
                <a:cs typeface="Simplified Arabic" pitchFamily="2" charset="-78"/>
              </a:rPr>
              <a:t> </a:t>
            </a:r>
            <a:r>
              <a:rPr lang="ar-SA" sz="3600" b="1" dirty="0" smtClean="0">
                <a:solidFill>
                  <a:srgbClr val="002060"/>
                </a:solidFill>
                <a:cs typeface="Simplified Arabic" pitchFamily="2" charset="-78"/>
              </a:rPr>
              <a:t>على ماذا اعتمد ابن الخطيب في رأيك؟ </a:t>
            </a:r>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chemeClr val="accent2">
                <a:lumMod val="75000"/>
              </a:schemeClr>
            </a:solidFill>
          </a:ln>
        </p:spPr>
        <p:txBody>
          <a:bodyPr>
            <a:normAutofit/>
          </a:bodyPr>
          <a:lstStyle/>
          <a:p>
            <a:pPr algn="r" rtl="1"/>
            <a:r>
              <a:rPr lang="ar-SA" b="1" dirty="0" smtClean="0">
                <a:solidFill>
                  <a:srgbClr val="00B050"/>
                </a:solidFill>
                <a:latin typeface="Arial" pitchFamily="34" charset="0"/>
                <a:cs typeface="Arial" pitchFamily="34" charset="0"/>
              </a:rPr>
              <a:t>نموذج لوثيقة مزورة</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29841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anim calcmode="lin" valueType="num">
                                      <p:cBhvr>
                                        <p:cTn id="22" dur="2000" fill="hold"/>
                                        <p:tgtEl>
                                          <p:spTgt spid="4"/>
                                        </p:tgtEl>
                                        <p:attrNameLst>
                                          <p:attrName>ppt_w</p:attrName>
                                        </p:attrNameLst>
                                      </p:cBhvr>
                                      <p:tavLst>
                                        <p:tav tm="0" fmla="#ppt_w*sin(2.5*pi*$)">
                                          <p:val>
                                            <p:fltVal val="0"/>
                                          </p:val>
                                        </p:tav>
                                        <p:tav tm="100000">
                                          <p:val>
                                            <p:fltVal val="1"/>
                                          </p:val>
                                        </p:tav>
                                      </p:tavLst>
                                    </p:anim>
                                    <p:anim calcmode="lin" valueType="num">
                                      <p:cBhvr>
                                        <p:cTn id="23"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676400"/>
            <a:ext cx="8915400" cy="4449766"/>
          </a:xfrm>
        </p:spPr>
        <p:txBody>
          <a:bodyPr/>
          <a:lstStyle/>
          <a:p>
            <a:pPr algn="just" rtl="1"/>
            <a:r>
              <a:rPr lang="ar-SA" sz="3600" b="1" dirty="0" smtClean="0">
                <a:solidFill>
                  <a:srgbClr val="00B050"/>
                </a:solidFill>
                <a:cs typeface="Simplified Arabic" pitchFamily="2" charset="-78"/>
              </a:rPr>
              <a:t>الاجابة:</a:t>
            </a:r>
          </a:p>
          <a:p>
            <a:pPr algn="just" rtl="1"/>
            <a:r>
              <a:rPr lang="ar-SA" sz="3600" b="1" dirty="0" smtClean="0">
                <a:cs typeface="Simplified Arabic" pitchFamily="2" charset="-78"/>
              </a:rPr>
              <a:t>قال ابن الخطيب: </a:t>
            </a:r>
            <a:r>
              <a:rPr lang="ar-SA" sz="3600" b="1" dirty="0">
                <a:cs typeface="Simplified Arabic" pitchFamily="2" charset="-78"/>
              </a:rPr>
              <a:t>فيه شهادة معاوية، وهو إنما أسلم عام الفتح (سنة 8 هـ)، وفتح خيبر كان سنة (7 هـ)، وفيه شهادة سعد بن معاذ، وهو قد مات يوم بني قريظة (سنة 5 هـ) قبل فتح خيبر بسنتين. </a:t>
            </a:r>
            <a:endParaRPr lang="en-GB" sz="3600" b="1" dirty="0">
              <a:cs typeface="Simplified Arabic" pitchFamily="2" charset="-78"/>
            </a:endParaRPr>
          </a:p>
          <a:p>
            <a:pPr algn="r" rtl="1"/>
            <a:endParaRPr lang="en-GB" dirty="0"/>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chemeClr val="accent2">
                <a:lumMod val="75000"/>
              </a:schemeClr>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31901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anim calcmode="lin" valueType="num">
                                      <p:cBhvr>
                                        <p:cTn id="22" dur="2000" fill="hold"/>
                                        <p:tgtEl>
                                          <p:spTgt spid="4"/>
                                        </p:tgtEl>
                                        <p:attrNameLst>
                                          <p:attrName>ppt_w</p:attrName>
                                        </p:attrNameLst>
                                      </p:cBhvr>
                                      <p:tavLst>
                                        <p:tav tm="0" fmla="#ppt_w*sin(2.5*pi*$)">
                                          <p:val>
                                            <p:fltVal val="0"/>
                                          </p:val>
                                        </p:tav>
                                        <p:tav tm="100000">
                                          <p:val>
                                            <p:fltVal val="1"/>
                                          </p:val>
                                        </p:tav>
                                      </p:tavLst>
                                    </p:anim>
                                    <p:anim calcmode="lin" valueType="num">
                                      <p:cBhvr>
                                        <p:cTn id="23"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66"/>
            </a:solidFill>
          </a:ln>
        </p:spPr>
        <p:txBody>
          <a:bodyPr/>
          <a:lstStyle/>
          <a:p>
            <a:pPr algn="just" rtl="1"/>
            <a:r>
              <a:rPr lang="ar-SA" sz="3600" b="1" dirty="0">
                <a:solidFill>
                  <a:srgbClr val="00B050"/>
                </a:solidFill>
                <a:latin typeface="Arial" pitchFamily="34" charset="0"/>
                <a:cs typeface="Arial" pitchFamily="34" charset="0"/>
              </a:rPr>
              <a:t>مدخل الى منهج دراسة النصوص والوثائق</a:t>
            </a:r>
            <a:r>
              <a:rPr lang="ar-SA" sz="3600" b="1" dirty="0">
                <a:solidFill>
                  <a:schemeClr val="accent2"/>
                </a:solidFill>
                <a:latin typeface="Arial" pitchFamily="34" charset="0"/>
                <a:cs typeface="Arial" pitchFamily="34" charset="0"/>
              </a:rPr>
              <a:t> </a:t>
            </a:r>
            <a:endParaRPr lang="en-GB" sz="3600" b="1" dirty="0">
              <a:solidFill>
                <a:srgbClr val="FF0000"/>
              </a:solidFill>
              <a:latin typeface="Arial" pitchFamily="34" charset="0"/>
              <a:cs typeface="Arial" pitchFamily="34" charset="0"/>
            </a:endParaRPr>
          </a:p>
        </p:txBody>
      </p:sp>
      <p:sp>
        <p:nvSpPr>
          <p:cNvPr id="3" name="Content Placeholder 2"/>
          <p:cNvSpPr>
            <a:spLocks noGrp="1"/>
          </p:cNvSpPr>
          <p:nvPr>
            <p:ph idx="1"/>
          </p:nvPr>
        </p:nvSpPr>
        <p:spPr>
          <a:xfrm>
            <a:off x="304800" y="1524000"/>
            <a:ext cx="9105900" cy="4648200"/>
          </a:xfrm>
        </p:spPr>
        <p:txBody>
          <a:bodyPr>
            <a:noAutofit/>
          </a:bodyPr>
          <a:lstStyle/>
          <a:p>
            <a:pPr algn="just" rtl="1"/>
            <a:r>
              <a:rPr lang="ar-SA" sz="4000" b="1" dirty="0">
                <a:solidFill>
                  <a:srgbClr val="002060"/>
                </a:solidFill>
                <a:latin typeface="Arial" pitchFamily="34" charset="0"/>
                <a:cs typeface="Arial" pitchFamily="34" charset="0"/>
              </a:rPr>
              <a:t>التعرف على المؤلف </a:t>
            </a:r>
            <a:endParaRPr lang="ar-SA" sz="4000" b="1" dirty="0" smtClean="0">
              <a:solidFill>
                <a:srgbClr val="002060"/>
              </a:solidFill>
              <a:cs typeface="Simplified Arabic" pitchFamily="2" charset="-78"/>
            </a:endParaRPr>
          </a:p>
          <a:p>
            <a:pPr algn="just" rtl="1"/>
            <a:r>
              <a:rPr lang="ar-SA" sz="3600" b="1" dirty="0" smtClean="0">
                <a:cs typeface="Simplified Arabic" pitchFamily="2" charset="-78"/>
              </a:rPr>
              <a:t>بعد التأكد من صحة الأصل الذي بين أيدينا لابد من التعرف على كاتب النص وزمان ومكان التدوين.</a:t>
            </a:r>
          </a:p>
          <a:p>
            <a:pPr algn="just" rtl="1"/>
            <a:r>
              <a:rPr lang="ar-SA" sz="3600" b="1" dirty="0" smtClean="0">
                <a:cs typeface="Simplified Arabic" pitchFamily="2" charset="-78"/>
              </a:rPr>
              <a:t> </a:t>
            </a:r>
          </a:p>
          <a:p>
            <a:pPr algn="just" rtl="1"/>
            <a:r>
              <a:rPr lang="ar-SA" sz="3600" b="1" dirty="0" smtClean="0">
                <a:solidFill>
                  <a:srgbClr val="002060"/>
                </a:solidFill>
                <a:cs typeface="Simplified Arabic" pitchFamily="2" charset="-78"/>
              </a:rPr>
              <a:t>ما هي أهمية معرفة كاتب النص وزمان ومكان التدوين؟</a:t>
            </a:r>
            <a:endParaRPr lang="en-GB" sz="3600" b="1" dirty="0" smtClean="0">
              <a:solidFill>
                <a:srgbClr val="002060"/>
              </a:solidFill>
              <a:cs typeface="Simplified Arabic" pitchFamily="2" charset="-78"/>
            </a:endParaRPr>
          </a:p>
        </p:txBody>
      </p:sp>
      <p:sp>
        <p:nvSpPr>
          <p:cNvPr id="4" name="Footer Placeholder 3"/>
          <p:cNvSpPr>
            <a:spLocks noGrp="1"/>
          </p:cNvSpPr>
          <p:nvPr>
            <p:ph type="ftr" sz="quarter" idx="11"/>
          </p:nvPr>
        </p:nvSpPr>
        <p:spPr/>
        <p:txBody>
          <a:bodyPr/>
          <a:lstStyle/>
          <a:p>
            <a:r>
              <a:rPr lang="ar-SA" smtClean="0"/>
              <a:t>الفصل الدراسي الثاني 1432/1431 هـ</a:t>
            </a:r>
            <a:endParaRPr lang="en-US"/>
          </a:p>
        </p:txBody>
      </p:sp>
    </p:spTree>
    <p:extLst>
      <p:ext uri="{BB962C8B-B14F-4D97-AF65-F5344CB8AC3E}">
        <p14:creationId xmlns:p14="http://schemas.microsoft.com/office/powerpoint/2010/main" val="31024244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66"/>
            </a:solidFill>
          </a:ln>
        </p:spPr>
        <p:txBody>
          <a:bodyPr/>
          <a:lstStyle/>
          <a:p>
            <a:pPr algn="just" rtl="1"/>
            <a:r>
              <a:rPr lang="ar-SA" sz="3600" b="1" dirty="0">
                <a:solidFill>
                  <a:srgbClr val="00B050"/>
                </a:solidFill>
                <a:latin typeface="Arial" pitchFamily="34" charset="0"/>
                <a:cs typeface="Arial" pitchFamily="34" charset="0"/>
              </a:rPr>
              <a:t>مدخل الى منهج دراسة النصوص والوثائق</a:t>
            </a:r>
            <a:r>
              <a:rPr lang="ar-SA" sz="3600" b="1" dirty="0">
                <a:solidFill>
                  <a:schemeClr val="accent2"/>
                </a:solidFill>
                <a:latin typeface="Arial" pitchFamily="34" charset="0"/>
                <a:cs typeface="Arial" pitchFamily="34" charset="0"/>
              </a:rPr>
              <a:t> </a:t>
            </a:r>
            <a:endParaRPr lang="en-GB" sz="3600" b="1" dirty="0">
              <a:solidFill>
                <a:srgbClr val="FF0000"/>
              </a:solidFill>
              <a:latin typeface="Arial" pitchFamily="34" charset="0"/>
              <a:cs typeface="Arial" pitchFamily="34" charset="0"/>
            </a:endParaRPr>
          </a:p>
        </p:txBody>
      </p:sp>
      <p:sp>
        <p:nvSpPr>
          <p:cNvPr id="3" name="Content Placeholder 2"/>
          <p:cNvSpPr>
            <a:spLocks noGrp="1"/>
          </p:cNvSpPr>
          <p:nvPr>
            <p:ph idx="1"/>
          </p:nvPr>
        </p:nvSpPr>
        <p:spPr>
          <a:xfrm>
            <a:off x="304800" y="1524000"/>
            <a:ext cx="9105900" cy="4648200"/>
          </a:xfrm>
        </p:spPr>
        <p:txBody>
          <a:bodyPr>
            <a:noAutofit/>
          </a:bodyPr>
          <a:lstStyle/>
          <a:p>
            <a:pPr algn="just" rtl="1"/>
            <a:r>
              <a:rPr lang="ar-SA" sz="3600" b="1" dirty="0" smtClean="0">
                <a:cs typeface="Simplified Arabic" pitchFamily="2" charset="-78"/>
              </a:rPr>
              <a:t>فالباحث لا يستطيع الباحث أن يقدر قيمة الأصل الذي بين يديه دون أن يعرف صاحبه؛والزمان الذي دون فيه والمكان  الذي عاش فيه وبالتالي مدى علاقة المؤلف بالأحداث التي دونها، فهل هو يا ترى شاهد عيان؟ أم أنه سمعها، ثم دونها من الروايات التي وصلت إليه؟</a:t>
            </a:r>
          </a:p>
          <a:p>
            <a:pPr algn="just" rtl="1"/>
            <a:r>
              <a:rPr lang="ar-SA" sz="3600" b="1" dirty="0">
                <a:cs typeface="Simplified Arabic" pitchFamily="2" charset="-78"/>
              </a:rPr>
              <a:t>وما هي المدة التي تفصل بين وقوع الحدث وتدوينه؟ أين تمت عملية التدوين؟ هل في مكان الأحداث؟ أم في مكان آخر؟</a:t>
            </a:r>
          </a:p>
          <a:p>
            <a:pPr algn="just" rtl="1"/>
            <a:r>
              <a:rPr lang="ar-SA" sz="3600" b="1" dirty="0" smtClean="0">
                <a:cs typeface="Simplified Arabic" pitchFamily="2" charset="-78"/>
              </a:rPr>
              <a:t> </a:t>
            </a:r>
            <a:endParaRPr lang="en-GB" sz="3600" b="1" dirty="0" smtClean="0">
              <a:cs typeface="Simplified Arabic" pitchFamily="2" charset="-78"/>
            </a:endParaRPr>
          </a:p>
        </p:txBody>
      </p:sp>
      <p:sp>
        <p:nvSpPr>
          <p:cNvPr id="4" name="Footer Placeholder 3"/>
          <p:cNvSpPr>
            <a:spLocks noGrp="1"/>
          </p:cNvSpPr>
          <p:nvPr>
            <p:ph type="ftr" sz="quarter" idx="11"/>
          </p:nvPr>
        </p:nvSpPr>
        <p:spPr/>
        <p:txBody>
          <a:bodyPr/>
          <a:lstStyle/>
          <a:p>
            <a:r>
              <a:rPr lang="ar-SA" smtClean="0"/>
              <a:t>الفصل الدراسي الثاني 1432/1431 هـ</a:t>
            </a:r>
            <a:endParaRPr lang="en-US"/>
          </a:p>
        </p:txBody>
      </p:sp>
    </p:spTree>
    <p:extLst>
      <p:ext uri="{BB962C8B-B14F-4D97-AF65-F5344CB8AC3E}">
        <p14:creationId xmlns:p14="http://schemas.microsoft.com/office/powerpoint/2010/main" val="31260159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sz="3600" b="1" dirty="0" smtClean="0">
                <a:cs typeface="Simplified Arabic" pitchFamily="2" charset="-78"/>
              </a:rPr>
              <a:t>و بناءاً على ما تقدم يتم تقييم الأصل الذي بين أيدينا . ولذلك من الضروري التعرف على المؤلف والتحقق من ميوله ونزعاته ودرجة فهمه للأحداث فضلاً عن الزمن الذي سجلت فيه الوقائع ومكان التسجيل. </a:t>
            </a:r>
            <a:endParaRPr lang="en-GB" sz="3600" b="1" dirty="0">
              <a:cs typeface="Simplified Arabic" pitchFamily="2" charset="-78"/>
            </a:endParaRPr>
          </a:p>
          <a:p>
            <a:pPr algn="just" rtl="1"/>
            <a:endParaRPr lang="en-GB" sz="3600" dirty="0"/>
          </a:p>
        </p:txBody>
      </p:sp>
      <p:sp>
        <p:nvSpPr>
          <p:cNvPr id="4" name="Footer Placeholder 3"/>
          <p:cNvSpPr>
            <a:spLocks noGrp="1"/>
          </p:cNvSpPr>
          <p:nvPr>
            <p:ph type="ftr" sz="quarter" idx="11"/>
          </p:nvPr>
        </p:nvSpPr>
        <p:spPr/>
        <p:txBody>
          <a:bodyPr/>
          <a:lstStyle/>
          <a:p>
            <a:r>
              <a:rPr lang="ar-SA" smtClean="0"/>
              <a:t>الفصل الدراسي الثاني 1432/1431 هـ</a:t>
            </a:r>
            <a:endParaRPr lang="en-US"/>
          </a:p>
        </p:txBody>
      </p:sp>
      <p:sp>
        <p:nvSpPr>
          <p:cNvPr id="5" name="Title 1"/>
          <p:cNvSpPr>
            <a:spLocks noGrp="1"/>
          </p:cNvSpPr>
          <p:nvPr>
            <p:ph type="title"/>
          </p:nvPr>
        </p:nvSpPr>
        <p:spPr>
          <a:xfrm>
            <a:off x="495300" y="274638"/>
            <a:ext cx="8915400" cy="1143000"/>
          </a:xfrm>
          <a:ln>
            <a:solidFill>
              <a:srgbClr val="002060"/>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895827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0000"/>
            </a:solidFill>
          </a:ln>
        </p:spPr>
        <p:txBody>
          <a:bodyPr/>
          <a:lstStyle/>
          <a:p>
            <a:r>
              <a:rPr lang="ar-SA" b="1" dirty="0">
                <a:solidFill>
                  <a:srgbClr val="00B050"/>
                </a:solidFill>
                <a:latin typeface="Arial" pitchFamily="34" charset="0"/>
                <a:cs typeface="Arial" pitchFamily="34" charset="0"/>
              </a:rPr>
              <a:t>مدخل الى منهج دراسة النصوص والوثائق</a:t>
            </a:r>
            <a:r>
              <a:rPr lang="ar-SA" b="1" dirty="0">
                <a:solidFill>
                  <a:schemeClr val="accent2"/>
                </a:solidFill>
                <a:latin typeface="Arial" pitchFamily="34" charset="0"/>
                <a:cs typeface="Arial" pitchFamily="34" charset="0"/>
              </a:rPr>
              <a:t> </a:t>
            </a:r>
            <a:endParaRPr lang="en-GB" dirty="0"/>
          </a:p>
        </p:txBody>
      </p:sp>
      <p:sp>
        <p:nvSpPr>
          <p:cNvPr id="3" name="Content Placeholder 2"/>
          <p:cNvSpPr>
            <a:spLocks noGrp="1"/>
          </p:cNvSpPr>
          <p:nvPr>
            <p:ph idx="1"/>
          </p:nvPr>
        </p:nvSpPr>
        <p:spPr/>
        <p:txBody>
          <a:bodyPr/>
          <a:lstStyle/>
          <a:p>
            <a:pPr algn="just" rtl="1"/>
            <a:r>
              <a:rPr lang="ar-SA" sz="3600" b="1" dirty="0" smtClean="0"/>
              <a:t>اما اذا اخفقنا في تحديد شخصية المؤلف</a:t>
            </a:r>
            <a:r>
              <a:rPr lang="ar-SA" sz="3600" b="1" dirty="0">
                <a:latin typeface="Arial" pitchFamily="34" charset="0"/>
                <a:cs typeface="Arial" pitchFamily="34" charset="0"/>
              </a:rPr>
              <a:t> </a:t>
            </a:r>
            <a:r>
              <a:rPr lang="ar-SA" sz="3600" b="1" dirty="0" smtClean="0">
                <a:latin typeface="Arial" pitchFamily="34" charset="0"/>
                <a:cs typeface="Arial" pitchFamily="34" charset="0"/>
              </a:rPr>
              <a:t>فهذا  </a:t>
            </a:r>
            <a:r>
              <a:rPr lang="ar-SA" sz="3600" b="1" dirty="0">
                <a:latin typeface="Arial" pitchFamily="34" charset="0"/>
                <a:cs typeface="Arial" pitchFamily="34" charset="0"/>
              </a:rPr>
              <a:t>لايمنع من الافادة من النص </a:t>
            </a:r>
            <a:r>
              <a:rPr lang="ar-SA" sz="3600" b="1" dirty="0" smtClean="0">
                <a:latin typeface="Arial" pitchFamily="34" charset="0"/>
                <a:cs typeface="Arial" pitchFamily="34" charset="0"/>
              </a:rPr>
              <a:t>الذي  </a:t>
            </a:r>
            <a:r>
              <a:rPr lang="ar-SA" sz="3600" b="1" dirty="0">
                <a:latin typeface="Arial" pitchFamily="34" charset="0"/>
                <a:cs typeface="Arial" pitchFamily="34" charset="0"/>
              </a:rPr>
              <a:t>ربما يكون </a:t>
            </a:r>
            <a:r>
              <a:rPr lang="ar-SA" sz="3600" b="1" dirty="0" smtClean="0">
                <a:latin typeface="Arial" pitchFamily="34" charset="0"/>
                <a:cs typeface="Arial" pitchFamily="34" charset="0"/>
              </a:rPr>
              <a:t>المصدر </a:t>
            </a:r>
            <a:r>
              <a:rPr lang="ar-SA" sz="3600" b="1" dirty="0">
                <a:latin typeface="Arial" pitchFamily="34" charset="0"/>
                <a:cs typeface="Arial" pitchFamily="34" charset="0"/>
              </a:rPr>
              <a:t>الوحيد لتلك </a:t>
            </a:r>
            <a:r>
              <a:rPr lang="ar-SA" sz="3600" b="1" dirty="0" smtClean="0">
                <a:latin typeface="Arial" pitchFamily="34" charset="0"/>
                <a:cs typeface="Arial" pitchFamily="34" charset="0"/>
              </a:rPr>
              <a:t>المعلومات. كما ان الباحث بالرغم الاخفاق في تحديد شخصية  المؤلف يستطيع عبر</a:t>
            </a:r>
            <a:r>
              <a:rPr lang="ar-SA" sz="3600" b="1" dirty="0" smtClean="0"/>
              <a:t> بعض الاشارات الواردة في الكتاب تحديد زمن تقريبي للتأليف.</a:t>
            </a:r>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8356219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9900"/>
            </a:solidFill>
          </a:ln>
        </p:spPr>
        <p:txBody>
          <a:bodyPr>
            <a:normAutofit/>
          </a:bodyPr>
          <a:lstStyle/>
          <a:p>
            <a:pPr algn="r" rtl="1"/>
            <a:r>
              <a:rPr lang="ar-SA" sz="4400" b="1" dirty="0" smtClean="0">
                <a:cs typeface="Simplified Arabic" pitchFamily="2" charset="-78"/>
              </a:rPr>
              <a:t> </a:t>
            </a:r>
            <a:r>
              <a:rPr lang="ar-SA" b="1" dirty="0">
                <a:solidFill>
                  <a:srgbClr val="00B050"/>
                </a:solidFill>
                <a:latin typeface="Arial" pitchFamily="34" charset="0"/>
                <a:cs typeface="Arial" pitchFamily="34" charset="0"/>
              </a:rPr>
              <a:t>مدخل الى منهج دراسة النصوص </a:t>
            </a:r>
            <a:r>
              <a:rPr lang="ar-SA" b="1" dirty="0" smtClean="0">
                <a:solidFill>
                  <a:srgbClr val="00B050"/>
                </a:solidFill>
                <a:latin typeface="Arial" pitchFamily="34" charset="0"/>
                <a:cs typeface="Arial" pitchFamily="34" charset="0"/>
              </a:rPr>
              <a:t>والوثائق</a:t>
            </a:r>
            <a:endParaRPr lang="en-GB" sz="4400" b="1" dirty="0">
              <a:solidFill>
                <a:srgbClr val="00B050"/>
              </a:solidFill>
              <a:cs typeface="Simplified Arabic" pitchFamily="2" charset="-78"/>
            </a:endParaRPr>
          </a:p>
        </p:txBody>
      </p:sp>
      <p:sp>
        <p:nvSpPr>
          <p:cNvPr id="3" name="Content Placeholder 2"/>
          <p:cNvSpPr>
            <a:spLocks noGrp="1"/>
          </p:cNvSpPr>
          <p:nvPr>
            <p:ph idx="1"/>
          </p:nvPr>
        </p:nvSpPr>
        <p:spPr>
          <a:xfrm>
            <a:off x="152400" y="1524000"/>
            <a:ext cx="9258300" cy="4495800"/>
          </a:xfrm>
        </p:spPr>
        <p:txBody>
          <a:bodyPr>
            <a:noAutofit/>
          </a:bodyPr>
          <a:lstStyle/>
          <a:p>
            <a:pPr algn="just" rtl="1"/>
            <a:r>
              <a:rPr lang="ar-SA" sz="4000" b="1" dirty="0">
                <a:solidFill>
                  <a:srgbClr val="002060"/>
                </a:solidFill>
                <a:cs typeface="Simplified Arabic" pitchFamily="2" charset="-78"/>
              </a:rPr>
              <a:t>تحري النص</a:t>
            </a:r>
            <a:endParaRPr lang="ar-SA" sz="4000" b="1" dirty="0" smtClean="0">
              <a:solidFill>
                <a:srgbClr val="002060"/>
              </a:solidFill>
              <a:cs typeface="Simplified Arabic" pitchFamily="2" charset="-78"/>
            </a:endParaRPr>
          </a:p>
          <a:p>
            <a:pPr algn="just" rtl="1"/>
            <a:r>
              <a:rPr lang="ar-SA" sz="3600" b="1" dirty="0" smtClean="0">
                <a:cs typeface="Simplified Arabic" pitchFamily="2" charset="-78"/>
              </a:rPr>
              <a:t>من الضروري ان يتحرى الباحث نصوص الاصول التاريخية، وان يتثبت في حرفية الفاظها وعباراتها – المخطوط منها والمطبوع- قبل ان يستخدم المعلومات الواردة بها. </a:t>
            </a:r>
          </a:p>
        </p:txBody>
      </p:sp>
      <p:sp>
        <p:nvSpPr>
          <p:cNvPr id="4" name="Footer Placeholder 3"/>
          <p:cNvSpPr>
            <a:spLocks noGrp="1"/>
          </p:cNvSpPr>
          <p:nvPr>
            <p:ph type="ftr" sz="quarter" idx="11"/>
          </p:nvPr>
        </p:nvSpPr>
        <p:spPr/>
        <p:txBody>
          <a:bodyPr/>
          <a:lstStyle/>
          <a:p>
            <a:r>
              <a:rPr lang="ar-SA" smtClean="0"/>
              <a:t>الفصل الدراسي الثاني 1432/1431 هـ</a:t>
            </a:r>
            <a:endParaRPr lang="en-US"/>
          </a:p>
        </p:txBody>
      </p:sp>
    </p:spTree>
    <p:extLst>
      <p:ext uri="{BB962C8B-B14F-4D97-AF65-F5344CB8AC3E}">
        <p14:creationId xmlns:p14="http://schemas.microsoft.com/office/powerpoint/2010/main" val="14892659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3B84AF"/>
            </a:solidFill>
          </a:ln>
        </p:spPr>
        <p:txBody>
          <a:bodyPr/>
          <a:lstStyle/>
          <a:p>
            <a:pPr rtl="1"/>
            <a:r>
              <a:rPr lang="ar-SA" b="1" dirty="0">
                <a:solidFill>
                  <a:srgbClr val="00B050"/>
                </a:solidFill>
                <a:latin typeface="Arial" pitchFamily="34" charset="0"/>
                <a:cs typeface="Arial" pitchFamily="34" charset="0"/>
              </a:rPr>
              <a:t>مدخل الى منهج دراسة النصوص والوثائق</a:t>
            </a:r>
            <a:r>
              <a:rPr lang="ar-SA" b="1" dirty="0">
                <a:solidFill>
                  <a:schemeClr val="accent2"/>
                </a:solidFill>
                <a:latin typeface="Arial" pitchFamily="34" charset="0"/>
                <a:cs typeface="Arial" pitchFamily="34" charset="0"/>
              </a:rPr>
              <a:t> </a:t>
            </a:r>
            <a:endParaRPr lang="en-GB" dirty="0"/>
          </a:p>
        </p:txBody>
      </p:sp>
      <p:sp>
        <p:nvSpPr>
          <p:cNvPr id="3" name="Content Placeholder 2"/>
          <p:cNvSpPr>
            <a:spLocks noGrp="1"/>
          </p:cNvSpPr>
          <p:nvPr>
            <p:ph idx="1"/>
          </p:nvPr>
        </p:nvSpPr>
        <p:spPr/>
        <p:txBody>
          <a:bodyPr/>
          <a:lstStyle/>
          <a:p>
            <a:pPr algn="just" rtl="1"/>
            <a:r>
              <a:rPr lang="ar-SA" sz="3600" b="1" dirty="0">
                <a:cs typeface="Simplified Arabic" pitchFamily="2" charset="-78"/>
              </a:rPr>
              <a:t>وعليه معرفة هل كتبت الاصول الاولى بخط المؤلف ام انها نقلت عن نسخة المؤلف الاصلية؟ وقد أشار علماء الحديث إلى وجوب تحري النص لأجل الوقوف على اللفظ الأصلي.  ومنهم من أبى أن يصلح الخطأ أو يقوم اللحن واكتفي بإبداء رأيه على الهامش.</a:t>
            </a:r>
          </a:p>
          <a:p>
            <a:pPr algn="just" rtl="1"/>
            <a:endParaRPr lang="ar-SA" sz="3600" b="1" dirty="0">
              <a:cs typeface="Simplified Arabic" pitchFamily="2" charset="-78"/>
            </a:endParaRPr>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26811899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ar-SA" b="1" dirty="0">
                <a:solidFill>
                  <a:srgbClr val="00B050"/>
                </a:solidFill>
                <a:latin typeface="Arial" pitchFamily="34" charset="0"/>
                <a:cs typeface="Arial" pitchFamily="34" charset="0"/>
              </a:rPr>
              <a:t>مدخل الى منهج دراسة النصوص والوثائق</a:t>
            </a:r>
            <a:r>
              <a:rPr lang="ar-SA" b="1" dirty="0">
                <a:solidFill>
                  <a:schemeClr val="accent2"/>
                </a:solidFill>
                <a:latin typeface="Arial" pitchFamily="34" charset="0"/>
                <a:cs typeface="Arial" pitchFamily="34" charset="0"/>
              </a:rPr>
              <a:t> </a:t>
            </a:r>
            <a:endParaRPr lang="en-GB" dirty="0"/>
          </a:p>
        </p:txBody>
      </p:sp>
      <p:sp>
        <p:nvSpPr>
          <p:cNvPr id="3" name="Content Placeholder 2"/>
          <p:cNvSpPr>
            <a:spLocks noGrp="1"/>
          </p:cNvSpPr>
          <p:nvPr>
            <p:ph idx="1"/>
          </p:nvPr>
        </p:nvSpPr>
        <p:spPr/>
        <p:txBody>
          <a:bodyPr>
            <a:normAutofit/>
          </a:bodyPr>
          <a:lstStyle/>
          <a:p>
            <a:pPr algn="just" rtl="1"/>
            <a:r>
              <a:rPr lang="ar-SA" sz="3600" b="1" dirty="0" smtClean="0"/>
              <a:t>والاصول التاريخية من حيث تحري النص والمجئ باللفظ، تكون على وجوه ثلاثة. فأما أن يكون الأصل بذاته أمامنا بخط واضعه أو تصديقه، أو أن يكون الأصل مفقوداً ولم يبق منه سوى نسخة واحدة أو أن يكون الأصل قد فقد أيضاً وبقيت عنه نسخ متعددة</a:t>
            </a:r>
            <a:r>
              <a:rPr lang="ar-SA" dirty="0" smtClean="0"/>
              <a:t>. </a:t>
            </a: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20275024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ar-SA" b="1" dirty="0">
                <a:solidFill>
                  <a:srgbClr val="00B050"/>
                </a:solidFill>
                <a:latin typeface="Arial" pitchFamily="34" charset="0"/>
                <a:cs typeface="Arial" pitchFamily="34" charset="0"/>
              </a:rPr>
              <a:t>مدخل الى منهج دراسة النصوص والوثائق</a:t>
            </a:r>
            <a:r>
              <a:rPr lang="ar-SA" b="1" dirty="0">
                <a:solidFill>
                  <a:schemeClr val="accent2"/>
                </a:solidFill>
                <a:latin typeface="Arial" pitchFamily="34" charset="0"/>
                <a:cs typeface="Arial" pitchFamily="34" charset="0"/>
              </a:rPr>
              <a:t> </a:t>
            </a:r>
            <a:endParaRPr lang="en-GB" dirty="0"/>
          </a:p>
        </p:txBody>
      </p:sp>
      <p:sp>
        <p:nvSpPr>
          <p:cNvPr id="3" name="Content Placeholder 2"/>
          <p:cNvSpPr>
            <a:spLocks noGrp="1"/>
          </p:cNvSpPr>
          <p:nvPr>
            <p:ph idx="1"/>
          </p:nvPr>
        </p:nvSpPr>
        <p:spPr/>
        <p:txBody>
          <a:bodyPr>
            <a:normAutofit/>
          </a:bodyPr>
          <a:lstStyle/>
          <a:p>
            <a:pPr algn="just" rtl="1"/>
            <a:r>
              <a:rPr lang="en-GB" sz="3600" b="1" dirty="0" smtClean="0"/>
              <a:t>ف</a:t>
            </a:r>
            <a:r>
              <a:rPr lang="ar-SA" sz="3600" b="1" dirty="0" smtClean="0"/>
              <a:t>عندما </a:t>
            </a:r>
            <a:r>
              <a:rPr lang="en-GB" sz="3600" b="1" dirty="0" err="1" smtClean="0"/>
              <a:t>يظفر</a:t>
            </a:r>
            <a:r>
              <a:rPr lang="en-GB" sz="3600" b="1" dirty="0" smtClean="0"/>
              <a:t> </a:t>
            </a:r>
            <a:r>
              <a:rPr lang="en-GB" sz="3600" b="1" dirty="0" err="1" smtClean="0"/>
              <a:t>المؤرخ</a:t>
            </a:r>
            <a:r>
              <a:rPr lang="en-GB" sz="3600" b="1" dirty="0" smtClean="0"/>
              <a:t> </a:t>
            </a:r>
            <a:r>
              <a:rPr lang="en-GB" sz="3600" b="1" dirty="0" err="1" smtClean="0"/>
              <a:t>بالأصل</a:t>
            </a:r>
            <a:r>
              <a:rPr lang="en-GB" sz="3600" b="1" dirty="0" smtClean="0"/>
              <a:t> </a:t>
            </a:r>
            <a:r>
              <a:rPr lang="en-GB" sz="3600" b="1" dirty="0" err="1" smtClean="0"/>
              <a:t>نفسه</a:t>
            </a:r>
            <a:r>
              <a:rPr lang="en-GB" sz="3600" b="1" dirty="0" smtClean="0"/>
              <a:t>، </a:t>
            </a:r>
            <a:r>
              <a:rPr lang="en-GB" sz="3600" b="1" dirty="0" err="1" smtClean="0"/>
              <a:t>بخط</a:t>
            </a:r>
            <a:r>
              <a:rPr lang="en-GB" sz="3600" b="1" dirty="0" smtClean="0"/>
              <a:t> </a:t>
            </a:r>
            <a:r>
              <a:rPr lang="ar-SA" sz="3600" b="1" dirty="0" smtClean="0"/>
              <a:t>كاتبه </a:t>
            </a:r>
            <a:r>
              <a:rPr lang="en-GB" sz="3600" b="1" dirty="0" smtClean="0"/>
              <a:t> </a:t>
            </a:r>
            <a:r>
              <a:rPr lang="en-GB" sz="3600" b="1" dirty="0" err="1" smtClean="0"/>
              <a:t>أو</a:t>
            </a:r>
            <a:r>
              <a:rPr lang="en-GB" sz="3600" b="1" dirty="0" smtClean="0"/>
              <a:t> </a:t>
            </a:r>
            <a:r>
              <a:rPr lang="en-GB" sz="3600" b="1" dirty="0" err="1" smtClean="0"/>
              <a:t>بتصديقه</a:t>
            </a:r>
            <a:r>
              <a:rPr lang="en-GB" sz="3600" b="1" dirty="0" smtClean="0"/>
              <a:t>، </a:t>
            </a:r>
            <a:r>
              <a:rPr lang="en-GB" sz="3600" b="1" dirty="0" err="1" smtClean="0"/>
              <a:t>عليه</a:t>
            </a:r>
            <a:r>
              <a:rPr lang="en-GB" sz="3600" b="1" dirty="0" smtClean="0"/>
              <a:t> </a:t>
            </a:r>
            <a:r>
              <a:rPr lang="en-GB" sz="3600" b="1" dirty="0" err="1" smtClean="0"/>
              <a:t>أن</a:t>
            </a:r>
            <a:r>
              <a:rPr lang="en-GB" sz="3600" b="1" dirty="0" smtClean="0"/>
              <a:t> </a:t>
            </a:r>
            <a:r>
              <a:rPr lang="en-GB" sz="3600" b="1" dirty="0" err="1" smtClean="0"/>
              <a:t>يبقيه</a:t>
            </a:r>
            <a:r>
              <a:rPr lang="en-GB" sz="3600" b="1" dirty="0" smtClean="0"/>
              <a:t> </a:t>
            </a:r>
            <a:r>
              <a:rPr lang="en-GB" sz="3600" b="1" dirty="0" err="1" smtClean="0"/>
              <a:t>كما</a:t>
            </a:r>
            <a:r>
              <a:rPr lang="en-GB" sz="3600" b="1" dirty="0" smtClean="0"/>
              <a:t> </a:t>
            </a:r>
            <a:r>
              <a:rPr lang="en-GB" sz="3600" b="1" dirty="0" err="1" smtClean="0"/>
              <a:t>هو</a:t>
            </a:r>
            <a:r>
              <a:rPr lang="en-GB" sz="3600" b="1" dirty="0" smtClean="0"/>
              <a:t> </a:t>
            </a:r>
            <a:r>
              <a:rPr lang="en-GB" sz="3600" b="1" dirty="0" err="1" smtClean="0"/>
              <a:t>بحروفه</a:t>
            </a:r>
            <a:r>
              <a:rPr lang="en-GB" sz="3600" b="1" dirty="0" smtClean="0"/>
              <a:t> </a:t>
            </a:r>
            <a:r>
              <a:rPr lang="en-GB" sz="3600" b="1" dirty="0" err="1" smtClean="0"/>
              <a:t>وغلطاته</a:t>
            </a:r>
            <a:r>
              <a:rPr lang="en-GB" sz="3600" b="1" dirty="0" smtClean="0"/>
              <a:t>، </a:t>
            </a:r>
            <a:r>
              <a:rPr lang="en-GB" sz="3600" b="1" dirty="0" err="1" smtClean="0"/>
              <a:t>لأن</a:t>
            </a:r>
            <a:r>
              <a:rPr lang="en-GB" sz="3600" b="1" dirty="0" smtClean="0"/>
              <a:t> </a:t>
            </a:r>
            <a:r>
              <a:rPr lang="en-GB" sz="3600" b="1" dirty="0" err="1" smtClean="0"/>
              <a:t>ما</a:t>
            </a:r>
            <a:r>
              <a:rPr lang="en-GB" sz="3600" b="1" dirty="0" smtClean="0"/>
              <a:t> </a:t>
            </a:r>
            <a:r>
              <a:rPr lang="en-GB" sz="3600" b="1" dirty="0" err="1" smtClean="0"/>
              <a:t>يصحح</a:t>
            </a:r>
            <a:r>
              <a:rPr lang="en-GB" sz="3600" b="1" dirty="0" smtClean="0"/>
              <a:t> </a:t>
            </a:r>
            <a:r>
              <a:rPr lang="en-GB" sz="3600" b="1" dirty="0" err="1" smtClean="0"/>
              <a:t>اليوم</a:t>
            </a:r>
            <a:r>
              <a:rPr lang="en-GB" sz="3600" b="1" dirty="0" smtClean="0"/>
              <a:t> </a:t>
            </a:r>
            <a:r>
              <a:rPr lang="en-GB" sz="3600" b="1" dirty="0" err="1" smtClean="0"/>
              <a:t>ويحسب</a:t>
            </a:r>
            <a:r>
              <a:rPr lang="en-GB" sz="3600" b="1" dirty="0" smtClean="0"/>
              <a:t> </a:t>
            </a:r>
            <a:r>
              <a:rPr lang="en-GB" sz="3600" b="1" dirty="0" err="1" smtClean="0"/>
              <a:t>تقويماً</a:t>
            </a:r>
            <a:r>
              <a:rPr lang="en-GB" sz="3600" b="1" dirty="0" smtClean="0"/>
              <a:t> </a:t>
            </a:r>
            <a:r>
              <a:rPr lang="en-GB" sz="3600" b="1" dirty="0" err="1" smtClean="0"/>
              <a:t>قد</a:t>
            </a:r>
            <a:r>
              <a:rPr lang="en-GB" sz="3600" b="1" dirty="0" smtClean="0"/>
              <a:t> </a:t>
            </a:r>
            <a:r>
              <a:rPr lang="en-GB" sz="3600" b="1" dirty="0" err="1" smtClean="0"/>
              <a:t>يمكن</a:t>
            </a:r>
            <a:r>
              <a:rPr lang="en-GB" sz="3600" b="1" dirty="0" smtClean="0"/>
              <a:t> </a:t>
            </a:r>
            <a:r>
              <a:rPr lang="en-GB" sz="3600" b="1" dirty="0" err="1" smtClean="0"/>
              <a:t>أن</a:t>
            </a:r>
            <a:r>
              <a:rPr lang="en-GB" sz="3600" b="1" dirty="0" smtClean="0"/>
              <a:t> </a:t>
            </a:r>
            <a:r>
              <a:rPr lang="en-GB" sz="3600" b="1" dirty="0" err="1" smtClean="0"/>
              <a:t>يكون</a:t>
            </a:r>
            <a:r>
              <a:rPr lang="en-GB" sz="3600" b="1" dirty="0" smtClean="0"/>
              <a:t> </a:t>
            </a:r>
            <a:r>
              <a:rPr lang="en-GB" sz="3600" b="1" dirty="0" err="1" smtClean="0"/>
              <a:t>اعوجاجاً</a:t>
            </a:r>
            <a:r>
              <a:rPr lang="en-GB" sz="3600" b="1" dirty="0" smtClean="0"/>
              <a:t> </a:t>
            </a:r>
            <a:r>
              <a:rPr lang="en-GB" sz="3600" b="1" dirty="0" err="1" smtClean="0"/>
              <a:t>وتضليلاً</a:t>
            </a:r>
            <a:r>
              <a:rPr lang="en-GB" sz="3600" b="1" dirty="0" smtClean="0"/>
              <a:t> </a:t>
            </a:r>
            <a:r>
              <a:rPr lang="en-GB" sz="3600" b="1" dirty="0" err="1" smtClean="0"/>
              <a:t>في</a:t>
            </a:r>
            <a:r>
              <a:rPr lang="en-GB" sz="3600" b="1" dirty="0" smtClean="0"/>
              <a:t> </a:t>
            </a:r>
            <a:r>
              <a:rPr lang="en-GB" sz="3600" b="1" dirty="0" err="1" smtClean="0"/>
              <a:t>المستقبل</a:t>
            </a:r>
            <a:r>
              <a:rPr lang="ar-SA" sz="3600" b="1" dirty="0" smtClean="0"/>
              <a:t>. </a:t>
            </a:r>
            <a:r>
              <a:rPr lang="en-GB" sz="3600" b="1" dirty="0" err="1"/>
              <a:t>والتاريخ</a:t>
            </a:r>
            <a:r>
              <a:rPr lang="en-GB" sz="3600" b="1" dirty="0"/>
              <a:t> </a:t>
            </a:r>
            <a:r>
              <a:rPr lang="en-GB" sz="3600" b="1" dirty="0" err="1"/>
              <a:t>علم</a:t>
            </a:r>
            <a:r>
              <a:rPr lang="en-GB" sz="3600" b="1" dirty="0"/>
              <a:t> </a:t>
            </a:r>
            <a:r>
              <a:rPr lang="en-GB" sz="3600" b="1" dirty="0" err="1"/>
              <a:t>في</a:t>
            </a:r>
            <a:r>
              <a:rPr lang="en-GB" sz="3600" b="1" dirty="0"/>
              <a:t> </a:t>
            </a:r>
            <a:r>
              <a:rPr lang="en-GB" sz="3600" b="1" dirty="0" err="1"/>
              <a:t>تحريه</a:t>
            </a:r>
            <a:r>
              <a:rPr lang="en-GB" sz="3600" b="1" dirty="0"/>
              <a:t> </a:t>
            </a:r>
            <a:r>
              <a:rPr lang="en-GB" sz="3600" b="1" dirty="0" err="1"/>
              <a:t>الحقيقة</a:t>
            </a:r>
            <a:r>
              <a:rPr lang="en-GB" sz="3600" b="1" dirty="0"/>
              <a:t>، </a:t>
            </a:r>
            <a:r>
              <a:rPr lang="en-GB" sz="3600" b="1" dirty="0" err="1"/>
              <a:t>وكعلم</a:t>
            </a:r>
            <a:r>
              <a:rPr lang="en-GB" sz="3600" b="1" dirty="0"/>
              <a:t> </a:t>
            </a:r>
            <a:r>
              <a:rPr lang="en-GB" sz="3600" b="1" dirty="0" err="1"/>
              <a:t>يطلب</a:t>
            </a:r>
            <a:r>
              <a:rPr lang="en-GB" sz="3600" b="1" dirty="0"/>
              <a:t> </a:t>
            </a:r>
            <a:r>
              <a:rPr lang="en-GB" sz="3600" b="1" dirty="0" err="1"/>
              <a:t>الحقيقة</a:t>
            </a:r>
            <a:r>
              <a:rPr lang="en-GB" sz="3600" b="1" dirty="0"/>
              <a:t> </a:t>
            </a:r>
            <a:r>
              <a:rPr lang="en-GB" sz="3600" b="1" dirty="0" err="1"/>
              <a:t>كما</a:t>
            </a:r>
            <a:r>
              <a:rPr lang="en-GB" sz="3600" b="1" dirty="0"/>
              <a:t> </a:t>
            </a:r>
            <a:r>
              <a:rPr lang="en-GB" sz="3600" b="1" dirty="0" err="1"/>
              <a:t>هي</a:t>
            </a:r>
            <a:r>
              <a:rPr lang="en-GB" sz="3600" b="1" dirty="0"/>
              <a:t> </a:t>
            </a:r>
            <a:r>
              <a:rPr lang="en-GB" sz="3600" b="1" dirty="0" err="1"/>
              <a:t>لا</a:t>
            </a:r>
            <a:r>
              <a:rPr lang="en-GB" sz="3600" b="1" dirty="0"/>
              <a:t> </a:t>
            </a:r>
            <a:r>
              <a:rPr lang="en-GB" sz="3600" b="1" dirty="0" err="1"/>
              <a:t>كما</a:t>
            </a:r>
            <a:r>
              <a:rPr lang="en-GB" sz="3600" b="1" dirty="0"/>
              <a:t> </a:t>
            </a:r>
            <a:r>
              <a:rPr lang="en-GB" sz="3600" b="1" dirty="0" err="1"/>
              <a:t>يجب</a:t>
            </a:r>
            <a:r>
              <a:rPr lang="en-GB" sz="3600" b="1" dirty="0"/>
              <a:t> </a:t>
            </a:r>
            <a:r>
              <a:rPr lang="en-GB" sz="3600" b="1" dirty="0" err="1"/>
              <a:t>أن</a:t>
            </a:r>
            <a:r>
              <a:rPr lang="en-GB" sz="3600" b="1" dirty="0"/>
              <a:t> </a:t>
            </a:r>
            <a:r>
              <a:rPr lang="en-GB" sz="3600" b="1" dirty="0" err="1" smtClean="0"/>
              <a:t>تكون</a:t>
            </a:r>
            <a:r>
              <a:rPr lang="ar-SA" sz="3600" b="1" dirty="0" smtClean="0"/>
              <a:t>.</a:t>
            </a:r>
            <a:endParaRPr lang="en-GB" sz="3600" b="1" dirty="0"/>
          </a:p>
          <a:p>
            <a:pPr algn="just" rtl="1"/>
            <a:endParaRPr lang="ar-SA" sz="3600" b="1" dirty="0" smtClean="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421828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447800"/>
            <a:ext cx="9372600" cy="4907760"/>
          </a:xfrm>
        </p:spPr>
        <p:txBody>
          <a:bodyPr>
            <a:normAutofit fontScale="92500" lnSpcReduction="10000"/>
          </a:bodyPr>
          <a:lstStyle/>
          <a:p>
            <a:pPr lvl="0" algn="just" rtl="1"/>
            <a:r>
              <a:rPr lang="ar-DZ" sz="3900" b="1" dirty="0" smtClean="0">
                <a:latin typeface="Arial" pitchFamily="34" charset="0"/>
                <a:cs typeface="Arial" pitchFamily="34" charset="0"/>
              </a:rPr>
              <a:t>قارئ النص التاريخي أو الوثيقة الذي لا يهتم كثيراً بفهم محتوياته فهماً عميقاً يعرض نفسه للوقوع في </a:t>
            </a:r>
            <a:r>
              <a:rPr lang="ar-SA" sz="3900" b="1" dirty="0" smtClean="0">
                <a:latin typeface="Arial" pitchFamily="34" charset="0"/>
                <a:cs typeface="Arial" pitchFamily="34" charset="0"/>
              </a:rPr>
              <a:t>ال</a:t>
            </a:r>
            <a:r>
              <a:rPr lang="ar-DZ" sz="3900" b="1" dirty="0" smtClean="0">
                <a:latin typeface="Arial" pitchFamily="34" charset="0"/>
                <a:cs typeface="Arial" pitchFamily="34" charset="0"/>
              </a:rPr>
              <a:t>خط</a:t>
            </a:r>
            <a:r>
              <a:rPr lang="ar-SA" sz="3900" b="1" dirty="0" smtClean="0">
                <a:latin typeface="Arial" pitchFamily="34" charset="0"/>
                <a:cs typeface="Arial" pitchFamily="34" charset="0"/>
              </a:rPr>
              <a:t>أً</a:t>
            </a:r>
            <a:r>
              <a:rPr lang="ar-DZ" sz="3900" b="1" dirty="0" smtClean="0">
                <a:latin typeface="Arial" pitchFamily="34" charset="0"/>
                <a:cs typeface="Arial" pitchFamily="34" charset="0"/>
              </a:rPr>
              <a:t> –</a:t>
            </a:r>
            <a:r>
              <a:rPr lang="ar-SA" sz="3900" b="1" dirty="0" smtClean="0">
                <a:latin typeface="Arial" pitchFamily="34" charset="0"/>
                <a:cs typeface="Arial" pitchFamily="34" charset="0"/>
              </a:rPr>
              <a:t> </a:t>
            </a:r>
            <a:r>
              <a:rPr lang="ar-DZ" sz="3900" b="1" dirty="0" smtClean="0">
                <a:latin typeface="Arial" pitchFamily="34" charset="0"/>
                <a:cs typeface="Arial" pitchFamily="34" charset="0"/>
              </a:rPr>
              <a:t>وقد يصور هذه المحتويات وفق مزاجه الخاص– وثم يبتعد، دون أن يشعر، عن الواقع التاريخي، والسبب هو أن الباحث حين يقرأ النص قد يجد فيه بعض العبارات التي تتفق مع آراء مسبقة له في الموضوع، وهنا يجد نفسه تلقائياً ميالاً إلى استخراج هذه العبارات والتركيز عليها تركيزاً شديداً حتى يصبح في آخر الأمر أمام نص جديد خيالي من وضعه هو، وذلك أمر بالغ الخطورة. </a:t>
            </a:r>
            <a:endParaRPr lang="en-GB" sz="3900" b="1" dirty="0" smtClean="0">
              <a:latin typeface="Arial" pitchFamily="34" charset="0"/>
              <a:cs typeface="Arial" pitchFamily="34" charset="0"/>
            </a:endParaRPr>
          </a:p>
          <a:p>
            <a:pPr>
              <a:buNone/>
            </a:pPr>
            <a:endParaRPr lang="en-GB" dirty="0"/>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rgbClr val="002060"/>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410264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ppt_w</p:attrName>
                                        </p:attrNameLst>
                                      </p:cBhvr>
                                      <p:tavLst>
                                        <p:tav tm="0" fmla="#ppt_w*sin(2.5*pi*$)">
                                          <p:val>
                                            <p:fltVal val="0"/>
                                          </p:val>
                                        </p:tav>
                                        <p:tav tm="100000">
                                          <p:val>
                                            <p:fltVal val="1"/>
                                          </p:val>
                                        </p:tav>
                                      </p:tavLst>
                                    </p:anim>
                                    <p:anim calcmode="lin" valueType="num">
                                      <p:cBhvr>
                                        <p:cTn id="16"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447800"/>
            <a:ext cx="9601200" cy="4907760"/>
          </a:xfrm>
        </p:spPr>
        <p:txBody>
          <a:bodyPr>
            <a:noAutofit/>
          </a:bodyPr>
          <a:lstStyle/>
          <a:p>
            <a:pPr algn="just" rtl="1"/>
            <a:r>
              <a:rPr lang="ar-SA" sz="3600" b="1" dirty="0" smtClean="0">
                <a:latin typeface="Arial" pitchFamily="34" charset="0"/>
                <a:cs typeface="Arial" pitchFamily="34" charset="0"/>
              </a:rPr>
              <a:t>ف</a:t>
            </a:r>
            <a:r>
              <a:rPr lang="ar-DZ" sz="3600" b="1" dirty="0" smtClean="0">
                <a:latin typeface="Arial" pitchFamily="34" charset="0"/>
                <a:cs typeface="Arial" pitchFamily="34" charset="0"/>
              </a:rPr>
              <a:t>قد يقوم الباحث وهو مشبع بفكرة معينة عن موضوع ما أو عن اتجاه ما في النواحي السياسية أو الاقتصادية أو العسكرية أو الدينية، وتسيطر عليه هذه الفكرة سيطرة كاملة؛ فإذا هو يدرس ويكتب تحت تأثيرها فيخرج بحثه ترجمة لهواه الشخصي، لا ترجمة لما جاء في النصوص؛ لأنه يرفض تلقائياً كل ما يتعارض مع الفكرة التي تسلطت عليه، والنتيجة أن الباحث قد يظن أنه يضع تفسيراً جديداً للأصول بينما هو، في الحقيقة، يخضعها لفكرته</a:t>
            </a:r>
            <a:r>
              <a:rPr lang="ar-SA" sz="3600" b="1" dirty="0" smtClean="0">
                <a:latin typeface="Arial" pitchFamily="34" charset="0"/>
                <a:cs typeface="Arial" pitchFamily="34" charset="0"/>
              </a:rPr>
              <a:t>.</a:t>
            </a:r>
            <a:endParaRPr lang="en-GB" sz="3600" b="1" dirty="0">
              <a:latin typeface="Arial" pitchFamily="34" charset="0"/>
              <a:cs typeface="Arial" pitchFamily="34" charset="0"/>
            </a:endParaRPr>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rgbClr val="002060"/>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312662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ppt_w</p:attrName>
                                        </p:attrNameLst>
                                      </p:cBhvr>
                                      <p:tavLst>
                                        <p:tav tm="0" fmla="#ppt_w*sin(2.5*pi*$)">
                                          <p:val>
                                            <p:fltVal val="0"/>
                                          </p:val>
                                        </p:tav>
                                        <p:tav tm="100000">
                                          <p:val>
                                            <p:fltVal val="1"/>
                                          </p:val>
                                        </p:tav>
                                      </p:tavLst>
                                    </p:anim>
                                    <p:anim calcmode="lin" valueType="num">
                                      <p:cBhvr>
                                        <p:cTn id="16"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447800"/>
            <a:ext cx="9525000" cy="4907760"/>
          </a:xfrm>
        </p:spPr>
        <p:txBody>
          <a:bodyPr>
            <a:normAutofit/>
          </a:bodyPr>
          <a:lstStyle/>
          <a:p>
            <a:pPr algn="just" rtl="1"/>
            <a:r>
              <a:rPr lang="ar-DZ" sz="3600" b="1" dirty="0" smtClean="0">
                <a:latin typeface="Arial" pitchFamily="34" charset="0"/>
                <a:cs typeface="Arial" pitchFamily="34" charset="0"/>
              </a:rPr>
              <a:t>لذلك ينبغي عليه أن يتحرر تماماً من كل رأي مسبق يكون قد كوَّنه في الموضوع، وأن يبدأ في دراسة النصوص متحرراً من كل هوى، وأن يحاول فهمها فهماً عميقاً يعتمد على ما فيها من عبارات. </a:t>
            </a:r>
            <a:endParaRPr lang="ar-SA" sz="3600" b="1" dirty="0" smtClean="0">
              <a:latin typeface="Arial" pitchFamily="34" charset="0"/>
              <a:cs typeface="Arial" pitchFamily="34" charset="0"/>
            </a:endParaRPr>
          </a:p>
          <a:p>
            <a:pPr algn="just" rtl="1"/>
            <a:r>
              <a:rPr lang="ar-SA" sz="3600" b="1" dirty="0" smtClean="0">
                <a:latin typeface="Arial" pitchFamily="34" charset="0"/>
                <a:cs typeface="Arial" pitchFamily="34" charset="0"/>
              </a:rPr>
              <a:t>على المؤرخ ان يقوم بتحليل دقيق للمادة التي تقع بين يديه هادفاً الى استخراج الحقائق بقدر المستطاع وليس اضافة مالا وجودله. وان يدراس الأصول على اعتبار انها تحتوى فقط على آراء الاشخاص الين دونوها.</a:t>
            </a:r>
            <a:endParaRPr lang="en-GB" sz="3600" b="1" dirty="0" smtClean="0">
              <a:latin typeface="Arial" pitchFamily="34" charset="0"/>
              <a:cs typeface="Arial" pitchFamily="34" charset="0"/>
            </a:endParaRPr>
          </a:p>
          <a:p>
            <a:pPr algn="just" rtl="1"/>
            <a:endParaRPr lang="en-GB" dirty="0"/>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rgbClr val="002060"/>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04880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anim calcmode="lin" valueType="num">
                                      <p:cBhvr>
                                        <p:cTn id="22" dur="2000" fill="hold"/>
                                        <p:tgtEl>
                                          <p:spTgt spid="4"/>
                                        </p:tgtEl>
                                        <p:attrNameLst>
                                          <p:attrName>ppt_w</p:attrName>
                                        </p:attrNameLst>
                                      </p:cBhvr>
                                      <p:tavLst>
                                        <p:tav tm="0" fmla="#ppt_w*sin(2.5*pi*$)">
                                          <p:val>
                                            <p:fltVal val="0"/>
                                          </p:val>
                                        </p:tav>
                                        <p:tav tm="100000">
                                          <p:val>
                                            <p:fltVal val="1"/>
                                          </p:val>
                                        </p:tav>
                                      </p:tavLst>
                                    </p:anim>
                                    <p:anim calcmode="lin" valueType="num">
                                      <p:cBhvr>
                                        <p:cTn id="23"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447800"/>
            <a:ext cx="9525000" cy="4907760"/>
          </a:xfrm>
        </p:spPr>
        <p:txBody>
          <a:bodyPr>
            <a:normAutofit/>
          </a:bodyPr>
          <a:lstStyle/>
          <a:p>
            <a:pPr algn="just" rtl="1"/>
            <a:endParaRPr lang="ar-SA" sz="3600" b="1" dirty="0" smtClean="0"/>
          </a:p>
          <a:p>
            <a:pPr algn="ctr" rtl="1"/>
            <a:r>
              <a:rPr lang="ar-SA" sz="4000" b="1" dirty="0" smtClean="0"/>
              <a:t>لماذا يجب ان يهتم الباحث بتحري النص</a:t>
            </a:r>
            <a:r>
              <a:rPr lang="ar-SA" sz="3600" b="1" dirty="0" smtClean="0"/>
              <a:t>؟</a:t>
            </a:r>
            <a:endParaRPr lang="en-GB" sz="3600" b="1" dirty="0"/>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rgbClr val="002060"/>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951341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ppt_w</p:attrName>
                                        </p:attrNameLst>
                                      </p:cBhvr>
                                      <p:tavLst>
                                        <p:tav tm="0" fmla="#ppt_w*sin(2.5*pi*$)">
                                          <p:val>
                                            <p:fltVal val="0"/>
                                          </p:val>
                                        </p:tav>
                                        <p:tav tm="100000">
                                          <p:val>
                                            <p:fltVal val="1"/>
                                          </p:val>
                                        </p:tav>
                                      </p:tavLst>
                                    </p:anim>
                                    <p:anim calcmode="lin" valueType="num">
                                      <p:cBhvr>
                                        <p:cTn id="16"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709256"/>
            </a:solidFill>
          </a:ln>
        </p:spPr>
        <p:txBody>
          <a:bodyPr/>
          <a:lstStyle/>
          <a:p>
            <a:r>
              <a:rPr lang="ar-SA" b="1" dirty="0">
                <a:solidFill>
                  <a:srgbClr val="00B050"/>
                </a:solidFill>
                <a:latin typeface="Arial" pitchFamily="34" charset="0"/>
                <a:cs typeface="Arial" pitchFamily="34" charset="0"/>
              </a:rPr>
              <a:t>مدخل الى منهج دراسة النصوص والوثائق</a:t>
            </a:r>
            <a:r>
              <a:rPr lang="ar-SA" b="1" dirty="0">
                <a:solidFill>
                  <a:schemeClr val="accent2"/>
                </a:solidFill>
                <a:latin typeface="Arial" pitchFamily="34" charset="0"/>
                <a:cs typeface="Arial" pitchFamily="34" charset="0"/>
              </a:rPr>
              <a:t> </a:t>
            </a:r>
            <a:endParaRPr lang="en-GB" dirty="0"/>
          </a:p>
        </p:txBody>
      </p:sp>
      <p:sp>
        <p:nvSpPr>
          <p:cNvPr id="3" name="Content Placeholder 2"/>
          <p:cNvSpPr>
            <a:spLocks noGrp="1"/>
          </p:cNvSpPr>
          <p:nvPr>
            <p:ph idx="1"/>
          </p:nvPr>
        </p:nvSpPr>
        <p:spPr/>
        <p:txBody>
          <a:bodyPr>
            <a:normAutofit fontScale="92500" lnSpcReduction="20000"/>
          </a:bodyPr>
          <a:lstStyle/>
          <a:p>
            <a:pPr marL="0" indent="0" algn="just" rtl="1">
              <a:buNone/>
            </a:pPr>
            <a:r>
              <a:rPr lang="ar-SA" sz="4200" b="1" dirty="0">
                <a:latin typeface="Arial" pitchFamily="34" charset="0"/>
                <a:cs typeface="Arial" pitchFamily="34" charset="0"/>
              </a:rPr>
              <a:t>بانتهاء التأكد من صحة الاصول على المؤرخ </a:t>
            </a:r>
            <a:r>
              <a:rPr lang="ar-SA" sz="4200" b="1" dirty="0" smtClean="0">
                <a:latin typeface="Arial" pitchFamily="34" charset="0"/>
                <a:cs typeface="Arial" pitchFamily="34" charset="0"/>
              </a:rPr>
              <a:t>أن </a:t>
            </a:r>
            <a:r>
              <a:rPr lang="ar-SA" sz="4200" b="1" dirty="0" smtClean="0"/>
              <a:t>ينتقل </a:t>
            </a:r>
            <a:r>
              <a:rPr lang="en-GB" sz="4200" b="1" dirty="0" err="1" smtClean="0"/>
              <a:t>من</a:t>
            </a:r>
            <a:r>
              <a:rPr lang="en-GB" sz="4200" b="1" dirty="0" smtClean="0"/>
              <a:t> </a:t>
            </a:r>
            <a:r>
              <a:rPr lang="en-GB" sz="4200" b="1" dirty="0" err="1"/>
              <a:t>دراسة</a:t>
            </a:r>
            <a:r>
              <a:rPr lang="en-GB" sz="4200" b="1" dirty="0"/>
              <a:t> </a:t>
            </a:r>
            <a:r>
              <a:rPr lang="en-GB" sz="4200" b="1" dirty="0" err="1"/>
              <a:t>ظاهر</a:t>
            </a:r>
            <a:r>
              <a:rPr lang="en-GB" sz="4200" b="1" dirty="0"/>
              <a:t> </a:t>
            </a:r>
            <a:r>
              <a:rPr lang="en-GB" sz="4200" b="1" dirty="0" err="1"/>
              <a:t>النص</a:t>
            </a:r>
            <a:r>
              <a:rPr lang="en-GB" sz="4200" b="1" dirty="0"/>
              <a:t> </a:t>
            </a:r>
            <a:r>
              <a:rPr lang="en-GB" sz="4200" b="1" dirty="0" err="1"/>
              <a:t>التاريخي</a:t>
            </a:r>
            <a:r>
              <a:rPr lang="en-GB" sz="4200" b="1" dirty="0"/>
              <a:t> </a:t>
            </a:r>
            <a:r>
              <a:rPr lang="ar-SA" sz="4200" b="1" dirty="0" smtClean="0"/>
              <a:t>أو ما يعرف </a:t>
            </a:r>
            <a:r>
              <a:rPr lang="ar-SA" sz="4200" b="1" dirty="0" smtClean="0">
                <a:solidFill>
                  <a:srgbClr val="7030A0"/>
                </a:solidFill>
              </a:rPr>
              <a:t>بالنقد الخارجي </a:t>
            </a:r>
            <a:r>
              <a:rPr lang="en-GB" sz="4200" b="1" dirty="0" err="1" smtClean="0"/>
              <a:t>إلى</a:t>
            </a:r>
            <a:r>
              <a:rPr lang="en-GB" sz="4200" b="1" dirty="0" smtClean="0"/>
              <a:t> </a:t>
            </a:r>
            <a:r>
              <a:rPr lang="en-GB" sz="4200" b="1" dirty="0" err="1"/>
              <a:t>دراسته</a:t>
            </a:r>
            <a:r>
              <a:rPr lang="en-GB" sz="4200" b="1" dirty="0"/>
              <a:t> </a:t>
            </a:r>
            <a:r>
              <a:rPr lang="en-GB" sz="4200" b="1" dirty="0" err="1"/>
              <a:t>من</a:t>
            </a:r>
            <a:r>
              <a:rPr lang="en-GB" sz="4200" b="1" dirty="0"/>
              <a:t> </a:t>
            </a:r>
            <a:r>
              <a:rPr lang="en-GB" sz="4200" b="1" dirty="0" err="1"/>
              <a:t>الباطن</a:t>
            </a:r>
            <a:r>
              <a:rPr lang="en-GB" sz="4200" b="1" dirty="0"/>
              <a:t> </a:t>
            </a:r>
            <a:r>
              <a:rPr lang="en-GB" sz="4200" b="1" dirty="0" err="1"/>
              <a:t>وفهم</a:t>
            </a:r>
            <a:r>
              <a:rPr lang="en-GB" sz="4200" b="1" dirty="0"/>
              <a:t> </a:t>
            </a:r>
            <a:r>
              <a:rPr lang="en-GB" sz="4200" b="1" dirty="0" err="1"/>
              <a:t>معناه</a:t>
            </a:r>
            <a:r>
              <a:rPr lang="en-GB" sz="4200" b="1" dirty="0"/>
              <a:t> </a:t>
            </a:r>
            <a:r>
              <a:rPr lang="en-GB" sz="4200" b="1" dirty="0" err="1" smtClean="0"/>
              <a:t>ومغزاه</a:t>
            </a:r>
            <a:r>
              <a:rPr lang="ar-SA" sz="4200" b="1" dirty="0"/>
              <a:t>،</a:t>
            </a:r>
            <a:r>
              <a:rPr lang="ar-SA" sz="4200" b="1" dirty="0" smtClean="0"/>
              <a:t>هو ما يعرف </a:t>
            </a:r>
            <a:r>
              <a:rPr lang="ar-SA" sz="4200" b="1" dirty="0" smtClean="0">
                <a:solidFill>
                  <a:srgbClr val="00B050"/>
                </a:solidFill>
              </a:rPr>
              <a:t>بالنقد الداخلي.</a:t>
            </a:r>
          </a:p>
          <a:p>
            <a:pPr marL="0" indent="0" algn="just" rtl="1">
              <a:buNone/>
            </a:pPr>
            <a:r>
              <a:rPr lang="ar-SA" sz="4200" b="1" dirty="0" smtClean="0">
                <a:latin typeface="Arial" pitchFamily="34" charset="0"/>
                <a:cs typeface="Arial" pitchFamily="34" charset="0"/>
              </a:rPr>
              <a:t>ي</a:t>
            </a:r>
            <a:r>
              <a:rPr lang="en-GB" sz="4200" b="1" dirty="0" err="1" smtClean="0">
                <a:latin typeface="Arial" pitchFamily="34" charset="0"/>
                <a:cs typeface="Arial" pitchFamily="34" charset="0"/>
              </a:rPr>
              <a:t>تضمن</a:t>
            </a:r>
            <a:r>
              <a:rPr lang="en-GB" sz="4200" b="1" dirty="0" smtClean="0">
                <a:latin typeface="Arial" pitchFamily="34" charset="0"/>
                <a:cs typeface="Arial" pitchFamily="34" charset="0"/>
              </a:rPr>
              <a:t> </a:t>
            </a:r>
            <a:r>
              <a:rPr lang="ar-SA" sz="3900" b="1" dirty="0" smtClean="0">
                <a:latin typeface="Arial" pitchFamily="34" charset="0"/>
                <a:cs typeface="Arial" pitchFamily="34" charset="0"/>
              </a:rPr>
              <a:t>النقد الداخلي </a:t>
            </a:r>
            <a:r>
              <a:rPr lang="en-GB" sz="3900" b="1" dirty="0" err="1" smtClean="0">
                <a:latin typeface="Arial" pitchFamily="34" charset="0"/>
                <a:cs typeface="Arial" pitchFamily="34" charset="0"/>
              </a:rPr>
              <a:t>مجموعة</a:t>
            </a:r>
            <a:r>
              <a:rPr lang="en-GB" sz="3900" b="1" dirty="0" smtClean="0">
                <a:latin typeface="Arial" pitchFamily="34" charset="0"/>
                <a:cs typeface="Arial" pitchFamily="34" charset="0"/>
              </a:rPr>
              <a:t> </a:t>
            </a:r>
            <a:r>
              <a:rPr lang="en-GB" sz="3900" b="1" dirty="0" err="1">
                <a:latin typeface="Arial" pitchFamily="34" charset="0"/>
                <a:cs typeface="Arial" pitchFamily="34" charset="0"/>
              </a:rPr>
              <a:t>من</a:t>
            </a:r>
            <a:r>
              <a:rPr lang="en-GB" sz="3900" b="1" dirty="0">
                <a:latin typeface="Arial" pitchFamily="34" charset="0"/>
                <a:cs typeface="Arial" pitchFamily="34" charset="0"/>
              </a:rPr>
              <a:t> </a:t>
            </a:r>
            <a:r>
              <a:rPr lang="en-GB" sz="3900" b="1" dirty="0" err="1">
                <a:latin typeface="Arial" pitchFamily="34" charset="0"/>
                <a:cs typeface="Arial" pitchFamily="34" charset="0"/>
              </a:rPr>
              <a:t>العمليات</a:t>
            </a:r>
            <a:r>
              <a:rPr lang="en-GB" sz="3900" b="1" dirty="0">
                <a:latin typeface="Arial" pitchFamily="34" charset="0"/>
                <a:cs typeface="Arial" pitchFamily="34" charset="0"/>
              </a:rPr>
              <a:t> </a:t>
            </a:r>
            <a:r>
              <a:rPr lang="en-GB" sz="3900" b="1" dirty="0" err="1">
                <a:latin typeface="Arial" pitchFamily="34" charset="0"/>
                <a:cs typeface="Arial" pitchFamily="34" charset="0"/>
              </a:rPr>
              <a:t>النقدية</a:t>
            </a:r>
            <a:r>
              <a:rPr lang="en-GB" sz="3900" b="1" dirty="0">
                <a:latin typeface="Arial" pitchFamily="34" charset="0"/>
                <a:cs typeface="Arial" pitchFamily="34" charset="0"/>
              </a:rPr>
              <a:t> </a:t>
            </a:r>
            <a:r>
              <a:rPr lang="en-GB" sz="3900" b="1" dirty="0" err="1">
                <a:latin typeface="Arial" pitchFamily="34" charset="0"/>
                <a:cs typeface="Arial" pitchFamily="34" charset="0"/>
              </a:rPr>
              <a:t>لمحاولة</a:t>
            </a:r>
            <a:r>
              <a:rPr lang="en-GB" sz="3900" b="1" dirty="0">
                <a:latin typeface="Arial" pitchFamily="34" charset="0"/>
                <a:cs typeface="Arial" pitchFamily="34" charset="0"/>
              </a:rPr>
              <a:t> </a:t>
            </a:r>
            <a:r>
              <a:rPr lang="en-GB" sz="3900" b="1" dirty="0" err="1">
                <a:latin typeface="Arial" pitchFamily="34" charset="0"/>
                <a:cs typeface="Arial" pitchFamily="34" charset="0"/>
              </a:rPr>
              <a:t>التعرف</a:t>
            </a:r>
            <a:r>
              <a:rPr lang="en-GB" sz="3900" b="1" dirty="0">
                <a:latin typeface="Arial" pitchFamily="34" charset="0"/>
                <a:cs typeface="Arial" pitchFamily="34" charset="0"/>
              </a:rPr>
              <a:t> </a:t>
            </a:r>
            <a:r>
              <a:rPr lang="en-GB" sz="3900" b="1" dirty="0" err="1">
                <a:latin typeface="Arial" pitchFamily="34" charset="0"/>
                <a:cs typeface="Arial" pitchFamily="34" charset="0"/>
              </a:rPr>
              <a:t>على</a:t>
            </a:r>
            <a:r>
              <a:rPr lang="en-GB" sz="3900" b="1" dirty="0">
                <a:latin typeface="Arial" pitchFamily="34" charset="0"/>
                <a:cs typeface="Arial" pitchFamily="34" charset="0"/>
              </a:rPr>
              <a:t> </a:t>
            </a:r>
            <a:r>
              <a:rPr lang="en-GB" sz="3900" b="1" dirty="0" err="1">
                <a:latin typeface="Arial" pitchFamily="34" charset="0"/>
                <a:cs typeface="Arial" pitchFamily="34" charset="0"/>
              </a:rPr>
              <a:t>مختلف</a:t>
            </a:r>
            <a:r>
              <a:rPr lang="en-GB" sz="3900" b="1" dirty="0">
                <a:latin typeface="Arial" pitchFamily="34" charset="0"/>
                <a:cs typeface="Arial" pitchFamily="34" charset="0"/>
              </a:rPr>
              <a:t> </a:t>
            </a:r>
            <a:r>
              <a:rPr lang="en-GB" sz="3900" b="1" dirty="0" err="1">
                <a:latin typeface="Arial" pitchFamily="34" charset="0"/>
                <a:cs typeface="Arial" pitchFamily="34" charset="0"/>
              </a:rPr>
              <a:t>الملابسات</a:t>
            </a:r>
            <a:r>
              <a:rPr lang="en-GB" sz="3900" b="1" dirty="0">
                <a:latin typeface="Arial" pitchFamily="34" charset="0"/>
                <a:cs typeface="Arial" pitchFamily="34" charset="0"/>
              </a:rPr>
              <a:t> </a:t>
            </a:r>
            <a:r>
              <a:rPr lang="en-GB" sz="3900" b="1" dirty="0" err="1">
                <a:latin typeface="Arial" pitchFamily="34" charset="0"/>
                <a:cs typeface="Arial" pitchFamily="34" charset="0"/>
              </a:rPr>
              <a:t>التي</a:t>
            </a:r>
            <a:r>
              <a:rPr lang="en-GB" sz="3900" b="1" dirty="0">
                <a:latin typeface="Arial" pitchFamily="34" charset="0"/>
                <a:cs typeface="Arial" pitchFamily="34" charset="0"/>
              </a:rPr>
              <a:t> </a:t>
            </a:r>
            <a:r>
              <a:rPr lang="en-GB" sz="3900" b="1" dirty="0" err="1">
                <a:latin typeface="Arial" pitchFamily="34" charset="0"/>
                <a:cs typeface="Arial" pitchFamily="34" charset="0"/>
              </a:rPr>
              <a:t>أحاطت</a:t>
            </a:r>
            <a:r>
              <a:rPr lang="en-GB" sz="3900" b="1" dirty="0">
                <a:latin typeface="Arial" pitchFamily="34" charset="0"/>
                <a:cs typeface="Arial" pitchFamily="34" charset="0"/>
              </a:rPr>
              <a:t> </a:t>
            </a:r>
            <a:r>
              <a:rPr lang="en-GB" sz="3900" b="1" dirty="0" err="1">
                <a:latin typeface="Arial" pitchFamily="34" charset="0"/>
                <a:cs typeface="Arial" pitchFamily="34" charset="0"/>
              </a:rPr>
              <a:t>بالوثيقة</a:t>
            </a:r>
            <a:r>
              <a:rPr lang="en-GB" sz="3900" b="1" dirty="0">
                <a:latin typeface="Arial" pitchFamily="34" charset="0"/>
                <a:cs typeface="Arial" pitchFamily="34" charset="0"/>
              </a:rPr>
              <a:t> </a:t>
            </a:r>
            <a:r>
              <a:rPr lang="en-GB" sz="3900" b="1" dirty="0" err="1">
                <a:latin typeface="Arial" pitchFamily="34" charset="0"/>
                <a:cs typeface="Arial" pitchFamily="34" charset="0"/>
              </a:rPr>
              <a:t>التاريخية</a:t>
            </a:r>
            <a:r>
              <a:rPr lang="en-GB" sz="3900" b="1" dirty="0">
                <a:latin typeface="Arial" pitchFamily="34" charset="0"/>
                <a:cs typeface="Arial" pitchFamily="34" charset="0"/>
              </a:rPr>
              <a:t> </a:t>
            </a:r>
            <a:r>
              <a:rPr lang="en-GB" sz="3900" b="1" dirty="0" smtClean="0">
                <a:latin typeface="Arial" pitchFamily="34" charset="0"/>
                <a:cs typeface="Arial" pitchFamily="34" charset="0"/>
              </a:rPr>
              <a:t>و</a:t>
            </a:r>
            <a:r>
              <a:rPr lang="ar-SA" sz="3900" b="1" dirty="0" smtClean="0">
                <a:latin typeface="Arial" pitchFamily="34" charset="0"/>
                <a:cs typeface="Arial" pitchFamily="34" charset="0"/>
              </a:rPr>
              <a:t>التي </a:t>
            </a:r>
            <a:r>
              <a:rPr lang="en-GB" sz="3900" b="1" dirty="0" err="1" smtClean="0">
                <a:latin typeface="Arial" pitchFamily="34" charset="0"/>
                <a:cs typeface="Arial" pitchFamily="34" charset="0"/>
              </a:rPr>
              <a:t>لا</a:t>
            </a:r>
            <a:r>
              <a:rPr lang="en-GB" sz="3900" b="1" dirty="0" smtClean="0">
                <a:latin typeface="Arial" pitchFamily="34" charset="0"/>
                <a:cs typeface="Arial" pitchFamily="34" charset="0"/>
              </a:rPr>
              <a:t> </a:t>
            </a:r>
            <a:r>
              <a:rPr lang="en-GB" sz="3900" b="1" dirty="0" err="1">
                <a:latin typeface="Arial" pitchFamily="34" charset="0"/>
                <a:cs typeface="Arial" pitchFamily="34" charset="0"/>
              </a:rPr>
              <a:t>يمكن</a:t>
            </a:r>
            <a:r>
              <a:rPr lang="en-GB" sz="3900" b="1" dirty="0">
                <a:latin typeface="Arial" pitchFamily="34" charset="0"/>
                <a:cs typeface="Arial" pitchFamily="34" charset="0"/>
              </a:rPr>
              <a:t> </a:t>
            </a:r>
            <a:r>
              <a:rPr lang="en-GB" sz="3900" b="1" dirty="0" err="1">
                <a:latin typeface="Arial" pitchFamily="34" charset="0"/>
                <a:cs typeface="Arial" pitchFamily="34" charset="0"/>
              </a:rPr>
              <a:t>الثقة</a:t>
            </a:r>
            <a:r>
              <a:rPr lang="en-GB" sz="3900" b="1" dirty="0">
                <a:latin typeface="Arial" pitchFamily="34" charset="0"/>
                <a:cs typeface="Arial" pitchFamily="34" charset="0"/>
              </a:rPr>
              <a:t> </a:t>
            </a:r>
            <a:r>
              <a:rPr lang="en-GB" sz="3900" b="1" dirty="0" err="1">
                <a:latin typeface="Arial" pitchFamily="34" charset="0"/>
                <a:cs typeface="Arial" pitchFamily="34" charset="0"/>
              </a:rPr>
              <a:t>في</a:t>
            </a:r>
            <a:r>
              <a:rPr lang="en-GB" sz="3900" b="1" dirty="0">
                <a:latin typeface="Arial" pitchFamily="34" charset="0"/>
                <a:cs typeface="Arial" pitchFamily="34" charset="0"/>
              </a:rPr>
              <a:t> </a:t>
            </a:r>
            <a:r>
              <a:rPr lang="en-GB" sz="3900" b="1" dirty="0" err="1">
                <a:latin typeface="Arial" pitchFamily="34" charset="0"/>
                <a:cs typeface="Arial" pitchFamily="34" charset="0"/>
              </a:rPr>
              <a:t>محتواها</a:t>
            </a:r>
            <a:r>
              <a:rPr lang="en-GB" sz="3900" b="1" dirty="0">
                <a:latin typeface="Arial" pitchFamily="34" charset="0"/>
                <a:cs typeface="Arial" pitchFamily="34" charset="0"/>
              </a:rPr>
              <a:t> </a:t>
            </a:r>
            <a:r>
              <a:rPr lang="en-GB" sz="3900" b="1" dirty="0" err="1">
                <a:latin typeface="Arial" pitchFamily="34" charset="0"/>
                <a:cs typeface="Arial" pitchFamily="34" charset="0"/>
              </a:rPr>
              <a:t>من</a:t>
            </a:r>
            <a:r>
              <a:rPr lang="en-GB" sz="3900" b="1" dirty="0">
                <a:latin typeface="Arial" pitchFamily="34" charset="0"/>
                <a:cs typeface="Arial" pitchFamily="34" charset="0"/>
              </a:rPr>
              <a:t> </a:t>
            </a:r>
            <a:r>
              <a:rPr lang="en-GB" sz="3900" b="1" dirty="0" err="1">
                <a:latin typeface="Arial" pitchFamily="34" charset="0"/>
                <a:cs typeface="Arial" pitchFamily="34" charset="0"/>
              </a:rPr>
              <a:t>الأخبار</a:t>
            </a:r>
            <a:r>
              <a:rPr lang="en-GB" sz="3900" b="1" dirty="0">
                <a:latin typeface="Arial" pitchFamily="34" charset="0"/>
                <a:cs typeface="Arial" pitchFamily="34" charset="0"/>
              </a:rPr>
              <a:t> </a:t>
            </a:r>
            <a:r>
              <a:rPr lang="en-GB" sz="3900" b="1" dirty="0" err="1">
                <a:latin typeface="Arial" pitchFamily="34" charset="0"/>
                <a:cs typeface="Arial" pitchFamily="34" charset="0"/>
              </a:rPr>
              <a:t>والوقائع</a:t>
            </a:r>
            <a:r>
              <a:rPr lang="en-GB" sz="3900" b="1" dirty="0">
                <a:latin typeface="Arial" pitchFamily="34" charset="0"/>
                <a:cs typeface="Arial" pitchFamily="34" charset="0"/>
              </a:rPr>
              <a:t> </a:t>
            </a:r>
            <a:r>
              <a:rPr lang="en-GB" sz="3900" b="1" dirty="0" err="1">
                <a:latin typeface="Arial" pitchFamily="34" charset="0"/>
                <a:cs typeface="Arial" pitchFamily="34" charset="0"/>
              </a:rPr>
              <a:t>دون</a:t>
            </a:r>
            <a:r>
              <a:rPr lang="en-GB" sz="3900" b="1" dirty="0">
                <a:latin typeface="Arial" pitchFamily="34" charset="0"/>
                <a:cs typeface="Arial" pitchFamily="34" charset="0"/>
              </a:rPr>
              <a:t> </a:t>
            </a:r>
            <a:r>
              <a:rPr lang="en-GB" sz="3900" b="1" dirty="0" err="1">
                <a:latin typeface="Arial" pitchFamily="34" charset="0"/>
                <a:cs typeface="Arial" pitchFamily="34" charset="0"/>
              </a:rPr>
              <a:t>نقد</a:t>
            </a:r>
            <a:r>
              <a:rPr lang="en-GB" sz="3900" b="1" dirty="0">
                <a:latin typeface="Arial" pitchFamily="34" charset="0"/>
                <a:cs typeface="Arial" pitchFamily="34" charset="0"/>
              </a:rPr>
              <a:t> </a:t>
            </a:r>
            <a:r>
              <a:rPr lang="en-GB" sz="3900" b="1" dirty="0" err="1">
                <a:latin typeface="Arial" pitchFamily="34" charset="0"/>
                <a:cs typeface="Arial" pitchFamily="34" charset="0"/>
              </a:rPr>
              <a:t>وتمحيص</a:t>
            </a:r>
            <a:r>
              <a:rPr lang="en-GB" sz="3900" b="1" dirty="0">
                <a:latin typeface="Arial" pitchFamily="34" charset="0"/>
                <a:cs typeface="Arial" pitchFamily="34" charset="0"/>
              </a:rPr>
              <a:t> </a:t>
            </a:r>
            <a:r>
              <a:rPr lang="en-GB" sz="3900" b="1" dirty="0" err="1">
                <a:latin typeface="Arial" pitchFamily="34" charset="0"/>
                <a:cs typeface="Arial" pitchFamily="34" charset="0"/>
              </a:rPr>
              <a:t>ذلك</a:t>
            </a:r>
            <a:r>
              <a:rPr lang="en-GB" sz="3900" b="1" dirty="0">
                <a:latin typeface="Arial" pitchFamily="34" charset="0"/>
                <a:cs typeface="Arial" pitchFamily="34" charset="0"/>
              </a:rPr>
              <a:t> </a:t>
            </a:r>
            <a:r>
              <a:rPr lang="en-GB" sz="3900" b="1" dirty="0" err="1">
                <a:latin typeface="Arial" pitchFamily="34" charset="0"/>
                <a:cs typeface="Arial" pitchFamily="34" charset="0"/>
              </a:rPr>
              <a:t>أن</a:t>
            </a:r>
            <a:r>
              <a:rPr lang="en-GB" sz="3900" b="1" dirty="0">
                <a:latin typeface="Arial" pitchFamily="34" charset="0"/>
                <a:cs typeface="Arial" pitchFamily="34" charset="0"/>
              </a:rPr>
              <a:t> </a:t>
            </a:r>
            <a:r>
              <a:rPr lang="en-GB" sz="3900" b="1" dirty="0" err="1">
                <a:latin typeface="Arial" pitchFamily="34" charset="0"/>
                <a:cs typeface="Arial" pitchFamily="34" charset="0"/>
              </a:rPr>
              <a:t>المخطوطات</a:t>
            </a:r>
            <a:r>
              <a:rPr lang="en-GB" sz="3900" b="1" dirty="0">
                <a:latin typeface="Arial" pitchFamily="34" charset="0"/>
                <a:cs typeface="Arial" pitchFamily="34" charset="0"/>
              </a:rPr>
              <a:t> </a:t>
            </a:r>
            <a:r>
              <a:rPr lang="en-GB" sz="3900" b="1" dirty="0" err="1">
                <a:latin typeface="Arial" pitchFamily="34" charset="0"/>
                <a:cs typeface="Arial" pitchFamily="34" charset="0"/>
              </a:rPr>
              <a:t>والوثائق</a:t>
            </a:r>
            <a:r>
              <a:rPr lang="en-GB" sz="3900" b="1" dirty="0">
                <a:latin typeface="Arial" pitchFamily="34" charset="0"/>
                <a:cs typeface="Arial" pitchFamily="34" charset="0"/>
              </a:rPr>
              <a:t> </a:t>
            </a:r>
            <a:r>
              <a:rPr lang="en-GB" sz="3900" b="1" dirty="0" err="1">
                <a:latin typeface="Arial" pitchFamily="34" charset="0"/>
                <a:cs typeface="Arial" pitchFamily="34" charset="0"/>
              </a:rPr>
              <a:t>قد</a:t>
            </a:r>
            <a:r>
              <a:rPr lang="en-GB" sz="3900" b="1" dirty="0">
                <a:latin typeface="Arial" pitchFamily="34" charset="0"/>
                <a:cs typeface="Arial" pitchFamily="34" charset="0"/>
              </a:rPr>
              <a:t> </a:t>
            </a:r>
            <a:r>
              <a:rPr lang="en-GB" sz="3900" b="1" dirty="0" err="1">
                <a:latin typeface="Arial" pitchFamily="34" charset="0"/>
                <a:cs typeface="Arial" pitchFamily="34" charset="0"/>
              </a:rPr>
              <a:t>تحمل</a:t>
            </a:r>
            <a:r>
              <a:rPr lang="en-GB" sz="3900" b="1" dirty="0">
                <a:latin typeface="Arial" pitchFamily="34" charset="0"/>
                <a:cs typeface="Arial" pitchFamily="34" charset="0"/>
              </a:rPr>
              <a:t> </a:t>
            </a:r>
            <a:r>
              <a:rPr lang="en-GB" sz="3900" b="1" dirty="0" err="1">
                <a:latin typeface="Arial" pitchFamily="34" charset="0"/>
                <a:cs typeface="Arial" pitchFamily="34" charset="0"/>
              </a:rPr>
              <a:t>الصدق</a:t>
            </a:r>
            <a:r>
              <a:rPr lang="en-GB" sz="3900" b="1" dirty="0">
                <a:latin typeface="Arial" pitchFamily="34" charset="0"/>
                <a:cs typeface="Arial" pitchFamily="34" charset="0"/>
              </a:rPr>
              <a:t> </a:t>
            </a:r>
            <a:r>
              <a:rPr lang="en-GB" sz="3900" b="1" dirty="0" err="1">
                <a:latin typeface="Arial" pitchFamily="34" charset="0"/>
                <a:cs typeface="Arial" pitchFamily="34" charset="0"/>
              </a:rPr>
              <a:t>أو</a:t>
            </a:r>
            <a:r>
              <a:rPr lang="en-GB" sz="3900" b="1" dirty="0">
                <a:latin typeface="Arial" pitchFamily="34" charset="0"/>
                <a:cs typeface="Arial" pitchFamily="34" charset="0"/>
              </a:rPr>
              <a:t> </a:t>
            </a:r>
            <a:r>
              <a:rPr lang="en-GB" sz="3900" b="1" dirty="0" err="1" smtClean="0">
                <a:latin typeface="Arial" pitchFamily="34" charset="0"/>
                <a:cs typeface="Arial" pitchFamily="34" charset="0"/>
              </a:rPr>
              <a:t>الكذب</a:t>
            </a:r>
            <a:r>
              <a:rPr lang="ar-SA" sz="3900" b="1" dirty="0" smtClean="0">
                <a:latin typeface="Arial" pitchFamily="34" charset="0"/>
                <a:cs typeface="Arial" pitchFamily="34" charset="0"/>
              </a:rPr>
              <a:t>.</a:t>
            </a:r>
            <a:r>
              <a:rPr lang="en-GB" sz="3900" b="1" dirty="0" smtClean="0">
                <a:latin typeface="Arial" pitchFamily="34" charset="0"/>
                <a:cs typeface="Arial" pitchFamily="34" charset="0"/>
              </a:rPr>
              <a:t> </a:t>
            </a:r>
            <a:endParaRPr lang="en-GB" sz="3900" b="1"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5274583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B050"/>
            </a:solidFill>
          </a:ln>
        </p:spPr>
        <p:txBody>
          <a:bodyPr/>
          <a:lstStyle/>
          <a:p>
            <a:pPr algn="r" rtl="1"/>
            <a:r>
              <a:rPr lang="ar-SA" b="1" dirty="0">
                <a:solidFill>
                  <a:srgbClr val="00B050"/>
                </a:solidFill>
                <a:latin typeface="Arial" pitchFamily="34" charset="0"/>
                <a:cs typeface="Arial" pitchFamily="34" charset="0"/>
              </a:rPr>
              <a:t>مدخل الى منهج دراسة النصوص والوثائق</a:t>
            </a:r>
            <a:r>
              <a:rPr lang="ar-SA" b="1" dirty="0">
                <a:solidFill>
                  <a:schemeClr val="accent2"/>
                </a:solidFill>
                <a:latin typeface="Arial" pitchFamily="34" charset="0"/>
                <a:cs typeface="Arial" pitchFamily="34" charset="0"/>
              </a:rPr>
              <a:t> </a:t>
            </a:r>
            <a:endParaRPr lang="en-GB" b="1" dirty="0">
              <a:latin typeface="Arial" pitchFamily="34" charset="0"/>
              <a:cs typeface="Arial" pitchFamily="34" charset="0"/>
            </a:endParaRPr>
          </a:p>
        </p:txBody>
      </p:sp>
      <p:sp>
        <p:nvSpPr>
          <p:cNvPr id="3" name="Content Placeholder 2"/>
          <p:cNvSpPr>
            <a:spLocks noGrp="1"/>
          </p:cNvSpPr>
          <p:nvPr>
            <p:ph idx="1"/>
          </p:nvPr>
        </p:nvSpPr>
        <p:spPr/>
        <p:txBody>
          <a:bodyPr/>
          <a:lstStyle/>
          <a:p>
            <a:pPr algn="just" rtl="1"/>
            <a:r>
              <a:rPr lang="ar-SA" sz="3600" b="1" dirty="0" smtClean="0">
                <a:latin typeface="Arial" pitchFamily="34" charset="0"/>
                <a:cs typeface="Arial" pitchFamily="34" charset="0"/>
              </a:rPr>
              <a:t>وينقسم النقد الداخلي إلى قسمين:</a:t>
            </a:r>
          </a:p>
          <a:p>
            <a:pPr algn="just" rtl="1"/>
            <a:r>
              <a:rPr lang="ar-SA" sz="3600" b="1" dirty="0" smtClean="0">
                <a:latin typeface="Arial" pitchFamily="34" charset="0"/>
                <a:cs typeface="Arial" pitchFamily="34" charset="0"/>
              </a:rPr>
              <a:t>نقد </a:t>
            </a:r>
            <a:r>
              <a:rPr lang="ar-SA" sz="3600" b="1" dirty="0" smtClean="0">
                <a:solidFill>
                  <a:srgbClr val="7030A0"/>
                </a:solidFill>
                <a:latin typeface="Arial" pitchFamily="34" charset="0"/>
                <a:cs typeface="Arial" pitchFamily="34" charset="0"/>
              </a:rPr>
              <a:t>داخلي إيجابي </a:t>
            </a:r>
            <a:r>
              <a:rPr lang="ar-SA" sz="3600" b="1" dirty="0" smtClean="0">
                <a:latin typeface="Arial" pitchFamily="34" charset="0"/>
                <a:cs typeface="Arial" pitchFamily="34" charset="0"/>
              </a:rPr>
              <a:t>– يفسر النص ويظهر معناه</a:t>
            </a:r>
          </a:p>
          <a:p>
            <a:pPr algn="just" rtl="1"/>
            <a:r>
              <a:rPr lang="ar-SA" sz="3600" b="1" dirty="0" smtClean="0">
                <a:latin typeface="Arial" pitchFamily="34" charset="0"/>
                <a:cs typeface="Arial" pitchFamily="34" charset="0"/>
              </a:rPr>
              <a:t>نقد </a:t>
            </a:r>
            <a:r>
              <a:rPr lang="ar-SA" sz="3600" b="1" dirty="0" smtClean="0">
                <a:solidFill>
                  <a:srgbClr val="FF0000"/>
                </a:solidFill>
                <a:latin typeface="Arial" pitchFamily="34" charset="0"/>
                <a:cs typeface="Arial" pitchFamily="34" charset="0"/>
              </a:rPr>
              <a:t>داخلي سلبي </a:t>
            </a:r>
            <a:r>
              <a:rPr lang="ar-SA" sz="3600" b="1" dirty="0" smtClean="0">
                <a:latin typeface="Arial" pitchFamily="34" charset="0"/>
                <a:cs typeface="Arial" pitchFamily="34" charset="0"/>
              </a:rPr>
              <a:t>– يكشف الستار عن مآرب المؤلف وأهوائه ودرجة تدقيقه في الرواية.</a:t>
            </a:r>
            <a:endParaRPr lang="en-GB" sz="3600" b="1"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ar-SA" smtClean="0"/>
              <a:t>الفصل الدراسي الثاني 1432/1431 هـ</a:t>
            </a:r>
            <a:endParaRPr lang="en-US"/>
          </a:p>
        </p:txBody>
      </p:sp>
    </p:spTree>
    <p:extLst>
      <p:ext uri="{BB962C8B-B14F-4D97-AF65-F5344CB8AC3E}">
        <p14:creationId xmlns:p14="http://schemas.microsoft.com/office/powerpoint/2010/main" val="2720648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3">
                <a:lumMod val="75000"/>
              </a:schemeClr>
            </a:solidFill>
          </a:ln>
        </p:spPr>
        <p:txBody>
          <a:bodyPr/>
          <a:lstStyle/>
          <a:p>
            <a:pPr algn="just" rtl="1"/>
            <a:r>
              <a:rPr lang="ar-SA" b="1" dirty="0">
                <a:solidFill>
                  <a:srgbClr val="00B050"/>
                </a:solidFill>
                <a:latin typeface="Arial" pitchFamily="34" charset="0"/>
                <a:cs typeface="Arial" pitchFamily="34" charset="0"/>
              </a:rPr>
              <a:t>مدخل الى منهج دراسة النصوص والوثائق</a:t>
            </a:r>
            <a:r>
              <a:rPr lang="ar-SA" b="1" dirty="0">
                <a:solidFill>
                  <a:schemeClr val="accent2"/>
                </a:solidFill>
                <a:latin typeface="Arial" pitchFamily="34" charset="0"/>
                <a:cs typeface="Arial" pitchFamily="34" charset="0"/>
              </a:rPr>
              <a:t> </a:t>
            </a:r>
            <a:endParaRPr lang="en-GB" b="1" dirty="0">
              <a:solidFill>
                <a:schemeClr val="accent3"/>
              </a:solidFill>
              <a:latin typeface="Arial" pitchFamily="34" charset="0"/>
              <a:cs typeface="Arial" pitchFamily="34" charset="0"/>
            </a:endParaRPr>
          </a:p>
        </p:txBody>
      </p:sp>
      <p:sp>
        <p:nvSpPr>
          <p:cNvPr id="3" name="Content Placeholder 2"/>
          <p:cNvSpPr>
            <a:spLocks noGrp="1"/>
          </p:cNvSpPr>
          <p:nvPr>
            <p:ph idx="1"/>
          </p:nvPr>
        </p:nvSpPr>
        <p:spPr/>
        <p:txBody>
          <a:bodyPr>
            <a:normAutofit fontScale="77500" lnSpcReduction="20000"/>
          </a:bodyPr>
          <a:lstStyle/>
          <a:p>
            <a:pPr marL="57150" indent="0" algn="just" rtl="1">
              <a:buNone/>
            </a:pPr>
            <a:r>
              <a:rPr lang="ar-SA" sz="5000" b="1" dirty="0">
                <a:solidFill>
                  <a:srgbClr val="002060"/>
                </a:solidFill>
                <a:latin typeface="Arial" pitchFamily="34" charset="0"/>
                <a:cs typeface="Arial" pitchFamily="34" charset="0"/>
              </a:rPr>
              <a:t>تفسير ظاهر </a:t>
            </a:r>
            <a:r>
              <a:rPr lang="ar-SA" sz="5000" b="1" dirty="0" smtClean="0">
                <a:solidFill>
                  <a:srgbClr val="002060"/>
                </a:solidFill>
                <a:latin typeface="Arial" pitchFamily="34" charset="0"/>
                <a:cs typeface="Arial" pitchFamily="34" charset="0"/>
              </a:rPr>
              <a:t>النص</a:t>
            </a:r>
            <a:endParaRPr lang="ar-SA" sz="5000" b="1" dirty="0">
              <a:solidFill>
                <a:srgbClr val="002060"/>
              </a:solidFill>
              <a:latin typeface="Arial" pitchFamily="34" charset="0"/>
              <a:cs typeface="Arial" pitchFamily="34" charset="0"/>
            </a:endParaRPr>
          </a:p>
          <a:p>
            <a:pPr marL="57150" indent="0" algn="just" rtl="1">
              <a:buNone/>
            </a:pPr>
            <a:r>
              <a:rPr lang="ar-SA" sz="4600" b="1" dirty="0" smtClean="0">
                <a:latin typeface="Arial" pitchFamily="34" charset="0"/>
                <a:cs typeface="Arial" pitchFamily="34" charset="0"/>
              </a:rPr>
              <a:t>على المؤرخ أن يلم بلغة الأصل الذي يدرس كما عرفت واستعملت في العصر الذي عاش فيه راوي الرواية. ولايكتفي بالمعرفة العامة مع الإستعانة ب</a:t>
            </a:r>
            <a:r>
              <a:rPr lang="ar-SA" sz="4600" b="1" dirty="0">
                <a:latin typeface="Arial" pitchFamily="34" charset="0"/>
                <a:cs typeface="Arial" pitchFamily="34" charset="0"/>
              </a:rPr>
              <a:t>ع</a:t>
            </a:r>
            <a:r>
              <a:rPr lang="ar-SA" sz="4600" b="1" dirty="0" smtClean="0">
                <a:latin typeface="Arial" pitchFamily="34" charset="0"/>
                <a:cs typeface="Arial" pitchFamily="34" charset="0"/>
              </a:rPr>
              <a:t>لم فقه اللغة اذا لزم الأمر.</a:t>
            </a:r>
          </a:p>
          <a:p>
            <a:pPr algn="just" rtl="1"/>
            <a:r>
              <a:rPr lang="ar-SA" sz="4600" b="1" dirty="0" smtClean="0">
                <a:latin typeface="Arial" pitchFamily="34" charset="0"/>
                <a:cs typeface="Arial" pitchFamily="34" charset="0"/>
              </a:rPr>
              <a:t>اللغة كما اشرنا من قبل تتغير من عصر الى عصر ولذلك على الباحث ان يسعى الى الإستعانة في تحديد معنى بعض الألفاظ الخاصة عن طريق فهم الجمل والتراكيب التي وردت فيها.</a:t>
            </a:r>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1432/1431 هـ</a:t>
            </a:r>
            <a:endParaRPr lang="en-US"/>
          </a:p>
        </p:txBody>
      </p:sp>
    </p:spTree>
    <p:extLst>
      <p:ext uri="{BB962C8B-B14F-4D97-AF65-F5344CB8AC3E}">
        <p14:creationId xmlns:p14="http://schemas.microsoft.com/office/powerpoint/2010/main" val="77812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0"/>
            <a:ext cx="9753600" cy="4831560"/>
          </a:xfrm>
        </p:spPr>
        <p:txBody>
          <a:bodyPr>
            <a:normAutofit/>
          </a:bodyPr>
          <a:lstStyle/>
          <a:p>
            <a:pPr lvl="1" algn="just" rtl="1"/>
            <a:r>
              <a:rPr lang="ar-SA" sz="4200" b="1" dirty="0" smtClean="0">
                <a:latin typeface="Arial" pitchFamily="34" charset="0"/>
                <a:cs typeface="Arial" pitchFamily="34" charset="0"/>
              </a:rPr>
              <a:t>تختلف معاني الكلمات من مكان لآخر فينبغي معرفة اللغة او اللهجة المحلية التي دون بها الأصل.</a:t>
            </a:r>
          </a:p>
          <a:p>
            <a:pPr lvl="1" algn="just" rtl="1"/>
            <a:r>
              <a:rPr lang="ar-SA" sz="4200" b="1" dirty="0" smtClean="0">
                <a:latin typeface="Arial" pitchFamily="34" charset="0"/>
                <a:cs typeface="Arial" pitchFamily="34" charset="0"/>
              </a:rPr>
              <a:t>إذا شك المؤرخ في فهم بعض الدقائق اللغوية التي وردت في احد الأصول فعليه مطالعة كل النص او الرجوع الى مؤلفات المؤلف لأن لكل كاتب اسلوب معين ويمكن الإستعانة بمؤلفات المعاصرين له او البيئة التي عاش فيها.</a:t>
            </a:r>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rgbClr val="C00000"/>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27910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anim calcmode="lin" valueType="num">
                                      <p:cBhvr>
                                        <p:cTn id="20" dur="2000" fill="hold"/>
                                        <p:tgtEl>
                                          <p:spTgt spid="4"/>
                                        </p:tgtEl>
                                        <p:attrNameLst>
                                          <p:attrName>ppt_w</p:attrName>
                                        </p:attrNameLst>
                                      </p:cBhvr>
                                      <p:tavLst>
                                        <p:tav tm="0" fmla="#ppt_w*sin(2.5*pi*$)">
                                          <p:val>
                                            <p:fltVal val="0"/>
                                          </p:val>
                                        </p:tav>
                                        <p:tav tm="100000">
                                          <p:val>
                                            <p:fltVal val="1"/>
                                          </p:val>
                                        </p:tav>
                                      </p:tavLst>
                                    </p:anim>
                                    <p:anim calcmode="lin" valueType="num">
                                      <p:cBhvr>
                                        <p:cTn id="21"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0"/>
            <a:ext cx="9753600" cy="4495800"/>
          </a:xfrm>
        </p:spPr>
        <p:txBody>
          <a:bodyPr>
            <a:normAutofit lnSpcReduction="10000"/>
          </a:bodyPr>
          <a:lstStyle/>
          <a:p>
            <a:pPr algn="just" rtl="1"/>
            <a:r>
              <a:rPr lang="ar-SA" sz="3600" b="1" dirty="0" smtClean="0">
                <a:latin typeface="Arial" pitchFamily="34" charset="0"/>
                <a:cs typeface="Arial" pitchFamily="34" charset="0"/>
              </a:rPr>
              <a:t>يجب الا تفسر الكلمات والجمل بمعزل عن الصياغ العام بل في ذاتها وفي اطار السياق العام للنص التاريخي.</a:t>
            </a:r>
          </a:p>
          <a:p>
            <a:pPr marL="411480" lvl="1" indent="-342900" algn="just" rtl="1">
              <a:spcBef>
                <a:spcPts val="700"/>
              </a:spcBef>
              <a:buClrTx/>
              <a:buSzPct val="95000"/>
              <a:buFont typeface="Wingdings"/>
              <a:buChar char=""/>
            </a:pPr>
            <a:r>
              <a:rPr lang="ar-SA" sz="3600" b="1" dirty="0" smtClean="0">
                <a:latin typeface="Arial" pitchFamily="34" charset="0"/>
                <a:cs typeface="Arial" pitchFamily="34" charset="0"/>
              </a:rPr>
              <a:t>قد يلمس المؤرخ غموضاً او  نقصاً او تناقضاً في المعنى إذا هو إستمسك بظاهر النص. لان النص قد يحتوي على تشبيه او مجاز او كناية أوتلميح وفي هذه الحالة لابد للباحث من محاولة الوصول الى المعنى الحقيقي الذي رمى اليه كاتب الاصل. ولعل خير معين للمؤرخ مطالعة القرآن الكريم  ليقف على ما ورد به من كناية وسجع ومجاز واستعارة ...إلخ.</a:t>
            </a:r>
            <a:endParaRPr lang="en-GB" sz="3600" b="1" dirty="0" smtClean="0">
              <a:latin typeface="Arial" pitchFamily="34" charset="0"/>
              <a:cs typeface="Arial" pitchFamily="34" charset="0"/>
            </a:endParaRPr>
          </a:p>
          <a:p>
            <a:pPr algn="r" rtl="1"/>
            <a:endParaRPr lang="en-GB" dirty="0"/>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rgbClr val="FFFF00"/>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731920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anim calcmode="lin" valueType="num">
                                      <p:cBhvr>
                                        <p:cTn id="20" dur="2000" fill="hold"/>
                                        <p:tgtEl>
                                          <p:spTgt spid="4"/>
                                        </p:tgtEl>
                                        <p:attrNameLst>
                                          <p:attrName>ppt_w</p:attrName>
                                        </p:attrNameLst>
                                      </p:cBhvr>
                                      <p:tavLst>
                                        <p:tav tm="0" fmla="#ppt_w*sin(2.5*pi*$)">
                                          <p:val>
                                            <p:fltVal val="0"/>
                                          </p:val>
                                        </p:tav>
                                        <p:tav tm="100000">
                                          <p:val>
                                            <p:fltVal val="1"/>
                                          </p:val>
                                        </p:tav>
                                      </p:tavLst>
                                    </p:anim>
                                    <p:anim calcmode="lin" valueType="num">
                                      <p:cBhvr>
                                        <p:cTn id="21"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76400"/>
            <a:ext cx="9182100" cy="4419600"/>
          </a:xfrm>
        </p:spPr>
        <p:txBody>
          <a:bodyPr>
            <a:normAutofit fontScale="92500"/>
          </a:bodyPr>
          <a:lstStyle/>
          <a:p>
            <a:pPr algn="just" rtl="1"/>
            <a:r>
              <a:rPr lang="ar-SA" sz="4200" b="1" dirty="0" smtClean="0">
                <a:latin typeface="Arial" pitchFamily="34" charset="0"/>
                <a:cs typeface="Arial" pitchFamily="34" charset="0"/>
              </a:rPr>
              <a:t>أذا كان النص غامضا او يتعارض مع آراء المؤلف اوالحقائق التاريخية او غير مناسب للموضوع فإن ذلك يشير الى إحتمال وجود معنى خفي يرمي إليه المؤلف.</a:t>
            </a:r>
          </a:p>
          <a:p>
            <a:pPr algn="just" rtl="1"/>
            <a:r>
              <a:rPr lang="ar-SA" sz="4600" b="1" dirty="0" smtClean="0">
                <a:latin typeface="Arial" pitchFamily="34" charset="0"/>
                <a:cs typeface="Arial" pitchFamily="34" charset="0"/>
              </a:rPr>
              <a:t>بعض الكتاب يعمدون الى الرمز وعدم تقديم دليل يمكن ان يساعد الباحث في فهم المعنى الحقيقي الذي يقصده.</a:t>
            </a:r>
          </a:p>
          <a:p>
            <a:pPr algn="just" rtl="1"/>
            <a:endParaRPr lang="en-GB" dirty="0"/>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chemeClr val="accent3">
                <a:lumMod val="50000"/>
              </a:schemeClr>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71145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anim calcmode="lin" valueType="num">
                                      <p:cBhvr>
                                        <p:cTn id="22" dur="2000" fill="hold"/>
                                        <p:tgtEl>
                                          <p:spTgt spid="4"/>
                                        </p:tgtEl>
                                        <p:attrNameLst>
                                          <p:attrName>ppt_w</p:attrName>
                                        </p:attrNameLst>
                                      </p:cBhvr>
                                      <p:tavLst>
                                        <p:tav tm="0" fmla="#ppt_w*sin(2.5*pi*$)">
                                          <p:val>
                                            <p:fltVal val="0"/>
                                          </p:val>
                                        </p:tav>
                                        <p:tav tm="100000">
                                          <p:val>
                                            <p:fltVal val="1"/>
                                          </p:val>
                                        </p:tav>
                                      </p:tavLst>
                                    </p:anim>
                                    <p:anim calcmode="lin" valueType="num">
                                      <p:cBhvr>
                                        <p:cTn id="23"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sz="3600" b="1" dirty="0" smtClean="0">
                <a:latin typeface="Arial" pitchFamily="34" charset="0"/>
                <a:cs typeface="Arial" pitchFamily="34" charset="0"/>
              </a:rPr>
              <a:t>القاعدة العامة هي أذا كان النص غامضا او يتعارض مع آراء المؤلف اوالحقائق التاريخية او غير مناسب للموضوع فإن ذلك يشير الى إحتمال وجود معنى خفي يرمي إليه المؤلف.</a:t>
            </a:r>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rgbClr val="FF0066"/>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652388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ppt_w</p:attrName>
                                        </p:attrNameLst>
                                      </p:cBhvr>
                                      <p:tavLst>
                                        <p:tav tm="0" fmla="#ppt_w*sin(2.5*pi*$)">
                                          <p:val>
                                            <p:fltVal val="0"/>
                                          </p:val>
                                        </p:tav>
                                        <p:tav tm="100000">
                                          <p:val>
                                            <p:fltVal val="1"/>
                                          </p:val>
                                        </p:tav>
                                      </p:tavLst>
                                    </p:anim>
                                    <p:anim calcmode="lin" valueType="num">
                                      <p:cBhvr>
                                        <p:cTn id="16"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4">
                <a:lumMod val="75000"/>
              </a:schemeClr>
            </a:solidFill>
          </a:ln>
        </p:spPr>
        <p:txBody>
          <a:bodyPr/>
          <a:lstStyle/>
          <a:p>
            <a:pPr algn="r" rtl="1"/>
            <a:r>
              <a:rPr lang="ar-SA" b="1" dirty="0">
                <a:solidFill>
                  <a:srgbClr val="00B050"/>
                </a:solidFill>
                <a:latin typeface="Arial" pitchFamily="34" charset="0"/>
                <a:cs typeface="Arial" pitchFamily="34" charset="0"/>
              </a:rPr>
              <a:t>مدخل الى منهج دراسة النصوص والوثائق</a:t>
            </a:r>
            <a:r>
              <a:rPr lang="ar-SA" b="1" dirty="0">
                <a:solidFill>
                  <a:schemeClr val="accent2"/>
                </a:solidFill>
                <a:latin typeface="Arial" pitchFamily="34" charset="0"/>
                <a:cs typeface="Arial" pitchFamily="34" charset="0"/>
              </a:rPr>
              <a:t> </a:t>
            </a:r>
            <a:endParaRPr lang="en-GB" b="1" dirty="0">
              <a:solidFill>
                <a:srgbClr val="00B050"/>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lgn="r" rtl="1"/>
            <a:r>
              <a:rPr lang="ar-SA" sz="4000" b="1" dirty="0">
                <a:solidFill>
                  <a:srgbClr val="002060"/>
                </a:solidFill>
                <a:latin typeface="Arial" pitchFamily="34" charset="0"/>
                <a:cs typeface="Arial" pitchFamily="34" charset="0"/>
              </a:rPr>
              <a:t>النقد الداخلي السلبي</a:t>
            </a:r>
            <a:endParaRPr lang="ar-SA" sz="4000" b="1" dirty="0" smtClean="0">
              <a:solidFill>
                <a:srgbClr val="002060"/>
              </a:solidFill>
              <a:latin typeface="Arial" pitchFamily="34" charset="0"/>
              <a:cs typeface="Arial" pitchFamily="34" charset="0"/>
            </a:endParaRPr>
          </a:p>
          <a:p>
            <a:pPr algn="just" rtl="1"/>
            <a:r>
              <a:rPr lang="ar-SA" sz="3600" b="1" dirty="0" smtClean="0">
                <a:latin typeface="Arial" pitchFamily="34" charset="0"/>
                <a:cs typeface="Arial" pitchFamily="34" charset="0"/>
              </a:rPr>
              <a:t>يهدف الى إثبات مدى أمانة وصدق الراوي أو الكاتب ودقة معلوماته ومقدار مالديه من العدالة والضبط.</a:t>
            </a:r>
          </a:p>
          <a:p>
            <a:pPr algn="r" rtl="1"/>
            <a:r>
              <a:rPr lang="ar-SA" sz="3600" b="1" dirty="0" smtClean="0">
                <a:latin typeface="Arial" pitchFamily="34" charset="0"/>
                <a:cs typeface="Arial" pitchFamily="34" charset="0"/>
              </a:rPr>
              <a:t>من أقوال المؤرخين</a:t>
            </a:r>
          </a:p>
          <a:p>
            <a:pPr lvl="1" algn="r" rtl="1"/>
            <a:r>
              <a:rPr lang="ar-SA" sz="3600" b="1" dirty="0" smtClean="0">
                <a:latin typeface="Arial" pitchFamily="34" charset="0"/>
                <a:cs typeface="Arial" pitchFamily="34" charset="0"/>
              </a:rPr>
              <a:t>شك المؤرخ رائد حكمته</a:t>
            </a:r>
          </a:p>
          <a:p>
            <a:pPr lvl="1" algn="r" rtl="1"/>
            <a:r>
              <a:rPr lang="ar-SA" sz="3600" b="1" dirty="0" smtClean="0">
                <a:latin typeface="Arial" pitchFamily="34" charset="0"/>
                <a:cs typeface="Arial" pitchFamily="34" charset="0"/>
              </a:rPr>
              <a:t>الأصل في التاريخ الإتهام لا براءة الذمة</a:t>
            </a:r>
            <a:r>
              <a:rPr lang="ar-SA" sz="3200" b="1" dirty="0" smtClean="0">
                <a:latin typeface="Arial" pitchFamily="34" charset="0"/>
                <a:cs typeface="Arial" pitchFamily="34" charset="0"/>
              </a:rPr>
              <a:t/>
            </a:r>
            <a:br>
              <a:rPr lang="ar-SA" sz="3200" b="1" dirty="0" smtClean="0">
                <a:latin typeface="Arial" pitchFamily="34" charset="0"/>
                <a:cs typeface="Arial" pitchFamily="34" charset="0"/>
              </a:rPr>
            </a:br>
            <a:endParaRPr lang="en-GB" sz="3200"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ar-SA" smtClean="0"/>
              <a:t>الفصل الدراسي الثاني 1432/1431 هـ</a:t>
            </a:r>
            <a:endParaRPr lang="en-US"/>
          </a:p>
        </p:txBody>
      </p:sp>
    </p:spTree>
    <p:extLst>
      <p:ext uri="{BB962C8B-B14F-4D97-AF65-F5344CB8AC3E}">
        <p14:creationId xmlns:p14="http://schemas.microsoft.com/office/powerpoint/2010/main" val="2689795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5" presetClass="entr" presetSubtype="0" fill="hold" grpId="0"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2000"/>
                                        <p:tgtEl>
                                          <p:spTgt spid="2"/>
                                        </p:tgtEl>
                                      </p:cBhvr>
                                    </p:animEffect>
                                    <p:anim calcmode="lin" valueType="num">
                                      <p:cBhvr>
                                        <p:cTn id="39" dur="2000" fill="hold"/>
                                        <p:tgtEl>
                                          <p:spTgt spid="2"/>
                                        </p:tgtEl>
                                        <p:attrNameLst>
                                          <p:attrName>ppt_w</p:attrName>
                                        </p:attrNameLst>
                                      </p:cBhvr>
                                      <p:tavLst>
                                        <p:tav tm="0" fmla="#ppt_w*sin(2.5*pi*$)">
                                          <p:val>
                                            <p:fltVal val="0"/>
                                          </p:val>
                                        </p:tav>
                                        <p:tav tm="100000">
                                          <p:val>
                                            <p:fltVal val="1"/>
                                          </p:val>
                                        </p:tav>
                                      </p:tavLst>
                                    </p:anim>
                                    <p:anim calcmode="lin" valueType="num">
                                      <p:cBhvr>
                                        <p:cTn id="40"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just" rtl="1"/>
            <a:r>
              <a:rPr lang="ar-SA" sz="3600" b="1" dirty="0" smtClean="0">
                <a:latin typeface="Arial" pitchFamily="34" charset="0"/>
                <a:cs typeface="Arial" pitchFamily="34" charset="0"/>
              </a:rPr>
              <a:t>قد يكون اللراوي غرض يدفعه للكذب  او قد تخونه الذاكرة او قد يخلط بين الوقائع ولذلك يتوجب على الباحث أن يطرح عددا من التساؤلات للوصول للحقيقة ومن ذلك:</a:t>
            </a:r>
          </a:p>
          <a:p>
            <a:pPr lvl="1" algn="just" rtl="1"/>
            <a:r>
              <a:rPr lang="ar-SA" sz="3600" b="1" dirty="0" smtClean="0">
                <a:latin typeface="Arial" pitchFamily="34" charset="0"/>
                <a:cs typeface="Arial" pitchFamily="34" charset="0"/>
              </a:rPr>
              <a:t> هل لراوي الرواية مصلحة فيما يروي</a:t>
            </a:r>
          </a:p>
          <a:p>
            <a:pPr lvl="1" algn="just" rtl="1"/>
            <a:r>
              <a:rPr lang="ar-SA" sz="3600" b="1" dirty="0" smtClean="0">
                <a:latin typeface="Arial" pitchFamily="34" charset="0"/>
                <a:cs typeface="Arial" pitchFamily="34" charset="0"/>
              </a:rPr>
              <a:t>هل تعرض الراوي لظروف اجبرته على التلفيق</a:t>
            </a:r>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rgbClr val="C00000"/>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535405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5"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2000"/>
                                        <p:tgtEl>
                                          <p:spTgt spid="4"/>
                                        </p:tgtEl>
                                      </p:cBhvr>
                                    </p:animEffect>
                                    <p:anim calcmode="lin" valueType="num">
                                      <p:cBhvr>
                                        <p:cTn id="25" dur="2000" fill="hold"/>
                                        <p:tgtEl>
                                          <p:spTgt spid="4"/>
                                        </p:tgtEl>
                                        <p:attrNameLst>
                                          <p:attrName>ppt_w</p:attrName>
                                        </p:attrNameLst>
                                      </p:cBhvr>
                                      <p:tavLst>
                                        <p:tav tm="0" fmla="#ppt_w*sin(2.5*pi*$)">
                                          <p:val>
                                            <p:fltVal val="0"/>
                                          </p:val>
                                        </p:tav>
                                        <p:tav tm="100000">
                                          <p:val>
                                            <p:fltVal val="1"/>
                                          </p:val>
                                        </p:tav>
                                      </p:tavLst>
                                    </p:anim>
                                    <p:anim calcmode="lin" valueType="num">
                                      <p:cBhvr>
                                        <p:cTn id="26"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lgn="just" rtl="1"/>
            <a:r>
              <a:rPr lang="ar-SA" sz="3600" b="1" dirty="0" smtClean="0">
                <a:latin typeface="Arial" pitchFamily="34" charset="0"/>
                <a:cs typeface="Arial" pitchFamily="34" charset="0"/>
              </a:rPr>
              <a:t>هل ينتمى الى فئة معينة او قاوم فئة معينة مما اضطره عن قصد او غير قصد الى النظر اليها بعين الرضا</a:t>
            </a:r>
          </a:p>
          <a:p>
            <a:pPr lvl="1" algn="just" rtl="1"/>
            <a:r>
              <a:rPr lang="ar-SA" sz="3600" b="1" dirty="0" smtClean="0">
                <a:latin typeface="Arial" pitchFamily="34" charset="0"/>
                <a:cs typeface="Arial" pitchFamily="34" charset="0"/>
              </a:rPr>
              <a:t>هل كان ينطلق فيما روى من منطلق التفاخر والكبرياء والغرور</a:t>
            </a:r>
            <a:endParaRPr lang="en-GB" sz="3600" b="1" dirty="0" smtClean="0">
              <a:latin typeface="Arial" pitchFamily="34" charset="0"/>
              <a:cs typeface="Arial" pitchFamily="34" charset="0"/>
            </a:endParaRPr>
          </a:p>
          <a:p>
            <a:pPr algn="r" rtl="1"/>
            <a:endParaRPr lang="en-GB" dirty="0"/>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rgbClr val="0070C0"/>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88379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anim calcmode="lin" valueType="num">
                                      <p:cBhvr>
                                        <p:cTn id="20" dur="2000" fill="hold"/>
                                        <p:tgtEl>
                                          <p:spTgt spid="4"/>
                                        </p:tgtEl>
                                        <p:attrNameLst>
                                          <p:attrName>ppt_w</p:attrName>
                                        </p:attrNameLst>
                                      </p:cBhvr>
                                      <p:tavLst>
                                        <p:tav tm="0" fmla="#ppt_w*sin(2.5*pi*$)">
                                          <p:val>
                                            <p:fltVal val="0"/>
                                          </p:val>
                                        </p:tav>
                                        <p:tav tm="100000">
                                          <p:val>
                                            <p:fltVal val="1"/>
                                          </p:val>
                                        </p:tav>
                                      </p:tavLst>
                                    </p:anim>
                                    <p:anim calcmode="lin" valueType="num">
                                      <p:cBhvr>
                                        <p:cTn id="21"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SA" sz="3600" b="1" dirty="0" smtClean="0">
                <a:latin typeface="Arial" pitchFamily="34" charset="0"/>
                <a:cs typeface="Arial" pitchFamily="34" charset="0"/>
              </a:rPr>
              <a:t>هل فيما روى الراوي مدارة او مجاملة او تملق.</a:t>
            </a:r>
          </a:p>
          <a:p>
            <a:pPr algn="just" rtl="1"/>
            <a:r>
              <a:rPr lang="ar-SA" sz="3600" b="1" dirty="0" smtClean="0">
                <a:latin typeface="Arial" pitchFamily="34" charset="0"/>
                <a:cs typeface="Arial" pitchFamily="34" charset="0"/>
              </a:rPr>
              <a:t>هل اتبع الراوى اسلوباً ادبياً للتاثير على النفس </a:t>
            </a:r>
          </a:p>
          <a:p>
            <a:pPr lvl="1" algn="just" rtl="1"/>
            <a:r>
              <a:rPr lang="ar-SA" sz="3600" b="1" dirty="0" smtClean="0">
                <a:latin typeface="Arial" pitchFamily="34" charset="0"/>
                <a:cs typeface="Arial" pitchFamily="34" charset="0"/>
              </a:rPr>
              <a:t>هل كان الراوي سليم الحواس</a:t>
            </a:r>
          </a:p>
          <a:p>
            <a:pPr lvl="1" algn="just" rtl="1"/>
            <a:r>
              <a:rPr lang="ar-SA" sz="3600" b="1" dirty="0" smtClean="0">
                <a:latin typeface="Arial" pitchFamily="34" charset="0"/>
                <a:cs typeface="Arial" pitchFamily="34" charset="0"/>
              </a:rPr>
              <a:t>هل تمتع بشروط المشاهدة العلمية</a:t>
            </a:r>
          </a:p>
          <a:p>
            <a:pPr lvl="1" algn="just" rtl="1"/>
            <a:r>
              <a:rPr lang="ar-SA" sz="3600" b="1" dirty="0" smtClean="0">
                <a:latin typeface="Arial" pitchFamily="34" charset="0"/>
                <a:cs typeface="Arial" pitchFamily="34" charset="0"/>
              </a:rPr>
              <a:t>هل روى ما لاتكتمل رؤيته</a:t>
            </a:r>
          </a:p>
          <a:p>
            <a:pPr algn="just" rtl="1"/>
            <a:endParaRPr lang="ar-SA" sz="3600" b="1" dirty="0" smtClean="0">
              <a:latin typeface="Arial" pitchFamily="34" charset="0"/>
              <a:cs typeface="Arial" pitchFamily="34" charset="0"/>
            </a:endParaRPr>
          </a:p>
          <a:p>
            <a:pPr algn="just" rtl="1">
              <a:buNone/>
            </a:pPr>
            <a:endParaRPr lang="en-GB" dirty="0"/>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rgbClr val="002060"/>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25917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5" presetClass="entr" presetSubtype="0"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2000"/>
                                        <p:tgtEl>
                                          <p:spTgt spid="4"/>
                                        </p:tgtEl>
                                      </p:cBhvr>
                                    </p:animEffect>
                                    <p:anim calcmode="lin" valueType="num">
                                      <p:cBhvr>
                                        <p:cTn id="37" dur="2000" fill="hold"/>
                                        <p:tgtEl>
                                          <p:spTgt spid="4"/>
                                        </p:tgtEl>
                                        <p:attrNameLst>
                                          <p:attrName>ppt_w</p:attrName>
                                        </p:attrNameLst>
                                      </p:cBhvr>
                                      <p:tavLst>
                                        <p:tav tm="0" fmla="#ppt_w*sin(2.5*pi*$)">
                                          <p:val>
                                            <p:fltVal val="0"/>
                                          </p:val>
                                        </p:tav>
                                        <p:tav tm="100000">
                                          <p:val>
                                            <p:fltVal val="1"/>
                                          </p:val>
                                        </p:tav>
                                      </p:tavLst>
                                    </p:anim>
                                    <p:anim calcmode="lin" valueType="num">
                                      <p:cBhvr>
                                        <p:cTn id="38"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447800"/>
            <a:ext cx="9258300" cy="4648200"/>
          </a:xfrm>
        </p:spPr>
        <p:txBody>
          <a:bodyPr>
            <a:normAutofit/>
          </a:bodyPr>
          <a:lstStyle/>
          <a:p>
            <a:pPr algn="just" rtl="1"/>
            <a:r>
              <a:rPr lang="ar-EG" sz="3600" b="1" dirty="0" smtClean="0">
                <a:latin typeface="Arial" pitchFamily="34" charset="0"/>
                <a:cs typeface="Arial" pitchFamily="34" charset="0"/>
              </a:rPr>
              <a:t>وقد صاغ </a:t>
            </a:r>
            <a:r>
              <a:rPr lang="ar-SA" sz="3600" b="1" dirty="0" smtClean="0">
                <a:latin typeface="Arial" pitchFamily="34" charset="0"/>
                <a:cs typeface="Arial" pitchFamily="34" charset="0"/>
              </a:rPr>
              <a:t>أه الحديث </a:t>
            </a:r>
            <a:r>
              <a:rPr lang="ar-EG" sz="3600" b="1" dirty="0" smtClean="0">
                <a:latin typeface="Arial" pitchFamily="34" charset="0"/>
                <a:cs typeface="Arial" pitchFamily="34" charset="0"/>
              </a:rPr>
              <a:t> قواعد نقدية دقيقة ضمن منهج واسع عرف بمصطلح الحديث، وبذلك سبقوا الآخرين في التنظير والتقعيد لكيفية التفاعل مع الروايات بفحصها وتطبيق قواعدهم عليها لغرض الحكم عليها قبولاً ورداً، مما أدى إلى اكتمال معلوماتهم عن الرواة والتدقيق في أحوالهم من حيث الصدق والورع والالتزام الديني</a:t>
            </a:r>
            <a:r>
              <a:rPr lang="ar-SA" sz="3600" b="1" dirty="0" smtClean="0">
                <a:latin typeface="Arial" pitchFamily="34" charset="0"/>
                <a:cs typeface="Arial" pitchFamily="34" charset="0"/>
              </a:rPr>
              <a:t>. </a:t>
            </a:r>
            <a:endParaRPr lang="en-GB" dirty="0"/>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rgbClr val="FF0066"/>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972402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ppt_w</p:attrName>
                                        </p:attrNameLst>
                                      </p:cBhvr>
                                      <p:tavLst>
                                        <p:tav tm="0" fmla="#ppt_w*sin(2.5*pi*$)">
                                          <p:val>
                                            <p:fltVal val="0"/>
                                          </p:val>
                                        </p:tav>
                                        <p:tav tm="100000">
                                          <p:val>
                                            <p:fltVal val="1"/>
                                          </p:val>
                                        </p:tav>
                                      </p:tavLst>
                                    </p:anim>
                                    <p:anim calcmode="lin" valueType="num">
                                      <p:cBhvr>
                                        <p:cTn id="16"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0070C0"/>
            </a:solidFill>
          </a:ln>
        </p:spPr>
        <p:txBody>
          <a:bodyPr/>
          <a:lstStyle/>
          <a:p>
            <a:r>
              <a:rPr lang="ar-SA" b="1" dirty="0">
                <a:solidFill>
                  <a:srgbClr val="00B050"/>
                </a:solidFill>
                <a:latin typeface="Arial" pitchFamily="34" charset="0"/>
                <a:cs typeface="Arial" pitchFamily="34" charset="0"/>
              </a:rPr>
              <a:t>مدخل الى منهج دراسة النصوص والوثائق</a:t>
            </a:r>
            <a:r>
              <a:rPr lang="ar-SA" b="1" dirty="0">
                <a:solidFill>
                  <a:schemeClr val="accent2"/>
                </a:solidFill>
                <a:latin typeface="Arial" pitchFamily="34" charset="0"/>
                <a:cs typeface="Arial" pitchFamily="34" charset="0"/>
              </a:rPr>
              <a:t> </a:t>
            </a:r>
            <a:endParaRPr lang="en-GB" dirty="0"/>
          </a:p>
        </p:txBody>
      </p:sp>
      <p:sp>
        <p:nvSpPr>
          <p:cNvPr id="3" name="Content Placeholder 2"/>
          <p:cNvSpPr>
            <a:spLocks noGrp="1"/>
          </p:cNvSpPr>
          <p:nvPr>
            <p:ph idx="1"/>
          </p:nvPr>
        </p:nvSpPr>
        <p:spPr/>
        <p:txBody>
          <a:bodyPr>
            <a:noAutofit/>
          </a:bodyPr>
          <a:lstStyle/>
          <a:p>
            <a:pPr algn="just" rtl="1"/>
            <a:r>
              <a:rPr lang="ar-SA" sz="3600" b="1" dirty="0"/>
              <a:t>ولابد لنا من الاعتراف بفضل علماء الحديث في </a:t>
            </a:r>
            <a:r>
              <a:rPr lang="ar-SA" sz="3600" b="1" dirty="0" smtClean="0"/>
              <a:t>ذلك.</a:t>
            </a:r>
          </a:p>
          <a:p>
            <a:pPr algn="just" rtl="1"/>
            <a:r>
              <a:rPr lang="ar-SA" sz="3600" b="1" dirty="0" smtClean="0"/>
              <a:t> </a:t>
            </a:r>
            <a:r>
              <a:rPr lang="ar-SA" sz="3600" b="1" dirty="0"/>
              <a:t>قال الإمام مالك بن أنس: "لا يؤخذ العلم من أربعة ويؤخذ مما سوى ذلك، لا يؤخذ من سفيه ولا يؤخذ من صاحب هوى يدعو الناس إلى هواه، ولا من </a:t>
            </a:r>
            <a:r>
              <a:rPr lang="ar-SA" sz="3600" b="1" dirty="0" smtClean="0"/>
              <a:t>كاذب </a:t>
            </a:r>
            <a:r>
              <a:rPr lang="ar-SA" sz="3600" b="1" dirty="0"/>
              <a:t>يكذب في أحاديث الناس ... ولا من شيخ له فضل وصلاح وعبادة إذا كان لا يعرف ما يحدث به</a:t>
            </a:r>
            <a:r>
              <a:rPr lang="ar-SA" sz="3600" b="1" dirty="0" smtClean="0"/>
              <a:t>".</a:t>
            </a:r>
          </a:p>
          <a:p>
            <a:pPr marL="0" indent="0" algn="just" rtl="1">
              <a:buNone/>
            </a:pPr>
            <a:r>
              <a:rPr lang="ar-SA" sz="3600" b="1" dirty="0"/>
              <a:t/>
            </a:r>
            <a:br>
              <a:rPr lang="ar-SA" sz="3600" b="1" dirty="0"/>
            </a:br>
            <a:endParaRPr lang="en-GB" sz="3600" b="1"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15243371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3">
                <a:lumMod val="50000"/>
              </a:schemeClr>
            </a:solidFill>
          </a:ln>
        </p:spPr>
        <p:txBody>
          <a:bodyPr/>
          <a:lstStyle/>
          <a:p>
            <a:r>
              <a:rPr lang="ar-SA" b="1" dirty="0">
                <a:solidFill>
                  <a:srgbClr val="00B050"/>
                </a:solidFill>
                <a:latin typeface="Arial" pitchFamily="34" charset="0"/>
                <a:cs typeface="Arial" pitchFamily="34" charset="0"/>
              </a:rPr>
              <a:t>مدخل الى منهج دراسة النصوص والوثائق</a:t>
            </a:r>
            <a:r>
              <a:rPr lang="ar-SA" b="1" dirty="0">
                <a:solidFill>
                  <a:schemeClr val="accent2"/>
                </a:solidFill>
                <a:latin typeface="Arial" pitchFamily="34" charset="0"/>
                <a:cs typeface="Arial" pitchFamily="34" charset="0"/>
              </a:rPr>
              <a:t> </a:t>
            </a:r>
            <a:endParaRPr lang="en-GB" dirty="0"/>
          </a:p>
        </p:txBody>
      </p:sp>
      <p:sp>
        <p:nvSpPr>
          <p:cNvPr id="3" name="Content Placeholder 2"/>
          <p:cNvSpPr>
            <a:spLocks noGrp="1"/>
          </p:cNvSpPr>
          <p:nvPr>
            <p:ph idx="1"/>
          </p:nvPr>
        </p:nvSpPr>
        <p:spPr/>
        <p:txBody>
          <a:bodyPr/>
          <a:lstStyle/>
          <a:p>
            <a:pPr algn="just" rtl="1"/>
            <a:r>
              <a:rPr lang="ar-SA" sz="3600" b="1" dirty="0" smtClean="0"/>
              <a:t>وقال </a:t>
            </a:r>
            <a:r>
              <a:rPr lang="ar-SA" sz="3600" b="1" dirty="0"/>
              <a:t>ابن الصلاح: "أجمع جماهير أئمة الحديث والفقه على أنه يشترط فيمن يحتج بروايته أن يكون عدلاً ضابطاً لما يرويه، وتفصيله أن يكون مسلماً بالغاً، عاقلاً سالماً من أسباب الفسق وخوارم المروءة متيقظاً غير مغفل، حافظاً إن حدث من حفظه، ضابطاً لكتابه إن حدث عن كتابه، وإن كان يحدث بالمعنى اشترط فيه مع ذلك أن يكون عالماً بما يحيل المعاني والله </a:t>
            </a:r>
            <a:r>
              <a:rPr lang="ar-SA" sz="3600" b="1" dirty="0" smtClean="0"/>
              <a:t>أعلم.</a:t>
            </a:r>
            <a:endParaRPr lang="en-GB" sz="3600" b="1" dirty="0"/>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Tree>
    <p:extLst>
      <p:ext uri="{BB962C8B-B14F-4D97-AF65-F5344CB8AC3E}">
        <p14:creationId xmlns:p14="http://schemas.microsoft.com/office/powerpoint/2010/main" val="6160477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3">
                <a:lumMod val="50000"/>
              </a:schemeClr>
            </a:solidFill>
          </a:ln>
        </p:spPr>
        <p:txBody>
          <a:bodyPr/>
          <a:lstStyle/>
          <a:p>
            <a:r>
              <a:rPr lang="ar-SA" b="1" dirty="0">
                <a:solidFill>
                  <a:srgbClr val="00B050"/>
                </a:solidFill>
                <a:latin typeface="Arial" pitchFamily="34" charset="0"/>
                <a:cs typeface="Arial" pitchFamily="34" charset="0"/>
              </a:rPr>
              <a:t>مدخل الى منهج دراسة النصوص والوثائق</a:t>
            </a:r>
            <a:r>
              <a:rPr lang="ar-SA" b="1" dirty="0">
                <a:solidFill>
                  <a:schemeClr val="accent2"/>
                </a:solidFill>
                <a:latin typeface="Arial" pitchFamily="34" charset="0"/>
                <a:cs typeface="Arial" pitchFamily="34" charset="0"/>
              </a:rPr>
              <a:t> </a:t>
            </a:r>
            <a:endParaRPr lang="en-GB" dirty="0"/>
          </a:p>
        </p:txBody>
      </p:sp>
      <p:sp>
        <p:nvSpPr>
          <p:cNvPr id="3" name="Content Placeholder 2"/>
          <p:cNvSpPr>
            <a:spLocks noGrp="1"/>
          </p:cNvSpPr>
          <p:nvPr>
            <p:ph idx="1"/>
          </p:nvPr>
        </p:nvSpPr>
        <p:spPr/>
        <p:txBody>
          <a:bodyPr/>
          <a:lstStyle/>
          <a:p>
            <a:pPr algn="just" rtl="1"/>
            <a:endParaRPr lang="en-GB" sz="3600" b="1" dirty="0"/>
          </a:p>
          <a:p>
            <a:pPr algn="r" rtl="1"/>
            <a:endParaRPr lang="en-GB" dirty="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graphicFrame>
        <p:nvGraphicFramePr>
          <p:cNvPr id="5" name="Table 4"/>
          <p:cNvGraphicFramePr>
            <a:graphicFrameLocks noGrp="1"/>
          </p:cNvGraphicFramePr>
          <p:nvPr>
            <p:extLst>
              <p:ext uri="{D42A27DB-BD31-4B8C-83A1-F6EECF244321}">
                <p14:modId xmlns:p14="http://schemas.microsoft.com/office/powerpoint/2010/main" val="2321795281"/>
              </p:ext>
            </p:extLst>
          </p:nvPr>
        </p:nvGraphicFramePr>
        <p:xfrm>
          <a:off x="2743200" y="2895600"/>
          <a:ext cx="5029200" cy="2255520"/>
        </p:xfrm>
        <a:graphic>
          <a:graphicData uri="http://schemas.openxmlformats.org/drawingml/2006/table">
            <a:tbl>
              <a:tblPr firstRow="1" bandRow="1">
                <a:tableStyleId>{5C22544A-7EE6-4342-B048-85BDC9FD1C3A}</a:tableStyleId>
              </a:tblPr>
              <a:tblGrid>
                <a:gridCol w="5029200"/>
              </a:tblGrid>
              <a:tr h="2148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ar-SA" sz="3600" b="1"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SA" sz="4400" b="1" dirty="0" smtClean="0">
                          <a:latin typeface="Arial" pitchFamily="34" charset="0"/>
                          <a:cs typeface="Arial" pitchFamily="34" charset="0"/>
                        </a:rPr>
                        <a:t>عرفي النقد الداخلي  الايجابي  </a:t>
                      </a:r>
                    </a:p>
                    <a:p>
                      <a:endParaRPr lang="en-GB" dirty="0"/>
                    </a:p>
                  </a:txBody>
                  <a:tcPr>
                    <a:solidFill>
                      <a:srgbClr val="7030A0"/>
                    </a:solidFill>
                  </a:tcPr>
                </a:tc>
              </a:tr>
            </a:tbl>
          </a:graphicData>
        </a:graphic>
      </p:graphicFrame>
    </p:spTree>
    <p:extLst>
      <p:ext uri="{BB962C8B-B14F-4D97-AF65-F5344CB8AC3E}">
        <p14:creationId xmlns:p14="http://schemas.microsoft.com/office/powerpoint/2010/main" val="3408884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rtl="1"/>
            <a:r>
              <a:rPr lang="ar-EG" sz="3600" b="1" dirty="0" smtClean="0">
                <a:solidFill>
                  <a:srgbClr val="002060"/>
                </a:solidFill>
                <a:latin typeface="Arial" pitchFamily="34" charset="0"/>
                <a:cs typeface="Arial" pitchFamily="34" charset="0"/>
              </a:rPr>
              <a:t>مكانة الأخباريين من الجرح والتعديل:</a:t>
            </a:r>
            <a:endParaRPr lang="ar-SA" sz="3600" b="1" dirty="0" smtClean="0">
              <a:solidFill>
                <a:srgbClr val="002060"/>
              </a:solidFill>
              <a:latin typeface="Arial" pitchFamily="34" charset="0"/>
              <a:cs typeface="Arial" pitchFamily="34" charset="0"/>
            </a:endParaRPr>
          </a:p>
          <a:p>
            <a:pPr algn="just" rtl="1"/>
            <a:r>
              <a:rPr lang="ar-EG" sz="3600" b="1" dirty="0">
                <a:latin typeface="Arial" pitchFamily="34" charset="0"/>
                <a:cs typeface="Arial" pitchFamily="34" charset="0"/>
              </a:rPr>
              <a:t>تناولت كتب الجرح والتعديل عدداً من مشاهير الأخباريين؛ ترجمت لهم وبينت صفاتهم وأحوالهم ومكانتهم عند المحدثين النقاد، وذلك ضمن تراجم الرواة ولم يفردوا بكتاب</a:t>
            </a:r>
            <a:r>
              <a:rPr lang="ar-SA" sz="3600" b="1" dirty="0">
                <a:latin typeface="Arial" pitchFamily="34" charset="0"/>
                <a:cs typeface="Arial" pitchFamily="34" charset="0"/>
              </a:rPr>
              <a:t>.</a:t>
            </a:r>
            <a:endParaRPr lang="en-GB" sz="3600" b="1" dirty="0">
              <a:latin typeface="Arial" pitchFamily="34" charset="0"/>
              <a:cs typeface="Arial" pitchFamily="34" charset="0"/>
            </a:endParaRPr>
          </a:p>
          <a:p>
            <a:pPr algn="just" rtl="1"/>
            <a:endParaRPr lang="en-GB" sz="3600" b="1" dirty="0" smtClean="0">
              <a:latin typeface="Arial" pitchFamily="34" charset="0"/>
              <a:cs typeface="Arial" pitchFamily="34" charset="0"/>
            </a:endParaRPr>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rgbClr val="7030A0"/>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353656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anim calcmode="lin" valueType="num">
                                      <p:cBhvr>
                                        <p:cTn id="22" dur="2000" fill="hold"/>
                                        <p:tgtEl>
                                          <p:spTgt spid="4"/>
                                        </p:tgtEl>
                                        <p:attrNameLst>
                                          <p:attrName>ppt_w</p:attrName>
                                        </p:attrNameLst>
                                      </p:cBhvr>
                                      <p:tavLst>
                                        <p:tav tm="0" fmla="#ppt_w*sin(2.5*pi*$)">
                                          <p:val>
                                            <p:fltVal val="0"/>
                                          </p:val>
                                        </p:tav>
                                        <p:tav tm="100000">
                                          <p:val>
                                            <p:fltVal val="1"/>
                                          </p:val>
                                        </p:tav>
                                      </p:tavLst>
                                    </p:anim>
                                    <p:anim calcmode="lin" valueType="num">
                                      <p:cBhvr>
                                        <p:cTn id="23"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447800"/>
            <a:ext cx="9105900" cy="4648200"/>
          </a:xfrm>
        </p:spPr>
        <p:txBody>
          <a:bodyPr>
            <a:normAutofit fontScale="92500"/>
          </a:bodyPr>
          <a:lstStyle/>
          <a:p>
            <a:pPr algn="just" rtl="1">
              <a:buNone/>
            </a:pPr>
            <a:r>
              <a:rPr lang="ar-EG" b="1" dirty="0" smtClean="0"/>
              <a:t> </a:t>
            </a:r>
            <a:r>
              <a:rPr lang="ar-EG" sz="4200" b="1" dirty="0" smtClean="0">
                <a:solidFill>
                  <a:schemeClr val="accent1">
                    <a:lumMod val="75000"/>
                  </a:schemeClr>
                </a:solidFill>
                <a:latin typeface="Arial" pitchFamily="34" charset="0"/>
                <a:cs typeface="Arial" pitchFamily="34" charset="0"/>
              </a:rPr>
              <a:t>أبو زيد عمر بن شبة النميري (ت262هـ):</a:t>
            </a:r>
            <a:endParaRPr lang="en-GB" sz="4200" dirty="0" smtClean="0">
              <a:solidFill>
                <a:schemeClr val="accent1">
                  <a:lumMod val="75000"/>
                </a:schemeClr>
              </a:solidFill>
              <a:latin typeface="Arial" pitchFamily="34" charset="0"/>
              <a:cs typeface="Arial" pitchFamily="34" charset="0"/>
            </a:endParaRPr>
          </a:p>
          <a:p>
            <a:pPr algn="just" rtl="1"/>
            <a:r>
              <a:rPr lang="ar-EG" sz="4200" b="1" dirty="0" smtClean="0">
                <a:latin typeface="Arial" pitchFamily="34" charset="0"/>
                <a:cs typeface="Arial" pitchFamily="34" charset="0"/>
              </a:rPr>
              <a:t>محدث ثقة، كان صاحب أدب وشعر وأخبار ومعرفة بالناس، وثقه الدارقطني . ولم يبق من مؤلفاته الكثيرة سوى أخبار المدينة، ورواياته تعدّل جوانب من الصورة التأريخية التي تقدمها روايات الأخباريـين، ويظهر من الاقتباسات عن كتابه أخبار البصرة أنه تعرّض فيه لأخبار الجمل بتفصيل.</a:t>
            </a:r>
            <a:endParaRPr lang="en-GB" sz="4200" b="1" dirty="0" smtClean="0">
              <a:latin typeface="Arial" pitchFamily="34" charset="0"/>
              <a:cs typeface="Arial" pitchFamily="34" charset="0"/>
            </a:endParaRPr>
          </a:p>
          <a:p>
            <a:pPr algn="r" rtl="1"/>
            <a:endParaRPr lang="en-GB" dirty="0"/>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chemeClr val="tx2">
                <a:lumMod val="75000"/>
              </a:schemeClr>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869910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anim calcmode="lin" valueType="num">
                                      <p:cBhvr>
                                        <p:cTn id="22" dur="2000" fill="hold"/>
                                        <p:tgtEl>
                                          <p:spTgt spid="4"/>
                                        </p:tgtEl>
                                        <p:attrNameLst>
                                          <p:attrName>ppt_w</p:attrName>
                                        </p:attrNameLst>
                                      </p:cBhvr>
                                      <p:tavLst>
                                        <p:tav tm="0" fmla="#ppt_w*sin(2.5*pi*$)">
                                          <p:val>
                                            <p:fltVal val="0"/>
                                          </p:val>
                                        </p:tav>
                                        <p:tav tm="100000">
                                          <p:val>
                                            <p:fltVal val="1"/>
                                          </p:val>
                                        </p:tav>
                                      </p:tavLst>
                                    </p:anim>
                                    <p:anim calcmode="lin" valueType="num">
                                      <p:cBhvr>
                                        <p:cTn id="23"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buNone/>
            </a:pPr>
            <a:r>
              <a:rPr lang="ar-EG" b="1" dirty="0" smtClean="0"/>
              <a:t> </a:t>
            </a:r>
            <a:r>
              <a:rPr lang="ar-EG" sz="3600" b="1" dirty="0" smtClean="0">
                <a:solidFill>
                  <a:schemeClr val="accent1">
                    <a:lumMod val="75000"/>
                  </a:schemeClr>
                </a:solidFill>
                <a:latin typeface="Arial" pitchFamily="34" charset="0"/>
                <a:cs typeface="Arial" pitchFamily="34" charset="0"/>
              </a:rPr>
              <a:t>أبو الحسن علي بن محمد المدائني (ت225هـ</a:t>
            </a:r>
            <a:r>
              <a:rPr lang="ar-SA" sz="3600" b="1" dirty="0" smtClean="0">
                <a:solidFill>
                  <a:schemeClr val="accent1">
                    <a:lumMod val="75000"/>
                  </a:schemeClr>
                </a:solidFill>
                <a:latin typeface="Arial" pitchFamily="34" charset="0"/>
                <a:cs typeface="Arial" pitchFamily="34" charset="0"/>
              </a:rPr>
              <a:t>)</a:t>
            </a:r>
            <a:endParaRPr lang="en-GB" sz="3600" b="1" dirty="0" smtClean="0">
              <a:solidFill>
                <a:schemeClr val="accent1">
                  <a:lumMod val="75000"/>
                </a:schemeClr>
              </a:solidFill>
              <a:latin typeface="Arial" pitchFamily="34" charset="0"/>
              <a:cs typeface="Arial" pitchFamily="34" charset="0"/>
            </a:endParaRPr>
          </a:p>
          <a:p>
            <a:pPr algn="just" rtl="1"/>
            <a:r>
              <a:rPr lang="ar-EG" sz="3600" b="1" dirty="0" smtClean="0">
                <a:latin typeface="Arial" pitchFamily="34" charset="0"/>
                <a:cs typeface="Arial" pitchFamily="34" charset="0"/>
              </a:rPr>
              <a:t>"كان عالماً بالفتوح والمغازي والشعر، صدوقاً في ذلك " وثقه ابن معين، وقال ابن عدي: ليس بالقوي في الحديث”.</a:t>
            </a:r>
            <a:endParaRPr lang="en-GB" sz="3600" b="1" dirty="0" smtClean="0">
              <a:latin typeface="Arial" pitchFamily="34" charset="0"/>
              <a:cs typeface="Arial" pitchFamily="34" charset="0"/>
            </a:endParaRPr>
          </a:p>
          <a:p>
            <a:pPr algn="just" rtl="1">
              <a:buNone/>
            </a:pPr>
            <a:endParaRPr lang="en-GB" sz="3600" b="1" dirty="0">
              <a:latin typeface="Arial" pitchFamily="34" charset="0"/>
              <a:cs typeface="Arial" pitchFamily="34" charset="0"/>
            </a:endParaRPr>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rgbClr val="FF0000"/>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199164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anim calcmode="lin" valueType="num">
                                      <p:cBhvr>
                                        <p:cTn id="22" dur="2000" fill="hold"/>
                                        <p:tgtEl>
                                          <p:spTgt spid="4"/>
                                        </p:tgtEl>
                                        <p:attrNameLst>
                                          <p:attrName>ppt_w</p:attrName>
                                        </p:attrNameLst>
                                      </p:cBhvr>
                                      <p:tavLst>
                                        <p:tav tm="0" fmla="#ppt_w*sin(2.5*pi*$)">
                                          <p:val>
                                            <p:fltVal val="0"/>
                                          </p:val>
                                        </p:tav>
                                        <p:tav tm="100000">
                                          <p:val>
                                            <p:fltVal val="1"/>
                                          </p:val>
                                        </p:tav>
                                      </p:tavLst>
                                    </p:anim>
                                    <p:anim calcmode="lin" valueType="num">
                                      <p:cBhvr>
                                        <p:cTn id="23"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1"/>
            <a:r>
              <a:rPr lang="ar-EG" sz="3900" b="1" dirty="0" smtClean="0">
                <a:solidFill>
                  <a:schemeClr val="accent1">
                    <a:lumMod val="75000"/>
                  </a:schemeClr>
                </a:solidFill>
                <a:latin typeface="Arial" pitchFamily="34" charset="0"/>
                <a:cs typeface="Arial" pitchFamily="34" charset="0"/>
              </a:rPr>
              <a:t>أبو عبيدة معمر بن المثنى (ت209هـ):</a:t>
            </a:r>
            <a:endParaRPr lang="en-GB" sz="3900" b="1" dirty="0" smtClean="0">
              <a:solidFill>
                <a:schemeClr val="accent1">
                  <a:lumMod val="75000"/>
                </a:schemeClr>
              </a:solidFill>
              <a:latin typeface="Arial" pitchFamily="34" charset="0"/>
              <a:cs typeface="Arial" pitchFamily="34" charset="0"/>
            </a:endParaRPr>
          </a:p>
          <a:p>
            <a:pPr algn="just" rtl="1"/>
            <a:r>
              <a:rPr lang="ar-EG" sz="3900" b="1" dirty="0" smtClean="0">
                <a:latin typeface="Arial" pitchFamily="34" charset="0"/>
                <a:cs typeface="Arial" pitchFamily="34" charset="0"/>
              </a:rPr>
              <a:t>قال الذهبي: "لم يكن صاحب حديث، وإنما أوردته لتوسعه في علم اللسان وأيام الناس ". وقال ابن قتيبة: "كان الغريب وأيام العرب أغلب عليه " وكان شعوبياً يبغض العرب، ويذهب مذهب الخوارج فيما يقال، والله أعلم.</a:t>
            </a:r>
            <a:endParaRPr lang="en-GB" sz="3900" b="1" dirty="0" smtClean="0">
              <a:latin typeface="Arial" pitchFamily="34" charset="0"/>
              <a:cs typeface="Arial" pitchFamily="34" charset="0"/>
            </a:endParaRPr>
          </a:p>
          <a:p>
            <a:pPr algn="r" rtl="1"/>
            <a:endParaRPr lang="en-GB" dirty="0"/>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chemeClr val="accent3">
                <a:lumMod val="75000"/>
              </a:schemeClr>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979285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anim calcmode="lin" valueType="num">
                                      <p:cBhvr>
                                        <p:cTn id="22" dur="2000" fill="hold"/>
                                        <p:tgtEl>
                                          <p:spTgt spid="4"/>
                                        </p:tgtEl>
                                        <p:attrNameLst>
                                          <p:attrName>ppt_w</p:attrName>
                                        </p:attrNameLst>
                                      </p:cBhvr>
                                      <p:tavLst>
                                        <p:tav tm="0" fmla="#ppt_w*sin(2.5*pi*$)">
                                          <p:val>
                                            <p:fltVal val="0"/>
                                          </p:val>
                                        </p:tav>
                                        <p:tav tm="100000">
                                          <p:val>
                                            <p:fltVal val="1"/>
                                          </p:val>
                                        </p:tav>
                                      </p:tavLst>
                                    </p:anim>
                                    <p:anim calcmode="lin" valueType="num">
                                      <p:cBhvr>
                                        <p:cTn id="23"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447800"/>
            <a:ext cx="9525000" cy="4907760"/>
          </a:xfrm>
        </p:spPr>
        <p:txBody>
          <a:bodyPr>
            <a:normAutofit fontScale="62500" lnSpcReduction="20000"/>
          </a:bodyPr>
          <a:lstStyle/>
          <a:p>
            <a:pPr marL="582930" indent="-514350" algn="just" rtl="1">
              <a:buNone/>
            </a:pPr>
            <a:r>
              <a:rPr lang="ar-EG" sz="6500" b="1" dirty="0" smtClean="0">
                <a:solidFill>
                  <a:schemeClr val="accent1">
                    <a:lumMod val="75000"/>
                  </a:schemeClr>
                </a:solidFill>
                <a:latin typeface="Arial" pitchFamily="34" charset="0"/>
                <a:cs typeface="Arial" pitchFamily="34" charset="0"/>
              </a:rPr>
              <a:t>سيف بن عمر التميمي (ت170هـ):	</a:t>
            </a:r>
            <a:r>
              <a:rPr lang="ar-EG" sz="6500" b="1" dirty="0" smtClean="0">
                <a:latin typeface="Arial" pitchFamily="34" charset="0"/>
                <a:cs typeface="Arial" pitchFamily="34" charset="0"/>
              </a:rPr>
              <a:t/>
            </a:r>
            <a:br>
              <a:rPr lang="ar-EG" sz="6500" b="1" dirty="0" smtClean="0">
                <a:latin typeface="Arial" pitchFamily="34" charset="0"/>
                <a:cs typeface="Arial" pitchFamily="34" charset="0"/>
              </a:rPr>
            </a:br>
            <a:r>
              <a:rPr lang="ar-EG" sz="6500" b="1" dirty="0" smtClean="0">
                <a:latin typeface="Arial" pitchFamily="34" charset="0"/>
                <a:cs typeface="Arial" pitchFamily="34" charset="0"/>
              </a:rPr>
              <a:t>أخباري اتهمه أئمة النقد بالوضع في الأخبار، ومن ثم تركوا مروياته، ومع ذلك فإن النقول عنه في أخبار الردة والفتوح كثيرة، ولم يتعرض لأخبار السيرة النبوية إلا نادراً، ولم يرو أحاديث نبوية إلا نادراً. وله حديث منكر وخبر يتعلق بالسيرة النبوية،وقد استقرأ ابن عدي مروياته وقال: "بعض أحاديثه مشهورة، وعامتها منكرةلم يتابع عليها، وهو إلى الضعف أقرب منه إلى الصدق"</a:t>
            </a:r>
            <a:r>
              <a:rPr lang="ar-EG" sz="6500" dirty="0" smtClean="0">
                <a:latin typeface="Arial" pitchFamily="34" charset="0"/>
                <a:cs typeface="Arial" pitchFamily="34" charset="0"/>
              </a:rPr>
              <a:t>. </a:t>
            </a:r>
            <a:endParaRPr lang="en-GB" sz="6500" dirty="0" smtClean="0">
              <a:latin typeface="Arial" pitchFamily="34" charset="0"/>
              <a:cs typeface="Arial" pitchFamily="34" charset="0"/>
            </a:endParaRPr>
          </a:p>
          <a:p>
            <a:pPr algn="r" rtl="1"/>
            <a:endParaRPr lang="en-GB" dirty="0"/>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chemeClr val="accent5">
                <a:lumMod val="75000"/>
              </a:schemeClr>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78493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ppt_w</p:attrName>
                                        </p:attrNameLst>
                                      </p:cBhvr>
                                      <p:tavLst>
                                        <p:tav tm="0" fmla="#ppt_w*sin(2.5*pi*$)">
                                          <p:val>
                                            <p:fltVal val="0"/>
                                          </p:val>
                                        </p:tav>
                                        <p:tav tm="100000">
                                          <p:val>
                                            <p:fltVal val="1"/>
                                          </p:val>
                                        </p:tav>
                                      </p:tavLst>
                                    </p:anim>
                                    <p:anim calcmode="lin" valueType="num">
                                      <p:cBhvr>
                                        <p:cTn id="16"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0"/>
            <a:ext cx="9105900" cy="4495800"/>
          </a:xfrm>
        </p:spPr>
        <p:txBody>
          <a:bodyPr>
            <a:noAutofit/>
          </a:bodyPr>
          <a:lstStyle/>
          <a:p>
            <a:pPr algn="just" rtl="1"/>
            <a:r>
              <a:rPr lang="ar-SA" sz="3600" b="1" dirty="0" smtClean="0">
                <a:solidFill>
                  <a:schemeClr val="accent1">
                    <a:lumMod val="75000"/>
                  </a:schemeClr>
                </a:solidFill>
                <a:latin typeface="Arial" pitchFamily="34" charset="0"/>
                <a:cs typeface="Arial" pitchFamily="34" charset="0"/>
              </a:rPr>
              <a:t>الخاتمة</a:t>
            </a:r>
          </a:p>
          <a:p>
            <a:pPr algn="just" rtl="1"/>
            <a:r>
              <a:rPr lang="ar-SA" sz="3600" b="1" dirty="0" smtClean="0">
                <a:latin typeface="Arial" pitchFamily="34" charset="0"/>
                <a:cs typeface="Arial" pitchFamily="34" charset="0"/>
              </a:rPr>
              <a:t>ويتضح مما تقدم أهمية التحري والتدقيق في الأصول التي بين أيدينا </a:t>
            </a:r>
            <a:r>
              <a:rPr lang="ar-EG" sz="3600" b="1" dirty="0" smtClean="0">
                <a:latin typeface="Arial" pitchFamily="34" charset="0"/>
                <a:cs typeface="Arial" pitchFamily="34" charset="0"/>
              </a:rPr>
              <a:t>للوصول إلى مقاربة </a:t>
            </a:r>
            <a:r>
              <a:rPr lang="ar-SA" sz="3600" b="1" dirty="0" smtClean="0">
                <a:latin typeface="Arial" pitchFamily="34" charset="0"/>
                <a:cs typeface="Arial" pitchFamily="34" charset="0"/>
              </a:rPr>
              <a:t>ا</a:t>
            </a:r>
            <a:r>
              <a:rPr lang="ar-EG" sz="3600" b="1" dirty="0" smtClean="0">
                <a:latin typeface="Arial" pitchFamily="34" charset="0"/>
                <a:cs typeface="Arial" pitchFamily="34" charset="0"/>
              </a:rPr>
              <a:t>لحقيقة التأريخية.</a:t>
            </a:r>
            <a:r>
              <a:rPr lang="ar-SA" sz="3600" b="1" smtClean="0">
                <a:latin typeface="Arial" pitchFamily="34" charset="0"/>
                <a:cs typeface="Arial" pitchFamily="34" charset="0"/>
              </a:rPr>
              <a:t> وسنقف إن شاء الله على عدد من النماذج التطبيقة في المحاضرات القادمة.</a:t>
            </a:r>
            <a:endParaRPr lang="en-GB" sz="3600" b="1" dirty="0" smtClean="0">
              <a:latin typeface="Arial" pitchFamily="34" charset="0"/>
              <a:cs typeface="Arial" pitchFamily="34" charset="0"/>
            </a:endParaRPr>
          </a:p>
          <a:p>
            <a:pPr algn="just" rtl="1"/>
            <a:endParaRPr lang="en-GB" sz="3600" b="1" dirty="0">
              <a:latin typeface="Arial" pitchFamily="34" charset="0"/>
              <a:cs typeface="Arial" pitchFamily="34" charset="0"/>
            </a:endParaRPr>
          </a:p>
        </p:txBody>
      </p:sp>
      <p:sp>
        <p:nvSpPr>
          <p:cNvPr id="2" name="Footer Placeholder 1"/>
          <p:cNvSpPr>
            <a:spLocks noGrp="1"/>
          </p:cNvSpPr>
          <p:nvPr>
            <p:ph type="ftr" sz="quarter" idx="11"/>
          </p:nvPr>
        </p:nvSpPr>
        <p:spPr/>
        <p:txBody>
          <a:bodyPr/>
          <a:lstStyle/>
          <a:p>
            <a:r>
              <a:rPr lang="ar-SA" smtClean="0"/>
              <a:t>الفصل الدراسي الثاني 1432/1431 هـ</a:t>
            </a:r>
            <a:endParaRPr lang="en-US"/>
          </a:p>
        </p:txBody>
      </p:sp>
      <p:sp>
        <p:nvSpPr>
          <p:cNvPr id="4" name="Title 1"/>
          <p:cNvSpPr>
            <a:spLocks noGrp="1"/>
          </p:cNvSpPr>
          <p:nvPr>
            <p:ph type="title"/>
          </p:nvPr>
        </p:nvSpPr>
        <p:spPr>
          <a:xfrm>
            <a:off x="495300" y="274638"/>
            <a:ext cx="8915400" cy="1143000"/>
          </a:xfrm>
          <a:ln>
            <a:solidFill>
              <a:srgbClr val="C00000"/>
            </a:solidFill>
          </a:ln>
        </p:spPr>
        <p:txBody>
          <a:bodyPr/>
          <a:lstStyle/>
          <a:p>
            <a:pPr algn="r" rtl="1"/>
            <a:r>
              <a:rPr lang="ar-SA" b="1" dirty="0" smtClean="0">
                <a:solidFill>
                  <a:srgbClr val="00B050"/>
                </a:solidFill>
                <a:latin typeface="Arial" pitchFamily="34" charset="0"/>
                <a:cs typeface="Arial" pitchFamily="34" charset="0"/>
              </a:rPr>
              <a:t>مدخل الى منهج دراسة النصوص والوثائق</a:t>
            </a:r>
            <a:r>
              <a:rPr lang="ar-SA" b="1" dirty="0" smtClean="0">
                <a:solidFill>
                  <a:schemeClr val="accent2"/>
                </a:solidFill>
                <a:latin typeface="Arial" pitchFamily="34" charset="0"/>
                <a:cs typeface="Arial" pitchFamily="34" charset="0"/>
              </a:rPr>
              <a:t> </a:t>
            </a:r>
            <a:endParaRPr lang="en-GB" b="1" dirty="0">
              <a:solidFill>
                <a:schemeClr val="accent2"/>
              </a:solidFill>
              <a:latin typeface="Arial" pitchFamily="34" charset="0"/>
              <a:cs typeface="Arial" pitchFamily="34" charset="0"/>
            </a:endParaRPr>
          </a:p>
        </p:txBody>
      </p:sp>
    </p:spTree>
    <p:extLst>
      <p:ext uri="{BB962C8B-B14F-4D97-AF65-F5344CB8AC3E}">
        <p14:creationId xmlns:p14="http://schemas.microsoft.com/office/powerpoint/2010/main" val="233830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GB" b="1" dirty="0" smtClean="0"/>
              <a:t> </a:t>
            </a:r>
            <a:r>
              <a:rPr lang="ar-SA" b="1" dirty="0" smtClean="0"/>
              <a:t>المحاضرة القادمة</a:t>
            </a:r>
            <a:endParaRPr lang="en-GB" dirty="0"/>
          </a:p>
        </p:txBody>
      </p:sp>
      <p:sp>
        <p:nvSpPr>
          <p:cNvPr id="3" name="Content Placeholder 2"/>
          <p:cNvSpPr>
            <a:spLocks noGrp="1"/>
          </p:cNvSpPr>
          <p:nvPr>
            <p:ph idx="1"/>
          </p:nvPr>
        </p:nvSpPr>
        <p:spPr/>
        <p:txBody>
          <a:bodyPr/>
          <a:lstStyle/>
          <a:p>
            <a:pPr algn="ctr" rtl="1">
              <a:lnSpc>
                <a:spcPct val="90000"/>
              </a:lnSpc>
              <a:buBlip>
                <a:blip r:embed="rId3"/>
              </a:buBlip>
            </a:pPr>
            <a:r>
              <a:rPr lang="ar-SA" sz="4000" b="1" dirty="0" smtClean="0">
                <a:latin typeface="GE SS TV Bold" pitchFamily="18" charset="-78"/>
                <a:ea typeface="GE SS TV Bold" pitchFamily="18" charset="-78"/>
                <a:cs typeface="GE SS TV Bold" pitchFamily="18" charset="-78"/>
              </a:rPr>
              <a:t>وثيقة المدينة</a:t>
            </a:r>
          </a:p>
          <a:p>
            <a:pPr algn="ctr" rtl="1">
              <a:lnSpc>
                <a:spcPct val="90000"/>
              </a:lnSpc>
              <a:buBlip>
                <a:blip r:embed="rId3"/>
              </a:buBlip>
            </a:pPr>
            <a:endParaRPr lang="ar-SA" sz="4000" b="1" dirty="0">
              <a:latin typeface="GE SS TV Bold" pitchFamily="18" charset="-78"/>
              <a:ea typeface="GE SS TV Bold" pitchFamily="18" charset="-78"/>
              <a:cs typeface="GE SS TV Bold" pitchFamily="18" charset="-78"/>
            </a:endParaRPr>
          </a:p>
          <a:p>
            <a:pPr algn="ctr" rtl="1">
              <a:lnSpc>
                <a:spcPct val="90000"/>
              </a:lnSpc>
              <a:buBlip>
                <a:blip r:embed="rId3"/>
              </a:buBlip>
            </a:pPr>
            <a:endParaRPr lang="ar-SA" sz="4000" b="1" dirty="0" smtClean="0">
              <a:latin typeface="GE SS TV Bold" pitchFamily="18" charset="-78"/>
              <a:ea typeface="GE SS TV Bold" pitchFamily="18" charset="-78"/>
              <a:cs typeface="GE SS TV Bold" pitchFamily="18" charset="-78"/>
            </a:endParaRPr>
          </a:p>
          <a:p>
            <a:pPr marL="0" indent="0" algn="ctr" rtl="1">
              <a:lnSpc>
                <a:spcPct val="90000"/>
              </a:lnSpc>
              <a:buNone/>
            </a:pPr>
            <a:endParaRPr lang="ar-SA" dirty="0" smtClean="0"/>
          </a:p>
        </p:txBody>
      </p:sp>
      <p:sp>
        <p:nvSpPr>
          <p:cNvPr id="4" name="Footer Placeholder 3"/>
          <p:cNvSpPr>
            <a:spLocks noGrp="1"/>
          </p:cNvSpPr>
          <p:nvPr>
            <p:ph type="ftr" sz="quarter" idx="11"/>
          </p:nvPr>
        </p:nvSpPr>
        <p:spPr/>
        <p:txBody>
          <a:bodyPr/>
          <a:lstStyle/>
          <a:p>
            <a:r>
              <a:rPr lang="ar-SA" smtClean="0"/>
              <a:t>الفصل الدراسي الثاني 1433/1432 هـ</a:t>
            </a:r>
            <a:endParaRPr lang="en-GB"/>
          </a:p>
        </p:txBody>
      </p:sp>
      <p:sp>
        <p:nvSpPr>
          <p:cNvPr id="5" name="AutoShape 4"/>
          <p:cNvSpPr>
            <a:spLocks noChangeArrowheads="1"/>
          </p:cNvSpPr>
          <p:nvPr/>
        </p:nvSpPr>
        <p:spPr bwMode="auto">
          <a:xfrm>
            <a:off x="1754645" y="260648"/>
            <a:ext cx="6825758" cy="1066800"/>
          </a:xfrm>
          <a:prstGeom prst="flowChartAlternateProcess">
            <a:avLst/>
          </a:prstGeom>
          <a:gradFill rotWithShape="0">
            <a:gsLst>
              <a:gs pos="0">
                <a:srgbClr val="853C17"/>
              </a:gs>
              <a:gs pos="100000">
                <a:srgbClr val="853C17">
                  <a:gamma/>
                  <a:tint val="43137"/>
                  <a:invGamma/>
                </a:srgbClr>
              </a:gs>
            </a:gsLst>
            <a:lin ang="2700000" scaled="1"/>
          </a:gradFill>
          <a:ln w="9525">
            <a:solidFill>
              <a:schemeClr val="tx1"/>
            </a:solidFill>
            <a:miter lim="800000"/>
            <a:headEnd/>
            <a:tailEnd/>
          </a:ln>
          <a:effectLst/>
        </p:spPr>
        <p:txBody>
          <a:bodyPr wrap="none" anchor="ctr"/>
          <a:lstStyle/>
          <a:p>
            <a:pPr algn="ctr"/>
            <a:r>
              <a:rPr lang="ar-SA" sz="4000" b="1" dirty="0" smtClean="0">
                <a:solidFill>
                  <a:srgbClr val="003399"/>
                </a:solidFill>
              </a:rPr>
              <a:t>المحاضرة القادمة</a:t>
            </a:r>
            <a:endParaRPr lang="en-GB" sz="4000" b="1" dirty="0">
              <a:solidFill>
                <a:srgbClr val="003399"/>
              </a:solidFill>
            </a:endParaRPr>
          </a:p>
        </p:txBody>
      </p:sp>
    </p:spTree>
    <p:extLst>
      <p:ext uri="{BB962C8B-B14F-4D97-AF65-F5344CB8AC3E}">
        <p14:creationId xmlns:p14="http://schemas.microsoft.com/office/powerpoint/2010/main" val="4238514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4280</TotalTime>
  <Words>2441</Words>
  <Application>Microsoft Office PowerPoint</Application>
  <PresentationFormat>A4 Paper (210x297 mm)</PresentationFormat>
  <Paragraphs>276</Paragraphs>
  <Slides>50</Slides>
  <Notes>50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 نصو ووثائق اسلامية الفرقة  الثالثة – تاريخ د. خليفة محمد عمر </vt:lpstr>
      <vt:lpstr>PowerPoint Presentation</vt:lpstr>
      <vt:lpstr>محاضرة اليوم 1433/3/23</vt:lpstr>
      <vt:lpstr>مراجعة</vt:lpstr>
      <vt:lpstr>مراجعة</vt:lpstr>
      <vt:lpstr>مراجعة</vt:lpstr>
      <vt:lpstr>مراجعة</vt:lpstr>
      <vt:lpstr>مراجعة</vt:lpstr>
      <vt:lpstr>مراجعة المحاضرة السابقة</vt:lpstr>
      <vt:lpstr>مراجعة المحاضرة السابقة</vt:lpstr>
      <vt:lpstr>مراجعة المحاضرة السابقة</vt:lpstr>
      <vt:lpstr>مراجعة المحاضرة السابقة</vt:lpstr>
      <vt:lpstr>مدخل الى منهج دراسة النصوص والوثائق </vt:lpstr>
      <vt:lpstr>مدخل الى منهج دراسة النصوص والوثائق </vt:lpstr>
      <vt:lpstr>نموذج لوثيقة مزورة</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 مدخل الى منهج دراسة النصوص والوثائق</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مدخل الى منهج دراسة النصوص والوثائق </vt:lpstr>
      <vt:lpstr> المحاضرة القادمة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kmomer</cp:lastModifiedBy>
  <cp:revision>156</cp:revision>
  <dcterms:created xsi:type="dcterms:W3CDTF">2009-10-14T19:14:34Z</dcterms:created>
  <dcterms:modified xsi:type="dcterms:W3CDTF">2012-04-10T19:35:12Z</dcterms:modified>
</cp:coreProperties>
</file>