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1"/>
  </p:notesMasterIdLst>
  <p:sldIdLst>
    <p:sldId id="596" r:id="rId2"/>
    <p:sldId id="667" r:id="rId3"/>
    <p:sldId id="891" r:id="rId4"/>
    <p:sldId id="876" r:id="rId5"/>
    <p:sldId id="881" r:id="rId6"/>
    <p:sldId id="882" r:id="rId7"/>
    <p:sldId id="884" r:id="rId8"/>
    <p:sldId id="787" r:id="rId9"/>
    <p:sldId id="892" r:id="rId10"/>
    <p:sldId id="893" r:id="rId11"/>
    <p:sldId id="840" r:id="rId12"/>
    <p:sldId id="841" r:id="rId13"/>
    <p:sldId id="789" r:id="rId14"/>
    <p:sldId id="790" r:id="rId15"/>
    <p:sldId id="791" r:id="rId16"/>
    <p:sldId id="792" r:id="rId17"/>
    <p:sldId id="793" r:id="rId18"/>
    <p:sldId id="794" r:id="rId19"/>
    <p:sldId id="834" r:id="rId20"/>
    <p:sldId id="897" r:id="rId21"/>
    <p:sldId id="836" r:id="rId22"/>
    <p:sldId id="895" r:id="rId23"/>
    <p:sldId id="837" r:id="rId24"/>
    <p:sldId id="896" r:id="rId25"/>
    <p:sldId id="838" r:id="rId26"/>
    <p:sldId id="843" r:id="rId27"/>
    <p:sldId id="839" r:id="rId28"/>
    <p:sldId id="903" r:id="rId29"/>
    <p:sldId id="594"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B84AF"/>
    <a:srgbClr val="FF00FF"/>
    <a:srgbClr val="FF0066"/>
    <a:srgbClr val="709256"/>
    <a:srgbClr val="43318F"/>
    <a:srgbClr val="FF3300"/>
    <a:srgbClr val="AD9968"/>
    <a:srgbClr val="0000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50" d="100"/>
          <a:sy n="50" d="100"/>
        </p:scale>
        <p:origin x="-714" y="-54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152FF-FCB5-49DE-A918-753332896833}" type="doc">
      <dgm:prSet loTypeId="urn:microsoft.com/office/officeart/2005/8/layout/venn1" loCatId="relationship" qsTypeId="urn:microsoft.com/office/officeart/2005/8/quickstyle/simple1" qsCatId="simple" csTypeId="urn:microsoft.com/office/officeart/2005/8/colors/colorful1#2" csCatId="colorful" phldr="1"/>
      <dgm:spPr/>
    </dgm:pt>
    <dgm:pt modelId="{E078BC8F-228D-4E6E-8E1D-E52792CB574A}">
      <dgm:prSet phldrT="[Text]" custT="1"/>
      <dgm:spPr>
        <a:solidFill>
          <a:srgbClr val="009900"/>
        </a:solidFill>
        <a:ln>
          <a:solidFill>
            <a:schemeClr val="accent3">
              <a:lumMod val="50000"/>
            </a:schemeClr>
          </a:solidFill>
        </a:ln>
      </dgm:spPr>
      <dgm:t>
        <a:bodyPr/>
        <a:lstStyle/>
        <a:p>
          <a:pPr rtl="1"/>
          <a:r>
            <a:rPr lang="ar-SA" sz="3200" b="1" dirty="0" smtClean="0"/>
            <a:t>وثيقة المدينة</a:t>
          </a:r>
          <a:endParaRPr lang="en-US" sz="3200" b="1" dirty="0">
            <a:solidFill>
              <a:schemeClr val="tx1"/>
            </a:solidFill>
            <a:cs typeface="Simplified Arabic" pitchFamily="2" charset="-78"/>
          </a:endParaRPr>
        </a:p>
      </dgm:t>
    </dgm:pt>
    <dgm:pt modelId="{5C3ABA06-940F-4702-82CE-DDA780EFE74F}" type="sibTrans" cxnId="{194DDC63-0121-470F-BF12-3066AB19F145}">
      <dgm:prSet/>
      <dgm:spPr/>
      <dgm:t>
        <a:bodyPr/>
        <a:lstStyle/>
        <a:p>
          <a:endParaRPr lang="en-US"/>
        </a:p>
      </dgm:t>
    </dgm:pt>
    <dgm:pt modelId="{0251A269-D18B-4E46-A047-71D3739833DC}" type="parTrans" cxnId="{194DDC63-0121-470F-BF12-3066AB19F145}">
      <dgm:prSet/>
      <dgm:spPr/>
      <dgm:t>
        <a:bodyPr/>
        <a:lstStyle/>
        <a:p>
          <a:endParaRPr lang="en-US"/>
        </a:p>
      </dgm:t>
    </dgm:pt>
    <dgm:pt modelId="{930CFE80-9C0B-49E7-9B43-BDCD8FCF94C7}">
      <dgm:prSet phldrT="[Text]"/>
      <dgm:spPr>
        <a:solidFill>
          <a:srgbClr val="43318F"/>
        </a:solidFill>
        <a:ln>
          <a:solidFill>
            <a:srgbClr val="FF00FF"/>
          </a:solidFill>
        </a:ln>
      </dgm:spPr>
      <dgm:t>
        <a:bodyPr/>
        <a:lstStyle/>
        <a:p>
          <a:pPr rtl="1"/>
          <a:r>
            <a:rPr lang="ar-SA" dirty="0" smtClean="0"/>
            <a:t>مراجعة المحاضرة السابقة</a:t>
          </a:r>
          <a:endParaRPr lang="en-US" dirty="0"/>
        </a:p>
      </dgm:t>
    </dgm:pt>
    <dgm:pt modelId="{1176B575-7970-46AD-ACF4-E917858E8208}" type="sibTrans" cxnId="{4924C33F-F822-4087-B7B3-E2F7AC983824}">
      <dgm:prSet/>
      <dgm:spPr/>
      <dgm:t>
        <a:bodyPr/>
        <a:lstStyle/>
        <a:p>
          <a:endParaRPr lang="en-US"/>
        </a:p>
      </dgm:t>
    </dgm:pt>
    <dgm:pt modelId="{2CB619B0-732F-4AC0-9C14-DA7FB6BC4013}" type="parTrans" cxnId="{4924C33F-F822-4087-B7B3-E2F7AC983824}">
      <dgm:prSet/>
      <dgm:spPr/>
      <dgm:t>
        <a:bodyPr/>
        <a:lstStyle/>
        <a:p>
          <a:endParaRPr lang="en-US"/>
        </a:p>
      </dgm:t>
    </dgm:pt>
    <dgm:pt modelId="{23603FCD-F7FE-49D9-8ABD-CFEEDEFEF30D}">
      <dgm:prSet custT="1"/>
      <dgm:spPr>
        <a:solidFill>
          <a:srgbClr val="FF00FF">
            <a:alpha val="49804"/>
          </a:srgbClr>
        </a:solidFill>
      </dgm:spPr>
      <dgm:t>
        <a:bodyPr/>
        <a:lstStyle/>
        <a:p>
          <a:r>
            <a:rPr lang="ar-SA" sz="3200" b="1" dirty="0" smtClean="0"/>
            <a:t>وثيقة طور سيناء</a:t>
          </a:r>
          <a:endParaRPr lang="en-GB" sz="3200" b="1" dirty="0"/>
        </a:p>
      </dgm:t>
    </dgm:pt>
    <dgm:pt modelId="{858AF79A-2326-4846-AAC8-5A12A9884742}" type="parTrans" cxnId="{944F83B9-AD52-4B8A-BFD8-CC38C8851436}">
      <dgm:prSet/>
      <dgm:spPr/>
      <dgm:t>
        <a:bodyPr/>
        <a:lstStyle/>
        <a:p>
          <a:endParaRPr lang="en-GB"/>
        </a:p>
      </dgm:t>
    </dgm:pt>
    <dgm:pt modelId="{B5300ED4-AB5E-462F-B1C9-00C9734CC2E5}" type="sibTrans" cxnId="{944F83B9-AD52-4B8A-BFD8-CC38C8851436}">
      <dgm:prSet/>
      <dgm:spPr/>
      <dgm:t>
        <a:bodyPr/>
        <a:lstStyle/>
        <a:p>
          <a:endParaRPr lang="en-GB"/>
        </a:p>
      </dgm:t>
    </dgm:pt>
    <dgm:pt modelId="{56EDA6D3-2DEC-4187-B3A0-5280CD1EFBF9}" type="pres">
      <dgm:prSet presAssocID="{E33152FF-FCB5-49DE-A918-753332896833}" presName="compositeShape" presStyleCnt="0">
        <dgm:presLayoutVars>
          <dgm:chMax val="7"/>
          <dgm:dir/>
          <dgm:resizeHandles val="exact"/>
        </dgm:presLayoutVars>
      </dgm:prSet>
      <dgm:spPr/>
    </dgm:pt>
    <dgm:pt modelId="{09FFCC41-F6C7-446D-8198-249A9BD98E63}" type="pres">
      <dgm:prSet presAssocID="{930CFE80-9C0B-49E7-9B43-BDCD8FCF94C7}" presName="circ1" presStyleLbl="vennNode1" presStyleIdx="0" presStyleCnt="3"/>
      <dgm:spPr/>
      <dgm:t>
        <a:bodyPr/>
        <a:lstStyle/>
        <a:p>
          <a:endParaRPr lang="en-GB"/>
        </a:p>
      </dgm:t>
    </dgm:pt>
    <dgm:pt modelId="{C6FFFC6D-6275-44A7-82E5-D3DF125BDAA9}" type="pres">
      <dgm:prSet presAssocID="{930CFE80-9C0B-49E7-9B43-BDCD8FCF94C7}" presName="circ1Tx" presStyleLbl="revTx" presStyleIdx="0" presStyleCnt="0">
        <dgm:presLayoutVars>
          <dgm:chMax val="0"/>
          <dgm:chPref val="0"/>
          <dgm:bulletEnabled val="1"/>
        </dgm:presLayoutVars>
      </dgm:prSet>
      <dgm:spPr/>
      <dgm:t>
        <a:bodyPr/>
        <a:lstStyle/>
        <a:p>
          <a:endParaRPr lang="en-GB"/>
        </a:p>
      </dgm:t>
    </dgm:pt>
    <dgm:pt modelId="{C32AF9E7-A7FA-4D51-B214-80E52E83169F}" type="pres">
      <dgm:prSet presAssocID="{E078BC8F-228D-4E6E-8E1D-E52792CB574A}" presName="circ2" presStyleLbl="vennNode1" presStyleIdx="1" presStyleCnt="3"/>
      <dgm:spPr/>
      <dgm:t>
        <a:bodyPr/>
        <a:lstStyle/>
        <a:p>
          <a:endParaRPr lang="en-GB"/>
        </a:p>
      </dgm:t>
    </dgm:pt>
    <dgm:pt modelId="{F0761033-2EB5-4879-8A49-EE2F523B540E}" type="pres">
      <dgm:prSet presAssocID="{E078BC8F-228D-4E6E-8E1D-E52792CB574A}" presName="circ2Tx" presStyleLbl="revTx" presStyleIdx="0" presStyleCnt="0">
        <dgm:presLayoutVars>
          <dgm:chMax val="0"/>
          <dgm:chPref val="0"/>
          <dgm:bulletEnabled val="1"/>
        </dgm:presLayoutVars>
      </dgm:prSet>
      <dgm:spPr/>
      <dgm:t>
        <a:bodyPr/>
        <a:lstStyle/>
        <a:p>
          <a:endParaRPr lang="en-GB"/>
        </a:p>
      </dgm:t>
    </dgm:pt>
    <dgm:pt modelId="{88159E45-D4C2-4938-9618-B9E8559E8E7E}" type="pres">
      <dgm:prSet presAssocID="{23603FCD-F7FE-49D9-8ABD-CFEEDEFEF30D}" presName="circ3" presStyleLbl="vennNode1" presStyleIdx="2" presStyleCnt="3"/>
      <dgm:spPr/>
      <dgm:t>
        <a:bodyPr/>
        <a:lstStyle/>
        <a:p>
          <a:endParaRPr lang="en-GB"/>
        </a:p>
      </dgm:t>
    </dgm:pt>
    <dgm:pt modelId="{F412C4DE-62FB-4C52-970C-3CF100EC2526}" type="pres">
      <dgm:prSet presAssocID="{23603FCD-F7FE-49D9-8ABD-CFEEDEFEF30D}" presName="circ3Tx" presStyleLbl="revTx" presStyleIdx="0" presStyleCnt="0">
        <dgm:presLayoutVars>
          <dgm:chMax val="0"/>
          <dgm:chPref val="0"/>
          <dgm:bulletEnabled val="1"/>
        </dgm:presLayoutVars>
      </dgm:prSet>
      <dgm:spPr/>
      <dgm:t>
        <a:bodyPr/>
        <a:lstStyle/>
        <a:p>
          <a:endParaRPr lang="en-GB"/>
        </a:p>
      </dgm:t>
    </dgm:pt>
  </dgm:ptLst>
  <dgm:cxnLst>
    <dgm:cxn modelId="{CDE347D1-8BD4-4226-8FF0-C37AC7E9FE0A}" type="presOf" srcId="{E33152FF-FCB5-49DE-A918-753332896833}" destId="{56EDA6D3-2DEC-4187-B3A0-5280CD1EFBF9}" srcOrd="0" destOrd="0" presId="urn:microsoft.com/office/officeart/2005/8/layout/venn1"/>
    <dgm:cxn modelId="{194DDC63-0121-470F-BF12-3066AB19F145}" srcId="{E33152FF-FCB5-49DE-A918-753332896833}" destId="{E078BC8F-228D-4E6E-8E1D-E52792CB574A}" srcOrd="1" destOrd="0" parTransId="{0251A269-D18B-4E46-A047-71D3739833DC}" sibTransId="{5C3ABA06-940F-4702-82CE-DDA780EFE74F}"/>
    <dgm:cxn modelId="{455049B5-5F7A-4497-9B26-0745148FFBEE}" type="presOf" srcId="{930CFE80-9C0B-49E7-9B43-BDCD8FCF94C7}" destId="{C6FFFC6D-6275-44A7-82E5-D3DF125BDAA9}" srcOrd="1" destOrd="0" presId="urn:microsoft.com/office/officeart/2005/8/layout/venn1"/>
    <dgm:cxn modelId="{60F06ABA-973E-41FA-8517-174BAF4F39E6}" type="presOf" srcId="{23603FCD-F7FE-49D9-8ABD-CFEEDEFEF30D}" destId="{88159E45-D4C2-4938-9618-B9E8559E8E7E}" srcOrd="0" destOrd="0" presId="urn:microsoft.com/office/officeart/2005/8/layout/venn1"/>
    <dgm:cxn modelId="{4393DB78-6639-42C3-80A0-3DE58D241C5D}" type="presOf" srcId="{E078BC8F-228D-4E6E-8E1D-E52792CB574A}" destId="{C32AF9E7-A7FA-4D51-B214-80E52E83169F}" srcOrd="0" destOrd="0" presId="urn:microsoft.com/office/officeart/2005/8/layout/venn1"/>
    <dgm:cxn modelId="{A73768E4-C7E5-40D1-807D-BDC2726BE029}" type="presOf" srcId="{23603FCD-F7FE-49D9-8ABD-CFEEDEFEF30D}" destId="{F412C4DE-62FB-4C52-970C-3CF100EC2526}" srcOrd="1" destOrd="0" presId="urn:microsoft.com/office/officeart/2005/8/layout/venn1"/>
    <dgm:cxn modelId="{CAB3CA8A-E84B-4468-9363-EBD1EC92AC46}" type="presOf" srcId="{930CFE80-9C0B-49E7-9B43-BDCD8FCF94C7}" destId="{09FFCC41-F6C7-446D-8198-249A9BD98E63}" srcOrd="0" destOrd="0" presId="urn:microsoft.com/office/officeart/2005/8/layout/venn1"/>
    <dgm:cxn modelId="{1392D737-5730-46F3-90DA-5DCE3207656E}" type="presOf" srcId="{E078BC8F-228D-4E6E-8E1D-E52792CB574A}" destId="{F0761033-2EB5-4879-8A49-EE2F523B540E}" srcOrd="1" destOrd="0" presId="urn:microsoft.com/office/officeart/2005/8/layout/venn1"/>
    <dgm:cxn modelId="{4924C33F-F822-4087-B7B3-E2F7AC983824}" srcId="{E33152FF-FCB5-49DE-A918-753332896833}" destId="{930CFE80-9C0B-49E7-9B43-BDCD8FCF94C7}" srcOrd="0" destOrd="0" parTransId="{2CB619B0-732F-4AC0-9C14-DA7FB6BC4013}" sibTransId="{1176B575-7970-46AD-ACF4-E917858E8208}"/>
    <dgm:cxn modelId="{944F83B9-AD52-4B8A-BFD8-CC38C8851436}" srcId="{E33152FF-FCB5-49DE-A918-753332896833}" destId="{23603FCD-F7FE-49D9-8ABD-CFEEDEFEF30D}" srcOrd="2" destOrd="0" parTransId="{858AF79A-2326-4846-AAC8-5A12A9884742}" sibTransId="{B5300ED4-AB5E-462F-B1C9-00C9734CC2E5}"/>
    <dgm:cxn modelId="{56ABE594-F0D7-4B19-80B0-91D055DC1079}" type="presParOf" srcId="{56EDA6D3-2DEC-4187-B3A0-5280CD1EFBF9}" destId="{09FFCC41-F6C7-446D-8198-249A9BD98E63}" srcOrd="0" destOrd="0" presId="urn:microsoft.com/office/officeart/2005/8/layout/venn1"/>
    <dgm:cxn modelId="{72D5A5DF-58AF-4BFC-A42C-8C774701A2CB}" type="presParOf" srcId="{56EDA6D3-2DEC-4187-B3A0-5280CD1EFBF9}" destId="{C6FFFC6D-6275-44A7-82E5-D3DF125BDAA9}" srcOrd="1" destOrd="0" presId="urn:microsoft.com/office/officeart/2005/8/layout/venn1"/>
    <dgm:cxn modelId="{7E1635EA-BAC8-400E-86B6-98878DC9B09F}" type="presParOf" srcId="{56EDA6D3-2DEC-4187-B3A0-5280CD1EFBF9}" destId="{C32AF9E7-A7FA-4D51-B214-80E52E83169F}" srcOrd="2" destOrd="0" presId="urn:microsoft.com/office/officeart/2005/8/layout/venn1"/>
    <dgm:cxn modelId="{853A7037-DB7D-4B5A-B14B-B54F45597C9B}" type="presParOf" srcId="{56EDA6D3-2DEC-4187-B3A0-5280CD1EFBF9}" destId="{F0761033-2EB5-4879-8A49-EE2F523B540E}" srcOrd="3" destOrd="0" presId="urn:microsoft.com/office/officeart/2005/8/layout/venn1"/>
    <dgm:cxn modelId="{1A4441DE-1E79-4EB6-A39F-4C2CFABA6F78}" type="presParOf" srcId="{56EDA6D3-2DEC-4187-B3A0-5280CD1EFBF9}" destId="{88159E45-D4C2-4938-9618-B9E8559E8E7E}" srcOrd="4" destOrd="0" presId="urn:microsoft.com/office/officeart/2005/8/layout/venn1"/>
    <dgm:cxn modelId="{CCB089C6-765C-4A96-9895-8D832F97C4EC}" type="presParOf" srcId="{56EDA6D3-2DEC-4187-B3A0-5280CD1EFBF9}" destId="{F412C4DE-62FB-4C52-970C-3CF100EC2526}"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FCC41-F6C7-446D-8198-249A9BD98E63}">
      <dsp:nvSpPr>
        <dsp:cNvPr id="0" name=""/>
        <dsp:cNvSpPr/>
      </dsp:nvSpPr>
      <dsp:spPr>
        <a:xfrm>
          <a:off x="2783204" y="59451"/>
          <a:ext cx="2853690" cy="2853690"/>
        </a:xfrm>
        <a:prstGeom prst="ellipse">
          <a:avLst/>
        </a:prstGeom>
        <a:solidFill>
          <a:srgbClr val="43318F"/>
        </a:solidFill>
        <a:ln w="25400" cap="flat" cmpd="sng" algn="ctr">
          <a:solidFill>
            <a:srgbClr val="FF00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rtl="1">
            <a:lnSpc>
              <a:spcPct val="90000"/>
            </a:lnSpc>
            <a:spcBef>
              <a:spcPct val="0"/>
            </a:spcBef>
            <a:spcAft>
              <a:spcPct val="35000"/>
            </a:spcAft>
          </a:pPr>
          <a:r>
            <a:rPr lang="ar-SA" sz="3100" kern="1200" dirty="0" smtClean="0"/>
            <a:t>مراجعة المحاضرة السابقة</a:t>
          </a:r>
          <a:endParaRPr lang="en-US" sz="3100" kern="1200" dirty="0"/>
        </a:p>
      </dsp:txBody>
      <dsp:txXfrm>
        <a:off x="3163696" y="558847"/>
        <a:ext cx="2092706" cy="1284160"/>
      </dsp:txXfrm>
    </dsp:sp>
    <dsp:sp modelId="{C32AF9E7-A7FA-4D51-B214-80E52E83169F}">
      <dsp:nvSpPr>
        <dsp:cNvPr id="0" name=""/>
        <dsp:cNvSpPr/>
      </dsp:nvSpPr>
      <dsp:spPr>
        <a:xfrm>
          <a:off x="3812911" y="1843008"/>
          <a:ext cx="2853690" cy="2853690"/>
        </a:xfrm>
        <a:prstGeom prst="ellipse">
          <a:avLst/>
        </a:prstGeom>
        <a:solidFill>
          <a:srgbClr val="009900"/>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b="1" kern="1200" dirty="0" smtClean="0"/>
            <a:t>وثيقة المدينة</a:t>
          </a:r>
          <a:endParaRPr lang="en-US" sz="3200" b="1" kern="1200" dirty="0">
            <a:solidFill>
              <a:schemeClr val="tx1"/>
            </a:solidFill>
            <a:cs typeface="Simplified Arabic" pitchFamily="2" charset="-78"/>
          </a:endParaRPr>
        </a:p>
      </dsp:txBody>
      <dsp:txXfrm>
        <a:off x="4685665" y="2580211"/>
        <a:ext cx="1712214" cy="1569529"/>
      </dsp:txXfrm>
    </dsp:sp>
    <dsp:sp modelId="{88159E45-D4C2-4938-9618-B9E8559E8E7E}">
      <dsp:nvSpPr>
        <dsp:cNvPr id="0" name=""/>
        <dsp:cNvSpPr/>
      </dsp:nvSpPr>
      <dsp:spPr>
        <a:xfrm>
          <a:off x="1753498" y="1843008"/>
          <a:ext cx="2853690" cy="2853690"/>
        </a:xfrm>
        <a:prstGeom prst="ellipse">
          <a:avLst/>
        </a:prstGeom>
        <a:solidFill>
          <a:srgbClr val="FF00FF">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SA" sz="3200" b="1" kern="1200" dirty="0" smtClean="0"/>
            <a:t>وثيقة طور سيناء</a:t>
          </a:r>
          <a:endParaRPr lang="en-GB" sz="3200" b="1" kern="1200" dirty="0"/>
        </a:p>
      </dsp:txBody>
      <dsp:txXfrm>
        <a:off x="2022220" y="2580211"/>
        <a:ext cx="1712214" cy="156952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402629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3</a:t>
            </a:fld>
            <a:endParaRPr lang="en-GB"/>
          </a:p>
        </p:txBody>
      </p:sp>
    </p:spTree>
    <p:extLst>
      <p:ext uri="{BB962C8B-B14F-4D97-AF65-F5344CB8AC3E}">
        <p14:creationId xmlns:p14="http://schemas.microsoft.com/office/powerpoint/2010/main" val="366769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4</a:t>
            </a:fld>
            <a:endParaRPr lang="en-GB"/>
          </a:p>
        </p:txBody>
      </p:sp>
    </p:spTree>
    <p:extLst>
      <p:ext uri="{BB962C8B-B14F-4D97-AF65-F5344CB8AC3E}">
        <p14:creationId xmlns:p14="http://schemas.microsoft.com/office/powerpoint/2010/main" val="3667691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5</a:t>
            </a:fld>
            <a:endParaRPr lang="en-GB"/>
          </a:p>
        </p:txBody>
      </p:sp>
    </p:spTree>
    <p:extLst>
      <p:ext uri="{BB962C8B-B14F-4D97-AF65-F5344CB8AC3E}">
        <p14:creationId xmlns:p14="http://schemas.microsoft.com/office/powerpoint/2010/main" val="401170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6</a:t>
            </a:fld>
            <a:endParaRPr lang="en-GB"/>
          </a:p>
        </p:txBody>
      </p:sp>
    </p:spTree>
    <p:extLst>
      <p:ext uri="{BB962C8B-B14F-4D97-AF65-F5344CB8AC3E}">
        <p14:creationId xmlns:p14="http://schemas.microsoft.com/office/powerpoint/2010/main" val="1578043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7</a:t>
            </a:fld>
            <a:endParaRPr lang="en-GB"/>
          </a:p>
        </p:txBody>
      </p:sp>
    </p:spTree>
    <p:extLst>
      <p:ext uri="{BB962C8B-B14F-4D97-AF65-F5344CB8AC3E}">
        <p14:creationId xmlns:p14="http://schemas.microsoft.com/office/powerpoint/2010/main" val="1199294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8</a:t>
            </a:fld>
            <a:endParaRPr lang="en-GB"/>
          </a:p>
        </p:txBody>
      </p:sp>
    </p:spTree>
    <p:extLst>
      <p:ext uri="{BB962C8B-B14F-4D97-AF65-F5344CB8AC3E}">
        <p14:creationId xmlns:p14="http://schemas.microsoft.com/office/powerpoint/2010/main" val="3311441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9</a:t>
            </a:fld>
            <a:endParaRPr lang="en-GB"/>
          </a:p>
        </p:txBody>
      </p:sp>
    </p:spTree>
    <p:extLst>
      <p:ext uri="{BB962C8B-B14F-4D97-AF65-F5344CB8AC3E}">
        <p14:creationId xmlns:p14="http://schemas.microsoft.com/office/powerpoint/2010/main" val="331144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10</a:t>
            </a:fld>
            <a:endParaRPr lang="en-GB"/>
          </a:p>
        </p:txBody>
      </p:sp>
    </p:spTree>
    <p:extLst>
      <p:ext uri="{BB962C8B-B14F-4D97-AF65-F5344CB8AC3E}">
        <p14:creationId xmlns:p14="http://schemas.microsoft.com/office/powerpoint/2010/main" val="3311441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11</a:t>
            </a:fld>
            <a:endParaRPr lang="en-GB"/>
          </a:p>
        </p:txBody>
      </p:sp>
    </p:spTree>
    <p:extLst>
      <p:ext uri="{BB962C8B-B14F-4D97-AF65-F5344CB8AC3E}">
        <p14:creationId xmlns:p14="http://schemas.microsoft.com/office/powerpoint/2010/main" val="365283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a:p>
        </p:txBody>
      </p:sp>
    </p:spTree>
    <p:extLst>
      <p:ext uri="{BB962C8B-B14F-4D97-AF65-F5344CB8AC3E}">
        <p14:creationId xmlns:p14="http://schemas.microsoft.com/office/powerpoint/2010/main" val="706029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13</a:t>
            </a:fld>
            <a:endParaRPr lang="en-GB"/>
          </a:p>
        </p:txBody>
      </p:sp>
    </p:spTree>
    <p:extLst>
      <p:ext uri="{BB962C8B-B14F-4D97-AF65-F5344CB8AC3E}">
        <p14:creationId xmlns:p14="http://schemas.microsoft.com/office/powerpoint/2010/main" val="3936736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14</a:t>
            </a:fld>
            <a:endParaRPr lang="en-GB"/>
          </a:p>
        </p:txBody>
      </p:sp>
    </p:spTree>
    <p:extLst>
      <p:ext uri="{BB962C8B-B14F-4D97-AF65-F5344CB8AC3E}">
        <p14:creationId xmlns:p14="http://schemas.microsoft.com/office/powerpoint/2010/main" val="2316876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15</a:t>
            </a:fld>
            <a:endParaRPr lang="en-GB"/>
          </a:p>
        </p:txBody>
      </p:sp>
    </p:spTree>
    <p:extLst>
      <p:ext uri="{BB962C8B-B14F-4D97-AF65-F5344CB8AC3E}">
        <p14:creationId xmlns:p14="http://schemas.microsoft.com/office/powerpoint/2010/main" val="3376693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16</a:t>
            </a:fld>
            <a:endParaRPr lang="en-GB"/>
          </a:p>
        </p:txBody>
      </p:sp>
    </p:spTree>
    <p:extLst>
      <p:ext uri="{BB962C8B-B14F-4D97-AF65-F5344CB8AC3E}">
        <p14:creationId xmlns:p14="http://schemas.microsoft.com/office/powerpoint/2010/main" val="267545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17</a:t>
            </a:fld>
            <a:endParaRPr lang="en-GB"/>
          </a:p>
        </p:txBody>
      </p:sp>
    </p:spTree>
    <p:extLst>
      <p:ext uri="{BB962C8B-B14F-4D97-AF65-F5344CB8AC3E}">
        <p14:creationId xmlns:p14="http://schemas.microsoft.com/office/powerpoint/2010/main" val="1828671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664C54-757A-4671-8610-6F3F66186D8A}" type="slidenum">
              <a:rPr lang="en-GB" smtClean="0"/>
              <a:t>18</a:t>
            </a:fld>
            <a:endParaRPr lang="en-GB"/>
          </a:p>
        </p:txBody>
      </p:sp>
    </p:spTree>
    <p:extLst>
      <p:ext uri="{BB962C8B-B14F-4D97-AF65-F5344CB8AC3E}">
        <p14:creationId xmlns:p14="http://schemas.microsoft.com/office/powerpoint/2010/main" val="2421986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extLst>
      <p:ext uri="{BB962C8B-B14F-4D97-AF65-F5344CB8AC3E}">
        <p14:creationId xmlns:p14="http://schemas.microsoft.com/office/powerpoint/2010/main" val="3035573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3035573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a:p>
        </p:txBody>
      </p:sp>
    </p:spTree>
    <p:extLst>
      <p:ext uri="{BB962C8B-B14F-4D97-AF65-F5344CB8AC3E}">
        <p14:creationId xmlns:p14="http://schemas.microsoft.com/office/powerpoint/2010/main" val="236693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23669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1114679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1114679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a:p>
        </p:txBody>
      </p:sp>
    </p:spTree>
    <p:extLst>
      <p:ext uri="{BB962C8B-B14F-4D97-AF65-F5344CB8AC3E}">
        <p14:creationId xmlns:p14="http://schemas.microsoft.com/office/powerpoint/2010/main" val="2812706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a:p>
        </p:txBody>
      </p:sp>
    </p:spTree>
    <p:extLst>
      <p:ext uri="{BB962C8B-B14F-4D97-AF65-F5344CB8AC3E}">
        <p14:creationId xmlns:p14="http://schemas.microsoft.com/office/powerpoint/2010/main" val="2812706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a:p>
        </p:txBody>
      </p:sp>
    </p:spTree>
    <p:extLst>
      <p:ext uri="{BB962C8B-B14F-4D97-AF65-F5344CB8AC3E}">
        <p14:creationId xmlns:p14="http://schemas.microsoft.com/office/powerpoint/2010/main" val="346388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a:p>
        </p:txBody>
      </p:sp>
    </p:spTree>
    <p:extLst>
      <p:ext uri="{BB962C8B-B14F-4D97-AF65-F5344CB8AC3E}">
        <p14:creationId xmlns:p14="http://schemas.microsoft.com/office/powerpoint/2010/main" val="30355731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29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6725F8-0366-485E-B9D2-F8129DD10044}"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E1A07C3-5C5C-423A-813D-D5B8ABF3AE65}"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DE3C2-FC70-44CC-9226-8BE3443EC9C9}"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D9D43C-D3F0-4D63-982F-090D56D035B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43B0871-9860-4BBA-9238-4F88908CBDB1}" type="datetime1">
              <a:rPr lang="en-GB" smtClean="0"/>
              <a:t>10/04/2012</a:t>
            </a:fld>
            <a:endParaRPr lang="en-GB"/>
          </a:p>
        </p:txBody>
      </p:sp>
      <p:sp>
        <p:nvSpPr>
          <p:cNvPr id="8" name="Footer Placeholder 7"/>
          <p:cNvSpPr>
            <a:spLocks noGrp="1"/>
          </p:cNvSpPr>
          <p:nvPr>
            <p:ph type="ftr" sz="quarter" idx="11"/>
          </p:nvPr>
        </p:nvSpPr>
        <p:spPr/>
        <p:txBody>
          <a:bodyPr/>
          <a:lstStyle/>
          <a:p>
            <a:r>
              <a:rPr lang="ar-SA" smtClean="0"/>
              <a:t>الفصل الدراسي الثاني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4F4AA28-05CE-46FF-9CE7-00A4DB53B296}" type="datetime1">
              <a:rPr lang="en-GB" smtClean="0"/>
              <a:t>10/04/2012</a:t>
            </a:fld>
            <a:endParaRPr lang="en-GB"/>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929DAA-AA52-4FD0-9741-1D1F69841003}" type="datetime1">
              <a:rPr lang="en-GB" smtClean="0"/>
              <a:t>10/04/2012</a:t>
            </a:fld>
            <a:endParaRPr lang="en-GB"/>
          </a:p>
        </p:txBody>
      </p:sp>
      <p:sp>
        <p:nvSpPr>
          <p:cNvPr id="3" name="Footer Placeholder 2"/>
          <p:cNvSpPr>
            <a:spLocks noGrp="1"/>
          </p:cNvSpPr>
          <p:nvPr>
            <p:ph type="ftr" sz="quarter" idx="11"/>
          </p:nvPr>
        </p:nvSpPr>
        <p:spPr/>
        <p:txBody>
          <a:bodyPr/>
          <a:lstStyle/>
          <a:p>
            <a:r>
              <a:rPr lang="ar-SA" smtClean="0"/>
              <a:t>الفصل الدراسي الثاني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7A499D-EBC6-4872-86EF-1B5F78F6DDEB}"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BF6C46-8354-4079-BC00-95FE6C007E7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5E7A6-4ADA-43CB-A32D-745EB6B800DE}"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ADA9EF-308B-4F10-89BF-1060211615B7}"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DA79B-11D3-43C9-80C9-D541FF608B4E}" type="datetime1">
              <a:rPr lang="en-GB" smtClean="0"/>
              <a:t>10/04/2012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الثاني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2212972"/>
          </a:xfrm>
        </p:spPr>
        <p:txBody>
          <a:bodyPr>
            <a:normAutofit fontScale="90000"/>
          </a:bodyPr>
          <a:lstStyle/>
          <a:p>
            <a:pPr algn="ctr" rtl="1"/>
            <a:r>
              <a:rPr lang="ar-SA" dirty="0" smtClean="0">
                <a:latin typeface="Arial" pitchFamily="34" charset="0"/>
                <a:cs typeface="Arial" pitchFamily="34" charset="0"/>
              </a:rPr>
              <a:t/>
            </a:r>
            <a:br>
              <a:rPr lang="ar-SA" dirty="0" smtClean="0">
                <a:latin typeface="Arial" pitchFamily="34" charset="0"/>
                <a:cs typeface="Arial" pitchFamily="34" charset="0"/>
              </a:rPr>
            </a:br>
            <a:r>
              <a:rPr lang="ar-SA" sz="5300" b="1" dirty="0" smtClean="0">
                <a:solidFill>
                  <a:srgbClr val="00B0F0"/>
                </a:solidFill>
                <a:latin typeface="GE SS TV Bold" pitchFamily="18" charset="-78"/>
                <a:ea typeface="GE SS TV Bold" pitchFamily="18" charset="-78"/>
                <a:cs typeface="GE SS TV Bold" pitchFamily="18" charset="-78"/>
              </a:rPr>
              <a:t>نصو ووثائق اسلامية</a:t>
            </a:r>
            <a:br>
              <a:rPr lang="ar-SA" sz="5300" b="1" dirty="0" smtClean="0">
                <a:solidFill>
                  <a:srgbClr val="00B0F0"/>
                </a:solidFill>
                <a:latin typeface="GE SS TV Bold" pitchFamily="18" charset="-78"/>
                <a:ea typeface="GE SS TV Bold" pitchFamily="18" charset="-78"/>
                <a:cs typeface="GE SS TV Bold" pitchFamily="18" charset="-78"/>
              </a:rPr>
            </a:br>
            <a:r>
              <a:rPr lang="ar-SA" sz="5300" b="1" dirty="0" smtClean="0">
                <a:solidFill>
                  <a:schemeClr val="tx2">
                    <a:lumMod val="75000"/>
                  </a:schemeClr>
                </a:solidFill>
                <a:latin typeface="GE SS TV Bold" pitchFamily="18" charset="-78"/>
                <a:ea typeface="GE SS TV Bold" pitchFamily="18" charset="-78"/>
                <a:cs typeface="GE SS TV Bold" pitchFamily="18" charset="-78"/>
              </a:rPr>
              <a:t>الفرقة</a:t>
            </a:r>
            <a:r>
              <a:rPr lang="en-GB" sz="5300" b="1" dirty="0" smtClean="0">
                <a:solidFill>
                  <a:schemeClr val="tx2">
                    <a:lumMod val="75000"/>
                  </a:schemeClr>
                </a:solidFill>
                <a:latin typeface="GE SS TV Bold" pitchFamily="18" charset="-78"/>
                <a:ea typeface="GE SS TV Bold" pitchFamily="18" charset="-78"/>
                <a:cs typeface="GE SS TV Bold" pitchFamily="18" charset="-78"/>
              </a:rPr>
              <a:t> </a:t>
            </a:r>
            <a:r>
              <a:rPr lang="ar-SA" sz="5300" b="1" dirty="0" smtClean="0">
                <a:solidFill>
                  <a:schemeClr val="tx2">
                    <a:lumMod val="75000"/>
                  </a:schemeClr>
                </a:solidFill>
                <a:latin typeface="GE SS TV Bold" pitchFamily="18" charset="-78"/>
                <a:ea typeface="GE SS TV Bold" pitchFamily="18" charset="-78"/>
                <a:cs typeface="GE SS TV Bold" pitchFamily="18" charset="-78"/>
              </a:rPr>
              <a:t> الثالثة – تاريخ</a:t>
            </a:r>
            <a:br>
              <a:rPr lang="ar-SA" sz="5300" b="1" dirty="0" smtClean="0">
                <a:solidFill>
                  <a:schemeClr val="tx2">
                    <a:lumMod val="75000"/>
                  </a:schemeClr>
                </a:solidFill>
                <a:latin typeface="GE SS TV Bold" pitchFamily="18" charset="-78"/>
                <a:ea typeface="GE SS TV Bold" pitchFamily="18" charset="-78"/>
                <a:cs typeface="GE SS TV Bold" pitchFamily="18" charset="-78"/>
              </a:rPr>
            </a:br>
            <a:r>
              <a:rPr lang="ar-SA" sz="5300" b="1" dirty="0" smtClean="0">
                <a:latin typeface="GE SS TV Bold" pitchFamily="18" charset="-78"/>
                <a:ea typeface="GE SS TV Bold" pitchFamily="18" charset="-78"/>
                <a:cs typeface="GE SS TV Bold" pitchFamily="18" charset="-78"/>
              </a:rPr>
              <a:t/>
            </a:r>
            <a:br>
              <a:rPr lang="ar-SA" sz="5300" b="1" dirty="0" smtClean="0">
                <a:latin typeface="GE SS TV Bold" pitchFamily="18" charset="-78"/>
                <a:ea typeface="GE SS TV Bold" pitchFamily="18" charset="-78"/>
                <a:cs typeface="GE SS TV Bold" pitchFamily="18" charset="-78"/>
              </a:rPr>
            </a:br>
            <a:endParaRPr lang="en-GB" sz="5300" b="1" dirty="0">
              <a:latin typeface="GE SS TV Bold" pitchFamily="18" charset="-78"/>
              <a:ea typeface="GE SS TV Bold" pitchFamily="18" charset="-78"/>
              <a:cs typeface="GE SS TV Bold" pitchFamily="18" charset="-78"/>
            </a:endParaRPr>
          </a:p>
        </p:txBody>
      </p:sp>
      <p:sp>
        <p:nvSpPr>
          <p:cNvPr id="5" name="Footer Placeholder 4"/>
          <p:cNvSpPr>
            <a:spLocks noGrp="1"/>
          </p:cNvSpPr>
          <p:nvPr>
            <p:ph type="ftr" sz="quarter" idx="4294967295"/>
          </p:nvPr>
        </p:nvSpPr>
        <p:spPr>
          <a:xfrm>
            <a:off x="1828800" y="6492875"/>
            <a:ext cx="6026150" cy="365125"/>
          </a:xfrm>
          <a:prstGeom prst="rect">
            <a:avLst/>
          </a:prstGeom>
        </p:spPr>
        <p:txBody>
          <a:bodyPr/>
          <a:lstStyle/>
          <a:p>
            <a:r>
              <a:rPr lang="ar-SA" dirty="0" smtClean="0">
                <a:solidFill>
                  <a:schemeClr val="tx1"/>
                </a:solidFill>
              </a:rPr>
              <a:t>الفصل الدراسي الثاني 1433/1432 هـ</a:t>
            </a:r>
            <a:endParaRPr lang="en-GB" dirty="0">
              <a:solidFill>
                <a:schemeClr val="tx1"/>
              </a:solidFill>
            </a:endParaRPr>
          </a:p>
        </p:txBody>
      </p:sp>
    </p:spTree>
    <p:extLst>
      <p:ext uri="{BB962C8B-B14F-4D97-AF65-F5344CB8AC3E}">
        <p14:creationId xmlns:p14="http://schemas.microsoft.com/office/powerpoint/2010/main" val="265223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lnSpc>
                <a:spcPct val="90000"/>
              </a:lnSpc>
              <a:buBlip>
                <a:blip r:embed="rId3"/>
              </a:buBlip>
            </a:pPr>
            <a:r>
              <a:rPr lang="ar-SA" b="1" dirty="0" smtClean="0">
                <a:latin typeface="GE SS TV Bold" pitchFamily="18" charset="-78"/>
                <a:ea typeface="GE SS TV Bold" pitchFamily="18" charset="-78"/>
                <a:cs typeface="GE SS TV Bold" pitchFamily="18" charset="-78"/>
              </a:rPr>
              <a:t> </a:t>
            </a:r>
            <a:endParaRPr lang="ar-AE" b="1" dirty="0">
              <a:latin typeface="GE SS TV Bold" pitchFamily="18" charset="-78"/>
              <a:ea typeface="GE SS TV Bold" pitchFamily="18" charset="-78"/>
              <a:cs typeface="GE SS TV Bold" pitchFamily="18" charset="-78"/>
            </a:endParaRPr>
          </a:p>
          <a:p>
            <a:pPr algn="ct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5"/>
          <p:cNvSpPr>
            <a:spLocks noGrp="1" noChangeArrowheads="1"/>
          </p:cNvSpPr>
          <p:nvPr>
            <p:ph type="title"/>
          </p:nvPr>
        </p:nvSpPr>
        <p:spPr bwMode="auto">
          <a:xfrm>
            <a:off x="495300" y="0"/>
            <a:ext cx="8915400" cy="1417638"/>
          </a:xfrm>
          <a:prstGeom prst="ribbon">
            <a:avLst>
              <a:gd name="adj1" fmla="val 22782"/>
              <a:gd name="adj2"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normAutofit fontScale="90000"/>
          </a:bodyPr>
          <a:lstStyle/>
          <a:p>
            <a:pPr algn="ctr"/>
            <a:r>
              <a:rPr lang="ar-SA" sz="4900" b="1" dirty="0" smtClean="0">
                <a:solidFill>
                  <a:srgbClr val="000000"/>
                </a:solidFill>
                <a:cs typeface="Simplified Arabic" pitchFamily="2" charset="-78"/>
              </a:rPr>
              <a:t>محاضرة اليوم</a:t>
            </a:r>
            <a:r>
              <a:rPr lang="ar-SA" sz="3600" b="1" dirty="0" smtClean="0">
                <a:solidFill>
                  <a:srgbClr val="000000"/>
                </a:solidFill>
                <a:cs typeface="Simplified Arabic" pitchFamily="2" charset="-78"/>
              </a:rPr>
              <a:t/>
            </a:r>
            <a:br>
              <a:rPr lang="ar-SA" sz="3600" b="1" dirty="0" smtClean="0">
                <a:solidFill>
                  <a:srgbClr val="000000"/>
                </a:solidFill>
                <a:cs typeface="Simplified Arabic" pitchFamily="2" charset="-78"/>
              </a:rPr>
            </a:br>
            <a:r>
              <a:rPr lang="en-GB" sz="3600" b="1" dirty="0" smtClean="0">
                <a:solidFill>
                  <a:srgbClr val="000000"/>
                </a:solidFill>
                <a:cs typeface="Simplified Arabic" pitchFamily="2" charset="-78"/>
              </a:rPr>
              <a:t>1433/4/7</a:t>
            </a:r>
            <a:endParaRPr lang="en-GB" sz="3100" b="1" dirty="0">
              <a:solidFill>
                <a:srgbClr val="FF0066"/>
              </a:solidFill>
              <a:cs typeface="Simplified Arabic" pitchFamily="2" charset="-78"/>
            </a:endParaRPr>
          </a:p>
        </p:txBody>
      </p:sp>
      <p:graphicFrame>
        <p:nvGraphicFramePr>
          <p:cNvPr id="6" name="Content Placeholder 3"/>
          <p:cNvGraphicFramePr>
            <a:graphicFrameLocks/>
          </p:cNvGraphicFramePr>
          <p:nvPr>
            <p:extLst>
              <p:ext uri="{D42A27DB-BD31-4B8C-83A1-F6EECF244321}">
                <p14:modId xmlns:p14="http://schemas.microsoft.com/office/powerpoint/2010/main" val="1083961780"/>
              </p:ext>
            </p:extLst>
          </p:nvPr>
        </p:nvGraphicFramePr>
        <p:xfrm>
          <a:off x="990600" y="1600200"/>
          <a:ext cx="8420100" cy="4756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325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Graphic spid="6"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81" y="1600201"/>
            <a:ext cx="9499376" cy="4525963"/>
          </a:xfrm>
        </p:spPr>
        <p:txBody>
          <a:bodyPr>
            <a:noAutofit/>
          </a:bodyPr>
          <a:lstStyle/>
          <a:p>
            <a:pPr algn="r" rtl="1"/>
            <a:r>
              <a:rPr lang="ar-SA" sz="3600" b="1" u="sng" dirty="0" smtClean="0"/>
              <a:t>أسئلة تحليلية</a:t>
            </a:r>
          </a:p>
          <a:p>
            <a:pPr algn="r" rtl="1"/>
            <a:r>
              <a:rPr lang="ar-SA" sz="3600" b="1" dirty="0" smtClean="0"/>
              <a:t>اذكري الفقرات التي وردت فيها المبادئ الآتية</a:t>
            </a:r>
          </a:p>
          <a:p>
            <a:pPr algn="r" rtl="1"/>
            <a:r>
              <a:rPr lang="ar-SA" sz="3600" b="1" dirty="0" smtClean="0"/>
              <a:t>1- التكافل الإجتماعي</a:t>
            </a:r>
          </a:p>
          <a:p>
            <a:pPr algn="r" rtl="1"/>
            <a:r>
              <a:rPr lang="ar-SA" sz="3600" b="1" dirty="0" smtClean="0"/>
              <a:t>2- ردع الخائنين للعهود</a:t>
            </a:r>
          </a:p>
          <a:p>
            <a:pPr algn="r" rtl="1"/>
            <a:r>
              <a:rPr lang="ar-SA" sz="3600" b="1" dirty="0" smtClean="0"/>
              <a:t>3- حرية الاعتقاد</a:t>
            </a:r>
          </a:p>
          <a:p>
            <a:pPr algn="r" rtl="1"/>
            <a:r>
              <a:rPr lang="ar-SA" sz="3600" b="1" dirty="0" smtClean="0"/>
              <a:t>4- عدم جواز اجارة قريش ونصرها</a:t>
            </a:r>
            <a:endParaRPr lang="en-GB" sz="3600" b="1" dirty="0"/>
          </a:p>
        </p:txBody>
      </p:sp>
      <p:sp>
        <p:nvSpPr>
          <p:cNvPr id="2" name="Title 1"/>
          <p:cNvSpPr>
            <a:spLocks noGrp="1"/>
          </p:cNvSpPr>
          <p:nvPr>
            <p:ph type="title"/>
          </p:nvPr>
        </p:nvSpPr>
        <p:spPr>
          <a:xfrm>
            <a:off x="640650" y="274638"/>
            <a:ext cx="9265350" cy="1143000"/>
          </a:xfrm>
          <a:ln>
            <a:solidFill>
              <a:srgbClr val="0070C0"/>
            </a:solidFill>
          </a:ln>
        </p:spPr>
        <p:txBody>
          <a:bodyPr/>
          <a:lstStyle/>
          <a:p>
            <a:pPr algn="ctr" rtl="1"/>
            <a:r>
              <a:rPr lang="ar-SA" sz="4000" dirty="0">
                <a:latin typeface="Andalus" pitchFamily="2" charset="-78"/>
                <a:ea typeface="Tahoma" pitchFamily="34" charset="0"/>
                <a:cs typeface="Andalus" pitchFamily="2" charset="-78"/>
              </a:rPr>
              <a:t>العلاقة بين المهاجرين والأنصار</a:t>
            </a:r>
            <a:endParaRPr lang="en-GB" dirty="0"/>
          </a:p>
        </p:txBody>
      </p:sp>
      <p:sp>
        <p:nvSpPr>
          <p:cNvPr id="4" name="Title 2"/>
          <p:cNvSpPr txBox="1">
            <a:spLocks/>
          </p:cNvSpPr>
          <p:nvPr/>
        </p:nvSpPr>
        <p:spPr>
          <a:xfrm>
            <a:off x="740532" y="332656"/>
            <a:ext cx="9165468" cy="1084982"/>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GB" sz="4400" dirty="0">
              <a:latin typeface="Andalus" pitchFamily="2" charset="-78"/>
              <a:cs typeface="Andalus" pitchFamily="2" charset="-78"/>
            </a:endParaRPr>
          </a:p>
        </p:txBody>
      </p:sp>
    </p:spTree>
    <p:extLst>
      <p:ext uri="{BB962C8B-B14F-4D97-AF65-F5344CB8AC3E}">
        <p14:creationId xmlns:p14="http://schemas.microsoft.com/office/powerpoint/2010/main" val="4155618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81" y="1600201"/>
            <a:ext cx="9499376" cy="4525963"/>
          </a:xfrm>
        </p:spPr>
        <p:txBody>
          <a:bodyPr>
            <a:noAutofit/>
          </a:bodyPr>
          <a:lstStyle/>
          <a:p>
            <a:pPr algn="just" rtl="1"/>
            <a:r>
              <a:rPr lang="ar-SA" sz="3600" b="1" dirty="0" smtClean="0"/>
              <a:t>وضحي المبادئ التي وردت في البنود الآتية</a:t>
            </a:r>
          </a:p>
          <a:p>
            <a:pPr algn="just" rtl="1"/>
            <a:r>
              <a:rPr lang="ar-SA" sz="3600" b="1" dirty="0" smtClean="0"/>
              <a:t>1- </a:t>
            </a:r>
            <a:r>
              <a:rPr lang="en-GB" sz="3600" b="1" dirty="0" err="1" smtClean="0"/>
              <a:t>بسْمِ</a:t>
            </a:r>
            <a:r>
              <a:rPr lang="en-GB" sz="3600" b="1" dirty="0" smtClean="0"/>
              <a:t> </a:t>
            </a:r>
            <a:r>
              <a:rPr lang="en-GB" sz="3600" b="1" dirty="0" err="1"/>
              <a:t>اللّهِ</a:t>
            </a:r>
            <a:r>
              <a:rPr lang="en-GB" sz="3600" b="1" dirty="0"/>
              <a:t> </a:t>
            </a:r>
            <a:r>
              <a:rPr lang="en-GB" sz="3600" b="1" dirty="0" err="1"/>
              <a:t>الرّحْمَنِ</a:t>
            </a:r>
            <a:r>
              <a:rPr lang="en-GB" sz="3600" b="1" dirty="0"/>
              <a:t> </a:t>
            </a:r>
            <a:r>
              <a:rPr lang="en-GB" sz="3600" b="1" dirty="0" err="1"/>
              <a:t>الرّحِيمِ</a:t>
            </a:r>
            <a:r>
              <a:rPr lang="en-GB" sz="3600" b="1" dirty="0"/>
              <a:t> </a:t>
            </a:r>
            <a:r>
              <a:rPr lang="en-GB" sz="3600" b="1" dirty="0" err="1"/>
              <a:t>هَذَا</a:t>
            </a:r>
            <a:r>
              <a:rPr lang="en-GB" sz="3600" b="1" dirty="0"/>
              <a:t> </a:t>
            </a:r>
            <a:r>
              <a:rPr lang="en-GB" sz="3600" b="1" dirty="0" err="1"/>
              <a:t>كِتَابٌ</a:t>
            </a:r>
            <a:r>
              <a:rPr lang="en-GB" sz="3600" b="1" dirty="0"/>
              <a:t> </a:t>
            </a:r>
            <a:r>
              <a:rPr lang="en-GB" sz="3600" b="1" dirty="0" err="1"/>
              <a:t>مِنْ</a:t>
            </a:r>
            <a:r>
              <a:rPr lang="en-GB" sz="3600" b="1" dirty="0"/>
              <a:t> </a:t>
            </a:r>
            <a:r>
              <a:rPr lang="en-GB" sz="3600" b="1" dirty="0" err="1"/>
              <a:t>مُحَمّدٍ</a:t>
            </a:r>
            <a:r>
              <a:rPr lang="en-GB" sz="3600" b="1" dirty="0"/>
              <a:t> </a:t>
            </a:r>
            <a:r>
              <a:rPr lang="en-GB" sz="3600" b="1" dirty="0" err="1"/>
              <a:t>النّبِيّ</a:t>
            </a:r>
            <a:r>
              <a:rPr lang="en-GB" sz="3600" b="1" dirty="0"/>
              <a:t> </a:t>
            </a:r>
            <a:r>
              <a:rPr lang="en-GB" sz="3600" b="1" dirty="0" err="1"/>
              <a:t>صلى</a:t>
            </a:r>
            <a:r>
              <a:rPr lang="en-GB" sz="3600" b="1" dirty="0"/>
              <a:t> </a:t>
            </a:r>
            <a:r>
              <a:rPr lang="en-GB" sz="3600" b="1" dirty="0" err="1"/>
              <a:t>الله</a:t>
            </a:r>
            <a:r>
              <a:rPr lang="en-GB" sz="3600" b="1" dirty="0"/>
              <a:t> </a:t>
            </a:r>
            <a:r>
              <a:rPr lang="en-GB" sz="3600" b="1" dirty="0" err="1"/>
              <a:t>عليه</a:t>
            </a:r>
            <a:r>
              <a:rPr lang="en-GB" sz="3600" b="1" dirty="0"/>
              <a:t> </a:t>
            </a:r>
            <a:r>
              <a:rPr lang="en-GB" sz="3600" b="1" dirty="0" err="1"/>
              <a:t>وسلم</a:t>
            </a:r>
            <a:r>
              <a:rPr lang="en-GB" sz="3600" b="1" dirty="0"/>
              <a:t>، </a:t>
            </a:r>
            <a:r>
              <a:rPr lang="en-GB" sz="3600" b="1" dirty="0" err="1"/>
              <a:t>بَيْنَ</a:t>
            </a:r>
            <a:r>
              <a:rPr lang="en-GB" sz="3600" b="1" dirty="0"/>
              <a:t> </a:t>
            </a:r>
            <a:r>
              <a:rPr lang="en-GB" sz="3600" b="1" dirty="0" err="1"/>
              <a:t>الْمُؤْمِنِينَ</a:t>
            </a:r>
            <a:r>
              <a:rPr lang="en-GB" sz="3600" b="1" dirty="0"/>
              <a:t> </a:t>
            </a:r>
            <a:r>
              <a:rPr lang="en-GB" sz="3600" b="1" dirty="0" err="1"/>
              <a:t>وَالْمُسْلِمِينَ</a:t>
            </a:r>
            <a:r>
              <a:rPr lang="en-GB" sz="3600" b="1" dirty="0"/>
              <a:t> </a:t>
            </a:r>
            <a:r>
              <a:rPr lang="en-GB" sz="3600" b="1" dirty="0" err="1"/>
              <a:t>مِنْ</a:t>
            </a:r>
            <a:r>
              <a:rPr lang="en-GB" sz="3600" b="1" dirty="0"/>
              <a:t> </a:t>
            </a:r>
            <a:r>
              <a:rPr lang="en-GB" sz="3600" b="1" dirty="0" err="1"/>
              <a:t>قُرَيْشٍ</a:t>
            </a:r>
            <a:r>
              <a:rPr lang="en-GB" sz="3600" b="1" dirty="0"/>
              <a:t> </a:t>
            </a:r>
            <a:r>
              <a:rPr lang="en-GB" sz="3600" b="1" dirty="0" err="1">
                <a:solidFill>
                  <a:srgbClr val="00B050"/>
                </a:solidFill>
              </a:rPr>
              <a:t>وَيَثْرِبَ</a:t>
            </a:r>
            <a:r>
              <a:rPr lang="en-GB" sz="3600" b="1" dirty="0">
                <a:solidFill>
                  <a:srgbClr val="00B050"/>
                </a:solidFill>
              </a:rPr>
              <a:t>،</a:t>
            </a:r>
            <a:r>
              <a:rPr lang="en-GB" sz="3600" b="1" dirty="0"/>
              <a:t> </a:t>
            </a:r>
            <a:r>
              <a:rPr lang="en-GB" sz="3600" b="1" dirty="0" err="1"/>
              <a:t>وَمَنْ</a:t>
            </a:r>
            <a:r>
              <a:rPr lang="en-GB" sz="3600" b="1" dirty="0"/>
              <a:t> </a:t>
            </a:r>
            <a:r>
              <a:rPr lang="en-GB" sz="3600" b="1" dirty="0" err="1"/>
              <a:t>تَبِعَهُمْ</a:t>
            </a:r>
            <a:r>
              <a:rPr lang="en-GB" sz="3600" b="1" dirty="0"/>
              <a:t> </a:t>
            </a:r>
            <a:r>
              <a:rPr lang="en-GB" sz="3600" b="1" dirty="0" err="1"/>
              <a:t>فَلَحِقَ</a:t>
            </a:r>
            <a:r>
              <a:rPr lang="en-GB" sz="3600" b="1" dirty="0"/>
              <a:t> </a:t>
            </a:r>
            <a:r>
              <a:rPr lang="en-GB" sz="3600" b="1" dirty="0" err="1"/>
              <a:t>بِهِمْ</a:t>
            </a:r>
            <a:r>
              <a:rPr lang="en-GB" sz="3600" b="1" dirty="0"/>
              <a:t> </a:t>
            </a:r>
            <a:r>
              <a:rPr lang="en-GB" sz="3600" b="1" dirty="0" err="1"/>
              <a:t>وَجَاهَدَ</a:t>
            </a:r>
            <a:r>
              <a:rPr lang="en-GB" sz="3600" b="1" dirty="0"/>
              <a:t> </a:t>
            </a:r>
            <a:r>
              <a:rPr lang="en-GB" sz="3600" b="1" dirty="0" err="1"/>
              <a:t>مَعَهُمْ</a:t>
            </a:r>
            <a:r>
              <a:rPr lang="en-GB" sz="3600" b="1" dirty="0"/>
              <a:t> </a:t>
            </a:r>
            <a:endParaRPr lang="ar-SA" sz="3600" b="1" dirty="0" smtClean="0"/>
          </a:p>
          <a:p>
            <a:pPr algn="just" rtl="1"/>
            <a:r>
              <a:rPr lang="en-GB" sz="3600" b="1" dirty="0" err="1"/>
              <a:t>إنّهُمْ</a:t>
            </a:r>
            <a:r>
              <a:rPr lang="en-GB" sz="3600" b="1" dirty="0"/>
              <a:t> </a:t>
            </a:r>
            <a:r>
              <a:rPr lang="en-GB" sz="3600" b="1" dirty="0" err="1"/>
              <a:t>أُمّةٌ</a:t>
            </a:r>
            <a:r>
              <a:rPr lang="en-GB" sz="3600" b="1" dirty="0"/>
              <a:t> </a:t>
            </a:r>
            <a:r>
              <a:rPr lang="en-GB" sz="3600" b="1" dirty="0" err="1"/>
              <a:t>وَاحِدَةٌ</a:t>
            </a:r>
            <a:r>
              <a:rPr lang="en-GB" sz="3600" b="1" dirty="0"/>
              <a:t> </a:t>
            </a:r>
            <a:r>
              <a:rPr lang="en-GB" sz="3600" b="1" dirty="0" err="1"/>
              <a:t>مِنْ</a:t>
            </a:r>
            <a:r>
              <a:rPr lang="en-GB" sz="3600" b="1" dirty="0"/>
              <a:t> </a:t>
            </a:r>
            <a:r>
              <a:rPr lang="en-GB" sz="3600" b="1" dirty="0" err="1"/>
              <a:t>دُونِ</a:t>
            </a:r>
            <a:r>
              <a:rPr lang="en-GB" sz="3600" b="1" dirty="0"/>
              <a:t> </a:t>
            </a:r>
            <a:r>
              <a:rPr lang="en-GB" sz="3600" b="1" dirty="0" err="1"/>
              <a:t>النّاسِ</a:t>
            </a:r>
            <a:endParaRPr lang="ar-SA" sz="3600" b="1" dirty="0"/>
          </a:p>
          <a:p>
            <a:pPr algn="just" rtl="1"/>
            <a:endParaRPr lang="en-GB" sz="3600" b="1" dirty="0" smtClean="0"/>
          </a:p>
          <a:p>
            <a:pPr algn="r" rtl="1"/>
            <a:endParaRPr lang="en-GB" sz="3600" b="1" dirty="0"/>
          </a:p>
        </p:txBody>
      </p:sp>
      <p:sp>
        <p:nvSpPr>
          <p:cNvPr id="2" name="Title 1"/>
          <p:cNvSpPr>
            <a:spLocks noGrp="1"/>
          </p:cNvSpPr>
          <p:nvPr>
            <p:ph type="title"/>
          </p:nvPr>
        </p:nvSpPr>
        <p:spPr>
          <a:xfrm>
            <a:off x="640650" y="274638"/>
            <a:ext cx="9265350" cy="1143000"/>
          </a:xfrm>
          <a:ln>
            <a:solidFill>
              <a:srgbClr val="0070C0"/>
            </a:solidFill>
          </a:ln>
        </p:spPr>
        <p:txBody>
          <a:bodyPr/>
          <a:lstStyle/>
          <a:p>
            <a:pPr algn="ctr" rtl="1"/>
            <a:r>
              <a:rPr lang="ar-SA" sz="4000" dirty="0">
                <a:latin typeface="Andalus" pitchFamily="2" charset="-78"/>
                <a:ea typeface="Tahoma" pitchFamily="34" charset="0"/>
                <a:cs typeface="Andalus" pitchFamily="2" charset="-78"/>
              </a:rPr>
              <a:t>العلاقة بين المهاجرين والأنصار</a:t>
            </a:r>
            <a:endParaRPr lang="en-GB" dirty="0"/>
          </a:p>
        </p:txBody>
      </p:sp>
      <p:sp>
        <p:nvSpPr>
          <p:cNvPr id="4" name="Title 2"/>
          <p:cNvSpPr txBox="1">
            <a:spLocks/>
          </p:cNvSpPr>
          <p:nvPr/>
        </p:nvSpPr>
        <p:spPr>
          <a:xfrm>
            <a:off x="740532" y="332656"/>
            <a:ext cx="9165468" cy="1084982"/>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GB" sz="4400" dirty="0">
              <a:latin typeface="Andalus" pitchFamily="2" charset="-78"/>
              <a:cs typeface="Andalus" pitchFamily="2" charset="-78"/>
            </a:endParaRPr>
          </a:p>
        </p:txBody>
      </p:sp>
    </p:spTree>
    <p:extLst>
      <p:ext uri="{BB962C8B-B14F-4D97-AF65-F5344CB8AC3E}">
        <p14:creationId xmlns:p14="http://schemas.microsoft.com/office/powerpoint/2010/main" val="4070959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463" y="1600201"/>
            <a:ext cx="9655394" cy="4525963"/>
          </a:xfrm>
        </p:spPr>
        <p:txBody>
          <a:bodyPr>
            <a:normAutofit/>
          </a:bodyPr>
          <a:lstStyle/>
          <a:p>
            <a:pPr algn="just" rtl="1"/>
            <a:r>
              <a:rPr lang="en-GB" sz="3600" b="1" dirty="0" smtClean="0">
                <a:cs typeface="+mj-cs"/>
              </a:rPr>
              <a:t>.</a:t>
            </a:r>
            <a:r>
              <a:rPr lang="ar-SA" sz="3600" b="1" dirty="0" smtClean="0">
                <a:cs typeface="+mj-cs"/>
              </a:rPr>
              <a:t>15- </a:t>
            </a:r>
            <a:r>
              <a:rPr lang="en-GB" sz="3600" b="1" dirty="0" smtClean="0">
                <a:cs typeface="+mj-cs"/>
              </a:rPr>
              <a:t> </a:t>
            </a:r>
            <a:r>
              <a:rPr lang="en-GB" sz="3600" b="1" dirty="0" err="1">
                <a:cs typeface="+mj-cs"/>
              </a:rPr>
              <a:t>وَلَا</a:t>
            </a:r>
            <a:r>
              <a:rPr lang="en-GB" sz="3600" b="1" dirty="0">
                <a:cs typeface="+mj-cs"/>
              </a:rPr>
              <a:t> </a:t>
            </a:r>
            <a:r>
              <a:rPr lang="en-GB" sz="3600" b="1" dirty="0" err="1">
                <a:cs typeface="+mj-cs"/>
              </a:rPr>
              <a:t>يَقْتُلُ</a:t>
            </a:r>
            <a:r>
              <a:rPr lang="en-GB" sz="3600" b="1" dirty="0">
                <a:cs typeface="+mj-cs"/>
              </a:rPr>
              <a:t> </a:t>
            </a:r>
            <a:r>
              <a:rPr lang="en-GB" sz="3600" b="1" dirty="0" err="1">
                <a:cs typeface="+mj-cs"/>
              </a:rPr>
              <a:t>مُؤْمِنٌ</a:t>
            </a:r>
            <a:r>
              <a:rPr lang="en-GB" sz="3600" b="1" dirty="0">
                <a:cs typeface="+mj-cs"/>
              </a:rPr>
              <a:t> </a:t>
            </a:r>
            <a:r>
              <a:rPr lang="en-GB" sz="3600" b="1" dirty="0" err="1">
                <a:cs typeface="+mj-cs"/>
              </a:rPr>
              <a:t>مُؤْمِنًا</a:t>
            </a:r>
            <a:r>
              <a:rPr lang="en-GB" sz="3600" b="1" dirty="0">
                <a:cs typeface="+mj-cs"/>
              </a:rPr>
              <a:t> </a:t>
            </a:r>
            <a:r>
              <a:rPr lang="en-GB" sz="3600" b="1" dirty="0" err="1">
                <a:cs typeface="+mj-cs"/>
              </a:rPr>
              <a:t>فِي</a:t>
            </a:r>
            <a:r>
              <a:rPr lang="en-GB" sz="3600" b="1" dirty="0">
                <a:cs typeface="+mj-cs"/>
              </a:rPr>
              <a:t> </a:t>
            </a:r>
            <a:r>
              <a:rPr lang="en-GB" sz="3600" b="1" dirty="0" err="1">
                <a:cs typeface="+mj-cs"/>
              </a:rPr>
              <a:t>كَافِرٍ</a:t>
            </a:r>
            <a:r>
              <a:rPr lang="en-GB" sz="3600" b="1" dirty="0">
                <a:cs typeface="+mj-cs"/>
              </a:rPr>
              <a:t> </a:t>
            </a:r>
            <a:r>
              <a:rPr lang="en-GB" sz="3600" b="1" dirty="0" err="1">
                <a:cs typeface="+mj-cs"/>
              </a:rPr>
              <a:t>وَلَا</a:t>
            </a:r>
            <a:r>
              <a:rPr lang="en-GB" sz="3600" b="1" dirty="0">
                <a:cs typeface="+mj-cs"/>
              </a:rPr>
              <a:t> </a:t>
            </a:r>
            <a:r>
              <a:rPr lang="en-GB" sz="3600" b="1" dirty="0" err="1">
                <a:cs typeface="+mj-cs"/>
              </a:rPr>
              <a:t>يَنْصُرُ</a:t>
            </a:r>
            <a:r>
              <a:rPr lang="en-GB" sz="3600" b="1" dirty="0">
                <a:cs typeface="+mj-cs"/>
              </a:rPr>
              <a:t> </a:t>
            </a:r>
            <a:r>
              <a:rPr lang="en-GB" sz="3600" b="1" dirty="0" err="1">
                <a:cs typeface="+mj-cs"/>
              </a:rPr>
              <a:t>كَافِرًا</a:t>
            </a:r>
            <a:r>
              <a:rPr lang="en-GB" sz="3600" b="1" dirty="0">
                <a:cs typeface="+mj-cs"/>
              </a:rPr>
              <a:t> </a:t>
            </a:r>
            <a:r>
              <a:rPr lang="en-GB" sz="3600" b="1" dirty="0" err="1">
                <a:cs typeface="+mj-cs"/>
              </a:rPr>
              <a:t>عَلَى</a:t>
            </a:r>
            <a:r>
              <a:rPr lang="en-GB" sz="3600" b="1" dirty="0">
                <a:cs typeface="+mj-cs"/>
              </a:rPr>
              <a:t> </a:t>
            </a:r>
            <a:r>
              <a:rPr lang="en-GB" sz="3600" b="1" dirty="0" err="1" smtClean="0">
                <a:cs typeface="+mj-cs"/>
              </a:rPr>
              <a:t>مُؤْمِنٍ</a:t>
            </a:r>
            <a:endParaRPr lang="ar-SA" sz="3600" b="1" dirty="0">
              <a:cs typeface="+mj-cs"/>
            </a:endParaRPr>
          </a:p>
          <a:p>
            <a:pPr algn="just" rtl="1"/>
            <a:r>
              <a:rPr lang="en-GB" sz="3600" b="1" dirty="0" smtClean="0">
                <a:cs typeface="+mj-cs"/>
              </a:rPr>
              <a:t> </a:t>
            </a:r>
            <a:r>
              <a:rPr lang="ar-SA" sz="3600" b="1" dirty="0" smtClean="0">
                <a:cs typeface="+mj-cs"/>
              </a:rPr>
              <a:t>16- </a:t>
            </a:r>
            <a:r>
              <a:rPr lang="en-GB" sz="3600" b="1" dirty="0" err="1" smtClean="0">
                <a:cs typeface="+mj-cs"/>
              </a:rPr>
              <a:t>وَإِنّ</a:t>
            </a:r>
            <a:r>
              <a:rPr lang="en-GB" sz="3600" b="1" dirty="0" smtClean="0">
                <a:cs typeface="+mj-cs"/>
              </a:rPr>
              <a:t> </a:t>
            </a:r>
            <a:r>
              <a:rPr lang="en-GB" sz="3600" b="1" dirty="0" err="1">
                <a:cs typeface="+mj-cs"/>
              </a:rPr>
              <a:t>ذِمّةَ</a:t>
            </a:r>
            <a:r>
              <a:rPr lang="en-GB" sz="3600" b="1" dirty="0">
                <a:cs typeface="+mj-cs"/>
              </a:rPr>
              <a:t> </a:t>
            </a:r>
            <a:r>
              <a:rPr lang="en-GB" sz="3600" b="1" dirty="0" err="1">
                <a:cs typeface="+mj-cs"/>
              </a:rPr>
              <a:t>اللّهِ</a:t>
            </a:r>
            <a:r>
              <a:rPr lang="en-GB" sz="3600" b="1" dirty="0">
                <a:cs typeface="+mj-cs"/>
              </a:rPr>
              <a:t> </a:t>
            </a:r>
            <a:r>
              <a:rPr lang="en-GB" sz="3600" b="1" dirty="0" err="1">
                <a:cs typeface="+mj-cs"/>
              </a:rPr>
              <a:t>وَاحِدَةٌ</a:t>
            </a:r>
            <a:r>
              <a:rPr lang="en-GB" sz="3600" b="1" dirty="0">
                <a:cs typeface="+mj-cs"/>
              </a:rPr>
              <a:t> </a:t>
            </a:r>
            <a:r>
              <a:rPr lang="en-GB" sz="3600" b="1" dirty="0" err="1">
                <a:cs typeface="+mj-cs"/>
              </a:rPr>
              <a:t>يُجِيرُ</a:t>
            </a:r>
            <a:r>
              <a:rPr lang="en-GB" sz="3600" b="1" dirty="0">
                <a:cs typeface="+mj-cs"/>
              </a:rPr>
              <a:t> </a:t>
            </a:r>
            <a:r>
              <a:rPr lang="en-GB" sz="3600" b="1" dirty="0" err="1">
                <a:cs typeface="+mj-cs"/>
              </a:rPr>
              <a:t>عَلَيْهِمْ</a:t>
            </a:r>
            <a:r>
              <a:rPr lang="en-GB" sz="3600" b="1" dirty="0">
                <a:cs typeface="+mj-cs"/>
              </a:rPr>
              <a:t> </a:t>
            </a:r>
            <a:r>
              <a:rPr lang="en-GB" sz="3600" b="1" dirty="0" err="1">
                <a:cs typeface="+mj-cs"/>
              </a:rPr>
              <a:t>أَدْنَاهُمْ</a:t>
            </a:r>
            <a:r>
              <a:rPr lang="en-GB" sz="3600" b="1" dirty="0">
                <a:cs typeface="+mj-cs"/>
              </a:rPr>
              <a:t> </a:t>
            </a:r>
            <a:r>
              <a:rPr lang="en-GB" sz="3600" b="1" dirty="0" err="1">
                <a:cs typeface="+mj-cs"/>
              </a:rPr>
              <a:t>وَإِنّ</a:t>
            </a:r>
            <a:r>
              <a:rPr lang="en-GB" sz="3600" b="1" dirty="0">
                <a:cs typeface="+mj-cs"/>
              </a:rPr>
              <a:t> </a:t>
            </a:r>
            <a:r>
              <a:rPr lang="en-GB" sz="3600" b="1" dirty="0" err="1">
                <a:cs typeface="+mj-cs"/>
              </a:rPr>
              <a:t>الْمُؤْمِنِينَ</a:t>
            </a:r>
            <a:r>
              <a:rPr lang="en-GB" sz="3600" b="1" dirty="0">
                <a:cs typeface="+mj-cs"/>
              </a:rPr>
              <a:t> </a:t>
            </a:r>
            <a:r>
              <a:rPr lang="en-GB" sz="3600" b="1" dirty="0" err="1">
                <a:cs typeface="+mj-cs"/>
              </a:rPr>
              <a:t>بَعْضُهُمْ</a:t>
            </a:r>
            <a:r>
              <a:rPr lang="en-GB" sz="3600" b="1" dirty="0">
                <a:cs typeface="+mj-cs"/>
              </a:rPr>
              <a:t> </a:t>
            </a:r>
            <a:r>
              <a:rPr lang="en-GB" sz="3600" b="1" dirty="0" err="1" smtClean="0">
                <a:cs typeface="+mj-cs"/>
              </a:rPr>
              <a:t>مَوَالِي</a:t>
            </a:r>
            <a:r>
              <a:rPr lang="en-GB" sz="3600" b="1" dirty="0" smtClean="0">
                <a:cs typeface="+mj-cs"/>
              </a:rPr>
              <a:t> </a:t>
            </a:r>
            <a:r>
              <a:rPr lang="en-GB" sz="3600" b="1" dirty="0" err="1">
                <a:cs typeface="+mj-cs"/>
              </a:rPr>
              <a:t>بَعْضٍ</a:t>
            </a:r>
            <a:r>
              <a:rPr lang="en-GB" sz="3600" b="1" dirty="0">
                <a:cs typeface="+mj-cs"/>
              </a:rPr>
              <a:t> </a:t>
            </a:r>
            <a:r>
              <a:rPr lang="en-GB" sz="3600" b="1" dirty="0" err="1">
                <a:cs typeface="+mj-cs"/>
              </a:rPr>
              <a:t>دُونَ</a:t>
            </a:r>
            <a:r>
              <a:rPr lang="en-GB" sz="3600" b="1" dirty="0">
                <a:cs typeface="+mj-cs"/>
              </a:rPr>
              <a:t> </a:t>
            </a:r>
            <a:r>
              <a:rPr lang="en-GB" sz="3600" b="1" dirty="0" err="1" smtClean="0">
                <a:cs typeface="+mj-cs"/>
              </a:rPr>
              <a:t>النّاسِ</a:t>
            </a:r>
            <a:endParaRPr lang="ar-SA" sz="3600" b="1" dirty="0" smtClean="0">
              <a:cs typeface="+mj-cs"/>
            </a:endParaRPr>
          </a:p>
        </p:txBody>
      </p:sp>
      <p:sp>
        <p:nvSpPr>
          <p:cNvPr id="5" name="Title 2"/>
          <p:cNvSpPr txBox="1">
            <a:spLocks/>
          </p:cNvSpPr>
          <p:nvPr/>
        </p:nvSpPr>
        <p:spPr>
          <a:xfrm>
            <a:off x="740532" y="332656"/>
            <a:ext cx="9165468" cy="1084982"/>
          </a:xfrm>
          <a:prstGeom prst="rect">
            <a:avLst/>
          </a:prstGeom>
          <a:ln>
            <a:solidFill>
              <a:srgbClr val="00B0F0"/>
            </a:solidFill>
          </a:ln>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ar-SA" sz="4400" dirty="0" smtClean="0">
                <a:latin typeface="Andalus" pitchFamily="2" charset="-78"/>
                <a:ea typeface="Tahoma" pitchFamily="34" charset="0"/>
                <a:cs typeface="Andalus" pitchFamily="2" charset="-78"/>
              </a:rPr>
              <a:t>العلاقة بين المهاجرين والأنصار</a:t>
            </a:r>
            <a:endParaRPr lang="en-GB" sz="4400" dirty="0">
              <a:latin typeface="Andalus" pitchFamily="2" charset="-78"/>
              <a:cs typeface="Andalus" pitchFamily="2" charset="-78"/>
            </a:endParaRPr>
          </a:p>
        </p:txBody>
      </p:sp>
    </p:spTree>
    <p:extLst>
      <p:ext uri="{BB962C8B-B14F-4D97-AF65-F5344CB8AC3E}">
        <p14:creationId xmlns:p14="http://schemas.microsoft.com/office/powerpoint/2010/main" val="2364845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4472" y="1600201"/>
            <a:ext cx="9577385" cy="4525963"/>
          </a:xfrm>
        </p:spPr>
        <p:txBody>
          <a:bodyPr>
            <a:normAutofit/>
          </a:bodyPr>
          <a:lstStyle/>
          <a:p>
            <a:pPr algn="just" rtl="1"/>
            <a:r>
              <a:rPr lang="ar-SA" sz="3600" b="1" dirty="0" smtClean="0"/>
              <a:t>17- </a:t>
            </a:r>
            <a:r>
              <a:rPr lang="en-GB" sz="3600" b="1" dirty="0" err="1"/>
              <a:t>وَإِنّهُ</a:t>
            </a:r>
            <a:r>
              <a:rPr lang="en-GB" sz="3600" b="1" dirty="0"/>
              <a:t> </a:t>
            </a:r>
            <a:r>
              <a:rPr lang="en-GB" sz="3600" b="1" dirty="0" err="1"/>
              <a:t>مَنْ</a:t>
            </a:r>
            <a:r>
              <a:rPr lang="en-GB" sz="3600" b="1" dirty="0"/>
              <a:t> </a:t>
            </a:r>
            <a:r>
              <a:rPr lang="en-GB" sz="3600" b="1" dirty="0" err="1"/>
              <a:t>تَبِعَنَا</a:t>
            </a:r>
            <a:r>
              <a:rPr lang="en-GB" sz="3600" b="1" dirty="0"/>
              <a:t> </a:t>
            </a:r>
            <a:r>
              <a:rPr lang="en-GB" sz="3600" b="1" dirty="0" err="1"/>
              <a:t>مِنْ</a:t>
            </a:r>
            <a:r>
              <a:rPr lang="en-GB" sz="3600" b="1" dirty="0"/>
              <a:t> </a:t>
            </a:r>
            <a:r>
              <a:rPr lang="en-GB" sz="3600" b="1" dirty="0" err="1"/>
              <a:t>يَهُودَ</a:t>
            </a:r>
            <a:r>
              <a:rPr lang="en-GB" sz="3600" b="1" dirty="0"/>
              <a:t> </a:t>
            </a:r>
            <a:r>
              <a:rPr lang="en-GB" sz="3600" b="1" dirty="0" err="1"/>
              <a:t>فَإِنّ</a:t>
            </a:r>
            <a:r>
              <a:rPr lang="en-GB" sz="3600" b="1" dirty="0"/>
              <a:t> </a:t>
            </a:r>
            <a:r>
              <a:rPr lang="en-GB" sz="3600" b="1" dirty="0" err="1"/>
              <a:t>لَهُ</a:t>
            </a:r>
            <a:r>
              <a:rPr lang="en-GB" sz="3600" b="1" dirty="0"/>
              <a:t> </a:t>
            </a:r>
            <a:r>
              <a:rPr lang="en-GB" sz="3600" b="1" dirty="0" err="1"/>
              <a:t>النّصْرَ</a:t>
            </a:r>
            <a:r>
              <a:rPr lang="en-GB" sz="3600" b="1" dirty="0"/>
              <a:t> </a:t>
            </a:r>
            <a:r>
              <a:rPr lang="en-GB" sz="3600" b="1" dirty="0" err="1"/>
              <a:t>وَالْأُسْوَةَ</a:t>
            </a:r>
            <a:r>
              <a:rPr lang="en-GB" sz="3600" b="1" dirty="0"/>
              <a:t> </a:t>
            </a:r>
            <a:r>
              <a:rPr lang="en-GB" sz="3600" b="1" dirty="0" err="1"/>
              <a:t>غَيْرَ</a:t>
            </a:r>
            <a:r>
              <a:rPr lang="en-GB" sz="3600" b="1" dirty="0"/>
              <a:t> </a:t>
            </a:r>
            <a:r>
              <a:rPr lang="en-GB" sz="3600" b="1" dirty="0" err="1"/>
              <a:t>مَظْلُومِينَ</a:t>
            </a:r>
            <a:r>
              <a:rPr lang="en-GB" sz="3600" b="1" dirty="0"/>
              <a:t> </a:t>
            </a:r>
            <a:r>
              <a:rPr lang="en-GB" sz="3600" b="1" dirty="0" err="1"/>
              <a:t>وَلَا</a:t>
            </a:r>
            <a:r>
              <a:rPr lang="en-GB" sz="3600" b="1" dirty="0"/>
              <a:t> </a:t>
            </a:r>
            <a:r>
              <a:rPr lang="en-GB" sz="3600" b="1" dirty="0" err="1"/>
              <a:t>مُتَنَاصَرِينَ</a:t>
            </a:r>
            <a:r>
              <a:rPr lang="en-GB" sz="3600" b="1" dirty="0"/>
              <a:t> </a:t>
            </a:r>
            <a:r>
              <a:rPr lang="en-GB" sz="3600" b="1" dirty="0" err="1" smtClean="0"/>
              <a:t>عَلَيْهِمْ</a:t>
            </a:r>
            <a:endParaRPr lang="ar-SA" sz="3600" b="1" dirty="0" smtClean="0"/>
          </a:p>
          <a:p>
            <a:pPr algn="just" rtl="1"/>
            <a:r>
              <a:rPr lang="ar-SA" sz="3600" b="1" dirty="0"/>
              <a:t>-</a:t>
            </a:r>
            <a:r>
              <a:rPr lang="en-GB" sz="3600" b="1" dirty="0" err="1"/>
              <a:t>وَإِنّكُمْ</a:t>
            </a:r>
            <a:r>
              <a:rPr lang="ar-SA" sz="3600" b="1" dirty="0"/>
              <a:t> </a:t>
            </a:r>
            <a:r>
              <a:rPr lang="en-GB" sz="3600" b="1" dirty="0" err="1"/>
              <a:t>مَهْمَا</a:t>
            </a:r>
            <a:r>
              <a:rPr lang="en-GB" sz="3600" b="1" dirty="0"/>
              <a:t> </a:t>
            </a:r>
            <a:r>
              <a:rPr lang="en-GB" sz="3600" b="1" dirty="0" err="1"/>
              <a:t>اخْتَلَفْتُمْ</a:t>
            </a:r>
            <a:r>
              <a:rPr lang="en-GB" sz="3600" b="1" dirty="0"/>
              <a:t> </a:t>
            </a:r>
            <a:r>
              <a:rPr lang="en-GB" sz="3600" b="1" dirty="0" err="1"/>
              <a:t>فِيهِ</a:t>
            </a:r>
            <a:r>
              <a:rPr lang="en-GB" sz="3600" b="1" dirty="0"/>
              <a:t> </a:t>
            </a:r>
            <a:r>
              <a:rPr lang="en-GB" sz="3600" b="1" dirty="0" err="1"/>
              <a:t>مِنْ</a:t>
            </a:r>
            <a:r>
              <a:rPr lang="en-GB" sz="3600" b="1" dirty="0"/>
              <a:t> </a:t>
            </a:r>
            <a:r>
              <a:rPr lang="en-GB" sz="3600" b="1" dirty="0" err="1"/>
              <a:t>شَيْءٍ</a:t>
            </a:r>
            <a:r>
              <a:rPr lang="en-GB" sz="3600" b="1" dirty="0"/>
              <a:t> </a:t>
            </a:r>
            <a:r>
              <a:rPr lang="en-GB" sz="3600" b="1" dirty="0" err="1"/>
              <a:t>فَإِنّ</a:t>
            </a:r>
            <a:r>
              <a:rPr lang="en-GB" sz="3600" b="1" dirty="0"/>
              <a:t> </a:t>
            </a:r>
            <a:r>
              <a:rPr lang="en-GB" sz="3600" b="1" dirty="0" err="1"/>
              <a:t>مَرَدّهُ</a:t>
            </a:r>
            <a:r>
              <a:rPr lang="en-GB" sz="3600" b="1" dirty="0"/>
              <a:t> </a:t>
            </a:r>
            <a:r>
              <a:rPr lang="en-GB" sz="3600" b="1" dirty="0" err="1"/>
              <a:t>إلَى</a:t>
            </a:r>
            <a:r>
              <a:rPr lang="en-GB" sz="3600" b="1" dirty="0"/>
              <a:t> </a:t>
            </a:r>
            <a:r>
              <a:rPr lang="en-GB" sz="3600" b="1" dirty="0" err="1"/>
              <a:t>اللّهِ</a:t>
            </a:r>
            <a:r>
              <a:rPr lang="en-GB" sz="3600" b="1" dirty="0"/>
              <a:t> </a:t>
            </a:r>
            <a:r>
              <a:rPr lang="en-GB" sz="3600" b="1" dirty="0" err="1"/>
              <a:t>عَزّ</a:t>
            </a:r>
            <a:r>
              <a:rPr lang="en-GB" sz="3600" b="1" dirty="0"/>
              <a:t> </a:t>
            </a:r>
            <a:r>
              <a:rPr lang="en-GB" sz="3600" b="1" dirty="0" err="1"/>
              <a:t>وَجَلّ</a:t>
            </a:r>
            <a:r>
              <a:rPr lang="en-GB" sz="3600" b="1" dirty="0"/>
              <a:t> </a:t>
            </a:r>
            <a:r>
              <a:rPr lang="en-GB" sz="3600" b="1" dirty="0" err="1"/>
              <a:t>وَإِلَى</a:t>
            </a:r>
            <a:r>
              <a:rPr lang="en-GB" sz="3600" b="1" dirty="0"/>
              <a:t> </a:t>
            </a:r>
            <a:r>
              <a:rPr lang="en-GB" sz="3600" b="1" dirty="0" err="1"/>
              <a:t>مُحَمّدٍ</a:t>
            </a:r>
            <a:r>
              <a:rPr lang="en-GB" sz="3600" b="1" dirty="0"/>
              <a:t> </a:t>
            </a:r>
            <a:r>
              <a:rPr lang="en-GB" sz="3600" b="1" dirty="0" err="1"/>
              <a:t>صَلّى</a:t>
            </a:r>
            <a:r>
              <a:rPr lang="en-GB" sz="3600" b="1" dirty="0"/>
              <a:t> </a:t>
            </a:r>
            <a:r>
              <a:rPr lang="en-GB" sz="3600" b="1" dirty="0" err="1"/>
              <a:t>اللّهُ</a:t>
            </a:r>
            <a:r>
              <a:rPr lang="en-GB" sz="3600" b="1" dirty="0"/>
              <a:t> </a:t>
            </a:r>
            <a:r>
              <a:rPr lang="en-GB" sz="3600" b="1" dirty="0" err="1"/>
              <a:t>عَلَيْهِ</a:t>
            </a:r>
            <a:r>
              <a:rPr lang="en-GB" sz="3600" b="1" dirty="0"/>
              <a:t> </a:t>
            </a:r>
            <a:r>
              <a:rPr lang="en-GB" sz="3600" b="1" dirty="0" err="1"/>
              <a:t>وَسَلّمَ</a:t>
            </a:r>
            <a:r>
              <a:rPr lang="en-GB" sz="3600" b="1" dirty="0"/>
              <a:t> </a:t>
            </a:r>
            <a:endParaRPr lang="ar-SA" sz="3600" b="1" dirty="0"/>
          </a:p>
          <a:p>
            <a:pPr algn="just" rtl="1"/>
            <a:endParaRPr lang="ar-SA" sz="3600" b="1" dirty="0"/>
          </a:p>
        </p:txBody>
      </p:sp>
      <p:sp>
        <p:nvSpPr>
          <p:cNvPr id="5" name="Title 2"/>
          <p:cNvSpPr txBox="1">
            <a:spLocks/>
          </p:cNvSpPr>
          <p:nvPr/>
        </p:nvSpPr>
        <p:spPr>
          <a:xfrm>
            <a:off x="740532" y="332656"/>
            <a:ext cx="9165468" cy="1084982"/>
          </a:xfrm>
          <a:prstGeom prst="rect">
            <a:avLst/>
          </a:prstGeom>
          <a:ln>
            <a:solidFill>
              <a:srgbClr val="0070C0"/>
            </a:solidFill>
          </a:ln>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ar-SA" sz="4400" dirty="0" smtClean="0">
                <a:latin typeface="Andalus" pitchFamily="2" charset="-78"/>
                <a:ea typeface="Tahoma" pitchFamily="34" charset="0"/>
                <a:cs typeface="Andalus" pitchFamily="2" charset="-78"/>
              </a:rPr>
              <a:t>العلاقة بين المهاجرين والأنصار</a:t>
            </a:r>
            <a:endParaRPr lang="en-GB" sz="4400" dirty="0">
              <a:latin typeface="Andalus" pitchFamily="2" charset="-78"/>
              <a:cs typeface="Andalus" pitchFamily="2" charset="-78"/>
            </a:endParaRPr>
          </a:p>
        </p:txBody>
      </p:sp>
    </p:spTree>
    <p:extLst>
      <p:ext uri="{BB962C8B-B14F-4D97-AF65-F5344CB8AC3E}">
        <p14:creationId xmlns:p14="http://schemas.microsoft.com/office/powerpoint/2010/main" val="4123620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463" y="1600201"/>
            <a:ext cx="9655394" cy="4525963"/>
          </a:xfrm>
        </p:spPr>
        <p:txBody>
          <a:bodyPr/>
          <a:lstStyle/>
          <a:p>
            <a:pPr algn="just" rtl="1"/>
            <a:r>
              <a:rPr lang="ar-SA" sz="3600" b="1" dirty="0" smtClean="0"/>
              <a:t>41- </a:t>
            </a:r>
            <a:r>
              <a:rPr lang="en-GB" sz="3600" b="1" dirty="0" err="1"/>
              <a:t>وَإِنّ</a:t>
            </a:r>
            <a:r>
              <a:rPr lang="en-GB" sz="3600" b="1" dirty="0"/>
              <a:t> </a:t>
            </a:r>
            <a:r>
              <a:rPr lang="en-GB" sz="3600" b="1" dirty="0" err="1"/>
              <a:t>الْيَهُودَ</a:t>
            </a:r>
            <a:r>
              <a:rPr lang="en-GB" sz="3600" b="1" dirty="0"/>
              <a:t> </a:t>
            </a:r>
            <a:r>
              <a:rPr lang="en-GB" sz="3600" b="1" dirty="0" err="1"/>
              <a:t>يُنْفِقُونَ</a:t>
            </a:r>
            <a:r>
              <a:rPr lang="en-GB" sz="3600" b="1" dirty="0"/>
              <a:t> </a:t>
            </a:r>
            <a:r>
              <a:rPr lang="en-GB" sz="3600" b="1" dirty="0" err="1"/>
              <a:t>مَعَ</a:t>
            </a:r>
            <a:r>
              <a:rPr lang="en-GB" sz="3600" b="1" dirty="0"/>
              <a:t> </a:t>
            </a:r>
            <a:r>
              <a:rPr lang="en-GB" sz="3600" b="1" dirty="0" err="1"/>
              <a:t>الْمُؤْمِنِينَ</a:t>
            </a:r>
            <a:r>
              <a:rPr lang="en-GB" sz="3600" b="1" dirty="0"/>
              <a:t> </a:t>
            </a:r>
            <a:r>
              <a:rPr lang="en-GB" sz="3600" b="1" dirty="0" err="1"/>
              <a:t>مَا</a:t>
            </a:r>
            <a:r>
              <a:rPr lang="en-GB" sz="3600" b="1" dirty="0"/>
              <a:t> </a:t>
            </a:r>
            <a:r>
              <a:rPr lang="en-GB" sz="3600" b="1" dirty="0" err="1"/>
              <a:t>دَامُوا</a:t>
            </a:r>
            <a:r>
              <a:rPr lang="en-GB" sz="3600" b="1" dirty="0"/>
              <a:t> </a:t>
            </a:r>
            <a:r>
              <a:rPr lang="en-GB" sz="3600" b="1" dirty="0" err="1"/>
              <a:t>مُحَارَبِينَ</a:t>
            </a:r>
            <a:endParaRPr lang="en-GB" sz="3600" b="1" dirty="0"/>
          </a:p>
          <a:p>
            <a:pPr algn="r" rtl="1"/>
            <a:r>
              <a:rPr lang="ar-SA" sz="3600" b="1" dirty="0" smtClean="0"/>
              <a:t>47- </a:t>
            </a:r>
            <a:r>
              <a:rPr lang="en-GB" sz="3600" b="1" dirty="0"/>
              <a:t>. </a:t>
            </a:r>
            <a:r>
              <a:rPr lang="en-GB" sz="3600" b="1" dirty="0" err="1"/>
              <a:t>وَإِنّ</a:t>
            </a:r>
            <a:r>
              <a:rPr lang="en-GB" sz="3600" b="1" dirty="0"/>
              <a:t> </a:t>
            </a:r>
            <a:r>
              <a:rPr lang="en-GB" sz="3600" b="1" dirty="0" err="1"/>
              <a:t>بَيْنَهُمْ</a:t>
            </a:r>
            <a:r>
              <a:rPr lang="en-GB" sz="3600" b="1" dirty="0"/>
              <a:t> </a:t>
            </a:r>
            <a:r>
              <a:rPr lang="en-GB" sz="3600" b="1" dirty="0" err="1"/>
              <a:t>النّصْرَ</a:t>
            </a:r>
            <a:r>
              <a:rPr lang="en-GB" sz="3600" b="1" dirty="0"/>
              <a:t> </a:t>
            </a:r>
            <a:r>
              <a:rPr lang="en-GB" sz="3600" b="1" dirty="0" err="1"/>
              <a:t>عَلَى</a:t>
            </a:r>
            <a:r>
              <a:rPr lang="en-GB" sz="3600" b="1" dirty="0"/>
              <a:t> </a:t>
            </a:r>
            <a:r>
              <a:rPr lang="en-GB" sz="3600" b="1" dirty="0" err="1"/>
              <a:t>مَنْ</a:t>
            </a:r>
            <a:r>
              <a:rPr lang="en-GB" sz="3600" b="1" dirty="0"/>
              <a:t> </a:t>
            </a:r>
            <a:r>
              <a:rPr lang="en-GB" sz="3600" b="1" dirty="0" err="1"/>
              <a:t>دَهَمَ</a:t>
            </a:r>
            <a:r>
              <a:rPr lang="en-GB" sz="3600" b="1" dirty="0"/>
              <a:t> </a:t>
            </a:r>
            <a:r>
              <a:rPr lang="en-GB" sz="3600" b="1" dirty="0" err="1"/>
              <a:t>ي</a:t>
            </a:r>
            <a:r>
              <a:rPr lang="en-GB" sz="3600" b="1" u="sng" dirty="0" err="1"/>
              <a:t>َثْرِبَ</a:t>
            </a:r>
            <a:r>
              <a:rPr lang="en-GB" sz="3600" b="1" dirty="0"/>
              <a:t>،</a:t>
            </a:r>
            <a:endParaRPr lang="ar-SA" sz="3600" b="1" dirty="0"/>
          </a:p>
          <a:p>
            <a:pPr algn="r" rtl="1"/>
            <a:endParaRPr lang="en-GB" sz="5100" b="1" dirty="0"/>
          </a:p>
          <a:p>
            <a:pPr algn="just" rtl="1"/>
            <a:endParaRPr lang="ar-SA" sz="3600" b="1" dirty="0"/>
          </a:p>
          <a:p>
            <a:pPr algn="just" rtl="1"/>
            <a:endParaRPr lang="en-GB" dirty="0"/>
          </a:p>
        </p:txBody>
      </p:sp>
      <p:sp>
        <p:nvSpPr>
          <p:cNvPr id="5" name="Title 2"/>
          <p:cNvSpPr txBox="1">
            <a:spLocks/>
          </p:cNvSpPr>
          <p:nvPr/>
        </p:nvSpPr>
        <p:spPr>
          <a:xfrm>
            <a:off x="740532" y="332656"/>
            <a:ext cx="9165468" cy="1084982"/>
          </a:xfrm>
          <a:prstGeom prst="rect">
            <a:avLst/>
          </a:prstGeom>
          <a:ln>
            <a:solidFill>
              <a:srgbClr val="002060"/>
            </a:solidFill>
          </a:ln>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ar-SA" sz="4400" dirty="0" smtClean="0">
                <a:latin typeface="Andalus" pitchFamily="2" charset="-78"/>
                <a:ea typeface="Tahoma" pitchFamily="34" charset="0"/>
                <a:cs typeface="Andalus" pitchFamily="2" charset="-78"/>
              </a:rPr>
              <a:t>العلاقة بين المهاجرين والأنصار</a:t>
            </a:r>
            <a:endParaRPr lang="en-GB" sz="4400" dirty="0">
              <a:latin typeface="Andalus" pitchFamily="2" charset="-78"/>
              <a:cs typeface="Andalus" pitchFamily="2" charset="-78"/>
            </a:endParaRPr>
          </a:p>
        </p:txBody>
      </p:sp>
    </p:spTree>
    <p:extLst>
      <p:ext uri="{BB962C8B-B14F-4D97-AF65-F5344CB8AC3E}">
        <p14:creationId xmlns:p14="http://schemas.microsoft.com/office/powerpoint/2010/main" val="2884144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p:spPr>
        <p:txBody>
          <a:bodyPr/>
          <a:lstStyle/>
          <a:p>
            <a:pPr algn="ctr"/>
            <a:r>
              <a:rPr lang="ar-SA" sz="4400" b="1" dirty="0" smtClean="0">
                <a:solidFill>
                  <a:srgbClr val="002060"/>
                </a:solidFill>
              </a:rPr>
              <a:t>مراجعة المحاضرة السابقة</a:t>
            </a:r>
            <a:endParaRPr lang="en-GB" sz="4400" b="1" dirty="0">
              <a:solidFill>
                <a:srgbClr val="002060"/>
              </a:solidFill>
            </a:endParaRPr>
          </a:p>
        </p:txBody>
      </p:sp>
      <p:sp>
        <p:nvSpPr>
          <p:cNvPr id="3" name="Content Placeholder 2"/>
          <p:cNvSpPr>
            <a:spLocks noGrp="1"/>
          </p:cNvSpPr>
          <p:nvPr>
            <p:ph idx="1"/>
          </p:nvPr>
        </p:nvSpPr>
        <p:spPr>
          <a:xfrm>
            <a:off x="1" y="1600200"/>
            <a:ext cx="9771856" cy="4495800"/>
          </a:xfrm>
        </p:spPr>
        <p:txBody>
          <a:bodyPr>
            <a:normAutofit fontScale="77500" lnSpcReduction="20000"/>
          </a:bodyPr>
          <a:lstStyle/>
          <a:p>
            <a:pPr lvl="1" algn="r" rtl="1"/>
            <a:r>
              <a:rPr lang="ar-SA" sz="3600" b="1" dirty="0" smtClean="0"/>
              <a:t> </a:t>
            </a:r>
            <a:r>
              <a:rPr lang="ar-SA" sz="4600" b="1" dirty="0" smtClean="0"/>
              <a:t>اختاري المعنى الصحيح للكلمات الآتية</a:t>
            </a:r>
            <a:r>
              <a:rPr lang="ar-SA" sz="4600" b="1" dirty="0" smtClean="0">
                <a:solidFill>
                  <a:srgbClr val="009900"/>
                </a:solidFill>
              </a:rPr>
              <a:t>:</a:t>
            </a:r>
          </a:p>
          <a:p>
            <a:pPr lvl="1" algn="r" rtl="1"/>
            <a:r>
              <a:rPr lang="ar-SA" sz="4200" b="1" dirty="0" smtClean="0">
                <a:solidFill>
                  <a:srgbClr val="009900"/>
                </a:solidFill>
              </a:rPr>
              <a:t>اعتبط</a:t>
            </a:r>
          </a:p>
          <a:p>
            <a:pPr lvl="2" algn="r" rtl="1"/>
            <a:r>
              <a:rPr lang="ar-SA" sz="4200" b="1" dirty="0" smtClean="0"/>
              <a:t>القصاص</a:t>
            </a:r>
          </a:p>
          <a:p>
            <a:pPr lvl="2" algn="r" rtl="1"/>
            <a:r>
              <a:rPr lang="ar-SA" sz="4200" b="1" dirty="0" smtClean="0"/>
              <a:t>القتل بدون جناية</a:t>
            </a:r>
          </a:p>
          <a:p>
            <a:pPr lvl="2" algn="r" rtl="1"/>
            <a:r>
              <a:rPr lang="ar-SA" sz="4200" b="1" dirty="0" smtClean="0"/>
              <a:t>اعطاء الأمان</a:t>
            </a:r>
          </a:p>
          <a:p>
            <a:pPr lvl="2" algn="r" rtl="1"/>
            <a:r>
              <a:rPr lang="ar-SA" sz="4200" b="1" dirty="0" smtClean="0"/>
              <a:t>التكافل</a:t>
            </a:r>
          </a:p>
          <a:p>
            <a:pPr lvl="1" algn="r" rtl="1"/>
            <a:endParaRPr lang="ar-SA" sz="4200" b="1" dirty="0">
              <a:solidFill>
                <a:srgbClr val="00B050"/>
              </a:solidFill>
            </a:endParaRPr>
          </a:p>
          <a:p>
            <a:pPr marL="457200" lvl="1" indent="0" algn="r" rtl="1">
              <a:buNone/>
            </a:pPr>
            <a:r>
              <a:rPr lang="ar-SA" sz="4200" b="1" dirty="0">
                <a:solidFill>
                  <a:srgbClr val="00B050"/>
                </a:solidFill>
              </a:rPr>
              <a:t>	</a:t>
            </a:r>
            <a:r>
              <a:rPr lang="ar-SA" sz="5800" b="1" dirty="0"/>
              <a:t>	</a:t>
            </a:r>
            <a:r>
              <a:rPr lang="ar-SA" sz="3600" b="1" dirty="0"/>
              <a:t>	</a:t>
            </a:r>
            <a:r>
              <a:rPr lang="ar-SA" sz="5800" b="1" dirty="0" smtClean="0"/>
              <a:t>  </a:t>
            </a:r>
            <a:r>
              <a:rPr lang="ar-SA" sz="5800" b="1" dirty="0"/>
              <a:t>	</a:t>
            </a:r>
            <a:endParaRPr lang="ar-SA" dirty="0" smtClean="0"/>
          </a:p>
          <a:p>
            <a:pPr algn="r" rtl="1"/>
            <a:endParaRPr lang="en-GB" dirty="0"/>
          </a:p>
        </p:txBody>
      </p:sp>
    </p:spTree>
    <p:extLst>
      <p:ext uri="{BB962C8B-B14F-4D97-AF65-F5344CB8AC3E}">
        <p14:creationId xmlns:p14="http://schemas.microsoft.com/office/powerpoint/2010/main" val="121597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p:spPr>
        <p:txBody>
          <a:bodyPr/>
          <a:lstStyle/>
          <a:p>
            <a:pPr algn="ctr"/>
            <a:r>
              <a:rPr lang="ar-SA" sz="4400" b="1" dirty="0" smtClean="0">
                <a:solidFill>
                  <a:srgbClr val="002060"/>
                </a:solidFill>
              </a:rPr>
              <a:t>مراجعة المحاضرة السابقة</a:t>
            </a:r>
            <a:endParaRPr lang="en-GB" sz="4400" b="1" dirty="0">
              <a:solidFill>
                <a:srgbClr val="002060"/>
              </a:solidFill>
            </a:endParaRPr>
          </a:p>
        </p:txBody>
      </p:sp>
      <p:sp>
        <p:nvSpPr>
          <p:cNvPr id="3" name="Content Placeholder 2"/>
          <p:cNvSpPr>
            <a:spLocks noGrp="1"/>
          </p:cNvSpPr>
          <p:nvPr>
            <p:ph idx="1"/>
          </p:nvPr>
        </p:nvSpPr>
        <p:spPr>
          <a:xfrm>
            <a:off x="1" y="1600200"/>
            <a:ext cx="9771856" cy="4495800"/>
          </a:xfrm>
        </p:spPr>
        <p:txBody>
          <a:bodyPr>
            <a:normAutofit fontScale="77500" lnSpcReduction="20000"/>
          </a:bodyPr>
          <a:lstStyle/>
          <a:p>
            <a:pPr lvl="1" algn="r" rtl="1"/>
            <a:r>
              <a:rPr lang="ar-SA" sz="3600" b="1" dirty="0" smtClean="0"/>
              <a:t> </a:t>
            </a:r>
            <a:r>
              <a:rPr lang="ar-SA" sz="4600" b="1" dirty="0" smtClean="0"/>
              <a:t>اختاري المعنى الصحيح للكلمات الآتية:</a:t>
            </a:r>
          </a:p>
          <a:p>
            <a:pPr lvl="1" algn="r" rtl="1"/>
            <a:r>
              <a:rPr lang="en-GB" sz="5200" b="1" dirty="0" err="1" smtClean="0">
                <a:solidFill>
                  <a:srgbClr val="009900"/>
                </a:solidFill>
              </a:rPr>
              <a:t>يُوتِغُ</a:t>
            </a:r>
            <a:r>
              <a:rPr lang="ar-SA" sz="5200" b="1" dirty="0" smtClean="0">
                <a:solidFill>
                  <a:srgbClr val="009900"/>
                </a:solidFill>
              </a:rPr>
              <a:t> </a:t>
            </a:r>
          </a:p>
          <a:p>
            <a:pPr lvl="2" algn="r" rtl="1"/>
            <a:r>
              <a:rPr lang="ar-SA" sz="4200" b="1" dirty="0" smtClean="0"/>
              <a:t>يهلك</a:t>
            </a:r>
          </a:p>
          <a:p>
            <a:pPr lvl="2" algn="r" rtl="1"/>
            <a:r>
              <a:rPr lang="ar-SA" sz="4200" b="1" dirty="0" smtClean="0"/>
              <a:t>ينصر</a:t>
            </a:r>
          </a:p>
          <a:p>
            <a:pPr lvl="2" algn="r" rtl="1"/>
            <a:r>
              <a:rPr lang="ar-SA" sz="4200" b="1" dirty="0" smtClean="0"/>
              <a:t>يتحالف</a:t>
            </a:r>
          </a:p>
          <a:p>
            <a:pPr lvl="2" algn="r" rtl="1"/>
            <a:r>
              <a:rPr lang="ar-SA" sz="4200" b="1" dirty="0" smtClean="0"/>
              <a:t>يجير</a:t>
            </a:r>
            <a:r>
              <a:rPr lang="ar-SA" sz="4200" b="1" dirty="0"/>
              <a:t>		</a:t>
            </a:r>
            <a:endParaRPr lang="ar-SA" sz="4200" b="1" dirty="0" smtClean="0"/>
          </a:p>
          <a:p>
            <a:pPr lvl="1" algn="r" rtl="1"/>
            <a:endParaRPr lang="ar-SA" sz="4200" b="1" dirty="0"/>
          </a:p>
          <a:p>
            <a:pPr marL="457200" lvl="1" indent="0" algn="r" rtl="1">
              <a:buNone/>
            </a:pPr>
            <a:r>
              <a:rPr lang="ar-SA" sz="4200" b="1" dirty="0"/>
              <a:t>			</a:t>
            </a:r>
            <a:r>
              <a:rPr lang="ar-SA" sz="5800" b="1" dirty="0" smtClean="0"/>
              <a:t>  </a:t>
            </a:r>
            <a:r>
              <a:rPr lang="ar-SA" sz="5800" b="1" dirty="0"/>
              <a:t>	</a:t>
            </a:r>
            <a:endParaRPr lang="ar-SA" dirty="0" smtClean="0"/>
          </a:p>
          <a:p>
            <a:pPr algn="r" rtl="1"/>
            <a:endParaRPr lang="en-GB" dirty="0"/>
          </a:p>
        </p:txBody>
      </p:sp>
    </p:spTree>
    <p:extLst>
      <p:ext uri="{BB962C8B-B14F-4D97-AF65-F5344CB8AC3E}">
        <p14:creationId xmlns:p14="http://schemas.microsoft.com/office/powerpoint/2010/main" val="356205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p:spPr>
        <p:txBody>
          <a:bodyPr/>
          <a:lstStyle/>
          <a:p>
            <a:pPr algn="ctr"/>
            <a:r>
              <a:rPr lang="ar-SA" sz="4400" b="1" dirty="0" smtClean="0">
                <a:solidFill>
                  <a:srgbClr val="002060"/>
                </a:solidFill>
              </a:rPr>
              <a:t>مراجعة المحاضرة السابقة</a:t>
            </a:r>
            <a:endParaRPr lang="en-GB" sz="4400" b="1" dirty="0">
              <a:solidFill>
                <a:srgbClr val="002060"/>
              </a:solidFill>
            </a:endParaRPr>
          </a:p>
        </p:txBody>
      </p:sp>
      <p:sp>
        <p:nvSpPr>
          <p:cNvPr id="3" name="Content Placeholder 2"/>
          <p:cNvSpPr>
            <a:spLocks noGrp="1"/>
          </p:cNvSpPr>
          <p:nvPr>
            <p:ph idx="1"/>
          </p:nvPr>
        </p:nvSpPr>
        <p:spPr>
          <a:xfrm>
            <a:off x="1" y="1600200"/>
            <a:ext cx="9771856" cy="4495800"/>
          </a:xfrm>
        </p:spPr>
        <p:txBody>
          <a:bodyPr>
            <a:normAutofit fontScale="25000" lnSpcReduction="20000"/>
          </a:bodyPr>
          <a:lstStyle/>
          <a:p>
            <a:pPr lvl="1" algn="r" rtl="1"/>
            <a:r>
              <a:rPr lang="ar-SA" sz="3600" b="1" dirty="0" smtClean="0"/>
              <a:t> </a:t>
            </a:r>
            <a:r>
              <a:rPr lang="ar-SA" sz="12800" b="1" dirty="0" smtClean="0"/>
              <a:t>اختاري المعنى الصحيح للكلمات الآتية</a:t>
            </a:r>
            <a:r>
              <a:rPr lang="ar-SA" sz="6500" b="1" dirty="0" smtClean="0"/>
              <a:t>:</a:t>
            </a:r>
          </a:p>
          <a:p>
            <a:pPr lvl="1" algn="r" rtl="1"/>
            <a:endParaRPr lang="ar-SA" sz="11100" b="1" dirty="0" smtClean="0"/>
          </a:p>
          <a:p>
            <a:pPr lvl="1" algn="r" rtl="1"/>
            <a:r>
              <a:rPr lang="ar-SA" sz="11100" b="1" dirty="0" smtClean="0">
                <a:solidFill>
                  <a:srgbClr val="009900"/>
                </a:solidFill>
              </a:rPr>
              <a:t>ال</a:t>
            </a:r>
            <a:r>
              <a:rPr lang="en-GB" sz="11100" b="1" dirty="0" err="1" smtClean="0">
                <a:solidFill>
                  <a:srgbClr val="009900"/>
                </a:solidFill>
              </a:rPr>
              <a:t>مُفْرَحً</a:t>
            </a:r>
            <a:endParaRPr lang="ar-SA" sz="11100" b="1" dirty="0" smtClean="0">
              <a:solidFill>
                <a:srgbClr val="009900"/>
              </a:solidFill>
            </a:endParaRPr>
          </a:p>
          <a:p>
            <a:pPr lvl="2" algn="r" rtl="1"/>
            <a:r>
              <a:rPr lang="ar-SA" sz="11100" b="1" dirty="0" smtClean="0"/>
              <a:t>الاسير</a:t>
            </a:r>
          </a:p>
          <a:p>
            <a:pPr lvl="2" algn="r" rtl="1"/>
            <a:r>
              <a:rPr lang="ar-SA" sz="11100" b="1" dirty="0" smtClean="0"/>
              <a:t>المثقل بالديون</a:t>
            </a:r>
          </a:p>
          <a:p>
            <a:pPr lvl="2" algn="r" rtl="1"/>
            <a:r>
              <a:rPr lang="ar-SA" sz="11100" b="1" dirty="0" smtClean="0"/>
              <a:t>كثير الفرح</a:t>
            </a:r>
          </a:p>
          <a:p>
            <a:pPr lvl="2" algn="r" rtl="1"/>
            <a:r>
              <a:rPr lang="ar-SA" sz="11100" b="1" dirty="0" smtClean="0"/>
              <a:t>الذمِّي</a:t>
            </a:r>
          </a:p>
          <a:p>
            <a:pPr lvl="1" algn="r" rtl="1"/>
            <a:endParaRPr lang="ar-SA" sz="11100" b="1" dirty="0" smtClean="0"/>
          </a:p>
          <a:p>
            <a:pPr lvl="2" algn="r" rtl="1"/>
            <a:endParaRPr lang="ar-SA" sz="11100" b="1" dirty="0" smtClean="0"/>
          </a:p>
          <a:p>
            <a:pPr marL="457200" lvl="1" indent="0" algn="r" rtl="1">
              <a:buNone/>
            </a:pPr>
            <a:r>
              <a:rPr lang="ar-SA" sz="11100" b="1" dirty="0"/>
              <a:t>	</a:t>
            </a:r>
            <a:r>
              <a:rPr lang="ar-SA" sz="3600" b="1" dirty="0"/>
              <a:t>	</a:t>
            </a:r>
            <a:r>
              <a:rPr lang="ar-SA" sz="5800" b="1" dirty="0" smtClean="0"/>
              <a:t>  </a:t>
            </a:r>
            <a:r>
              <a:rPr lang="ar-SA" sz="5800" b="1" dirty="0"/>
              <a:t>	</a:t>
            </a:r>
            <a:endParaRPr lang="ar-SA" dirty="0" smtClean="0"/>
          </a:p>
          <a:p>
            <a:pPr algn="r" rtl="1"/>
            <a:endParaRPr lang="en-GB" dirty="0"/>
          </a:p>
        </p:txBody>
      </p:sp>
    </p:spTree>
    <p:extLst>
      <p:ext uri="{BB962C8B-B14F-4D97-AF65-F5344CB8AC3E}">
        <p14:creationId xmlns:p14="http://schemas.microsoft.com/office/powerpoint/2010/main" val="265941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1000"/>
                                        <p:tgtEl>
                                          <p:spTgt spid="3">
                                            <p:txEl>
                                              <p:pRg st="9" end="9"/>
                                            </p:txEl>
                                          </p:spTgt>
                                        </p:tgtEl>
                                      </p:cBhvr>
                                    </p:animEffect>
                                    <p:anim calcmode="lin" valueType="num">
                                      <p:cBhvr>
                                        <p:cTn id="4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rtl="1"/>
            <a:r>
              <a:rPr lang="ar-SA" sz="3600" b="1" dirty="0"/>
              <a:t>هل كانت الصحيفة واحدة ام اثنتين؟ وهل كتبتا في وقت واحد  أم لا؟ وإن كان ذلك ايهما قبل الأخرى؟ ولماذا</a:t>
            </a:r>
            <a:r>
              <a:rPr lang="ar-SA" sz="3600" b="1" dirty="0" smtClean="0"/>
              <a:t>؟</a:t>
            </a:r>
          </a:p>
          <a:p>
            <a:pPr algn="just" rtl="1"/>
            <a:r>
              <a:rPr lang="ar-SA" sz="3600" b="1" dirty="0"/>
              <a:t>اختلفت آراء المؤرخين المسلمين والمستشرقين حول </a:t>
            </a:r>
            <a:r>
              <a:rPr lang="ar-SA" sz="3600" b="1" dirty="0" smtClean="0"/>
              <a:t>ذلك فمنهم </a:t>
            </a:r>
            <a:r>
              <a:rPr lang="ar-SA" sz="3600" b="1" dirty="0"/>
              <a:t>القائل </a:t>
            </a:r>
            <a:r>
              <a:rPr lang="ar-SA" sz="3600" b="1" dirty="0" smtClean="0"/>
              <a:t>بأنها وضعت:</a:t>
            </a:r>
          </a:p>
          <a:p>
            <a:pPr lvl="2" algn="just" rtl="1">
              <a:buFont typeface="Wingdings" pitchFamily="2" charset="2"/>
              <a:buChar char="v"/>
            </a:pPr>
            <a:r>
              <a:rPr lang="ar-SA" sz="3600" b="1" dirty="0" smtClean="0"/>
              <a:t> 1- غداة </a:t>
            </a:r>
            <a:r>
              <a:rPr lang="ar-SA" sz="3600" b="1" dirty="0"/>
              <a:t>وصول الرسول إلى </a:t>
            </a:r>
            <a:r>
              <a:rPr lang="ar-SA" sz="3600" b="1" dirty="0" smtClean="0"/>
              <a:t>المدينة</a:t>
            </a:r>
          </a:p>
          <a:p>
            <a:pPr lvl="2" algn="just" rtl="1">
              <a:buFont typeface="Wingdings" pitchFamily="2" charset="2"/>
              <a:buChar char="v"/>
            </a:pPr>
            <a:r>
              <a:rPr lang="ar-SA" sz="3600" b="1" dirty="0" smtClean="0"/>
              <a:t> 2- بعد موقعة بدر الكبرى</a:t>
            </a:r>
            <a:endParaRPr lang="en-GB" sz="3600" dirty="0"/>
          </a:p>
        </p:txBody>
      </p:sp>
      <p:sp>
        <p:nvSpPr>
          <p:cNvPr id="3" name="Title 2"/>
          <p:cNvSpPr>
            <a:spLocks noGrp="1"/>
          </p:cNvSpPr>
          <p:nvPr>
            <p:ph type="title"/>
          </p:nvPr>
        </p:nvSpPr>
        <p:spPr>
          <a:ln>
            <a:solidFill>
              <a:srgbClr val="C00000"/>
            </a:solidFill>
          </a:ln>
        </p:spPr>
        <p:txBody>
          <a:bodyPr/>
          <a:lstStyle/>
          <a:p>
            <a:pPr algn="r" rtl="1"/>
            <a:r>
              <a:rPr lang="ar-SA" b="1" dirty="0" smtClean="0"/>
              <a:t>مصادر وتاريخ الصحيفة</a:t>
            </a:r>
            <a:endParaRPr lang="en-GB" b="1" dirty="0"/>
          </a:p>
        </p:txBody>
      </p:sp>
    </p:spTree>
    <p:extLst>
      <p:ext uri="{BB962C8B-B14F-4D97-AF65-F5344CB8AC3E}">
        <p14:creationId xmlns:p14="http://schemas.microsoft.com/office/powerpoint/2010/main" val="40445740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r" rtl="1"/>
            <a:r>
              <a:rPr lang="ar-SA" b="1" dirty="0"/>
              <a:t>مصادر وتاريخ الصحيفة</a:t>
            </a:r>
            <a:endParaRPr lang="en-GB" dirty="0"/>
          </a:p>
        </p:txBody>
      </p:sp>
      <p:sp>
        <p:nvSpPr>
          <p:cNvPr id="3" name="Content Placeholder 2"/>
          <p:cNvSpPr>
            <a:spLocks noGrp="1"/>
          </p:cNvSpPr>
          <p:nvPr>
            <p:ph idx="1"/>
          </p:nvPr>
        </p:nvSpPr>
        <p:spPr/>
        <p:txBody>
          <a:bodyPr>
            <a:normAutofit lnSpcReduction="10000"/>
          </a:bodyPr>
          <a:lstStyle/>
          <a:p>
            <a:pPr lvl="1" algn="just" rtl="1">
              <a:buFont typeface="Wingdings" pitchFamily="2" charset="2"/>
              <a:buChar char="v"/>
            </a:pPr>
            <a:r>
              <a:rPr lang="ar-SA" b="1" dirty="0" smtClean="0"/>
              <a:t>	</a:t>
            </a:r>
            <a:r>
              <a:rPr lang="ar-SA" sz="3200" b="1" dirty="0" smtClean="0"/>
              <a:t>3- </a:t>
            </a:r>
            <a:r>
              <a:rPr lang="ar-SA" sz="3600" b="1" dirty="0" smtClean="0"/>
              <a:t>أن </a:t>
            </a:r>
            <a:r>
              <a:rPr lang="ar-SA" sz="3600" b="1" dirty="0"/>
              <a:t>«الوثيقة» في الأصل </a:t>
            </a:r>
            <a:r>
              <a:rPr lang="ar-SA" sz="3600" b="1" dirty="0" smtClean="0"/>
              <a:t>وثيقتان جمع بينهما المؤرخون</a:t>
            </a:r>
          </a:p>
          <a:p>
            <a:pPr marL="914400" lvl="2" indent="0" algn="just" rtl="1">
              <a:buNone/>
            </a:pPr>
            <a:r>
              <a:rPr lang="ar-SA" sz="3200" b="1" dirty="0" smtClean="0"/>
              <a:t>أ- الأولي كتبت قبل </a:t>
            </a:r>
            <a:r>
              <a:rPr lang="ar-SA" sz="3200" b="1" dirty="0"/>
              <a:t>بدر </a:t>
            </a:r>
            <a:r>
              <a:rPr lang="ar-SA" sz="3200" b="1" dirty="0" smtClean="0"/>
              <a:t>وهي تتعلق بالموادعة مع اليهود</a:t>
            </a:r>
          </a:p>
          <a:p>
            <a:pPr marL="914400" lvl="2" indent="0" algn="just" rtl="1">
              <a:buNone/>
            </a:pPr>
            <a:r>
              <a:rPr lang="ar-SA" sz="3200" b="1" dirty="0" smtClean="0"/>
              <a:t>ب- الثانية كتبت بعد بدر وتتعلق بالتزامات </a:t>
            </a:r>
            <a:r>
              <a:rPr lang="ar-SA" sz="3200" b="1" dirty="0"/>
              <a:t>المسلمين من مهاجرين </a:t>
            </a:r>
            <a:r>
              <a:rPr lang="ar-SA" sz="3200" b="1" dirty="0" smtClean="0"/>
              <a:t>وأنصار </a:t>
            </a:r>
          </a:p>
          <a:p>
            <a:pPr lvl="1" algn="just" rtl="1">
              <a:buFont typeface="Wingdings" pitchFamily="2" charset="2"/>
              <a:buChar char="v"/>
            </a:pPr>
            <a:r>
              <a:rPr lang="ar-SA" b="1" dirty="0"/>
              <a:t> </a:t>
            </a:r>
            <a:r>
              <a:rPr lang="ar-SA" b="1" dirty="0" smtClean="0"/>
              <a:t>4- أن الوثيقة </a:t>
            </a:r>
            <a:r>
              <a:rPr lang="ar-SA" b="1" dirty="0"/>
              <a:t>تشتمل على سلسلة من المعاهدات المنفصلة ضمت دون تمييز وجمعت في مكان </a:t>
            </a:r>
            <a:r>
              <a:rPr lang="ar-SA" b="1" dirty="0" smtClean="0"/>
              <a:t>واحد</a:t>
            </a:r>
            <a:r>
              <a:rPr lang="ar-SA" b="1" dirty="0"/>
              <a:t>.</a:t>
            </a:r>
            <a:endParaRPr lang="en-GB" dirty="0"/>
          </a:p>
          <a:p>
            <a:pPr marL="914400" lvl="2" indent="0" algn="just" rtl="1">
              <a:buNone/>
            </a:pPr>
            <a:endParaRPr lang="ar-SA" b="1" dirty="0" smtClean="0"/>
          </a:p>
          <a:p>
            <a:pPr marL="114300" indent="0" algn="just" rtl="1">
              <a:buNone/>
            </a:pPr>
            <a:r>
              <a:rPr lang="ar-SA" b="1" dirty="0" smtClean="0"/>
              <a:t>	</a:t>
            </a:r>
          </a:p>
          <a:p>
            <a:pPr marL="914400" lvl="2" indent="0" algn="just" rtl="1">
              <a:buNone/>
            </a:pPr>
            <a:endParaRPr lang="ar-SA" b="1" dirty="0" smtClean="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643639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a:ln>
            <a:solidFill>
              <a:schemeClr val="accent3">
                <a:lumMod val="75000"/>
              </a:schemeClr>
            </a:solidFill>
          </a:ln>
        </p:spPr>
        <p:txBody>
          <a:bodyPr/>
          <a:lstStyle/>
          <a:p>
            <a:pPr algn="r"/>
            <a:r>
              <a:rPr lang="ar-SA" sz="4400" b="1" dirty="0"/>
              <a:t>تحليل الوثيقة</a:t>
            </a:r>
            <a:endParaRPr lang="en-GB" sz="4400" dirty="0"/>
          </a:p>
        </p:txBody>
      </p:sp>
      <p:sp>
        <p:nvSpPr>
          <p:cNvPr id="3" name="Content Placeholder 2"/>
          <p:cNvSpPr>
            <a:spLocks noGrp="1"/>
          </p:cNvSpPr>
          <p:nvPr>
            <p:ph idx="1"/>
          </p:nvPr>
        </p:nvSpPr>
        <p:spPr>
          <a:xfrm>
            <a:off x="0" y="1700808"/>
            <a:ext cx="9906000" cy="5157192"/>
          </a:xfrm>
        </p:spPr>
        <p:txBody>
          <a:bodyPr>
            <a:normAutofit/>
          </a:bodyPr>
          <a:lstStyle/>
          <a:p>
            <a:pPr algn="just" rtl="1"/>
            <a:r>
              <a:rPr lang="ar-SA" sz="3600" b="1" dirty="0"/>
              <a:t>البنود 3-11 </a:t>
            </a:r>
          </a:p>
          <a:p>
            <a:pPr lvl="1" algn="just" rtl="1"/>
            <a:r>
              <a:rPr lang="ar-SA" sz="3600" b="1" dirty="0"/>
              <a:t> اعترفت بارتباطات عشائرية وقبلية تحت رابطة العقيدة من اجل خدمة المجتمع والمساهمة في التكافل الإجتماعي مثل التضامن في دفع الديات وفكاك الأسرى ....الخ</a:t>
            </a:r>
          </a:p>
          <a:p>
            <a:pPr lvl="1" algn="just" rtl="1"/>
            <a:r>
              <a:rPr lang="ar-SA" sz="3600" b="1" dirty="0"/>
              <a:t>الاشارة الى المهاجرين كوحدة واحدة بينما نسب الأنصا الى عشائرهم مع جعل رابطة العقيدة هي الأصل</a:t>
            </a:r>
            <a:endParaRPr lang="en-GB" sz="3600" b="1" dirty="0"/>
          </a:p>
          <a:p>
            <a:pPr algn="r" rtl="1"/>
            <a:endParaRPr lang="en-GB" sz="3600" b="1" dirty="0"/>
          </a:p>
        </p:txBody>
      </p:sp>
    </p:spTree>
    <p:extLst>
      <p:ext uri="{BB962C8B-B14F-4D97-AF65-F5344CB8AC3E}">
        <p14:creationId xmlns:p14="http://schemas.microsoft.com/office/powerpoint/2010/main" val="370860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63" y="274638"/>
            <a:ext cx="9655394" cy="1143000"/>
          </a:xfrm>
          <a:ln>
            <a:solidFill>
              <a:srgbClr val="002060"/>
            </a:solidFill>
          </a:ln>
        </p:spPr>
        <p:txBody>
          <a:bodyPr/>
          <a:lstStyle/>
          <a:p>
            <a:pPr algn="r"/>
            <a:r>
              <a:rPr lang="ar-SA" sz="4400" b="1" dirty="0"/>
              <a:t>تحليل الوثيقة</a:t>
            </a:r>
            <a:endParaRPr lang="en-GB" sz="4400" dirty="0"/>
          </a:p>
        </p:txBody>
      </p:sp>
      <p:sp>
        <p:nvSpPr>
          <p:cNvPr id="3" name="Content Placeholder 2"/>
          <p:cNvSpPr>
            <a:spLocks noGrp="1"/>
          </p:cNvSpPr>
          <p:nvPr>
            <p:ph idx="1"/>
          </p:nvPr>
        </p:nvSpPr>
        <p:spPr>
          <a:xfrm>
            <a:off x="818541" y="2119257"/>
            <a:ext cx="8268919" cy="4118055"/>
          </a:xfrm>
        </p:spPr>
        <p:txBody>
          <a:bodyPr>
            <a:noAutofit/>
          </a:bodyPr>
          <a:lstStyle/>
          <a:p>
            <a:pPr algn="r" rtl="1"/>
            <a:r>
              <a:rPr lang="ar-SA" sz="3600" b="1" dirty="0" smtClean="0"/>
              <a:t>البنود 12-23:</a:t>
            </a:r>
          </a:p>
          <a:p>
            <a:pPr lvl="1" algn="r" rtl="1"/>
            <a:r>
              <a:rPr lang="ar-SA" sz="3600" b="1" dirty="0" smtClean="0"/>
              <a:t>تشير إلى المسئولية الجماعية التي تقع على عاتق المسلمين  لتحقيق الأمن والعدل في المجتمع</a:t>
            </a:r>
          </a:p>
          <a:p>
            <a:pPr lvl="1" algn="r" rtl="1"/>
            <a:r>
              <a:rPr lang="ar-SA" sz="3600" b="1" dirty="0" smtClean="0"/>
              <a:t>البند 23: من اعتبط ..... القصاص من مَنْ قتل بلا جناية وعدم حمايته</a:t>
            </a:r>
          </a:p>
        </p:txBody>
      </p:sp>
    </p:spTree>
    <p:extLst>
      <p:ext uri="{BB962C8B-B14F-4D97-AF65-F5344CB8AC3E}">
        <p14:creationId xmlns:p14="http://schemas.microsoft.com/office/powerpoint/2010/main" val="281239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a:ln>
            <a:solidFill>
              <a:srgbClr val="7030A0"/>
            </a:solidFill>
          </a:ln>
        </p:spPr>
        <p:txBody>
          <a:bodyPr/>
          <a:lstStyle/>
          <a:p>
            <a:pPr algn="r"/>
            <a:r>
              <a:rPr lang="ar-SA" sz="4400" b="1" dirty="0"/>
              <a:t>تحليل الوثيقة</a:t>
            </a:r>
            <a:endParaRPr lang="en-GB" sz="4400" dirty="0"/>
          </a:p>
        </p:txBody>
      </p:sp>
      <p:sp>
        <p:nvSpPr>
          <p:cNvPr id="3" name="Content Placeholder 2"/>
          <p:cNvSpPr>
            <a:spLocks noGrp="1"/>
          </p:cNvSpPr>
          <p:nvPr>
            <p:ph idx="1"/>
          </p:nvPr>
        </p:nvSpPr>
        <p:spPr>
          <a:xfrm>
            <a:off x="818541" y="2119257"/>
            <a:ext cx="8268919" cy="4118055"/>
          </a:xfrm>
        </p:spPr>
        <p:txBody>
          <a:bodyPr>
            <a:normAutofit/>
          </a:bodyPr>
          <a:lstStyle/>
          <a:p>
            <a:pPr lvl="1" algn="r" rtl="1"/>
            <a:r>
              <a:rPr lang="ar-SA" sz="3600" b="1" dirty="0" smtClean="0"/>
              <a:t>البند 23:</a:t>
            </a:r>
            <a:endParaRPr lang="ar-SA" sz="3600" b="1" dirty="0"/>
          </a:p>
          <a:p>
            <a:pPr lvl="2" algn="r" rtl="1"/>
            <a:r>
              <a:rPr lang="ar-SA" sz="3600" b="1" dirty="0"/>
              <a:t>عدم حماية او نصر من أتى حداً من حدود الله</a:t>
            </a:r>
          </a:p>
          <a:p>
            <a:pPr algn="r" rtl="1"/>
            <a:r>
              <a:rPr lang="ar-SA" sz="3600" b="1" dirty="0"/>
              <a:t>البند </a:t>
            </a:r>
            <a:r>
              <a:rPr lang="ar-SA" sz="3600" b="1" dirty="0" smtClean="0"/>
              <a:t>15:  </a:t>
            </a:r>
            <a:r>
              <a:rPr lang="ar-SA" sz="3600" b="1" dirty="0"/>
              <a:t>لايقتل مؤمن مؤمناً في كافر .....الخ </a:t>
            </a:r>
          </a:p>
          <a:p>
            <a:pPr lvl="2" algn="r" rtl="1"/>
            <a:r>
              <a:rPr lang="ar-SA" sz="3600" b="1" dirty="0"/>
              <a:t>استعلاء المؤمنين على الكافرين </a:t>
            </a:r>
            <a:endParaRPr lang="en-GB" sz="3600" b="1" dirty="0"/>
          </a:p>
          <a:p>
            <a:pPr algn="r" rtl="1"/>
            <a:endParaRPr lang="en-GB" sz="3600" b="1" dirty="0"/>
          </a:p>
        </p:txBody>
      </p:sp>
    </p:spTree>
    <p:extLst>
      <p:ext uri="{BB962C8B-B14F-4D97-AF65-F5344CB8AC3E}">
        <p14:creationId xmlns:p14="http://schemas.microsoft.com/office/powerpoint/2010/main" val="291200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a:ln>
            <a:solidFill>
              <a:schemeClr val="accent3"/>
            </a:solidFill>
          </a:ln>
        </p:spPr>
        <p:txBody>
          <a:bodyPr/>
          <a:lstStyle/>
          <a:p>
            <a:pPr algn="r"/>
            <a:r>
              <a:rPr lang="ar-SA" sz="4400" b="1" dirty="0"/>
              <a:t>تحليل الوثيقة</a:t>
            </a:r>
            <a:endParaRPr lang="en-GB" sz="4400" dirty="0"/>
          </a:p>
        </p:txBody>
      </p:sp>
      <p:sp>
        <p:nvSpPr>
          <p:cNvPr id="3" name="Content Placeholder 2"/>
          <p:cNvSpPr>
            <a:spLocks noGrp="1"/>
          </p:cNvSpPr>
          <p:nvPr>
            <p:ph idx="1"/>
          </p:nvPr>
        </p:nvSpPr>
        <p:spPr>
          <a:xfrm>
            <a:off x="740532" y="2119257"/>
            <a:ext cx="8346927" cy="4190063"/>
          </a:xfrm>
        </p:spPr>
        <p:txBody>
          <a:bodyPr>
            <a:noAutofit/>
          </a:bodyPr>
          <a:lstStyle/>
          <a:p>
            <a:pPr algn="r" rtl="1"/>
            <a:r>
              <a:rPr lang="ar-SA" sz="3600" b="1" dirty="0" smtClean="0"/>
              <a:t>البند 22، 46:</a:t>
            </a:r>
          </a:p>
          <a:p>
            <a:pPr lvl="1" algn="r" rtl="1"/>
            <a:r>
              <a:rPr lang="ar-SA" sz="3600" b="1" dirty="0" smtClean="0"/>
              <a:t>منع إجارة قريش</a:t>
            </a:r>
          </a:p>
          <a:p>
            <a:pPr lvl="1" algn="r" rtl="1"/>
            <a:r>
              <a:rPr lang="ar-SA" sz="3600" b="1" dirty="0" smtClean="0"/>
              <a:t>البند 25:</a:t>
            </a:r>
          </a:p>
          <a:p>
            <a:pPr lvl="2" algn="r" rtl="1"/>
            <a:r>
              <a:rPr lang="ar-SA" sz="3600" b="1" dirty="0" smtClean="0"/>
              <a:t>أن النبي هو المرجع في ما ينشب من خلاف بين المسلمين</a:t>
            </a:r>
          </a:p>
        </p:txBody>
      </p:sp>
    </p:spTree>
    <p:extLst>
      <p:ext uri="{BB962C8B-B14F-4D97-AF65-F5344CB8AC3E}">
        <p14:creationId xmlns:p14="http://schemas.microsoft.com/office/powerpoint/2010/main" val="156065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a:ln>
            <a:solidFill>
              <a:schemeClr val="tx2">
                <a:lumMod val="75000"/>
              </a:schemeClr>
            </a:solidFill>
          </a:ln>
        </p:spPr>
        <p:txBody>
          <a:bodyPr/>
          <a:lstStyle/>
          <a:p>
            <a:pPr algn="r"/>
            <a:r>
              <a:rPr lang="ar-SA" sz="4400" b="1" dirty="0"/>
              <a:t>تحليل الوثيقة</a:t>
            </a:r>
            <a:endParaRPr lang="en-GB" sz="4400" dirty="0"/>
          </a:p>
        </p:txBody>
      </p:sp>
      <p:sp>
        <p:nvSpPr>
          <p:cNvPr id="3" name="Content Placeholder 2"/>
          <p:cNvSpPr>
            <a:spLocks noGrp="1"/>
          </p:cNvSpPr>
          <p:nvPr>
            <p:ph idx="1"/>
          </p:nvPr>
        </p:nvSpPr>
        <p:spPr>
          <a:xfrm>
            <a:off x="818541" y="2119257"/>
            <a:ext cx="8190910" cy="4118055"/>
          </a:xfrm>
        </p:spPr>
        <p:txBody>
          <a:bodyPr/>
          <a:lstStyle/>
          <a:p>
            <a:pPr algn="r" rtl="1"/>
            <a:r>
              <a:rPr lang="ar-SA" sz="3600" b="1" dirty="0" smtClean="0"/>
              <a:t>البند 26 </a:t>
            </a:r>
            <a:endParaRPr lang="ar-SA" sz="3600" b="1" dirty="0"/>
          </a:p>
          <a:p>
            <a:pPr lvl="1" algn="r" rtl="1"/>
            <a:r>
              <a:rPr lang="ar-SA" sz="3600" b="1" dirty="0"/>
              <a:t>موادعة </a:t>
            </a:r>
            <a:r>
              <a:rPr lang="ar-SA" sz="3600" b="1" dirty="0" smtClean="0"/>
              <a:t>اليهود والتحالف معهم</a:t>
            </a:r>
          </a:p>
          <a:p>
            <a:pPr lvl="2" algn="r" rtl="1"/>
            <a:r>
              <a:rPr lang="ar-SA" sz="3400" b="1" dirty="0" smtClean="0"/>
              <a:t>إلتزام اليهود بمعونة المسلمين في حالة الحرب</a:t>
            </a:r>
          </a:p>
          <a:p>
            <a:pPr lvl="2" algn="r" rtl="1"/>
            <a:r>
              <a:rPr lang="ar-SA" sz="3400" b="1" dirty="0" smtClean="0"/>
              <a:t>مناصرة المسلمين لمن يتعاهد معهم من اليهود</a:t>
            </a:r>
            <a:endParaRPr lang="en-GB" sz="3400" b="1" dirty="0"/>
          </a:p>
          <a:p>
            <a:pPr algn="r" rtl="1"/>
            <a:endParaRPr lang="en-GB" dirty="0"/>
          </a:p>
        </p:txBody>
      </p:sp>
    </p:spTree>
    <p:extLst>
      <p:ext uri="{BB962C8B-B14F-4D97-AF65-F5344CB8AC3E}">
        <p14:creationId xmlns:p14="http://schemas.microsoft.com/office/powerpoint/2010/main" val="215675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771856" cy="1143000"/>
          </a:xfrm>
          <a:ln>
            <a:solidFill>
              <a:srgbClr val="FF0000"/>
            </a:solidFill>
          </a:ln>
        </p:spPr>
        <p:txBody>
          <a:bodyPr/>
          <a:lstStyle/>
          <a:p>
            <a:pPr algn="r" rtl="1"/>
            <a:r>
              <a:rPr lang="ar-SA" sz="4400" b="1" dirty="0"/>
              <a:t>تحليل الوثيقة</a:t>
            </a:r>
            <a:endParaRPr lang="en-GB" sz="4400" dirty="0"/>
          </a:p>
        </p:txBody>
      </p:sp>
      <p:sp>
        <p:nvSpPr>
          <p:cNvPr id="3" name="Content Placeholder 2"/>
          <p:cNvSpPr>
            <a:spLocks noGrp="1"/>
          </p:cNvSpPr>
          <p:nvPr>
            <p:ph idx="1"/>
          </p:nvPr>
        </p:nvSpPr>
        <p:spPr>
          <a:xfrm>
            <a:off x="818541" y="2119257"/>
            <a:ext cx="8268919" cy="4118055"/>
          </a:xfrm>
        </p:spPr>
        <p:txBody>
          <a:bodyPr>
            <a:normAutofit/>
          </a:bodyPr>
          <a:lstStyle/>
          <a:p>
            <a:pPr algn="r" rtl="1"/>
            <a:r>
              <a:rPr lang="ar-SA" sz="3600" b="1" dirty="0" smtClean="0"/>
              <a:t>منع اليهود من إجارة قريش أو الخروج من المدينة بدون إذن الرسول صلى الله عليه وسلم</a:t>
            </a:r>
          </a:p>
          <a:p>
            <a:pPr marL="457200" lvl="1" indent="0" algn="r" rtl="1">
              <a:buNone/>
            </a:pPr>
            <a:r>
              <a:rPr lang="ar-SA" sz="3400" b="1" dirty="0" smtClean="0"/>
              <a:t> </a:t>
            </a:r>
          </a:p>
          <a:p>
            <a:pPr algn="r" rtl="1"/>
            <a:endParaRPr lang="ar-SA" sz="3600" b="1" dirty="0" smtClean="0"/>
          </a:p>
          <a:p>
            <a:pPr algn="r" rtl="1"/>
            <a:endParaRPr lang="en-GB" sz="3600" b="1" dirty="0"/>
          </a:p>
        </p:txBody>
      </p:sp>
    </p:spTree>
    <p:extLst>
      <p:ext uri="{BB962C8B-B14F-4D97-AF65-F5344CB8AC3E}">
        <p14:creationId xmlns:p14="http://schemas.microsoft.com/office/powerpoint/2010/main" val="391397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9753600" cy="4876799"/>
          </a:xfrm>
        </p:spPr>
        <p:txBody>
          <a:bodyPr>
            <a:noAutofit/>
          </a:bodyPr>
          <a:lstStyle/>
          <a:p>
            <a:pPr algn="just" rtl="1"/>
            <a:r>
              <a:rPr lang="ar-SA" sz="3600" b="1" dirty="0"/>
              <a:t>وأن الاهتمام بالمسألة الاجتماعية والعلاقات البشرية ليس أمرا عارضا أملته ظروف طارئة، وإنما هـو سمة أصيلة واهتمام مركزي في المشروع </a:t>
            </a:r>
            <a:r>
              <a:rPr lang="ar-SA" sz="3600" b="1" dirty="0" smtClean="0"/>
              <a:t>الإسلامي.</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000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55980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9753600" cy="4876799"/>
          </a:xfrm>
        </p:spPr>
        <p:txBody>
          <a:bodyPr>
            <a:noAutofit/>
          </a:bodyPr>
          <a:lstStyle/>
          <a:p>
            <a:pPr algn="just" rtl="1"/>
            <a:r>
              <a:rPr lang="ar-SA" sz="3600" b="1" dirty="0" smtClean="0"/>
              <a:t>أوجد </a:t>
            </a:r>
            <a:r>
              <a:rPr lang="ar-SA" sz="3600" b="1" dirty="0"/>
              <a:t>الرسول وحدة سياسية وتنظيمية بمعناها الواسع حينما وضع الخطوط العامة لنظام الحكم في دولته التي أقامها في المدينة، ولم تكن معروفة من قبل في سائر بلاد الحجاز ، حيث وضع «وثيقة» تكفل الحقوق </a:t>
            </a:r>
            <a:r>
              <a:rPr lang="ar-SA" sz="3600" b="1" dirty="0" smtClean="0"/>
              <a:t>والحريات لجميع سكان المدينة، </a:t>
            </a:r>
            <a:r>
              <a:rPr lang="ar-SA" sz="3600" b="1" dirty="0"/>
              <a:t>لم يسبقه إلى مثل هـذا العمل أحد قبله.</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000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404173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على استبدال مفهوم الفرقة والصراع بين الشعوب والقبائل بمفهوم الأمة القائم على الوفاق والتعايش مع حفظ الخصوصيات، حيث تكون لأول مرة في المدينة مجتمع تتعدد فيه علاقات الانتماء إلى الدين والجنس، ولكن تتوحد فيه علاقة الانتماء إلى الأرض المشتركة، هـي أرض الوطن</a:t>
            </a:r>
            <a:r>
              <a:rPr lang="ar-SA" sz="3600" b="1" dirty="0" smtClean="0"/>
              <a:t>.</a:t>
            </a: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990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250040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t>إن </a:t>
            </a:r>
            <a:r>
              <a:rPr lang="ar-SA" sz="3600" b="1" dirty="0"/>
              <a:t>«الصحيفة» وضعت نظاما متكاملا للمجتمع المديني الجديد يختلف كليا عن الأنظمة التي كانت سائدة في ذلك العصر، ولا يقل تنظيما عن الأنظمة القائمة في الدول الحديثة، إن لم يتفوق عليها في مجالات عديدة بسبقه وحسن تنظيمه ودقته.</a:t>
            </a:r>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70C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416181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فرضت «الوثيقة» حقوقا عامة على الإنسان للإنسان، بحكم علاقة الإنسانية، بقطع النظر عن اتحاد الدين أو اختلافه، كعون الضعيف، وإشباع الجائع، وتأمين الخائف، وسائر الحقوق التي تجب لمواطني الدولة الإسلامية، وإن لم يكونوا مسلمين.</a:t>
            </a:r>
            <a:endParaRPr lang="en-GB" sz="3600" dirty="0"/>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7030A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76854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linds(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فرضت «الوثيقة» حقوقا عامة على الإنسان للإنسان، بحكم علاقة الإنسانية، </a:t>
            </a:r>
            <a:r>
              <a:rPr lang="ar-SA" sz="3600" b="1" dirty="0" smtClean="0"/>
              <a:t>بغض النظر عن </a:t>
            </a:r>
            <a:r>
              <a:rPr lang="ar-SA" sz="3600" b="1" dirty="0"/>
              <a:t>اتحاد الدين أو اختلافه، كعون الضعيف، وإشباع الجائع، وتأمين الخائف، وسائر الحقوق التي تجب لمواطني الدولة الإسلامية، وإن لم يكونوا مسلمين.</a:t>
            </a:r>
            <a:endParaRPr lang="en-GB" sz="3600" dirty="0"/>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00B0F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308387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rtl="1"/>
            <a:r>
              <a:rPr lang="ar-SA" sz="3600" b="1" dirty="0"/>
              <a:t>تعتبر </a:t>
            </a:r>
            <a:r>
              <a:rPr lang="ar-SA" sz="3600" b="1" dirty="0" smtClean="0"/>
              <a:t>الموداعة أكبر </a:t>
            </a:r>
            <a:r>
              <a:rPr lang="ar-SA" sz="3600" b="1" dirty="0"/>
              <a:t>شاهد على أن دولة </a:t>
            </a:r>
            <a:r>
              <a:rPr lang="ar-SA" sz="3600" b="1" dirty="0" smtClean="0"/>
              <a:t>المدينة تكونت </a:t>
            </a:r>
            <a:r>
              <a:rPr lang="ar-SA" sz="3600" b="1" dirty="0"/>
              <a:t>من تنظيم اجتماعي متناسق من جميع جهاته وأطرافه، فقد اعتنت بالفرد عناية فائقة، وضمنت له من الحقوق ما يجعله يعيش بها إنسانيته في حرية، وعزة، وكرامة، وكلفته بواجبات تجعل منه شخصا مسئولا في المجتمع ينهض بمهمات تخولها مكانته وأهميته.</a:t>
            </a:r>
            <a:br>
              <a:rPr lang="ar-SA" sz="3600" b="1" dirty="0"/>
            </a:b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000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427403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linds(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gn="just" rtl="1">
              <a:buNone/>
            </a:pPr>
            <a:r>
              <a:rPr lang="ar-SA" sz="3600" b="1" dirty="0" smtClean="0"/>
              <a:t>- فرضت «الموادعة» حقوقا عامة على الإنسان للإنسان، </a:t>
            </a:r>
            <a:r>
              <a:rPr lang="ar-SA" sz="3600" b="1" dirty="0"/>
              <a:t>بحكم علاقة الإنسانية، بقطع النظر عن اتحاد الدين أو اختلافه، كعون الضعيف، وإشباع الجائع، وتأمين الخائف، وسائر الحقوق التي تجب لمواطني الدولة الإسلامية، وإن لم يكونوا مسلمين</a:t>
            </a:r>
            <a:r>
              <a:rPr lang="ar-SA" sz="3600" b="1" dirty="0" smtClean="0"/>
              <a:t>.</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3B84AF"/>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113942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a:t>جاءت «</a:t>
            </a:r>
            <a:r>
              <a:rPr lang="ar-SA" sz="3600" b="1" dirty="0" smtClean="0"/>
              <a:t>الموادعة » </a:t>
            </a:r>
            <a:r>
              <a:rPr lang="ar-SA" sz="3600" b="1" dirty="0"/>
              <a:t>بمفهوم جديد للمساواة </a:t>
            </a:r>
            <a:r>
              <a:rPr lang="ar-SA" sz="3600" b="1" dirty="0" smtClean="0"/>
              <a:t>وهو أن </a:t>
            </a:r>
            <a:r>
              <a:rPr lang="ar-SA" sz="3600" b="1" dirty="0"/>
              <a:t>تحكم العلاقات بين الناس كافة في المجتمع قواعد عامة ومجردة، </a:t>
            </a:r>
            <a:r>
              <a:rPr lang="ar-SA" sz="3600" b="1" dirty="0" smtClean="0"/>
              <a:t>تساوي </a:t>
            </a:r>
            <a:r>
              <a:rPr lang="ar-SA" sz="3600" b="1" dirty="0"/>
              <a:t>بينهم من حيث هـم بشر، وإن اختلفت عقائدهم.</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ln>
            <a:solidFill>
              <a:srgbClr val="FF0000"/>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3468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9753600" cy="4876799"/>
          </a:xfrm>
        </p:spPr>
        <p:txBody>
          <a:bodyPr>
            <a:noAutofit/>
          </a:bodyPr>
          <a:lstStyle/>
          <a:p>
            <a:pPr algn="just" rtl="1"/>
            <a:endParaRPr lang="ar-SA" sz="3600" dirty="0" smtClean="0"/>
          </a:p>
          <a:p>
            <a:pPr algn="just" rtl="1"/>
            <a:endParaRPr lang="ar-SA" sz="3600" dirty="0"/>
          </a:p>
          <a:p>
            <a:pPr algn="ctr" rtl="1"/>
            <a:r>
              <a:rPr lang="ar-SA" sz="3600" b="1" dirty="0" smtClean="0"/>
              <a:t>ماهي الدروس المستفادة من الوثيقة</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Title 1"/>
          <p:cNvSpPr>
            <a:spLocks noGrp="1"/>
          </p:cNvSpPr>
          <p:nvPr>
            <p:ph type="title"/>
          </p:nvPr>
        </p:nvSpPr>
        <p:spPr>
          <a:xfrm>
            <a:off x="495300" y="381000"/>
            <a:ext cx="8915400" cy="1143000"/>
          </a:xfrm>
          <a:ln>
            <a:solidFill>
              <a:schemeClr val="accent3">
                <a:lumMod val="75000"/>
              </a:schemeClr>
            </a:solidFill>
          </a:ln>
        </p:spPr>
        <p:txBody>
          <a:bodyPr/>
          <a:lstStyle/>
          <a:p>
            <a:pPr algn="r" rtl="1"/>
            <a:r>
              <a:rPr lang="ar-SA" sz="4400" b="1" dirty="0"/>
              <a:t>تحليل الوثيقة</a:t>
            </a:r>
            <a:endParaRPr lang="en-GB" sz="4400" dirty="0"/>
          </a:p>
        </p:txBody>
      </p:sp>
    </p:spTree>
    <p:extLst>
      <p:ext uri="{BB962C8B-B14F-4D97-AF65-F5344CB8AC3E}">
        <p14:creationId xmlns:p14="http://schemas.microsoft.com/office/powerpoint/2010/main" val="142409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algn="ctr" rtl="1">
              <a:lnSpc>
                <a:spcPct val="90000"/>
              </a:lnSpc>
              <a:buBlip>
                <a:blip r:embed="rId3"/>
              </a:buBlip>
            </a:pPr>
            <a:r>
              <a:rPr lang="ar-SA" sz="4000" b="1" dirty="0" smtClean="0">
                <a:latin typeface="GE SS TV Bold" pitchFamily="18" charset="-78"/>
                <a:ea typeface="GE SS TV Bold" pitchFamily="18" charset="-78"/>
                <a:cs typeface="GE SS TV Bold" pitchFamily="18" charset="-78"/>
              </a:rPr>
              <a:t>وثيقة </a:t>
            </a:r>
            <a:r>
              <a:rPr lang="ar-SA" sz="4000" b="1" smtClean="0">
                <a:latin typeface="GE SS TV Bold" pitchFamily="18" charset="-78"/>
                <a:ea typeface="GE SS TV Bold" pitchFamily="18" charset="-78"/>
                <a:cs typeface="GE SS TV Bold" pitchFamily="18" charset="-78"/>
              </a:rPr>
              <a:t>طور </a:t>
            </a:r>
            <a:r>
              <a:rPr lang="ar-SA" sz="4000" b="1" smtClean="0">
                <a:latin typeface="GE SS TV Bold" pitchFamily="18" charset="-78"/>
                <a:ea typeface="GE SS TV Bold" pitchFamily="18" charset="-78"/>
                <a:cs typeface="GE SS TV Bold" pitchFamily="18" charset="-78"/>
              </a:rPr>
              <a:t>سيناء</a:t>
            </a:r>
            <a:endParaRPr lang="en-GB" sz="4000" b="1" dirty="0">
              <a:solidFill>
                <a:srgbClr val="FF0066"/>
              </a:solidFill>
              <a:latin typeface="GE SS TV Bold" pitchFamily="18" charset="-78"/>
              <a:ea typeface="GE SS TV Bold" pitchFamily="18" charset="-78"/>
              <a:cs typeface="GE SS TV Bold" pitchFamily="18" charset="-78"/>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5738</TotalTime>
  <Words>970</Words>
  <Application>Microsoft Office PowerPoint</Application>
  <PresentationFormat>A4 Paper (210x297 mm)</PresentationFormat>
  <Paragraphs>162</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 نصو ووثائق اسلامية الفرقة  الثالثة – تاريخ  </vt:lpstr>
      <vt:lpstr>محاضرة اليوم 1433/4/7</vt:lpstr>
      <vt:lpstr>العلاقة بين المهاجرين والأنصار</vt:lpstr>
      <vt:lpstr>العلاقة بين المهاجرين والأنصار</vt:lpstr>
      <vt:lpstr>PowerPoint Presentation</vt:lpstr>
      <vt:lpstr>PowerPoint Presentation</vt:lpstr>
      <vt:lpstr>PowerPoint Presentation</vt:lpstr>
      <vt:lpstr>مراجعة المحاضرة السابقة</vt:lpstr>
      <vt:lpstr>مراجعة المحاضرة السابقة</vt:lpstr>
      <vt:lpstr>مراجعة المحاضرة السابقة</vt:lpstr>
      <vt:lpstr>مصادر وتاريخ الصحيفة</vt:lpstr>
      <vt:lpstr>مصادر وتاريخ الصحيفة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تحليل الوثيقة</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177</cp:revision>
  <dcterms:created xsi:type="dcterms:W3CDTF">2009-10-14T19:14:34Z</dcterms:created>
  <dcterms:modified xsi:type="dcterms:W3CDTF">2012-04-10T20:01:29Z</dcterms:modified>
</cp:coreProperties>
</file>