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55"/>
  </p:notesMasterIdLst>
  <p:sldIdLst>
    <p:sldId id="596" r:id="rId2"/>
    <p:sldId id="667" r:id="rId3"/>
    <p:sldId id="781" r:id="rId4"/>
    <p:sldId id="741" r:id="rId5"/>
    <p:sldId id="742" r:id="rId6"/>
    <p:sldId id="743" r:id="rId7"/>
    <p:sldId id="816" r:id="rId8"/>
    <p:sldId id="744" r:id="rId9"/>
    <p:sldId id="745" r:id="rId10"/>
    <p:sldId id="746" r:id="rId11"/>
    <p:sldId id="747" r:id="rId12"/>
    <p:sldId id="748" r:id="rId13"/>
    <p:sldId id="749" r:id="rId14"/>
    <p:sldId id="750" r:id="rId15"/>
    <p:sldId id="751" r:id="rId16"/>
    <p:sldId id="752" r:id="rId17"/>
    <p:sldId id="753" r:id="rId18"/>
    <p:sldId id="754" r:id="rId19"/>
    <p:sldId id="755" r:id="rId20"/>
    <p:sldId id="756" r:id="rId21"/>
    <p:sldId id="757" r:id="rId22"/>
    <p:sldId id="758" r:id="rId23"/>
    <p:sldId id="778" r:id="rId24"/>
    <p:sldId id="759" r:id="rId25"/>
    <p:sldId id="760" r:id="rId26"/>
    <p:sldId id="764" r:id="rId27"/>
    <p:sldId id="817" r:id="rId28"/>
    <p:sldId id="818" r:id="rId29"/>
    <p:sldId id="819" r:id="rId30"/>
    <p:sldId id="797" r:id="rId31"/>
    <p:sldId id="800" r:id="rId32"/>
    <p:sldId id="798" r:id="rId33"/>
    <p:sldId id="801" r:id="rId34"/>
    <p:sldId id="804" r:id="rId35"/>
    <p:sldId id="802" r:id="rId36"/>
    <p:sldId id="803" r:id="rId37"/>
    <p:sldId id="805" r:id="rId38"/>
    <p:sldId id="806" r:id="rId39"/>
    <p:sldId id="765" r:id="rId40"/>
    <p:sldId id="784" r:id="rId41"/>
    <p:sldId id="807" r:id="rId42"/>
    <p:sldId id="813" r:id="rId43"/>
    <p:sldId id="814" r:id="rId44"/>
    <p:sldId id="815" r:id="rId45"/>
    <p:sldId id="808" r:id="rId46"/>
    <p:sldId id="809" r:id="rId47"/>
    <p:sldId id="810" r:id="rId48"/>
    <p:sldId id="811" r:id="rId49"/>
    <p:sldId id="812" r:id="rId50"/>
    <p:sldId id="775" r:id="rId51"/>
    <p:sldId id="780" r:id="rId52"/>
    <p:sldId id="776" r:id="rId53"/>
    <p:sldId id="594" r:id="rId5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9900"/>
    <a:srgbClr val="3B84AF"/>
    <a:srgbClr val="FF0066"/>
    <a:srgbClr val="AD9968"/>
    <a:srgbClr val="000000"/>
    <a:srgbClr val="709256"/>
    <a:srgbClr val="FF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726" autoAdjust="0"/>
  </p:normalViewPr>
  <p:slideViewPr>
    <p:cSldViewPr>
      <p:cViewPr>
        <p:scale>
          <a:sx n="50" d="100"/>
          <a:sy n="50" d="100"/>
        </p:scale>
        <p:origin x="-714" y="-54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3152FF-FCB5-49DE-A918-753332896833}" type="doc">
      <dgm:prSet loTypeId="urn:microsoft.com/office/officeart/2005/8/layout/venn1" loCatId="relationship" qsTypeId="urn:microsoft.com/office/officeart/2005/8/quickstyle/simple1" qsCatId="simple" csTypeId="urn:microsoft.com/office/officeart/2005/8/colors/colorful1#2" csCatId="colorful" phldr="1"/>
      <dgm:spPr/>
    </dgm:pt>
    <dgm:pt modelId="{E078BC8F-228D-4E6E-8E1D-E52792CB574A}">
      <dgm:prSet phldrT="[Text]"/>
      <dgm:spPr>
        <a:solidFill>
          <a:srgbClr val="009900"/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pPr rtl="1"/>
          <a:r>
            <a:rPr lang="ar-SA" dirty="0" smtClean="0"/>
            <a:t> </a:t>
          </a:r>
          <a:r>
            <a:rPr lang="ar-SA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Simplified Arabic" pitchFamily="2" charset="-78"/>
            </a:rPr>
            <a:t>العلاقة بين المهاجرين والأنصار كما صاغها الرسول صلى الله عليه وسلم</a:t>
          </a:r>
          <a:endParaRPr lang="en-US" b="1" dirty="0">
            <a:solidFill>
              <a:schemeClr val="tx1"/>
            </a:solidFill>
            <a:cs typeface="Simplified Arabic" pitchFamily="2" charset="-78"/>
          </a:endParaRPr>
        </a:p>
      </dgm:t>
    </dgm:pt>
    <dgm:pt modelId="{5C3ABA06-940F-4702-82CE-DDA780EFE74F}" type="sibTrans" cxnId="{194DDC63-0121-470F-BF12-3066AB19F145}">
      <dgm:prSet/>
      <dgm:spPr/>
      <dgm:t>
        <a:bodyPr/>
        <a:lstStyle/>
        <a:p>
          <a:endParaRPr lang="en-US"/>
        </a:p>
      </dgm:t>
    </dgm:pt>
    <dgm:pt modelId="{0251A269-D18B-4E46-A047-71D3739833DC}" type="parTrans" cxnId="{194DDC63-0121-470F-BF12-3066AB19F145}">
      <dgm:prSet/>
      <dgm:spPr/>
      <dgm:t>
        <a:bodyPr/>
        <a:lstStyle/>
        <a:p>
          <a:endParaRPr lang="en-US"/>
        </a:p>
      </dgm:t>
    </dgm:pt>
    <dgm:pt modelId="{930CFE80-9C0B-49E7-9B43-BDCD8FCF94C7}">
      <dgm:prSet phldrT="[Text]"/>
      <dgm:spPr>
        <a:solidFill>
          <a:srgbClr val="FF00FF"/>
        </a:solidFill>
        <a:ln>
          <a:solidFill>
            <a:srgbClr val="FF00FF"/>
          </a:solidFill>
        </a:ln>
      </dgm:spPr>
      <dgm:t>
        <a:bodyPr/>
        <a:lstStyle/>
        <a:p>
          <a:pPr rtl="1"/>
          <a:r>
            <a:rPr lang="ar-SA" dirty="0" smtClean="0"/>
            <a:t>مراجعة المحاضرة السابقة</a:t>
          </a:r>
          <a:endParaRPr lang="en-US" dirty="0"/>
        </a:p>
      </dgm:t>
    </dgm:pt>
    <dgm:pt modelId="{1176B575-7970-46AD-ACF4-E917858E8208}" type="sibTrans" cxnId="{4924C33F-F822-4087-B7B3-E2F7AC983824}">
      <dgm:prSet/>
      <dgm:spPr/>
      <dgm:t>
        <a:bodyPr/>
        <a:lstStyle/>
        <a:p>
          <a:endParaRPr lang="en-US"/>
        </a:p>
      </dgm:t>
    </dgm:pt>
    <dgm:pt modelId="{2CB619B0-732F-4AC0-9C14-DA7FB6BC4013}" type="parTrans" cxnId="{4924C33F-F822-4087-B7B3-E2F7AC983824}">
      <dgm:prSet/>
      <dgm:spPr/>
      <dgm:t>
        <a:bodyPr/>
        <a:lstStyle/>
        <a:p>
          <a:endParaRPr lang="en-US"/>
        </a:p>
      </dgm:t>
    </dgm:pt>
    <dgm:pt modelId="{56EDA6D3-2DEC-4187-B3A0-5280CD1EFBF9}" type="pres">
      <dgm:prSet presAssocID="{E33152FF-FCB5-49DE-A918-753332896833}" presName="compositeShape" presStyleCnt="0">
        <dgm:presLayoutVars>
          <dgm:chMax val="7"/>
          <dgm:dir/>
          <dgm:resizeHandles val="exact"/>
        </dgm:presLayoutVars>
      </dgm:prSet>
      <dgm:spPr/>
    </dgm:pt>
    <dgm:pt modelId="{09FFCC41-F6C7-446D-8198-249A9BD98E63}" type="pres">
      <dgm:prSet presAssocID="{930CFE80-9C0B-49E7-9B43-BDCD8FCF94C7}" presName="circ1" presStyleLbl="vennNode1" presStyleIdx="0" presStyleCnt="2"/>
      <dgm:spPr/>
      <dgm:t>
        <a:bodyPr/>
        <a:lstStyle/>
        <a:p>
          <a:endParaRPr lang="en-GB"/>
        </a:p>
      </dgm:t>
    </dgm:pt>
    <dgm:pt modelId="{C6FFFC6D-6275-44A7-82E5-D3DF125BDAA9}" type="pres">
      <dgm:prSet presAssocID="{930CFE80-9C0B-49E7-9B43-BDCD8FCF94C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32AF9E7-A7FA-4D51-B214-80E52E83169F}" type="pres">
      <dgm:prSet presAssocID="{E078BC8F-228D-4E6E-8E1D-E52792CB574A}" presName="circ2" presStyleLbl="vennNode1" presStyleIdx="1" presStyleCnt="2"/>
      <dgm:spPr/>
      <dgm:t>
        <a:bodyPr/>
        <a:lstStyle/>
        <a:p>
          <a:endParaRPr lang="en-GB"/>
        </a:p>
      </dgm:t>
    </dgm:pt>
    <dgm:pt modelId="{F0761033-2EB5-4879-8A49-EE2F523B540E}" type="pres">
      <dgm:prSet presAssocID="{E078BC8F-228D-4E6E-8E1D-E52792CB574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924C33F-F822-4087-B7B3-E2F7AC983824}" srcId="{E33152FF-FCB5-49DE-A918-753332896833}" destId="{930CFE80-9C0B-49E7-9B43-BDCD8FCF94C7}" srcOrd="0" destOrd="0" parTransId="{2CB619B0-732F-4AC0-9C14-DA7FB6BC4013}" sibTransId="{1176B575-7970-46AD-ACF4-E917858E8208}"/>
    <dgm:cxn modelId="{1392D737-5730-46F3-90DA-5DCE3207656E}" type="presOf" srcId="{E078BC8F-228D-4E6E-8E1D-E52792CB574A}" destId="{F0761033-2EB5-4879-8A49-EE2F523B540E}" srcOrd="1" destOrd="0" presId="urn:microsoft.com/office/officeart/2005/8/layout/venn1"/>
    <dgm:cxn modelId="{CAB3CA8A-E84B-4468-9363-EBD1EC92AC46}" type="presOf" srcId="{930CFE80-9C0B-49E7-9B43-BDCD8FCF94C7}" destId="{09FFCC41-F6C7-446D-8198-249A9BD98E63}" srcOrd="0" destOrd="0" presId="urn:microsoft.com/office/officeart/2005/8/layout/venn1"/>
    <dgm:cxn modelId="{455049B5-5F7A-4497-9B26-0745148FFBEE}" type="presOf" srcId="{930CFE80-9C0B-49E7-9B43-BDCD8FCF94C7}" destId="{C6FFFC6D-6275-44A7-82E5-D3DF125BDAA9}" srcOrd="1" destOrd="0" presId="urn:microsoft.com/office/officeart/2005/8/layout/venn1"/>
    <dgm:cxn modelId="{194DDC63-0121-470F-BF12-3066AB19F145}" srcId="{E33152FF-FCB5-49DE-A918-753332896833}" destId="{E078BC8F-228D-4E6E-8E1D-E52792CB574A}" srcOrd="1" destOrd="0" parTransId="{0251A269-D18B-4E46-A047-71D3739833DC}" sibTransId="{5C3ABA06-940F-4702-82CE-DDA780EFE74F}"/>
    <dgm:cxn modelId="{CDE347D1-8BD4-4226-8FF0-C37AC7E9FE0A}" type="presOf" srcId="{E33152FF-FCB5-49DE-A918-753332896833}" destId="{56EDA6D3-2DEC-4187-B3A0-5280CD1EFBF9}" srcOrd="0" destOrd="0" presId="urn:microsoft.com/office/officeart/2005/8/layout/venn1"/>
    <dgm:cxn modelId="{4393DB78-6639-42C3-80A0-3DE58D241C5D}" type="presOf" srcId="{E078BC8F-228D-4E6E-8E1D-E52792CB574A}" destId="{C32AF9E7-A7FA-4D51-B214-80E52E83169F}" srcOrd="0" destOrd="0" presId="urn:microsoft.com/office/officeart/2005/8/layout/venn1"/>
    <dgm:cxn modelId="{56ABE594-F0D7-4B19-80B0-91D055DC1079}" type="presParOf" srcId="{56EDA6D3-2DEC-4187-B3A0-5280CD1EFBF9}" destId="{09FFCC41-F6C7-446D-8198-249A9BD98E63}" srcOrd="0" destOrd="0" presId="urn:microsoft.com/office/officeart/2005/8/layout/venn1"/>
    <dgm:cxn modelId="{72D5A5DF-58AF-4BFC-A42C-8C774701A2CB}" type="presParOf" srcId="{56EDA6D3-2DEC-4187-B3A0-5280CD1EFBF9}" destId="{C6FFFC6D-6275-44A7-82E5-D3DF125BDAA9}" srcOrd="1" destOrd="0" presId="urn:microsoft.com/office/officeart/2005/8/layout/venn1"/>
    <dgm:cxn modelId="{7E1635EA-BAC8-400E-86B6-98878DC9B09F}" type="presParOf" srcId="{56EDA6D3-2DEC-4187-B3A0-5280CD1EFBF9}" destId="{C32AF9E7-A7FA-4D51-B214-80E52E83169F}" srcOrd="2" destOrd="0" presId="urn:microsoft.com/office/officeart/2005/8/layout/venn1"/>
    <dgm:cxn modelId="{853A7037-DB7D-4B5A-B14B-B54F45597C9B}" type="presParOf" srcId="{56EDA6D3-2DEC-4187-B3A0-5280CD1EFBF9}" destId="{F0761033-2EB5-4879-8A49-EE2F523B540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FCC41-F6C7-446D-8198-249A9BD98E63}">
      <dsp:nvSpPr>
        <dsp:cNvPr id="0" name=""/>
        <dsp:cNvSpPr/>
      </dsp:nvSpPr>
      <dsp:spPr>
        <a:xfrm>
          <a:off x="189452" y="41497"/>
          <a:ext cx="4673155" cy="4673155"/>
        </a:xfrm>
        <a:prstGeom prst="ellipse">
          <a:avLst/>
        </a:prstGeom>
        <a:solidFill>
          <a:srgbClr val="FF00FF"/>
        </a:solidFill>
        <a:ln w="25400" cap="flat" cmpd="sng" algn="ctr">
          <a:solidFill>
            <a:srgbClr val="FF00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مراجعة المحاضرة السابقة</a:t>
          </a:r>
          <a:endParaRPr lang="en-US" sz="3200" kern="1200" dirty="0"/>
        </a:p>
      </dsp:txBody>
      <dsp:txXfrm>
        <a:off x="842009" y="592562"/>
        <a:ext cx="2694432" cy="3571024"/>
      </dsp:txXfrm>
    </dsp:sp>
    <dsp:sp modelId="{C32AF9E7-A7FA-4D51-B214-80E52E83169F}">
      <dsp:nvSpPr>
        <dsp:cNvPr id="0" name=""/>
        <dsp:cNvSpPr/>
      </dsp:nvSpPr>
      <dsp:spPr>
        <a:xfrm>
          <a:off x="3557492" y="41497"/>
          <a:ext cx="4673155" cy="4673155"/>
        </a:xfrm>
        <a:prstGeom prst="ellipse">
          <a:avLst/>
        </a:prstGeom>
        <a:solidFill>
          <a:srgbClr val="009900"/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 </a:t>
          </a:r>
          <a:r>
            <a:rPr lang="ar-SA" sz="32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Simplified Arabic" pitchFamily="2" charset="-78"/>
            </a:rPr>
            <a:t>العلاقة بين المهاجرين والأنصار كما صاغها الرسول صلى الله عليه وسلم</a:t>
          </a:r>
          <a:endParaRPr lang="en-US" sz="3200" b="1" kern="1200" dirty="0">
            <a:solidFill>
              <a:schemeClr val="tx1"/>
            </a:solidFill>
            <a:cs typeface="Simplified Arabic" pitchFamily="2" charset="-78"/>
          </a:endParaRPr>
        </a:p>
      </dsp:txBody>
      <dsp:txXfrm>
        <a:off x="4883657" y="592562"/>
        <a:ext cx="2694432" cy="3571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93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92BA3-D55F-4675-BE7C-3333F6DD1FD7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693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9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578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578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855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691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956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078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485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35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704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043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877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294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530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998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0348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8259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338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338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5780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361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8084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098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351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419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2904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2904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7165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838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838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8436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924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26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26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8398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294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294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8131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3520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2050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34851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3485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8296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7156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8225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2541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2541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64C54-757A-4671-8610-6F3F66186D8A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56014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5992A-AF13-4C8D-A325-87D18D8D2BFE}" type="slidenum">
              <a:rPr lang="ar-SA" smtClean="0"/>
              <a:pPr/>
              <a:t>53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25F8-0366-485E-B9D2-F8129DD10044}" type="datetime1">
              <a:rPr lang="en-GB" smtClean="0"/>
              <a:t>10/04/2012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7C3-5C5C-423A-813D-D5B8ABF3AE65}" type="datetime1">
              <a:rPr lang="en-GB" smtClean="0"/>
              <a:t>10/04/2012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E3C2-FC70-44CC-9226-8BE3443EC9C9}" type="datetime1">
              <a:rPr lang="en-GB" smtClean="0"/>
              <a:t>10/04/2012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9D43C-D3F0-4D63-982F-090D56D035BF}" type="datetime1">
              <a:rPr lang="en-GB" smtClean="0"/>
              <a:t>10/04/2012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0871-9860-4BBA-9238-4F88908CBDB1}" type="datetime1">
              <a:rPr lang="en-GB" smtClean="0"/>
              <a:t>10/04/2012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AA28-05CE-46FF-9CE7-00A4DB53B296}" type="datetime1">
              <a:rPr lang="en-GB" smtClean="0"/>
              <a:t>10/04/2012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9DAA-AA52-4FD0-9741-1D1F69841003}" type="datetime1">
              <a:rPr lang="en-GB" smtClean="0"/>
              <a:t>10/04/2012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A499D-EBC6-4872-86EF-1B5F78F6DDEB}" type="datetime1">
              <a:rPr lang="en-GB" smtClean="0"/>
              <a:t>10/04/2012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6C46-8354-4079-BC00-95FE6C007E7F}" type="datetime1">
              <a:rPr lang="en-GB" smtClean="0"/>
              <a:t>10/04/2012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E7A6-4ADA-43CB-A32D-745EB6B800DE}" type="datetime1">
              <a:rPr lang="en-GB" smtClean="0"/>
              <a:t>10/04/2012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A9EF-308B-4F10-89BF-1060211615B7}" type="datetime1">
              <a:rPr lang="en-GB" smtClean="0"/>
              <a:t>10/04/2012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DA79B-11D3-43C9-80C9-D541FF608B4E}" type="datetime1">
              <a:rPr lang="en-GB" smtClean="0"/>
              <a:t>10/04/2012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sirah.al-islam.com/places.asp?p=%ed%cb%d1%c8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2212972"/>
          </a:xfrm>
        </p:spPr>
        <p:txBody>
          <a:bodyPr>
            <a:normAutofit fontScale="90000"/>
          </a:bodyPr>
          <a:lstStyle/>
          <a:p>
            <a:pPr algn="ctr" rtl="1"/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sz="5300" b="1" dirty="0" smtClean="0">
                <a:solidFill>
                  <a:srgbClr val="00B0F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نصو ووثائق اسلامية</a:t>
            </a:r>
            <a:br>
              <a:rPr lang="ar-SA" sz="5300" b="1" dirty="0" smtClean="0">
                <a:solidFill>
                  <a:srgbClr val="00B0F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5300" b="1" dirty="0" smtClean="0">
                <a:solidFill>
                  <a:schemeClr val="tx2">
                    <a:lumMod val="75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الفرقة</a:t>
            </a:r>
            <a:r>
              <a:rPr lang="en-GB" sz="5300" b="1" dirty="0" smtClean="0">
                <a:solidFill>
                  <a:schemeClr val="tx2">
                    <a:lumMod val="75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 </a:t>
            </a:r>
            <a:r>
              <a:rPr lang="ar-SA" sz="5300" b="1" dirty="0" smtClean="0">
                <a:solidFill>
                  <a:schemeClr val="tx2">
                    <a:lumMod val="75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 الثالثة – تاريخ</a:t>
            </a:r>
            <a:br>
              <a:rPr lang="ar-SA" sz="5300" b="1" dirty="0" smtClean="0">
                <a:solidFill>
                  <a:schemeClr val="tx2">
                    <a:lumMod val="75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5300" b="1" dirty="0" smtClean="0">
                <a:solidFill>
                  <a:srgbClr val="00B0F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د. خليفة محمد عمر</a:t>
            </a:r>
            <a:r>
              <a:rPr lang="ar-SA" sz="53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53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5300" b="1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828800" y="6492875"/>
            <a:ext cx="6026150" cy="365125"/>
          </a:xfrm>
          <a:prstGeom prst="rect">
            <a:avLst/>
          </a:prstGeom>
        </p:spPr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الفصل الدراسي الثاني 1433/1432 هـ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23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90000"/>
              </a:lnSpc>
              <a:buBlip>
                <a:blip r:embed="rId3"/>
              </a:buBlip>
            </a:pP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 </a:t>
            </a:r>
            <a:endParaRPr lang="ar-AE" b="1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0"/>
            <a:ext cx="8915400" cy="1417638"/>
          </a:xfrm>
          <a:prstGeom prst="ribbon">
            <a:avLst>
              <a:gd name="adj1" fmla="val 22782"/>
              <a:gd name="adj2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normAutofit fontScale="90000"/>
          </a:bodyPr>
          <a:lstStyle/>
          <a:p>
            <a:pPr algn="ctr"/>
            <a:r>
              <a:rPr lang="ar-SA" sz="4900" b="1" dirty="0" smtClean="0">
                <a:solidFill>
                  <a:srgbClr val="000000"/>
                </a:solidFill>
                <a:cs typeface="Simplified Arabic" pitchFamily="2" charset="-78"/>
              </a:rPr>
              <a:t>محاضرة اليوم</a:t>
            </a:r>
            <a:r>
              <a:rPr lang="ar-SA" sz="3600" b="1" dirty="0" smtClean="0">
                <a:solidFill>
                  <a:srgbClr val="000000"/>
                </a:solidFill>
                <a:cs typeface="Simplified Arabic" pitchFamily="2" charset="-78"/>
              </a:rPr>
              <a:t/>
            </a:r>
            <a:br>
              <a:rPr lang="ar-SA" sz="3600" b="1" dirty="0" smtClean="0">
                <a:solidFill>
                  <a:srgbClr val="000000"/>
                </a:solidFill>
                <a:cs typeface="Simplified Arabic" pitchFamily="2" charset="-78"/>
              </a:rPr>
            </a:br>
            <a:r>
              <a:rPr lang="en-GB" sz="3600" b="1" dirty="0" smtClean="0">
                <a:solidFill>
                  <a:srgbClr val="000000"/>
                </a:solidFill>
                <a:cs typeface="Simplified Arabic" pitchFamily="2" charset="-78"/>
              </a:rPr>
              <a:t>1433/</a:t>
            </a:r>
            <a:r>
              <a:rPr lang="en-GB" sz="3600" b="1" dirty="0">
                <a:solidFill>
                  <a:srgbClr val="000000"/>
                </a:solidFill>
                <a:cs typeface="Simplified Arabic" pitchFamily="2" charset="-78"/>
              </a:rPr>
              <a:t>3</a:t>
            </a:r>
            <a:r>
              <a:rPr lang="en-GB" sz="3600" b="1" dirty="0" smtClean="0">
                <a:solidFill>
                  <a:srgbClr val="000000"/>
                </a:solidFill>
                <a:cs typeface="Simplified Arabic" pitchFamily="2" charset="-78"/>
              </a:rPr>
              <a:t>/30</a:t>
            </a:r>
            <a:endParaRPr lang="en-GB" sz="3100" b="1" dirty="0">
              <a:solidFill>
                <a:srgbClr val="FF0066"/>
              </a:solidFill>
              <a:cs typeface="Simplified Arabic" pitchFamily="2" charset="-78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081318"/>
              </p:ext>
            </p:extLst>
          </p:nvPr>
        </p:nvGraphicFramePr>
        <p:xfrm>
          <a:off x="990600" y="1600200"/>
          <a:ext cx="8420100" cy="475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325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0066"/>
            </a:solidFill>
          </a:ln>
        </p:spPr>
        <p:txBody>
          <a:bodyPr/>
          <a:lstStyle/>
          <a:p>
            <a:pPr algn="just" rtl="1"/>
            <a:r>
              <a:rPr lang="ar-SA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مراجعة</a:t>
            </a:r>
            <a:r>
              <a:rPr lang="ar-SA" sz="3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9105900" cy="4648200"/>
          </a:xfrm>
        </p:spPr>
        <p:txBody>
          <a:bodyPr>
            <a:noAutofit/>
          </a:bodyPr>
          <a:lstStyle/>
          <a:p>
            <a:pPr algn="just" rtl="1"/>
            <a:r>
              <a:rPr lang="ar-SA" sz="3600" b="1" dirty="0" smtClean="0">
                <a:solidFill>
                  <a:srgbClr val="002060"/>
                </a:solidFill>
                <a:cs typeface="Simplified Arabic" pitchFamily="2" charset="-78"/>
              </a:rPr>
              <a:t>النقد الداخلي الس</a:t>
            </a:r>
            <a:r>
              <a:rPr lang="ar-SA" sz="3600" b="1" dirty="0">
                <a:solidFill>
                  <a:srgbClr val="002060"/>
                </a:solidFill>
                <a:cs typeface="Simplified Arabic" pitchFamily="2" charset="-78"/>
              </a:rPr>
              <a:t>ل</a:t>
            </a:r>
            <a:r>
              <a:rPr lang="ar-SA" sz="3600" b="1" dirty="0" smtClean="0">
                <a:solidFill>
                  <a:srgbClr val="002060"/>
                </a:solidFill>
                <a:cs typeface="Simplified Arabic" pitchFamily="2" charset="-78"/>
              </a:rPr>
              <a:t>بي يهتم بـ</a:t>
            </a:r>
          </a:p>
          <a:p>
            <a:pPr algn="just" rtl="1"/>
            <a:r>
              <a:rPr lang="ar-SA" sz="3600" b="1" dirty="0" smtClean="0">
                <a:solidFill>
                  <a:srgbClr val="002060"/>
                </a:solidFill>
                <a:cs typeface="Simplified Arabic" pitchFamily="2" charset="-78"/>
              </a:rPr>
              <a:t>عرفي النقد الداخلي الإيجابي</a:t>
            </a:r>
          </a:p>
          <a:p>
            <a:pPr algn="just" rtl="1"/>
            <a:r>
              <a:rPr lang="ar-SA" sz="3600" b="1" dirty="0" smtClean="0">
                <a:solidFill>
                  <a:srgbClr val="FF00FF"/>
                </a:solidFill>
                <a:cs typeface="Simplified Arabic" pitchFamily="2" charset="-78"/>
              </a:rPr>
              <a:t>عللي لما يأتي</a:t>
            </a:r>
          </a:p>
          <a:p>
            <a:pPr algn="just" rtl="1"/>
            <a:r>
              <a:rPr lang="ar-SA" sz="3600" b="1" dirty="0" smtClean="0">
                <a:solidFill>
                  <a:srgbClr val="002060"/>
                </a:solidFill>
                <a:cs typeface="Simplified Arabic" pitchFamily="2" charset="-78"/>
              </a:rPr>
              <a:t>1- اهمية معرفة زمان كتابة النص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الخطأ والصواب:</a:t>
            </a:r>
          </a:p>
          <a:p>
            <a:pPr algn="just" rtl="1"/>
            <a:r>
              <a:rPr lang="ar-SA" sz="3600" b="1" dirty="0" smtClean="0">
                <a:solidFill>
                  <a:srgbClr val="002060"/>
                </a:solidFill>
                <a:cs typeface="Simplified Arabic" pitchFamily="2" charset="-78"/>
              </a:rPr>
              <a:t>يفقد النص التاريخي قيمته اذا كان كاتبه مجهولاً</a:t>
            </a:r>
          </a:p>
          <a:p>
            <a:pPr algn="just" rtl="1"/>
            <a:endParaRPr lang="en-GB" sz="3600" b="1" dirty="0" smtClean="0">
              <a:solidFill>
                <a:srgbClr val="002060"/>
              </a:solidFill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1432/1431 هـ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47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8498" y="1600201"/>
            <a:ext cx="9343359" cy="4525963"/>
          </a:xfrm>
        </p:spPr>
        <p:txBody>
          <a:bodyPr>
            <a:normAutofit/>
          </a:bodyPr>
          <a:lstStyle/>
          <a:p>
            <a:pPr algn="ctr" rtl="1"/>
            <a:r>
              <a:rPr lang="ar-SA" dirty="0" smtClean="0"/>
              <a:t> </a:t>
            </a:r>
            <a:r>
              <a:rPr lang="ar-SA" sz="3600" dirty="0" smtClean="0">
                <a:solidFill>
                  <a:srgbClr val="00B050"/>
                </a:solidFill>
                <a:latin typeface="GE SS Text Bold" pitchFamily="18" charset="-78"/>
                <a:ea typeface="GE SS Text Bold" pitchFamily="18" charset="-78"/>
                <a:cs typeface="GE SS Text Bold" pitchFamily="18" charset="-78"/>
              </a:rPr>
              <a:t>العلاقة بين المهاجرين والأنصار كما صاغها الرسول صلى الله عليه وسلم</a:t>
            </a:r>
          </a:p>
          <a:p>
            <a:pPr algn="ctr" rtl="1"/>
            <a:endParaRPr lang="ar-SA" sz="3600" dirty="0">
              <a:solidFill>
                <a:srgbClr val="00B050"/>
              </a:solidFill>
              <a:latin typeface="GE MB Fares Medium" pitchFamily="50" charset="-78"/>
              <a:ea typeface="GE MB Fares Medium" pitchFamily="50" charset="-78"/>
              <a:cs typeface="GE MB Fares Medium" pitchFamily="50" charset="-78"/>
            </a:endParaRPr>
          </a:p>
          <a:p>
            <a:pPr algn="ctr" rtl="1"/>
            <a:r>
              <a:rPr lang="ar-SA" sz="3600" b="1" dirty="0" smtClean="0">
                <a:latin typeface="GE Modern Bold" pitchFamily="18" charset="-78"/>
                <a:ea typeface="GE Modern Bold" pitchFamily="18" charset="-78"/>
                <a:cs typeface="GE Modern Bold" pitchFamily="18" charset="-78"/>
              </a:rPr>
              <a:t>صحيفة المدينة</a:t>
            </a:r>
            <a:endParaRPr lang="en-GB" sz="3600" b="1" dirty="0">
              <a:latin typeface="GE Modern Bold" pitchFamily="18" charset="-78"/>
              <a:ea typeface="GE Modern Bold" pitchFamily="18" charset="-78"/>
              <a:cs typeface="GE Modern Bold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النص الأول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415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4472" y="1600201"/>
            <a:ext cx="9577385" cy="4525963"/>
          </a:xfrm>
        </p:spPr>
        <p:txBody>
          <a:bodyPr>
            <a:noAutofit/>
          </a:bodyPr>
          <a:lstStyle/>
          <a:p>
            <a:pPr algn="r" rtl="1"/>
            <a:r>
              <a:rPr lang="ar-SA" sz="3600" b="1" dirty="0" smtClean="0"/>
              <a:t>استعراض النص</a:t>
            </a:r>
          </a:p>
          <a:p>
            <a:pPr lvl="1" algn="r" rtl="1"/>
            <a:r>
              <a:rPr lang="ar-SA" sz="3600" b="1" dirty="0" smtClean="0"/>
              <a:t>قراءة النص </a:t>
            </a:r>
          </a:p>
          <a:p>
            <a:pPr algn="r" rtl="1"/>
            <a:r>
              <a:rPr lang="ar-SA" sz="3600" b="1" dirty="0" smtClean="0"/>
              <a:t>الخلفية التاريخية</a:t>
            </a:r>
          </a:p>
          <a:p>
            <a:pPr lvl="1" algn="r" rtl="1"/>
            <a:r>
              <a:rPr lang="ar-SA" sz="3600" b="1" dirty="0" smtClean="0"/>
              <a:t>بيعة العقبة الثانية</a:t>
            </a:r>
          </a:p>
          <a:p>
            <a:pPr lvl="1" algn="r" rtl="1"/>
            <a:r>
              <a:rPr lang="ar-SA" sz="3600" b="1" dirty="0" smtClean="0"/>
              <a:t>المؤاخاة</a:t>
            </a:r>
          </a:p>
          <a:p>
            <a:pPr lvl="1" algn="r" rtl="1"/>
            <a:r>
              <a:rPr lang="ar-SA" sz="3600" b="1" dirty="0" smtClean="0"/>
              <a:t>وضع المسلمين في المدينة قبيل بدر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740532" y="332656"/>
            <a:ext cx="9165468" cy="1084982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ar-SA" sz="4400" dirty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57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2481" y="1600201"/>
            <a:ext cx="9499376" cy="4525963"/>
          </a:xfrm>
        </p:spPr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توثيق  النص - مصاد </a:t>
            </a:r>
            <a:r>
              <a:rPr lang="ar-SA" sz="3600" b="1" dirty="0"/>
              <a:t>الصحيفة وتاريخ </a:t>
            </a:r>
            <a:r>
              <a:rPr lang="ar-SA" sz="3600" b="1" dirty="0" smtClean="0"/>
              <a:t>كتابتها (النقد الخارجي)</a:t>
            </a:r>
            <a:endParaRPr lang="ar-SA" sz="3600" b="1" dirty="0"/>
          </a:p>
          <a:p>
            <a:pPr lvl="1" algn="r" rtl="1"/>
            <a:r>
              <a:rPr lang="ar-SA" sz="3600" b="1" dirty="0"/>
              <a:t>مصادر الصحيفة من كتب </a:t>
            </a:r>
            <a:r>
              <a:rPr lang="ar-SA" sz="3600" b="1" dirty="0" smtClean="0"/>
              <a:t>السنة</a:t>
            </a:r>
          </a:p>
          <a:p>
            <a:pPr lvl="2" algn="r" rtl="1"/>
            <a:r>
              <a:rPr lang="ar-SA" sz="3600" b="1" dirty="0" smtClean="0"/>
              <a:t>البخاري</a:t>
            </a:r>
          </a:p>
          <a:p>
            <a:pPr lvl="2" algn="r" rtl="1"/>
            <a:r>
              <a:rPr lang="ar-SA" sz="3600" b="1" dirty="0" smtClean="0"/>
              <a:t>ابن ماجة</a:t>
            </a:r>
          </a:p>
          <a:p>
            <a:pPr lvl="2" algn="r" rtl="1"/>
            <a:r>
              <a:rPr lang="ar-SA" sz="3600" b="1" dirty="0" smtClean="0"/>
              <a:t>ابو داؤد والبيهقي</a:t>
            </a:r>
          </a:p>
          <a:p>
            <a:pPr lvl="2" algn="r" rtl="1"/>
            <a:r>
              <a:rPr lang="ar-SA" sz="3600" b="1" dirty="0" smtClean="0"/>
              <a:t>مسلم</a:t>
            </a:r>
            <a:endParaRPr lang="ar-SA" sz="3600" b="1" dirty="0"/>
          </a:p>
          <a:p>
            <a:pPr lvl="3" algn="r" rtl="1"/>
            <a:endParaRPr lang="ar-SA" sz="3200" b="1" dirty="0"/>
          </a:p>
          <a:p>
            <a:pPr algn="r"/>
            <a:endParaRPr lang="en-GB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699823" y="304800"/>
            <a:ext cx="9187127" cy="1143000"/>
          </a:xfrm>
          <a:ln>
            <a:solidFill>
              <a:srgbClr val="FF3300"/>
            </a:solidFill>
          </a:ln>
        </p:spPr>
        <p:txBody>
          <a:bodyPr>
            <a:normAutofit/>
          </a:bodyPr>
          <a:lstStyle/>
          <a:p>
            <a:pPr algn="ctr"/>
            <a:r>
              <a:rPr lang="ar-SA" sz="4400" dirty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240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2481" y="1600201"/>
            <a:ext cx="9499376" cy="4525963"/>
          </a:xfrm>
        </p:spPr>
        <p:txBody>
          <a:bodyPr>
            <a:normAutofit/>
          </a:bodyPr>
          <a:lstStyle/>
          <a:p>
            <a:pPr lvl="1" algn="r" rtl="1"/>
            <a:r>
              <a:rPr lang="ar-SA" sz="3600" b="1" dirty="0" smtClean="0"/>
              <a:t>روايات المؤرخين</a:t>
            </a:r>
          </a:p>
          <a:p>
            <a:pPr lvl="2" algn="r" rtl="1"/>
            <a:r>
              <a:rPr lang="ar-SA" sz="3600" b="1" dirty="0" smtClean="0"/>
              <a:t>رواية بن اسحاق</a:t>
            </a:r>
          </a:p>
          <a:p>
            <a:pPr lvl="2" algn="r" rtl="1"/>
            <a:r>
              <a:rPr lang="ar-SA" sz="3600" b="1" dirty="0" smtClean="0"/>
              <a:t>رواية ابي عبيد في كتاب الأموال</a:t>
            </a:r>
          </a:p>
          <a:p>
            <a:pPr lvl="2" algn="r" rtl="1"/>
            <a:r>
              <a:rPr lang="ar-SA" sz="3600" b="1" dirty="0" smtClean="0"/>
              <a:t>رواية المقريزي</a:t>
            </a:r>
          </a:p>
          <a:p>
            <a:pPr lvl="2" algn="r" rtl="1"/>
            <a:r>
              <a:rPr lang="ar-SA" sz="3600" b="1" dirty="0" smtClean="0"/>
              <a:t>رواية ابن زنجويه</a:t>
            </a:r>
          </a:p>
          <a:p>
            <a:pPr lvl="3" algn="r" rtl="1"/>
            <a:endParaRPr lang="ar-SA" sz="3200" b="1" dirty="0"/>
          </a:p>
          <a:p>
            <a:pPr algn="r"/>
            <a:endParaRPr lang="en-GB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699823" y="304800"/>
            <a:ext cx="9187127" cy="1143000"/>
          </a:xfrm>
          <a:ln>
            <a:solidFill>
              <a:srgbClr val="FF3300"/>
            </a:solidFill>
          </a:ln>
        </p:spPr>
        <p:txBody>
          <a:bodyPr>
            <a:normAutofit/>
          </a:bodyPr>
          <a:lstStyle/>
          <a:p>
            <a:pPr algn="ctr"/>
            <a:r>
              <a:rPr lang="ar-SA" sz="4400" dirty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717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2481" y="1600201"/>
            <a:ext cx="9499376" cy="4525963"/>
          </a:xfrm>
        </p:spPr>
        <p:txBody>
          <a:bodyPr>
            <a:normAutofit/>
          </a:bodyPr>
          <a:lstStyle/>
          <a:p>
            <a:pPr lvl="2" algn="r" rtl="1"/>
            <a:r>
              <a:rPr lang="ar-SA" sz="3600" b="1" dirty="0"/>
              <a:t>رواية </a:t>
            </a:r>
            <a:r>
              <a:rPr lang="ar-SA" sz="3600" b="1" dirty="0" smtClean="0"/>
              <a:t>البلاذري</a:t>
            </a:r>
            <a:endParaRPr lang="ar-SA" sz="3200" b="1" dirty="0" smtClean="0"/>
          </a:p>
          <a:p>
            <a:pPr lvl="2" algn="r" rtl="1"/>
            <a:r>
              <a:rPr lang="ar-SA" sz="3600" b="1" dirty="0" smtClean="0"/>
              <a:t>توافق النص مع الكتاب والسنة</a:t>
            </a:r>
            <a:endParaRPr lang="ar-SA" sz="3600" b="1" dirty="0"/>
          </a:p>
          <a:p>
            <a:pPr lvl="2" algn="r" rtl="1"/>
            <a:r>
              <a:rPr lang="ar-SA" sz="3600" b="1" dirty="0" smtClean="0"/>
              <a:t>آراء بعض المؤرخين المسلمين والمستشرقين</a:t>
            </a:r>
          </a:p>
          <a:p>
            <a:pPr lvl="2" algn="r" rtl="1"/>
            <a:r>
              <a:rPr lang="ar-SA" sz="3600" b="1" dirty="0" smtClean="0"/>
              <a:t>الخلاصة</a:t>
            </a:r>
          </a:p>
          <a:p>
            <a:pPr lvl="2" algn="r" rtl="1"/>
            <a:r>
              <a:rPr lang="ar-SA" sz="3600" b="1" dirty="0" smtClean="0"/>
              <a:t>مضمون النص – تحليل النص</a:t>
            </a:r>
          </a:p>
          <a:p>
            <a:pPr lvl="2" algn="r" rtl="1"/>
            <a:r>
              <a:rPr lang="ar-SA" sz="3600" b="1" dirty="0" smtClean="0"/>
              <a:t>دلالات </a:t>
            </a:r>
            <a:r>
              <a:rPr lang="ar-SA" sz="3600" b="1" dirty="0"/>
              <a:t>واحكام من الصحيفة</a:t>
            </a:r>
            <a:endParaRPr lang="en-GB" sz="3600" b="1" dirty="0"/>
          </a:p>
          <a:p>
            <a:pPr lvl="2" algn="r" rtl="1"/>
            <a:endParaRPr lang="en-GB" sz="3600" b="1" dirty="0"/>
          </a:p>
          <a:p>
            <a:pPr algn="r" rtl="1"/>
            <a:endParaRPr lang="en-GB" sz="3600" b="1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584515" y="274638"/>
            <a:ext cx="9187342" cy="1143000"/>
          </a:xfrm>
          <a:ln>
            <a:solidFill>
              <a:srgbClr val="FF00FF"/>
            </a:solidFill>
          </a:ln>
        </p:spPr>
        <p:txBody>
          <a:bodyPr>
            <a:normAutofit/>
          </a:bodyPr>
          <a:lstStyle/>
          <a:p>
            <a:pPr algn="ctr"/>
            <a:r>
              <a:rPr lang="ar-SA" sz="4000" dirty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022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81" y="1600201"/>
            <a:ext cx="9499376" cy="4525963"/>
          </a:xfrm>
        </p:spPr>
        <p:txBody>
          <a:bodyPr>
            <a:noAutofit/>
          </a:bodyPr>
          <a:lstStyle/>
          <a:p>
            <a:pPr algn="just" rtl="1"/>
            <a:r>
              <a:rPr lang="en-GB" sz="3600" b="1" dirty="0" err="1"/>
              <a:t>قَالَ</a:t>
            </a:r>
            <a:r>
              <a:rPr lang="en-GB" sz="3600" b="1" dirty="0"/>
              <a:t> </a:t>
            </a:r>
            <a:r>
              <a:rPr lang="en-GB" sz="3600" b="1" dirty="0" err="1"/>
              <a:t>ابْنُ</a:t>
            </a:r>
            <a:r>
              <a:rPr lang="en-GB" sz="3600" b="1" dirty="0"/>
              <a:t> </a:t>
            </a:r>
            <a:r>
              <a:rPr lang="en-GB" sz="3600" b="1" dirty="0" err="1"/>
              <a:t>إسْحَاقَ</a:t>
            </a:r>
            <a:r>
              <a:rPr lang="en-GB" sz="3600" b="1" dirty="0"/>
              <a:t>: </a:t>
            </a:r>
            <a:r>
              <a:rPr lang="en-GB" sz="3600" b="1" dirty="0" err="1"/>
              <a:t>وَكَتَبَ</a:t>
            </a:r>
            <a:r>
              <a:rPr lang="en-GB" sz="3600" b="1" dirty="0"/>
              <a:t> </a:t>
            </a:r>
            <a:r>
              <a:rPr lang="en-GB" sz="3600" b="1" dirty="0" err="1"/>
              <a:t>رَسُولُ</a:t>
            </a:r>
            <a:r>
              <a:rPr lang="en-GB" sz="3600" b="1" dirty="0"/>
              <a:t> </a:t>
            </a:r>
            <a:r>
              <a:rPr lang="en-GB" sz="3600" b="1" dirty="0" err="1"/>
              <a:t>اللّهِ</a:t>
            </a:r>
            <a:r>
              <a:rPr lang="en-GB" sz="3600" b="1" dirty="0"/>
              <a:t> </a:t>
            </a:r>
            <a:r>
              <a:rPr lang="en-GB" sz="3600" b="1" dirty="0" err="1"/>
              <a:t>صَلّى</a:t>
            </a:r>
            <a:r>
              <a:rPr lang="en-GB" sz="3600" b="1" dirty="0"/>
              <a:t> </a:t>
            </a:r>
            <a:r>
              <a:rPr lang="en-GB" sz="3600" b="1" dirty="0" err="1"/>
              <a:t>اللّهُ</a:t>
            </a:r>
            <a:r>
              <a:rPr lang="en-GB" sz="3600" b="1" dirty="0"/>
              <a:t> </a:t>
            </a:r>
            <a:r>
              <a:rPr lang="en-GB" sz="3600" b="1" dirty="0" err="1"/>
              <a:t>عَلَيْهِ</a:t>
            </a:r>
            <a:r>
              <a:rPr lang="en-GB" sz="3600" b="1" dirty="0"/>
              <a:t> </a:t>
            </a:r>
            <a:r>
              <a:rPr lang="en-GB" sz="3600" b="1" dirty="0" err="1"/>
              <a:t>وَسَلّمَ</a:t>
            </a:r>
            <a:r>
              <a:rPr lang="en-GB" sz="3600" b="1" dirty="0"/>
              <a:t> </a:t>
            </a:r>
            <a:r>
              <a:rPr lang="en-GB" sz="3600" b="1" dirty="0" err="1"/>
              <a:t>كِتَابًا</a:t>
            </a:r>
            <a:r>
              <a:rPr lang="en-GB" sz="3600" b="1" dirty="0"/>
              <a:t> </a:t>
            </a:r>
            <a:r>
              <a:rPr lang="en-GB" sz="3600" b="1" dirty="0" err="1"/>
              <a:t>بَيْنَ</a:t>
            </a:r>
            <a:r>
              <a:rPr lang="en-GB" sz="3600" b="1" dirty="0"/>
              <a:t> </a:t>
            </a:r>
            <a:r>
              <a:rPr lang="en-GB" sz="3600" b="1" dirty="0" err="1"/>
              <a:t>الْمُهَاجِرِينَ</a:t>
            </a:r>
            <a:r>
              <a:rPr lang="en-GB" sz="3600" b="1" dirty="0"/>
              <a:t> </a:t>
            </a:r>
            <a:r>
              <a:rPr lang="en-GB" sz="3600" b="1" dirty="0" err="1"/>
              <a:t>وَالْأَنْصَارِ</a:t>
            </a:r>
            <a:r>
              <a:rPr lang="en-GB" sz="3600" b="1" dirty="0"/>
              <a:t>، </a:t>
            </a:r>
            <a:r>
              <a:rPr lang="en-GB" sz="3600" b="1" dirty="0" err="1"/>
              <a:t>وَادَعَ</a:t>
            </a:r>
            <a:r>
              <a:rPr lang="en-GB" sz="3600" b="1" dirty="0"/>
              <a:t> </a:t>
            </a:r>
            <a:r>
              <a:rPr lang="en-GB" sz="3600" b="1" dirty="0" err="1"/>
              <a:t>فِيهِ</a:t>
            </a:r>
            <a:r>
              <a:rPr lang="en-GB" sz="3600" b="1" dirty="0"/>
              <a:t> </a:t>
            </a:r>
            <a:r>
              <a:rPr lang="en-GB" sz="3600" b="1" dirty="0" err="1"/>
              <a:t>يَهُودَ</a:t>
            </a:r>
            <a:r>
              <a:rPr lang="en-GB" sz="3600" b="1" dirty="0"/>
              <a:t> </a:t>
            </a:r>
            <a:r>
              <a:rPr lang="en-GB" sz="3600" b="1" dirty="0" err="1"/>
              <a:t>وَعَاهَدَهُمْ</a:t>
            </a:r>
            <a:r>
              <a:rPr lang="en-GB" sz="3600" b="1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وَأَقَرّهُمْ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عَلَى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دِينِهِمْ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وَأَمْوَالِهِمْ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/>
              <a:t>وَشَرَطَ</a:t>
            </a:r>
            <a:r>
              <a:rPr lang="en-GB" sz="3600" b="1" dirty="0"/>
              <a:t> </a:t>
            </a:r>
            <a:r>
              <a:rPr lang="en-GB" sz="3600" b="1" dirty="0" err="1"/>
              <a:t>لَهُمْ</a:t>
            </a:r>
            <a:r>
              <a:rPr lang="en-GB" sz="3600" b="1" dirty="0"/>
              <a:t> </a:t>
            </a:r>
            <a:r>
              <a:rPr lang="en-GB" sz="3600" b="1" dirty="0" err="1"/>
              <a:t>وَاشْتَرَطَ</a:t>
            </a:r>
            <a:r>
              <a:rPr lang="en-GB" sz="3600" b="1" dirty="0"/>
              <a:t> </a:t>
            </a:r>
            <a:r>
              <a:rPr lang="en-GB" sz="3600" b="1" dirty="0" err="1" smtClean="0"/>
              <a:t>عَلَيْهِمْ</a:t>
            </a:r>
            <a:endParaRPr lang="ar-SA" sz="3600" b="1" dirty="0" smtClean="0"/>
          </a:p>
          <a:p>
            <a:pPr algn="just" rtl="1"/>
            <a:r>
              <a:rPr lang="ar-SA" sz="3600" b="1" dirty="0" smtClean="0"/>
              <a:t>1- </a:t>
            </a:r>
            <a:r>
              <a:rPr lang="en-GB" sz="3600" b="1" dirty="0" err="1" smtClean="0"/>
              <a:t>بسْمِ</a:t>
            </a:r>
            <a:r>
              <a:rPr lang="en-GB" sz="3600" b="1" dirty="0" smtClean="0"/>
              <a:t> </a:t>
            </a:r>
            <a:r>
              <a:rPr lang="en-GB" sz="3600" b="1" dirty="0" err="1"/>
              <a:t>اللّهِ</a:t>
            </a:r>
            <a:r>
              <a:rPr lang="en-GB" sz="3600" b="1" dirty="0"/>
              <a:t> </a:t>
            </a:r>
            <a:r>
              <a:rPr lang="en-GB" sz="3600" b="1" dirty="0" err="1"/>
              <a:t>الرّحْمَنِ</a:t>
            </a:r>
            <a:r>
              <a:rPr lang="en-GB" sz="3600" b="1" dirty="0"/>
              <a:t> </a:t>
            </a:r>
            <a:r>
              <a:rPr lang="en-GB" sz="3600" b="1" dirty="0" err="1"/>
              <a:t>الرّحِيمِ</a:t>
            </a:r>
            <a:r>
              <a:rPr lang="en-GB" sz="3600" b="1" dirty="0"/>
              <a:t> </a:t>
            </a:r>
            <a:r>
              <a:rPr lang="en-GB" sz="3600" b="1" dirty="0" err="1"/>
              <a:t>هَذَا</a:t>
            </a:r>
            <a:r>
              <a:rPr lang="en-GB" sz="3600" b="1" dirty="0"/>
              <a:t> </a:t>
            </a:r>
            <a:r>
              <a:rPr lang="en-GB" sz="3600" b="1" dirty="0" err="1"/>
              <a:t>كِتَابٌ</a:t>
            </a:r>
            <a:r>
              <a:rPr lang="en-GB" sz="3600" b="1" dirty="0"/>
              <a:t> </a:t>
            </a:r>
            <a:r>
              <a:rPr lang="en-GB" sz="3600" b="1" dirty="0" err="1"/>
              <a:t>مِنْ</a:t>
            </a:r>
            <a:r>
              <a:rPr lang="en-GB" sz="3600" b="1" dirty="0"/>
              <a:t> </a:t>
            </a:r>
            <a:r>
              <a:rPr lang="en-GB" sz="3600" b="1" dirty="0" err="1"/>
              <a:t>مُحَمّدٍ</a:t>
            </a:r>
            <a:r>
              <a:rPr lang="en-GB" sz="3600" b="1" dirty="0"/>
              <a:t> </a:t>
            </a:r>
            <a:r>
              <a:rPr lang="en-GB" sz="3600" b="1" dirty="0" err="1"/>
              <a:t>النّبِيّ</a:t>
            </a:r>
            <a:r>
              <a:rPr lang="en-GB" sz="3600" b="1" dirty="0"/>
              <a:t> </a:t>
            </a:r>
            <a:r>
              <a:rPr lang="en-GB" sz="3600" b="1" dirty="0" err="1"/>
              <a:t>صلى</a:t>
            </a:r>
            <a:r>
              <a:rPr lang="en-GB" sz="3600" b="1" dirty="0"/>
              <a:t> </a:t>
            </a:r>
            <a:r>
              <a:rPr lang="en-GB" sz="3600" b="1" dirty="0" err="1"/>
              <a:t>الله</a:t>
            </a:r>
            <a:r>
              <a:rPr lang="en-GB" sz="3600" b="1" dirty="0"/>
              <a:t> </a:t>
            </a:r>
            <a:r>
              <a:rPr lang="en-GB" sz="3600" b="1" dirty="0" err="1"/>
              <a:t>عليه</a:t>
            </a:r>
            <a:r>
              <a:rPr lang="en-GB" sz="3600" b="1" dirty="0"/>
              <a:t> </a:t>
            </a:r>
            <a:r>
              <a:rPr lang="en-GB" sz="3600" b="1" dirty="0" err="1"/>
              <a:t>وسلم</a:t>
            </a:r>
            <a:r>
              <a:rPr lang="en-GB" sz="3600" b="1" dirty="0"/>
              <a:t>، </a:t>
            </a:r>
            <a:r>
              <a:rPr lang="en-GB" sz="3600" b="1" dirty="0" err="1"/>
              <a:t>بَيْنَ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الْمُؤْمِنِينَ</a:t>
            </a:r>
            <a:r>
              <a:rPr lang="en-GB" sz="3600" b="1" dirty="0"/>
              <a:t> </a:t>
            </a:r>
            <a:r>
              <a:rPr lang="en-GB" sz="3600" b="1" dirty="0" err="1"/>
              <a:t>وَالْمُسْلِمِينَ</a:t>
            </a:r>
            <a:r>
              <a:rPr lang="en-GB" sz="3600" b="1" dirty="0"/>
              <a:t> </a:t>
            </a:r>
            <a:r>
              <a:rPr lang="en-GB" sz="3600" b="1" dirty="0" err="1"/>
              <a:t>مِنْ</a:t>
            </a:r>
            <a:r>
              <a:rPr lang="en-GB" sz="3600" b="1" dirty="0"/>
              <a:t> </a:t>
            </a:r>
            <a:r>
              <a:rPr lang="en-GB" sz="3600" b="1" dirty="0" err="1"/>
              <a:t>قُرَيْشٍ</a:t>
            </a:r>
            <a:r>
              <a:rPr lang="en-GB" sz="3600" b="1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وَيَثْرِبَ</a:t>
            </a:r>
            <a:r>
              <a:rPr lang="en-GB" sz="3600" b="1" dirty="0">
                <a:solidFill>
                  <a:srgbClr val="00B050"/>
                </a:solidFill>
              </a:rPr>
              <a:t>،</a:t>
            </a:r>
            <a:r>
              <a:rPr lang="en-GB" sz="3600" b="1" dirty="0"/>
              <a:t> </a:t>
            </a:r>
            <a:r>
              <a:rPr lang="en-GB" sz="3600" b="1" dirty="0" err="1"/>
              <a:t>وَمَنْ</a:t>
            </a:r>
            <a:r>
              <a:rPr lang="en-GB" sz="3600" b="1" dirty="0"/>
              <a:t> </a:t>
            </a:r>
            <a:r>
              <a:rPr lang="en-GB" sz="3600" b="1" dirty="0" err="1"/>
              <a:t>تَبِعَهُمْ</a:t>
            </a:r>
            <a:r>
              <a:rPr lang="en-GB" sz="3600" b="1" dirty="0"/>
              <a:t> </a:t>
            </a:r>
            <a:r>
              <a:rPr lang="en-GB" sz="3600" b="1" dirty="0" err="1"/>
              <a:t>فَلَحِقَ</a:t>
            </a:r>
            <a:r>
              <a:rPr lang="en-GB" sz="3600" b="1" dirty="0"/>
              <a:t> </a:t>
            </a:r>
            <a:r>
              <a:rPr lang="en-GB" sz="3600" b="1" dirty="0" err="1"/>
              <a:t>بِهِمْ</a:t>
            </a:r>
            <a:r>
              <a:rPr lang="en-GB" sz="3600" b="1" dirty="0"/>
              <a:t> </a:t>
            </a:r>
            <a:r>
              <a:rPr lang="en-GB" sz="3600" b="1" dirty="0" err="1"/>
              <a:t>وَجَاهَدَ</a:t>
            </a:r>
            <a:r>
              <a:rPr lang="en-GB" sz="3600" b="1" dirty="0"/>
              <a:t> </a:t>
            </a:r>
            <a:r>
              <a:rPr lang="en-GB" sz="3600" b="1" dirty="0" err="1"/>
              <a:t>مَعَهُمْ</a:t>
            </a:r>
            <a:r>
              <a:rPr lang="en-GB" sz="3600" b="1" dirty="0"/>
              <a:t> </a:t>
            </a:r>
            <a:endParaRPr lang="en-GB" sz="3600" b="1" dirty="0" smtClean="0"/>
          </a:p>
          <a:p>
            <a:pPr algn="r" rtl="1"/>
            <a:endParaRPr lang="en-GB" sz="36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50" y="274638"/>
            <a:ext cx="9265350" cy="1143000"/>
          </a:xfrm>
          <a:ln>
            <a:solidFill>
              <a:srgbClr val="0070C0"/>
            </a:solidFill>
          </a:ln>
        </p:spPr>
        <p:txBody>
          <a:bodyPr/>
          <a:lstStyle/>
          <a:p>
            <a:pPr algn="ctr" rtl="1"/>
            <a:r>
              <a:rPr lang="ar-SA" sz="4000" dirty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868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6463" y="1196752"/>
            <a:ext cx="9305443" cy="5112568"/>
          </a:xfrm>
        </p:spPr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2- </a:t>
            </a:r>
            <a:r>
              <a:rPr lang="en-GB" sz="3600" b="1" dirty="0" err="1" smtClean="0"/>
              <a:t>إنّهُمْ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أُمّةٌ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وَاحِدَةٌ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مِنْ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دُونِ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النّاسِ</a:t>
            </a:r>
            <a:endParaRPr lang="ar-SA" sz="3600" b="1" dirty="0" smtClean="0"/>
          </a:p>
          <a:p>
            <a:pPr algn="just" rtl="1"/>
            <a:r>
              <a:rPr lang="ar-SA" sz="3600" b="1" dirty="0" smtClean="0"/>
              <a:t>3- </a:t>
            </a:r>
            <a:r>
              <a:rPr lang="en-GB" sz="3600" b="1" dirty="0" err="1" smtClean="0"/>
              <a:t>الْمُهَاجِرُونَ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مِنْ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قُرَيْشٍ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عَلَى</a:t>
            </a:r>
            <a:r>
              <a:rPr lang="en-GB" sz="3600" b="1" dirty="0" smtClean="0"/>
              <a:t> </a:t>
            </a:r>
            <a:r>
              <a:rPr lang="en-GB" sz="3600" b="1" dirty="0" err="1" smtClean="0">
                <a:solidFill>
                  <a:srgbClr val="00B050"/>
                </a:solidFill>
              </a:rPr>
              <a:t>رِبْعَتِهِمْ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يَتَعَاقَلُونَ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بَيْنَهُمْ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وَهُمْ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يَفْدُونَ</a:t>
            </a:r>
            <a:r>
              <a:rPr lang="en-GB" sz="3600" b="1" dirty="0" smtClean="0"/>
              <a:t> </a:t>
            </a:r>
            <a:r>
              <a:rPr lang="en-GB" sz="3600" b="1" dirty="0" err="1" smtClean="0">
                <a:solidFill>
                  <a:srgbClr val="00B050"/>
                </a:solidFill>
              </a:rPr>
              <a:t>عَانِيَهُمْ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بِالْمَعْرُوفِ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وَالْقِسْطِ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بَيْنَ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الْمُؤْمِنِينَ</a:t>
            </a:r>
            <a:endParaRPr lang="ar-SA" sz="3600" b="1" dirty="0" smtClean="0"/>
          </a:p>
          <a:p>
            <a:pPr algn="just" rtl="1"/>
            <a:r>
              <a:rPr lang="ar-SA" sz="3600" b="1" dirty="0" smtClean="0"/>
              <a:t>4- 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وَبَنُو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عَوْف</a:t>
            </a:r>
            <a:r>
              <a:rPr lang="en-GB" sz="3600" b="1" dirty="0" smtClean="0"/>
              <a:t>  </a:t>
            </a:r>
            <a:r>
              <a:rPr lang="en-GB" sz="3600" b="1" dirty="0" err="1" smtClean="0"/>
              <a:t>عَلَى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رِبْعَتِهِمْ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يَتَعَاقَلُونَ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مَعَاقِلَهُمْ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الْأُولَى</a:t>
            </a:r>
            <a:r>
              <a:rPr lang="en-GB" sz="3600" b="1" dirty="0" smtClean="0"/>
              <a:t>، </a:t>
            </a:r>
            <a:r>
              <a:rPr lang="en-GB" sz="3600" b="1" dirty="0" err="1" smtClean="0"/>
              <a:t>كُلّ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طَائِفَةٍ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تَفْدِي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عَانِيَهَا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بِالْمَعْرُوفِ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وَالْقِسْطِ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بَيْنَ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الْمُؤْمِنِينَ</a:t>
            </a:r>
            <a:r>
              <a:rPr lang="en-GB" sz="3600" b="1" dirty="0" smtClean="0"/>
              <a:t> </a:t>
            </a:r>
            <a:endParaRPr lang="ar-SA" sz="3600" b="1" dirty="0" smtClean="0"/>
          </a:p>
          <a:p>
            <a:pPr algn="just" rtl="1"/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  <a:ln>
            <a:solidFill>
              <a:srgbClr val="FFC000"/>
            </a:solidFill>
          </a:ln>
        </p:spPr>
        <p:txBody>
          <a:bodyPr/>
          <a:lstStyle/>
          <a:p>
            <a:pPr algn="ctr" rtl="1"/>
            <a:r>
              <a:rPr lang="ar-SA" dirty="0" smtClean="0">
                <a:latin typeface="Andalus" pitchFamily="2" charset="-78"/>
                <a:cs typeface="Andalus" pitchFamily="2" charset="-78"/>
              </a:rPr>
              <a:t>العلاقات بين المهاجرين والأنصار</a:t>
            </a:r>
            <a:endParaRPr lang="en-GB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350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/>
              <a:t>5- </a:t>
            </a:r>
            <a:r>
              <a:rPr lang="en-GB" sz="3600" b="1" dirty="0" err="1" smtClean="0"/>
              <a:t>وَبَنُو</a:t>
            </a:r>
            <a:r>
              <a:rPr lang="en-GB" sz="3600" b="1" dirty="0" smtClean="0"/>
              <a:t> </a:t>
            </a:r>
            <a:r>
              <a:rPr lang="en-GB" sz="3600" b="1" dirty="0" err="1"/>
              <a:t>الْحَارِثِ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رِبْعَتِهِمْ</a:t>
            </a:r>
            <a:r>
              <a:rPr lang="en-GB" sz="3600" b="1" dirty="0"/>
              <a:t> </a:t>
            </a:r>
            <a:r>
              <a:rPr lang="en-GB" sz="3600" b="1" dirty="0" err="1"/>
              <a:t>يَتَعَاقَلُونَ</a:t>
            </a:r>
            <a:r>
              <a:rPr lang="en-GB" sz="3600" b="1" dirty="0"/>
              <a:t> </a:t>
            </a:r>
            <a:r>
              <a:rPr lang="en-GB" sz="3600" b="1" dirty="0" err="1"/>
              <a:t>مَعَاقِلَهُمْ</a:t>
            </a:r>
            <a:r>
              <a:rPr lang="en-GB" sz="3600" b="1" dirty="0"/>
              <a:t> </a:t>
            </a:r>
            <a:r>
              <a:rPr lang="en-GB" sz="3600" b="1" dirty="0" err="1"/>
              <a:t>الْأُولَى</a:t>
            </a:r>
            <a:r>
              <a:rPr lang="en-GB" sz="3600" b="1" dirty="0"/>
              <a:t>، </a:t>
            </a:r>
            <a:r>
              <a:rPr lang="en-GB" sz="3600" b="1" dirty="0" err="1"/>
              <a:t>وَكُلّ</a:t>
            </a:r>
            <a:r>
              <a:rPr lang="en-GB" sz="3600" b="1" dirty="0"/>
              <a:t> </a:t>
            </a:r>
            <a:r>
              <a:rPr lang="en-GB" sz="3600" b="1" dirty="0" err="1"/>
              <a:t>طَائِفَةٍ</a:t>
            </a:r>
            <a:r>
              <a:rPr lang="en-GB" sz="3600" b="1" dirty="0"/>
              <a:t> </a:t>
            </a:r>
            <a:r>
              <a:rPr lang="en-GB" sz="3600" b="1" dirty="0" err="1"/>
              <a:t>تَفْدِي</a:t>
            </a:r>
            <a:r>
              <a:rPr lang="en-GB" sz="3600" b="1" dirty="0"/>
              <a:t> </a:t>
            </a:r>
            <a:r>
              <a:rPr lang="en-GB" sz="3600" b="1" dirty="0" err="1"/>
              <a:t>عَانِيَهَا</a:t>
            </a:r>
            <a:r>
              <a:rPr lang="en-GB" sz="3600" b="1" dirty="0"/>
              <a:t> </a:t>
            </a:r>
            <a:r>
              <a:rPr lang="en-GB" sz="3600" b="1" dirty="0" err="1"/>
              <a:t>بِالْمَعْرُوفِ</a:t>
            </a:r>
            <a:r>
              <a:rPr lang="en-GB" sz="3600" b="1" dirty="0"/>
              <a:t> </a:t>
            </a:r>
            <a:r>
              <a:rPr lang="en-GB" sz="3600" b="1" dirty="0" err="1"/>
              <a:t>وَالْقِسْطِ</a:t>
            </a:r>
            <a:r>
              <a:rPr lang="en-GB" sz="3600" b="1" dirty="0"/>
              <a:t> </a:t>
            </a:r>
            <a:r>
              <a:rPr lang="en-GB" sz="3600" b="1" dirty="0" err="1"/>
              <a:t>بَيْنَ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الْمُؤْمِنِينَ</a:t>
            </a:r>
            <a:r>
              <a:rPr lang="en-GB" sz="3600" b="1" dirty="0"/>
              <a:t> </a:t>
            </a:r>
            <a:endParaRPr lang="ar-SA" sz="3600" b="1" dirty="0" smtClean="0"/>
          </a:p>
          <a:p>
            <a:pPr algn="just" rtl="1"/>
            <a:r>
              <a:rPr lang="ar-SA" sz="3600" b="1" dirty="0" smtClean="0"/>
              <a:t>6- </a:t>
            </a:r>
            <a:r>
              <a:rPr lang="en-GB" sz="3600" b="1" dirty="0" err="1"/>
              <a:t>وَبَنُو</a:t>
            </a:r>
            <a:r>
              <a:rPr lang="en-GB" sz="3600" b="1" dirty="0"/>
              <a:t> </a:t>
            </a:r>
            <a:r>
              <a:rPr lang="en-GB" sz="3600" b="1" dirty="0" err="1"/>
              <a:t>سَاعِدَةَ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رِبْعَتِهِمْ</a:t>
            </a:r>
            <a:r>
              <a:rPr lang="en-GB" sz="3600" b="1" dirty="0"/>
              <a:t> </a:t>
            </a:r>
            <a:r>
              <a:rPr lang="en-GB" sz="3600" b="1" dirty="0" err="1"/>
              <a:t>يَتَعَاقَلُونَ</a:t>
            </a:r>
            <a:r>
              <a:rPr lang="en-GB" sz="3600" b="1" dirty="0"/>
              <a:t> </a:t>
            </a:r>
            <a:r>
              <a:rPr lang="en-GB" sz="3600" b="1" dirty="0" err="1"/>
              <a:t>مَعَاقِلَهُمْ</a:t>
            </a:r>
            <a:r>
              <a:rPr lang="en-GB" sz="3600" b="1" dirty="0"/>
              <a:t> </a:t>
            </a:r>
            <a:r>
              <a:rPr lang="en-GB" sz="3600" b="1" dirty="0" err="1"/>
              <a:t>الْأُولَى</a:t>
            </a:r>
            <a:r>
              <a:rPr lang="en-GB" sz="3600" b="1" dirty="0"/>
              <a:t>، </a:t>
            </a:r>
            <a:r>
              <a:rPr lang="en-GB" sz="3600" b="1" dirty="0" err="1"/>
              <a:t>وَكُلّ</a:t>
            </a:r>
            <a:r>
              <a:rPr lang="en-GB" sz="3600" b="1" dirty="0"/>
              <a:t> </a:t>
            </a:r>
            <a:r>
              <a:rPr lang="en-GB" sz="3600" b="1" dirty="0" err="1"/>
              <a:t>طَائِفَةٍ</a:t>
            </a:r>
            <a:r>
              <a:rPr lang="en-GB" sz="3600" b="1" dirty="0"/>
              <a:t> </a:t>
            </a:r>
            <a:r>
              <a:rPr lang="en-GB" sz="3600" b="1" dirty="0" err="1"/>
              <a:t>مِنْهُمْ</a:t>
            </a:r>
            <a:r>
              <a:rPr lang="en-GB" sz="3600" b="1" dirty="0"/>
              <a:t> </a:t>
            </a:r>
            <a:r>
              <a:rPr lang="en-GB" sz="3600" b="1" dirty="0" err="1"/>
              <a:t>تَفْدِي</a:t>
            </a:r>
            <a:r>
              <a:rPr lang="en-GB" sz="3600" b="1" dirty="0"/>
              <a:t> </a:t>
            </a:r>
            <a:r>
              <a:rPr lang="en-GB" sz="3600" b="1" dirty="0" err="1"/>
              <a:t>عَانِيَهَا</a:t>
            </a:r>
            <a:r>
              <a:rPr lang="en-GB" sz="3600" b="1" dirty="0"/>
              <a:t> </a:t>
            </a:r>
            <a:r>
              <a:rPr lang="en-GB" sz="3600" b="1" dirty="0" err="1"/>
              <a:t>بِالْمَعْرُوفِ</a:t>
            </a:r>
            <a:r>
              <a:rPr lang="en-GB" sz="3600" b="1" dirty="0"/>
              <a:t> </a:t>
            </a:r>
            <a:r>
              <a:rPr lang="en-GB" sz="3600" b="1" dirty="0" err="1"/>
              <a:t>وَالْقِسْطِ</a:t>
            </a:r>
            <a:r>
              <a:rPr lang="en-GB" sz="3600" b="1" dirty="0"/>
              <a:t> </a:t>
            </a:r>
            <a:r>
              <a:rPr lang="en-GB" sz="3600" b="1" dirty="0" err="1"/>
              <a:t>بَيْنَ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</a:t>
            </a:r>
            <a:r>
              <a:rPr lang="ar-SA" sz="3600" b="1" dirty="0"/>
              <a:t>*</a:t>
            </a:r>
          </a:p>
          <a:p>
            <a:pPr algn="just" rtl="1"/>
            <a:endParaRPr lang="en-GB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554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692697"/>
            <a:ext cx="8915400" cy="5314595"/>
          </a:xfrm>
        </p:spPr>
        <p:txBody>
          <a:bodyPr>
            <a:noAutofit/>
          </a:bodyPr>
          <a:lstStyle/>
          <a:p>
            <a:pPr algn="just" rtl="1"/>
            <a:r>
              <a:rPr lang="ar-SA" sz="3600" b="1" dirty="0"/>
              <a:t>7</a:t>
            </a:r>
            <a:r>
              <a:rPr lang="ar-SA" sz="3600" b="1" dirty="0" smtClean="0"/>
              <a:t>- </a:t>
            </a:r>
            <a:r>
              <a:rPr lang="en-GB" sz="3600" b="1" dirty="0" err="1" smtClean="0"/>
              <a:t>وَبَنُو</a:t>
            </a:r>
            <a:r>
              <a:rPr lang="en-GB" sz="3600" b="1" dirty="0" smtClean="0"/>
              <a:t> </a:t>
            </a:r>
            <a:r>
              <a:rPr lang="en-GB" sz="3600" b="1" dirty="0" err="1"/>
              <a:t>جُشَمٍ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رِبْعَتِهِمْ</a:t>
            </a:r>
            <a:r>
              <a:rPr lang="en-GB" sz="3600" b="1" dirty="0"/>
              <a:t> </a:t>
            </a:r>
            <a:r>
              <a:rPr lang="en-GB" sz="3600" b="1" dirty="0" err="1"/>
              <a:t>يَتَعَاقَلُونَ</a:t>
            </a:r>
            <a:r>
              <a:rPr lang="en-GB" sz="3600" b="1" dirty="0"/>
              <a:t> </a:t>
            </a:r>
            <a:r>
              <a:rPr lang="en-GB" sz="3600" b="1" dirty="0" err="1"/>
              <a:t>مَعَاقِلِهِمْ</a:t>
            </a:r>
            <a:r>
              <a:rPr lang="en-GB" sz="3600" b="1" dirty="0"/>
              <a:t> </a:t>
            </a:r>
            <a:r>
              <a:rPr lang="en-GB" sz="3600" b="1" dirty="0" err="1"/>
              <a:t>الْأُولَى</a:t>
            </a:r>
            <a:r>
              <a:rPr lang="en-GB" sz="3600" b="1" dirty="0"/>
              <a:t>، </a:t>
            </a:r>
            <a:r>
              <a:rPr lang="en-GB" sz="3600" b="1" dirty="0" err="1"/>
              <a:t>وَكُلّ</a:t>
            </a:r>
            <a:r>
              <a:rPr lang="en-GB" sz="3600" b="1" dirty="0"/>
              <a:t> </a:t>
            </a:r>
            <a:r>
              <a:rPr lang="en-GB" sz="3600" b="1" dirty="0" err="1"/>
              <a:t>طَائِفَةٍ</a:t>
            </a:r>
            <a:r>
              <a:rPr lang="en-GB" sz="3600" b="1" dirty="0"/>
              <a:t> </a:t>
            </a:r>
            <a:r>
              <a:rPr lang="en-GB" sz="3600" b="1" dirty="0" err="1"/>
              <a:t>مِنْهُمْ</a:t>
            </a:r>
            <a:r>
              <a:rPr lang="en-GB" sz="3600" b="1" dirty="0"/>
              <a:t> </a:t>
            </a:r>
            <a:r>
              <a:rPr lang="en-GB" sz="3600" b="1" dirty="0" err="1"/>
              <a:t>تَفْدِي</a:t>
            </a:r>
            <a:r>
              <a:rPr lang="en-GB" sz="3600" b="1" dirty="0"/>
              <a:t> </a:t>
            </a:r>
            <a:r>
              <a:rPr lang="en-GB" sz="3600" b="1" dirty="0" err="1"/>
              <a:t>عَانِيَهَا</a:t>
            </a:r>
            <a:r>
              <a:rPr lang="en-GB" sz="3600" b="1" dirty="0"/>
              <a:t> </a:t>
            </a:r>
            <a:r>
              <a:rPr lang="en-GB" sz="3600" b="1" dirty="0" err="1"/>
              <a:t>بِالْمَعْرُوفِ</a:t>
            </a:r>
            <a:r>
              <a:rPr lang="en-GB" sz="3600" b="1" dirty="0"/>
              <a:t> </a:t>
            </a:r>
            <a:r>
              <a:rPr lang="en-GB" sz="3600" b="1" dirty="0" err="1"/>
              <a:t>وَالْقِسْطِ</a:t>
            </a:r>
            <a:r>
              <a:rPr lang="en-GB" sz="3600" b="1" dirty="0"/>
              <a:t> </a:t>
            </a:r>
            <a:r>
              <a:rPr lang="en-GB" sz="3600" b="1" dirty="0" err="1"/>
              <a:t>بَيْنَ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الْمُؤْمِنِينَ</a:t>
            </a:r>
            <a:endParaRPr lang="ar-SA" sz="3600" b="1" dirty="0"/>
          </a:p>
          <a:p>
            <a:pPr algn="just" rtl="1"/>
            <a:r>
              <a:rPr lang="ar-SA" sz="3600" b="1" dirty="0"/>
              <a:t>8</a:t>
            </a:r>
            <a:r>
              <a:rPr lang="ar-SA" sz="3600" b="1" dirty="0" smtClean="0"/>
              <a:t>- </a:t>
            </a:r>
            <a:r>
              <a:rPr lang="en-GB" sz="3600" b="1" dirty="0" err="1" smtClean="0"/>
              <a:t>وَبَنُو</a:t>
            </a:r>
            <a:r>
              <a:rPr lang="en-GB" sz="3600" b="1" dirty="0" smtClean="0"/>
              <a:t> </a:t>
            </a:r>
            <a:r>
              <a:rPr lang="en-GB" sz="3600" b="1" dirty="0" err="1"/>
              <a:t>النّجّارِ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رِبْعَتِهِمْ</a:t>
            </a:r>
            <a:r>
              <a:rPr lang="en-GB" sz="3600" b="1" dirty="0"/>
              <a:t> </a:t>
            </a:r>
            <a:r>
              <a:rPr lang="en-GB" sz="3600" b="1" dirty="0" err="1"/>
              <a:t>يَتَعَاقَلُونَ</a:t>
            </a:r>
            <a:r>
              <a:rPr lang="en-GB" sz="3600" b="1" dirty="0"/>
              <a:t> </a:t>
            </a:r>
            <a:r>
              <a:rPr lang="en-GB" sz="3600" b="1" dirty="0" err="1"/>
              <a:t>مَعَاقِلَهُمْ</a:t>
            </a:r>
            <a:r>
              <a:rPr lang="en-GB" sz="3600" b="1" dirty="0"/>
              <a:t> </a:t>
            </a:r>
            <a:r>
              <a:rPr lang="en-GB" sz="3600" b="1" dirty="0" err="1"/>
              <a:t>الْأُولَى</a:t>
            </a:r>
            <a:r>
              <a:rPr lang="en-GB" sz="3600" b="1" dirty="0"/>
              <a:t>، </a:t>
            </a:r>
            <a:r>
              <a:rPr lang="en-GB" sz="3600" b="1" dirty="0" err="1"/>
              <a:t>وَكُلّ</a:t>
            </a:r>
            <a:r>
              <a:rPr lang="en-GB" sz="3600" b="1" dirty="0"/>
              <a:t> </a:t>
            </a:r>
            <a:r>
              <a:rPr lang="en-GB" sz="3600" b="1" dirty="0" err="1"/>
              <a:t>طَائِفَةٍ</a:t>
            </a:r>
            <a:r>
              <a:rPr lang="en-GB" sz="3600" b="1" dirty="0"/>
              <a:t> </a:t>
            </a:r>
            <a:r>
              <a:rPr lang="en-GB" sz="3600" b="1" dirty="0" err="1"/>
              <a:t>مِنْهُمْ</a:t>
            </a:r>
            <a:r>
              <a:rPr lang="en-GB" sz="3600" b="1" dirty="0"/>
              <a:t> </a:t>
            </a:r>
            <a:r>
              <a:rPr lang="en-GB" sz="3600" b="1" dirty="0" err="1"/>
              <a:t>تَفْدِي</a:t>
            </a:r>
            <a:r>
              <a:rPr lang="en-GB" sz="3600" b="1" dirty="0"/>
              <a:t> </a:t>
            </a:r>
            <a:r>
              <a:rPr lang="en-GB" sz="3600" b="1" dirty="0" err="1"/>
              <a:t>عَانِيَهَا</a:t>
            </a:r>
            <a:r>
              <a:rPr lang="en-GB" sz="3600" b="1" dirty="0"/>
              <a:t> </a:t>
            </a:r>
            <a:r>
              <a:rPr lang="en-GB" sz="3600" b="1" dirty="0" err="1"/>
              <a:t>بِالْمَعْرُوفِ</a:t>
            </a:r>
            <a:r>
              <a:rPr lang="en-GB" sz="3600" b="1" dirty="0"/>
              <a:t> </a:t>
            </a:r>
            <a:r>
              <a:rPr lang="en-GB" sz="3600" b="1" dirty="0" err="1"/>
              <a:t>وَالْقِسْطِ</a:t>
            </a:r>
            <a:r>
              <a:rPr lang="en-GB" sz="3600" b="1" dirty="0"/>
              <a:t> </a:t>
            </a:r>
            <a:r>
              <a:rPr lang="en-GB" sz="3600" b="1" dirty="0" err="1"/>
              <a:t>بَيْنَ</a:t>
            </a:r>
            <a:r>
              <a:rPr lang="en-GB" sz="3600" b="1" dirty="0"/>
              <a:t> </a:t>
            </a:r>
            <a:r>
              <a:rPr lang="en-GB" sz="3600" b="1" dirty="0" err="1" smtClean="0"/>
              <a:t>الْمُؤْمِنِينَ</a:t>
            </a:r>
            <a:endParaRPr lang="ar-SA" sz="3600" b="1" dirty="0" smtClean="0"/>
          </a:p>
          <a:p>
            <a:pPr algn="just" rtl="1"/>
            <a:r>
              <a:rPr lang="ar-SA" sz="3600" b="1" dirty="0" smtClean="0"/>
              <a:t>9- </a:t>
            </a:r>
            <a:r>
              <a:rPr lang="en-GB" sz="3600" b="1" dirty="0" err="1" smtClean="0"/>
              <a:t>وَبَنُو</a:t>
            </a:r>
            <a:r>
              <a:rPr lang="en-GB" sz="3600" b="1" dirty="0" smtClean="0"/>
              <a:t> </a:t>
            </a:r>
            <a:r>
              <a:rPr lang="en-GB" sz="3600" b="1" dirty="0" err="1"/>
              <a:t>عَمْرِو</a:t>
            </a:r>
            <a:r>
              <a:rPr lang="en-GB" sz="3600" b="1" dirty="0"/>
              <a:t> </a:t>
            </a:r>
            <a:r>
              <a:rPr lang="en-GB" sz="3600" b="1" dirty="0" err="1"/>
              <a:t>بْنِ</a:t>
            </a:r>
            <a:r>
              <a:rPr lang="en-GB" sz="3600" b="1" dirty="0"/>
              <a:t> </a:t>
            </a:r>
            <a:r>
              <a:rPr lang="en-GB" sz="3600" b="1" dirty="0" err="1"/>
              <a:t>عَوْفٍ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رِبْعَتِهِمْ</a:t>
            </a:r>
            <a:r>
              <a:rPr lang="en-GB" sz="3600" b="1" dirty="0"/>
              <a:t> </a:t>
            </a:r>
            <a:r>
              <a:rPr lang="en-GB" sz="3600" b="1" dirty="0" err="1"/>
              <a:t>يَتَعَاقَلُونَ</a:t>
            </a:r>
            <a:r>
              <a:rPr lang="en-GB" sz="3600" b="1" dirty="0"/>
              <a:t> </a:t>
            </a:r>
            <a:r>
              <a:rPr lang="en-GB" sz="3600" b="1" dirty="0" err="1"/>
              <a:t>مَعَاقِلَهُمْ</a:t>
            </a:r>
            <a:r>
              <a:rPr lang="en-GB" sz="3600" b="1" dirty="0"/>
              <a:t> </a:t>
            </a:r>
            <a:r>
              <a:rPr lang="en-GB" sz="3600" b="1" dirty="0" err="1"/>
              <a:t>الْأُولَى</a:t>
            </a:r>
            <a:r>
              <a:rPr lang="en-GB" sz="3600" b="1" dirty="0"/>
              <a:t>، </a:t>
            </a:r>
            <a:r>
              <a:rPr lang="en-GB" sz="3600" b="1" dirty="0" err="1"/>
              <a:t>وَكُلّ</a:t>
            </a:r>
            <a:r>
              <a:rPr lang="en-GB" sz="3600" b="1" dirty="0"/>
              <a:t> </a:t>
            </a:r>
            <a:r>
              <a:rPr lang="en-GB" sz="3600" b="1" dirty="0" err="1"/>
              <a:t>طَائِفَةٍ</a:t>
            </a:r>
            <a:r>
              <a:rPr lang="en-GB" sz="3600" b="1" dirty="0"/>
              <a:t> </a:t>
            </a:r>
            <a:r>
              <a:rPr lang="en-GB" sz="3600" b="1" dirty="0" err="1"/>
              <a:t>تَفْدِي</a:t>
            </a:r>
            <a:r>
              <a:rPr lang="en-GB" sz="3600" b="1" dirty="0"/>
              <a:t> </a:t>
            </a:r>
            <a:r>
              <a:rPr lang="en-GB" sz="3600" b="1" dirty="0" err="1"/>
              <a:t>عَانِيَهَا</a:t>
            </a:r>
            <a:r>
              <a:rPr lang="en-GB" sz="3600" b="1" dirty="0"/>
              <a:t> </a:t>
            </a:r>
            <a:r>
              <a:rPr lang="en-GB" sz="3600" b="1" dirty="0" err="1"/>
              <a:t>بِالْمَعْرُوفِ</a:t>
            </a:r>
            <a:r>
              <a:rPr lang="en-GB" sz="3600" b="1" dirty="0"/>
              <a:t> </a:t>
            </a:r>
            <a:r>
              <a:rPr lang="en-GB" sz="3600" b="1" dirty="0" err="1"/>
              <a:t>وَالْقِسْطِ</a:t>
            </a:r>
            <a:r>
              <a:rPr lang="en-GB" sz="3600" b="1" dirty="0"/>
              <a:t> </a:t>
            </a:r>
            <a:r>
              <a:rPr lang="en-GB" sz="3600" b="1" dirty="0" err="1"/>
              <a:t>بَيْنَ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الْمُؤْمِنِينَ</a:t>
            </a:r>
            <a:endParaRPr lang="ar-SA" sz="3600" b="1" dirty="0"/>
          </a:p>
          <a:p>
            <a:pPr marL="0" indent="0" algn="just" rtl="1">
              <a:buNone/>
            </a:pPr>
            <a:endParaRPr lang="en-GB" sz="3600" dirty="0"/>
          </a:p>
          <a:p>
            <a:pPr algn="just" rtl="1"/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93098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600201"/>
            <a:ext cx="9771856" cy="4525963"/>
          </a:xfrm>
        </p:spPr>
        <p:txBody>
          <a:bodyPr>
            <a:noAutofit/>
          </a:bodyPr>
          <a:lstStyle/>
          <a:p>
            <a:pPr algn="just" rtl="1"/>
            <a:r>
              <a:rPr lang="ar-SA" sz="3600" b="1" dirty="0" smtClean="0"/>
              <a:t>10- </a:t>
            </a:r>
            <a:r>
              <a:rPr lang="en-GB" sz="3600" b="1" dirty="0" err="1" smtClean="0"/>
              <a:t>وَبَنُو</a:t>
            </a:r>
            <a:r>
              <a:rPr lang="en-GB" sz="3600" b="1" dirty="0" smtClean="0"/>
              <a:t> </a:t>
            </a:r>
            <a:r>
              <a:rPr lang="en-GB" sz="3600" b="1" dirty="0" err="1"/>
              <a:t>النّبِيتِ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رِبْعَتِهِمْ</a:t>
            </a:r>
            <a:r>
              <a:rPr lang="en-GB" sz="3600" b="1" dirty="0"/>
              <a:t> </a:t>
            </a:r>
            <a:r>
              <a:rPr lang="en-GB" sz="3600" b="1" dirty="0" err="1"/>
              <a:t>يَتَعَاقَلُونَ</a:t>
            </a:r>
            <a:r>
              <a:rPr lang="en-GB" sz="3600" b="1" dirty="0"/>
              <a:t> </a:t>
            </a:r>
            <a:r>
              <a:rPr lang="en-GB" sz="3600" b="1" dirty="0" err="1"/>
              <a:t>مَعَاقِلَهُمْ</a:t>
            </a:r>
            <a:r>
              <a:rPr lang="en-GB" sz="3600" b="1" dirty="0"/>
              <a:t> </a:t>
            </a:r>
            <a:r>
              <a:rPr lang="en-GB" sz="3600" b="1" dirty="0" err="1"/>
              <a:t>الْأُولَى</a:t>
            </a:r>
            <a:r>
              <a:rPr lang="en-GB" sz="3600" b="1" dirty="0"/>
              <a:t>، </a:t>
            </a:r>
            <a:r>
              <a:rPr lang="en-GB" sz="3600" b="1" dirty="0" err="1"/>
              <a:t>وَكُلّ</a:t>
            </a:r>
            <a:r>
              <a:rPr lang="en-GB" sz="3600" b="1" dirty="0"/>
              <a:t> </a:t>
            </a:r>
            <a:r>
              <a:rPr lang="en-GB" sz="3600" b="1" dirty="0" err="1"/>
              <a:t>طَائِفَةٍ</a:t>
            </a:r>
            <a:r>
              <a:rPr lang="en-GB" sz="3600" b="1" dirty="0"/>
              <a:t> </a:t>
            </a:r>
            <a:r>
              <a:rPr lang="en-GB" sz="3600" b="1" dirty="0" err="1"/>
              <a:t>تَفْدِي</a:t>
            </a:r>
            <a:r>
              <a:rPr lang="en-GB" sz="3600" b="1" dirty="0"/>
              <a:t> </a:t>
            </a:r>
            <a:r>
              <a:rPr lang="en-GB" sz="3600" b="1" dirty="0" err="1"/>
              <a:t>عَانِيَهَا</a:t>
            </a:r>
            <a:r>
              <a:rPr lang="en-GB" sz="3600" b="1" dirty="0"/>
              <a:t> </a:t>
            </a:r>
            <a:r>
              <a:rPr lang="en-GB" sz="3600" b="1" dirty="0" err="1"/>
              <a:t>بِالْمَعْرُوفِ</a:t>
            </a:r>
            <a:r>
              <a:rPr lang="en-GB" sz="3600" b="1" dirty="0"/>
              <a:t> </a:t>
            </a:r>
            <a:r>
              <a:rPr lang="en-GB" sz="3600" b="1" dirty="0" err="1"/>
              <a:t>وَالْقِسْطِ</a:t>
            </a:r>
            <a:r>
              <a:rPr lang="en-GB" sz="3600" b="1" dirty="0"/>
              <a:t> </a:t>
            </a:r>
            <a:r>
              <a:rPr lang="en-GB" sz="3600" b="1" dirty="0" err="1"/>
              <a:t>بَيْنَ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</a:t>
            </a:r>
            <a:endParaRPr lang="ar-SA" sz="3600" b="1" dirty="0"/>
          </a:p>
          <a:p>
            <a:pPr algn="just" rtl="1"/>
            <a:r>
              <a:rPr lang="ar-SA" sz="3600" b="1" dirty="0" smtClean="0"/>
              <a:t>11- </a:t>
            </a:r>
            <a:r>
              <a:rPr lang="en-GB" sz="3600" b="1" dirty="0" err="1" smtClean="0"/>
              <a:t>وَبَنُو</a:t>
            </a:r>
            <a:r>
              <a:rPr lang="en-GB" sz="3600" b="1" dirty="0" smtClean="0"/>
              <a:t> </a:t>
            </a:r>
            <a:r>
              <a:rPr lang="en-GB" sz="3600" b="1" dirty="0" err="1"/>
              <a:t>الْأَوْسِ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رِبْعَتِهِمْ</a:t>
            </a:r>
            <a:r>
              <a:rPr lang="en-GB" sz="3600" b="1" dirty="0"/>
              <a:t> </a:t>
            </a:r>
            <a:r>
              <a:rPr lang="en-GB" sz="3600" b="1" dirty="0" err="1"/>
              <a:t>يَتَعَاقَلُونَ</a:t>
            </a:r>
            <a:r>
              <a:rPr lang="en-GB" sz="3600" b="1" dirty="0"/>
              <a:t> </a:t>
            </a:r>
            <a:r>
              <a:rPr lang="en-GB" sz="3600" b="1" dirty="0" err="1"/>
              <a:t>مَعَاقِلَهُمْ</a:t>
            </a:r>
            <a:r>
              <a:rPr lang="en-GB" sz="3600" b="1" dirty="0"/>
              <a:t> </a:t>
            </a:r>
            <a:r>
              <a:rPr lang="en-GB" sz="3600" b="1" dirty="0" err="1"/>
              <a:t>الْأُولَى</a:t>
            </a:r>
            <a:r>
              <a:rPr lang="en-GB" sz="3600" b="1" dirty="0"/>
              <a:t>، </a:t>
            </a:r>
            <a:r>
              <a:rPr lang="en-GB" sz="3600" b="1" dirty="0" err="1"/>
              <a:t>وَكُلّ</a:t>
            </a:r>
            <a:r>
              <a:rPr lang="en-GB" sz="3600" b="1" dirty="0"/>
              <a:t> </a:t>
            </a:r>
            <a:r>
              <a:rPr lang="en-GB" sz="3600" b="1" dirty="0" err="1"/>
              <a:t>طَائِفَةٍ</a:t>
            </a:r>
            <a:r>
              <a:rPr lang="en-GB" sz="3600" b="1" dirty="0"/>
              <a:t> </a:t>
            </a:r>
            <a:r>
              <a:rPr lang="en-GB" sz="3600" b="1" dirty="0" err="1"/>
              <a:t>مِنْهُمْ</a:t>
            </a:r>
            <a:r>
              <a:rPr lang="en-GB" sz="3600" b="1" dirty="0"/>
              <a:t> </a:t>
            </a:r>
            <a:r>
              <a:rPr lang="en-GB" sz="3600" b="1" dirty="0" err="1"/>
              <a:t>تَفْدِي</a:t>
            </a:r>
            <a:r>
              <a:rPr lang="en-GB" sz="3600" b="1" dirty="0"/>
              <a:t> </a:t>
            </a:r>
            <a:r>
              <a:rPr lang="en-GB" sz="3600" b="1" dirty="0" err="1"/>
              <a:t>عَانِيَهَا</a:t>
            </a:r>
            <a:r>
              <a:rPr lang="en-GB" sz="3600" b="1" dirty="0"/>
              <a:t> </a:t>
            </a:r>
            <a:r>
              <a:rPr lang="en-GB" sz="3600" b="1" dirty="0" err="1"/>
              <a:t>بِالْمَعْرُوفِ</a:t>
            </a:r>
            <a:r>
              <a:rPr lang="en-GB" sz="3600" b="1" dirty="0"/>
              <a:t> </a:t>
            </a:r>
            <a:r>
              <a:rPr lang="en-GB" sz="3600" b="1" dirty="0" err="1"/>
              <a:t>وَالْقِسْطِ</a:t>
            </a:r>
            <a:r>
              <a:rPr lang="en-GB" sz="3600" b="1" dirty="0"/>
              <a:t> </a:t>
            </a:r>
            <a:r>
              <a:rPr lang="en-GB" sz="3600" b="1" dirty="0" err="1"/>
              <a:t>بَيْنَ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الْمُؤْمِنِينَ</a:t>
            </a:r>
            <a:endParaRPr lang="ar-SA" sz="3600" b="1" dirty="0"/>
          </a:p>
          <a:p>
            <a:pPr algn="just" rtl="1"/>
            <a:r>
              <a:rPr lang="en-GB" sz="3600" b="1" dirty="0"/>
              <a:t> </a:t>
            </a:r>
            <a:r>
              <a:rPr lang="ar-SA" sz="3600" b="1" dirty="0" smtClean="0"/>
              <a:t>12- </a:t>
            </a:r>
            <a:r>
              <a:rPr lang="en-GB" sz="3600" b="1" dirty="0" err="1" smtClean="0"/>
              <a:t>وَإِنّ</a:t>
            </a:r>
            <a:r>
              <a:rPr lang="en-GB" sz="3600" b="1" dirty="0" smtClean="0"/>
              <a:t> </a:t>
            </a:r>
            <a:r>
              <a:rPr lang="en-GB" sz="3600" b="1" dirty="0" err="1"/>
              <a:t>الْمُؤْمِنِينَ</a:t>
            </a:r>
            <a:r>
              <a:rPr lang="en-GB" sz="3600" b="1" dirty="0"/>
              <a:t> </a:t>
            </a:r>
            <a:r>
              <a:rPr lang="en-GB" sz="3600" b="1" dirty="0" err="1"/>
              <a:t>لَا</a:t>
            </a:r>
            <a:r>
              <a:rPr lang="en-GB" sz="3600" b="1" dirty="0"/>
              <a:t> </a:t>
            </a:r>
            <a:r>
              <a:rPr lang="en-GB" sz="3600" b="1" dirty="0" err="1"/>
              <a:t>يَتْرُكُونَ</a:t>
            </a:r>
            <a:r>
              <a:rPr lang="en-GB" sz="3600" b="1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مُفْرَحًا</a:t>
            </a:r>
            <a:r>
              <a:rPr lang="en-GB" sz="3600" b="1" dirty="0"/>
              <a:t> </a:t>
            </a:r>
            <a:r>
              <a:rPr lang="en-GB" sz="3600" b="1" dirty="0" err="1"/>
              <a:t>بَيْنَهُمْ</a:t>
            </a:r>
            <a:r>
              <a:rPr lang="en-GB" sz="3600" b="1" dirty="0"/>
              <a:t> </a:t>
            </a:r>
            <a:r>
              <a:rPr lang="en-GB" sz="3600" b="1" dirty="0" err="1"/>
              <a:t>أَنْ</a:t>
            </a:r>
            <a:r>
              <a:rPr lang="en-GB" sz="3600" b="1" dirty="0"/>
              <a:t> </a:t>
            </a:r>
            <a:r>
              <a:rPr lang="en-GB" sz="3600" b="1" dirty="0" err="1"/>
              <a:t>يُعْطُوهُ</a:t>
            </a:r>
            <a:r>
              <a:rPr lang="en-GB" sz="3600" b="1" dirty="0"/>
              <a:t> </a:t>
            </a:r>
            <a:r>
              <a:rPr lang="en-GB" sz="3600" b="1" dirty="0" err="1"/>
              <a:t>بِالْمَعْرُوفِ</a:t>
            </a:r>
            <a:r>
              <a:rPr lang="en-GB" sz="3600" b="1" dirty="0"/>
              <a:t> </a:t>
            </a:r>
            <a:r>
              <a:rPr lang="en-GB" sz="3600" b="1" dirty="0" err="1"/>
              <a:t>فِي</a:t>
            </a:r>
            <a:r>
              <a:rPr lang="en-GB" sz="3600" b="1" dirty="0"/>
              <a:t> </a:t>
            </a:r>
            <a:r>
              <a:rPr lang="en-GB" sz="3600" b="1" dirty="0" err="1"/>
              <a:t>فِدَاءٍ</a:t>
            </a:r>
            <a:r>
              <a:rPr lang="en-GB" sz="3600" b="1" dirty="0"/>
              <a:t> </a:t>
            </a:r>
            <a:r>
              <a:rPr lang="en-GB" sz="3600" b="1" dirty="0" err="1"/>
              <a:t>أَوْ</a:t>
            </a:r>
            <a:r>
              <a:rPr lang="en-GB" sz="3600" b="1" dirty="0"/>
              <a:t> </a:t>
            </a:r>
            <a:r>
              <a:rPr lang="en-GB" sz="3600" b="1" dirty="0" err="1"/>
              <a:t>عَقْلٍ</a:t>
            </a:r>
            <a:endParaRPr lang="ar-SA" sz="3600" b="1" dirty="0"/>
          </a:p>
          <a:p>
            <a:pPr algn="r" rtl="1"/>
            <a:endParaRPr lang="en-GB" sz="36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846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6463" y="1600201"/>
            <a:ext cx="9655394" cy="4525963"/>
          </a:xfrm>
        </p:spPr>
        <p:txBody>
          <a:bodyPr>
            <a:normAutofit fontScale="47500" lnSpcReduction="20000"/>
          </a:bodyPr>
          <a:lstStyle/>
          <a:p>
            <a:pPr algn="just" rtl="1"/>
            <a:r>
              <a:rPr lang="en-GB" sz="2800" dirty="0" smtClean="0"/>
              <a:t>.</a:t>
            </a:r>
            <a:r>
              <a:rPr lang="ar-SA" sz="7600" b="1" dirty="0" smtClean="0"/>
              <a:t>13- </a:t>
            </a:r>
            <a:r>
              <a:rPr lang="en-GB" sz="7600" b="1" dirty="0" err="1" smtClean="0"/>
              <a:t>وَأَنْ</a:t>
            </a:r>
            <a:r>
              <a:rPr lang="en-GB" sz="7600" b="1" dirty="0" smtClean="0"/>
              <a:t> </a:t>
            </a:r>
            <a:r>
              <a:rPr lang="en-GB" sz="7600" b="1" dirty="0" err="1"/>
              <a:t>لَا</a:t>
            </a:r>
            <a:r>
              <a:rPr lang="en-GB" sz="7600" b="1" dirty="0"/>
              <a:t> </a:t>
            </a:r>
            <a:r>
              <a:rPr lang="en-GB" sz="7600" b="1" dirty="0" err="1"/>
              <a:t>يُحَالِفَ</a:t>
            </a:r>
            <a:r>
              <a:rPr lang="en-GB" sz="7600" b="1" dirty="0"/>
              <a:t> </a:t>
            </a:r>
            <a:r>
              <a:rPr lang="en-GB" sz="7600" b="1" dirty="0" err="1"/>
              <a:t>مُؤْمِنٌ</a:t>
            </a:r>
            <a:r>
              <a:rPr lang="en-GB" sz="7600" b="1" dirty="0"/>
              <a:t> </a:t>
            </a:r>
            <a:r>
              <a:rPr lang="en-GB" sz="7600" b="1" dirty="0" err="1"/>
              <a:t>مَوْلَى</a:t>
            </a:r>
            <a:r>
              <a:rPr lang="en-GB" sz="7600" b="1" dirty="0"/>
              <a:t> </a:t>
            </a:r>
            <a:r>
              <a:rPr lang="en-GB" sz="7600" b="1" dirty="0" err="1"/>
              <a:t>مُؤْمِنٍ</a:t>
            </a:r>
            <a:r>
              <a:rPr lang="en-GB" sz="7600" b="1" dirty="0"/>
              <a:t> </a:t>
            </a:r>
            <a:r>
              <a:rPr lang="en-GB" sz="7600" b="1" dirty="0" err="1" smtClean="0"/>
              <a:t>دُونَهُ</a:t>
            </a:r>
            <a:endParaRPr lang="ar-SA" sz="7600" b="1" dirty="0" smtClean="0"/>
          </a:p>
          <a:p>
            <a:pPr algn="just" rtl="1"/>
            <a:r>
              <a:rPr lang="en-GB" sz="7600" b="1" dirty="0" smtClean="0"/>
              <a:t> </a:t>
            </a:r>
            <a:r>
              <a:rPr lang="ar-SA" sz="7600" b="1" dirty="0" smtClean="0"/>
              <a:t>14- </a:t>
            </a:r>
            <a:r>
              <a:rPr lang="en-GB" sz="7600" b="1" dirty="0" err="1" smtClean="0"/>
              <a:t>وَإِنّ</a:t>
            </a:r>
            <a:r>
              <a:rPr lang="en-GB" sz="7600" b="1" dirty="0" smtClean="0"/>
              <a:t> </a:t>
            </a:r>
            <a:r>
              <a:rPr lang="en-GB" sz="7600" b="1" dirty="0" err="1"/>
              <a:t>الْمُؤْمِنِينَ</a:t>
            </a:r>
            <a:r>
              <a:rPr lang="en-GB" sz="7600" b="1" dirty="0"/>
              <a:t> </a:t>
            </a:r>
            <a:r>
              <a:rPr lang="en-GB" sz="7600" b="1" dirty="0" err="1"/>
              <a:t>الْمُتّقِينَ</a:t>
            </a:r>
            <a:r>
              <a:rPr lang="en-GB" sz="7600" b="1" dirty="0"/>
              <a:t> </a:t>
            </a:r>
            <a:r>
              <a:rPr lang="en-GB" sz="7600" b="1" dirty="0" err="1"/>
              <a:t>عَلَى</a:t>
            </a:r>
            <a:r>
              <a:rPr lang="en-GB" sz="7600" b="1" dirty="0"/>
              <a:t> </a:t>
            </a:r>
            <a:r>
              <a:rPr lang="en-GB" sz="7600" b="1" dirty="0" err="1"/>
              <a:t>مَنْ</a:t>
            </a:r>
            <a:r>
              <a:rPr lang="en-GB" sz="7600" b="1" dirty="0"/>
              <a:t> </a:t>
            </a:r>
            <a:r>
              <a:rPr lang="en-GB" sz="7600" b="1" dirty="0" err="1"/>
              <a:t>بَغَى</a:t>
            </a:r>
            <a:r>
              <a:rPr lang="en-GB" sz="7600" b="1" dirty="0"/>
              <a:t> </a:t>
            </a:r>
            <a:r>
              <a:rPr lang="en-GB" sz="7600" b="1" dirty="0" err="1"/>
              <a:t>مِنْهُمْ</a:t>
            </a:r>
            <a:r>
              <a:rPr lang="en-GB" sz="7600" b="1" dirty="0"/>
              <a:t> </a:t>
            </a:r>
            <a:r>
              <a:rPr lang="en-GB" sz="7600" b="1" dirty="0" err="1"/>
              <a:t>أَوْ</a:t>
            </a:r>
            <a:r>
              <a:rPr lang="en-GB" sz="7600" b="1" dirty="0"/>
              <a:t> </a:t>
            </a:r>
            <a:r>
              <a:rPr lang="en-GB" sz="7600" b="1" dirty="0" err="1"/>
              <a:t>ابْتَغَى</a:t>
            </a:r>
            <a:r>
              <a:rPr lang="en-GB" sz="7600" b="1" dirty="0"/>
              <a:t> </a:t>
            </a:r>
            <a:r>
              <a:rPr lang="en-GB" sz="7600" b="1" dirty="0" err="1">
                <a:solidFill>
                  <a:srgbClr val="00B050"/>
                </a:solidFill>
              </a:rPr>
              <a:t>دَسِيعَةَ</a:t>
            </a:r>
            <a:r>
              <a:rPr lang="en-GB" sz="7600" b="1" dirty="0"/>
              <a:t> </a:t>
            </a:r>
            <a:r>
              <a:rPr lang="en-GB" sz="7600" b="1" dirty="0" err="1"/>
              <a:t>ظُلْمٍ</a:t>
            </a:r>
            <a:r>
              <a:rPr lang="en-GB" sz="7600" b="1" dirty="0"/>
              <a:t> </a:t>
            </a:r>
            <a:r>
              <a:rPr lang="en-GB" sz="7600" b="1" dirty="0" err="1"/>
              <a:t>أَوْ</a:t>
            </a:r>
            <a:r>
              <a:rPr lang="en-GB" sz="7600" b="1" dirty="0"/>
              <a:t> </a:t>
            </a:r>
            <a:r>
              <a:rPr lang="en-GB" sz="7600" b="1" dirty="0" err="1"/>
              <a:t>إثْمٍ</a:t>
            </a:r>
            <a:r>
              <a:rPr lang="en-GB" sz="7600" b="1" dirty="0"/>
              <a:t> </a:t>
            </a:r>
            <a:r>
              <a:rPr lang="en-GB" sz="7600" b="1" dirty="0" err="1"/>
              <a:t>أَوْ</a:t>
            </a:r>
            <a:r>
              <a:rPr lang="en-GB" sz="7600" b="1" dirty="0"/>
              <a:t> </a:t>
            </a:r>
            <a:r>
              <a:rPr lang="en-GB" sz="7600" b="1" dirty="0" err="1"/>
              <a:t>عُدْوَانٍ</a:t>
            </a:r>
            <a:r>
              <a:rPr lang="en-GB" sz="7600" b="1" dirty="0"/>
              <a:t>، </a:t>
            </a:r>
            <a:r>
              <a:rPr lang="en-GB" sz="7600" b="1" dirty="0" err="1"/>
              <a:t>أَوْ</a:t>
            </a:r>
            <a:r>
              <a:rPr lang="en-GB" sz="7600" b="1" dirty="0"/>
              <a:t> </a:t>
            </a:r>
            <a:r>
              <a:rPr lang="en-GB" sz="7600" b="1" dirty="0" err="1"/>
              <a:t>فَسَادٍ</a:t>
            </a:r>
            <a:r>
              <a:rPr lang="en-GB" sz="7600" b="1" dirty="0"/>
              <a:t> </a:t>
            </a:r>
            <a:r>
              <a:rPr lang="en-GB" sz="7600" b="1" dirty="0" err="1"/>
              <a:t>بَيْنَ</a:t>
            </a:r>
            <a:r>
              <a:rPr lang="en-GB" sz="7600" b="1" dirty="0"/>
              <a:t> </a:t>
            </a:r>
            <a:r>
              <a:rPr lang="en-GB" sz="7600" b="1" dirty="0" err="1"/>
              <a:t>الْمُؤْمِنِينَ</a:t>
            </a:r>
            <a:r>
              <a:rPr lang="en-GB" sz="7600" b="1" dirty="0"/>
              <a:t> </a:t>
            </a:r>
            <a:r>
              <a:rPr lang="en-GB" sz="7600" b="1" dirty="0" err="1"/>
              <a:t>وَإِنّ</a:t>
            </a:r>
            <a:r>
              <a:rPr lang="en-GB" sz="7600" b="1" dirty="0"/>
              <a:t> </a:t>
            </a:r>
            <a:r>
              <a:rPr lang="en-GB" sz="7600" b="1" dirty="0" err="1"/>
              <a:t>أَيْدِيَهُمْ</a:t>
            </a:r>
            <a:r>
              <a:rPr lang="en-GB" sz="7600" b="1" dirty="0"/>
              <a:t> </a:t>
            </a:r>
            <a:r>
              <a:rPr lang="en-GB" sz="7600" b="1" dirty="0" err="1"/>
              <a:t>عَلَيْهِ</a:t>
            </a:r>
            <a:r>
              <a:rPr lang="en-GB" sz="7600" b="1" dirty="0"/>
              <a:t> </a:t>
            </a:r>
            <a:r>
              <a:rPr lang="en-GB" sz="7600" b="1" dirty="0" err="1"/>
              <a:t>جَمِيعًا</a:t>
            </a:r>
            <a:r>
              <a:rPr lang="en-GB" sz="7600" b="1" dirty="0"/>
              <a:t>، </a:t>
            </a:r>
            <a:r>
              <a:rPr lang="en-GB" sz="7600" b="1" dirty="0" err="1"/>
              <a:t>وَلَوْ</a:t>
            </a:r>
            <a:r>
              <a:rPr lang="en-GB" sz="7600" b="1" dirty="0"/>
              <a:t> </a:t>
            </a:r>
            <a:r>
              <a:rPr lang="en-GB" sz="7600" b="1" dirty="0" err="1"/>
              <a:t>كَانَ</a:t>
            </a:r>
            <a:r>
              <a:rPr lang="en-GB" sz="7600" b="1" dirty="0"/>
              <a:t> </a:t>
            </a:r>
            <a:r>
              <a:rPr lang="en-GB" sz="7600" b="1" dirty="0" err="1"/>
              <a:t>وَلَدَ</a:t>
            </a:r>
            <a:r>
              <a:rPr lang="en-GB" sz="7600" b="1" dirty="0"/>
              <a:t> </a:t>
            </a:r>
            <a:r>
              <a:rPr lang="en-GB" sz="7600" b="1" dirty="0" err="1" smtClean="0"/>
              <a:t>أَحَدِهِمْ</a:t>
            </a:r>
            <a:endParaRPr lang="ar-SA" sz="7600" b="1" dirty="0" smtClean="0"/>
          </a:p>
          <a:p>
            <a:pPr algn="just" rtl="1"/>
            <a:r>
              <a:rPr lang="ar-SA" sz="7600" b="1" dirty="0" smtClean="0"/>
              <a:t>15- </a:t>
            </a:r>
            <a:r>
              <a:rPr lang="en-GB" sz="7600" b="1" dirty="0" smtClean="0"/>
              <a:t> </a:t>
            </a:r>
            <a:r>
              <a:rPr lang="en-GB" sz="7600" b="1" dirty="0" err="1"/>
              <a:t>وَلَا</a:t>
            </a:r>
            <a:r>
              <a:rPr lang="en-GB" sz="7600" b="1" dirty="0"/>
              <a:t> </a:t>
            </a:r>
            <a:r>
              <a:rPr lang="en-GB" sz="7600" b="1" dirty="0" err="1"/>
              <a:t>يَقْتُلُ</a:t>
            </a:r>
            <a:r>
              <a:rPr lang="en-GB" sz="7600" b="1" dirty="0"/>
              <a:t> </a:t>
            </a:r>
            <a:r>
              <a:rPr lang="en-GB" sz="7600" b="1" dirty="0" err="1"/>
              <a:t>مُؤْمِنٌ</a:t>
            </a:r>
            <a:r>
              <a:rPr lang="en-GB" sz="7600" b="1" dirty="0"/>
              <a:t> </a:t>
            </a:r>
            <a:r>
              <a:rPr lang="en-GB" sz="7600" b="1" dirty="0" err="1"/>
              <a:t>مُؤْمِنًا</a:t>
            </a:r>
            <a:r>
              <a:rPr lang="en-GB" sz="7600" b="1" dirty="0"/>
              <a:t> </a:t>
            </a:r>
            <a:r>
              <a:rPr lang="en-GB" sz="7600" b="1" dirty="0" err="1"/>
              <a:t>فِي</a:t>
            </a:r>
            <a:r>
              <a:rPr lang="en-GB" sz="7600" b="1" dirty="0"/>
              <a:t> </a:t>
            </a:r>
            <a:r>
              <a:rPr lang="en-GB" sz="7600" b="1" dirty="0" err="1"/>
              <a:t>كَافِرٍ</a:t>
            </a:r>
            <a:r>
              <a:rPr lang="en-GB" sz="7600" b="1" dirty="0"/>
              <a:t> </a:t>
            </a:r>
            <a:r>
              <a:rPr lang="en-GB" sz="7600" b="1" dirty="0" err="1"/>
              <a:t>وَلَا</a:t>
            </a:r>
            <a:r>
              <a:rPr lang="en-GB" sz="7600" b="1" dirty="0"/>
              <a:t> </a:t>
            </a:r>
            <a:r>
              <a:rPr lang="en-GB" sz="7600" b="1" dirty="0" err="1"/>
              <a:t>يَنْصُرُ</a:t>
            </a:r>
            <a:r>
              <a:rPr lang="en-GB" sz="7600" b="1" dirty="0"/>
              <a:t> </a:t>
            </a:r>
            <a:r>
              <a:rPr lang="en-GB" sz="7600" b="1" dirty="0" err="1"/>
              <a:t>كَافِرًا</a:t>
            </a:r>
            <a:r>
              <a:rPr lang="en-GB" sz="7600" b="1" dirty="0"/>
              <a:t> </a:t>
            </a:r>
            <a:r>
              <a:rPr lang="en-GB" sz="7600" b="1" dirty="0" err="1"/>
              <a:t>عَلَى</a:t>
            </a:r>
            <a:r>
              <a:rPr lang="en-GB" sz="7600" b="1" dirty="0"/>
              <a:t> </a:t>
            </a:r>
            <a:r>
              <a:rPr lang="en-GB" sz="7600" b="1" dirty="0" err="1" smtClean="0"/>
              <a:t>مُؤْمِنٍ</a:t>
            </a:r>
            <a:endParaRPr lang="ar-SA" sz="7600" b="1" dirty="0"/>
          </a:p>
          <a:p>
            <a:pPr algn="just" rtl="1"/>
            <a:r>
              <a:rPr lang="en-GB" sz="7600" b="1" dirty="0" smtClean="0"/>
              <a:t> </a:t>
            </a:r>
            <a:r>
              <a:rPr lang="ar-SA" sz="7600" b="1" dirty="0" smtClean="0"/>
              <a:t>16- </a:t>
            </a:r>
            <a:r>
              <a:rPr lang="en-GB" sz="7600" b="1" dirty="0" err="1" smtClean="0"/>
              <a:t>وَإِنّ</a:t>
            </a:r>
            <a:r>
              <a:rPr lang="en-GB" sz="7600" b="1" dirty="0" smtClean="0"/>
              <a:t> </a:t>
            </a:r>
            <a:r>
              <a:rPr lang="en-GB" sz="7600" b="1" dirty="0" err="1"/>
              <a:t>ذِمّةَ</a:t>
            </a:r>
            <a:r>
              <a:rPr lang="en-GB" sz="7600" b="1" dirty="0"/>
              <a:t> </a:t>
            </a:r>
            <a:r>
              <a:rPr lang="en-GB" sz="7600" b="1" dirty="0" err="1"/>
              <a:t>اللّهِ</a:t>
            </a:r>
            <a:r>
              <a:rPr lang="en-GB" sz="7600" b="1" dirty="0"/>
              <a:t> </a:t>
            </a:r>
            <a:r>
              <a:rPr lang="en-GB" sz="7600" b="1" dirty="0" err="1"/>
              <a:t>وَاحِدَةٌ</a:t>
            </a:r>
            <a:r>
              <a:rPr lang="en-GB" sz="7600" b="1" dirty="0"/>
              <a:t> </a:t>
            </a:r>
            <a:r>
              <a:rPr lang="en-GB" sz="7600" b="1" dirty="0" err="1"/>
              <a:t>يُجِيرُ</a:t>
            </a:r>
            <a:r>
              <a:rPr lang="en-GB" sz="7600" b="1" dirty="0"/>
              <a:t> </a:t>
            </a:r>
            <a:r>
              <a:rPr lang="en-GB" sz="7600" b="1" dirty="0" err="1"/>
              <a:t>عَلَيْهِمْ</a:t>
            </a:r>
            <a:r>
              <a:rPr lang="en-GB" sz="7600" b="1" dirty="0"/>
              <a:t> </a:t>
            </a:r>
            <a:r>
              <a:rPr lang="en-GB" sz="7600" b="1" dirty="0" err="1"/>
              <a:t>أَدْنَاهُمْ</a:t>
            </a:r>
            <a:r>
              <a:rPr lang="en-GB" sz="7600" b="1" dirty="0"/>
              <a:t> </a:t>
            </a:r>
            <a:r>
              <a:rPr lang="en-GB" sz="7600" b="1" dirty="0" err="1"/>
              <a:t>وَإِنّ</a:t>
            </a:r>
            <a:r>
              <a:rPr lang="en-GB" sz="7600" b="1" dirty="0"/>
              <a:t> </a:t>
            </a:r>
            <a:r>
              <a:rPr lang="en-GB" sz="7600" b="1" dirty="0" err="1"/>
              <a:t>الْمُؤْمِنِينَ</a:t>
            </a:r>
            <a:r>
              <a:rPr lang="en-GB" sz="7600" b="1" dirty="0"/>
              <a:t> </a:t>
            </a:r>
            <a:r>
              <a:rPr lang="en-GB" sz="7600" b="1" dirty="0" err="1"/>
              <a:t>بَعْضُهُمْ</a:t>
            </a:r>
            <a:r>
              <a:rPr lang="en-GB" sz="7600" b="1" dirty="0"/>
              <a:t> </a:t>
            </a:r>
            <a:r>
              <a:rPr lang="en-GB" sz="7600" b="1" dirty="0" err="1" smtClean="0"/>
              <a:t>مَوَالِي</a:t>
            </a:r>
            <a:r>
              <a:rPr lang="en-GB" sz="7600" b="1" dirty="0" smtClean="0"/>
              <a:t> </a:t>
            </a:r>
            <a:r>
              <a:rPr lang="en-GB" sz="7600" b="1" dirty="0" err="1"/>
              <a:t>بَعْضٍ</a:t>
            </a:r>
            <a:r>
              <a:rPr lang="en-GB" sz="7600" b="1" dirty="0"/>
              <a:t> </a:t>
            </a:r>
            <a:r>
              <a:rPr lang="en-GB" sz="7600" b="1" dirty="0" err="1"/>
              <a:t>دُونَ</a:t>
            </a:r>
            <a:r>
              <a:rPr lang="en-GB" sz="7600" b="1" dirty="0"/>
              <a:t> </a:t>
            </a:r>
            <a:r>
              <a:rPr lang="en-GB" sz="7600" b="1" dirty="0" err="1" smtClean="0"/>
              <a:t>النّاسِ</a:t>
            </a:r>
            <a:endParaRPr lang="ar-SA" sz="7600" b="1" dirty="0" smtClean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231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4472" y="1600201"/>
            <a:ext cx="9577385" cy="4525963"/>
          </a:xfrm>
        </p:spPr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17- </a:t>
            </a:r>
            <a:r>
              <a:rPr lang="en-GB" sz="3600" b="1" dirty="0" err="1"/>
              <a:t>وَإِنّهُ</a:t>
            </a:r>
            <a:r>
              <a:rPr lang="en-GB" sz="3600" b="1" dirty="0"/>
              <a:t> </a:t>
            </a:r>
            <a:r>
              <a:rPr lang="en-GB" sz="3600" b="1" dirty="0" err="1"/>
              <a:t>مَنْ</a:t>
            </a:r>
            <a:r>
              <a:rPr lang="en-GB" sz="3600" b="1" dirty="0"/>
              <a:t> </a:t>
            </a:r>
            <a:r>
              <a:rPr lang="en-GB" sz="3600" b="1" dirty="0" err="1"/>
              <a:t>تَبِعَنَا</a:t>
            </a:r>
            <a:r>
              <a:rPr lang="en-GB" sz="3600" b="1" dirty="0"/>
              <a:t> </a:t>
            </a:r>
            <a:r>
              <a:rPr lang="en-GB" sz="3600" b="1" dirty="0" err="1"/>
              <a:t>مِنْ</a:t>
            </a:r>
            <a:r>
              <a:rPr lang="en-GB" sz="3600" b="1" dirty="0"/>
              <a:t> </a:t>
            </a:r>
            <a:r>
              <a:rPr lang="en-GB" sz="3600" b="1" dirty="0" err="1"/>
              <a:t>يَهُودَ</a:t>
            </a:r>
            <a:r>
              <a:rPr lang="en-GB" sz="3600" b="1" dirty="0"/>
              <a:t> </a:t>
            </a:r>
            <a:r>
              <a:rPr lang="en-GB" sz="3600" b="1" dirty="0" err="1"/>
              <a:t>فَإِنّ</a:t>
            </a:r>
            <a:r>
              <a:rPr lang="en-GB" sz="3600" b="1" dirty="0"/>
              <a:t> </a:t>
            </a:r>
            <a:r>
              <a:rPr lang="en-GB" sz="3600" b="1" dirty="0" err="1"/>
              <a:t>لَهُ</a:t>
            </a:r>
            <a:r>
              <a:rPr lang="en-GB" sz="3600" b="1" dirty="0"/>
              <a:t> </a:t>
            </a:r>
            <a:r>
              <a:rPr lang="en-GB" sz="3600" b="1" dirty="0" err="1"/>
              <a:t>النّصْرَ</a:t>
            </a:r>
            <a:r>
              <a:rPr lang="en-GB" sz="3600" b="1" dirty="0"/>
              <a:t> </a:t>
            </a:r>
            <a:r>
              <a:rPr lang="en-GB" sz="3600" b="1" dirty="0" err="1"/>
              <a:t>وَالْأُسْوَةَ</a:t>
            </a:r>
            <a:r>
              <a:rPr lang="en-GB" sz="3600" b="1" dirty="0"/>
              <a:t> </a:t>
            </a:r>
            <a:r>
              <a:rPr lang="en-GB" sz="3600" b="1" dirty="0" err="1"/>
              <a:t>غَيْرَ</a:t>
            </a:r>
            <a:r>
              <a:rPr lang="en-GB" sz="3600" b="1" dirty="0"/>
              <a:t> </a:t>
            </a:r>
            <a:r>
              <a:rPr lang="en-GB" sz="3600" b="1" dirty="0" err="1"/>
              <a:t>مَظْلُومِينَ</a:t>
            </a:r>
            <a:r>
              <a:rPr lang="en-GB" sz="3600" b="1" dirty="0"/>
              <a:t> </a:t>
            </a:r>
            <a:r>
              <a:rPr lang="en-GB" sz="3600" b="1" dirty="0" err="1"/>
              <a:t>وَلَا</a:t>
            </a:r>
            <a:r>
              <a:rPr lang="en-GB" sz="3600" b="1" dirty="0"/>
              <a:t> </a:t>
            </a:r>
            <a:r>
              <a:rPr lang="en-GB" sz="3600" b="1" dirty="0" err="1"/>
              <a:t>مُتَنَاصَرِينَ</a:t>
            </a:r>
            <a:r>
              <a:rPr lang="en-GB" sz="3600" b="1" dirty="0"/>
              <a:t> </a:t>
            </a:r>
            <a:r>
              <a:rPr lang="en-GB" sz="3600" b="1" dirty="0" err="1"/>
              <a:t>عَلَيْهِمْ</a:t>
            </a:r>
            <a:endParaRPr lang="ar-SA" sz="3600" b="1" dirty="0"/>
          </a:p>
          <a:p>
            <a:pPr algn="just" rtl="1"/>
            <a:r>
              <a:rPr lang="ar-SA" sz="3600" b="1" dirty="0" smtClean="0"/>
              <a:t>18- </a:t>
            </a:r>
            <a:r>
              <a:rPr lang="en-GB" sz="3600" b="1" dirty="0" err="1" smtClean="0"/>
              <a:t>وَإِنّ</a:t>
            </a:r>
            <a:r>
              <a:rPr lang="en-GB" sz="3600" b="1" dirty="0" smtClean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سِلْمَ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/>
              <a:t>الْمُؤْمِنِينَ</a:t>
            </a:r>
            <a:r>
              <a:rPr lang="en-GB" sz="3600" b="1" dirty="0"/>
              <a:t> </a:t>
            </a:r>
            <a:r>
              <a:rPr lang="en-GB" sz="3600" b="1" dirty="0" err="1"/>
              <a:t>وَاحِدَةٌ</a:t>
            </a:r>
            <a:r>
              <a:rPr lang="en-GB" sz="3600" b="1" dirty="0"/>
              <a:t> </a:t>
            </a:r>
            <a:r>
              <a:rPr lang="en-GB" sz="3600" b="1" dirty="0" err="1"/>
              <a:t>لَا</a:t>
            </a:r>
            <a:r>
              <a:rPr lang="en-GB" sz="3600" b="1" dirty="0"/>
              <a:t> </a:t>
            </a:r>
            <a:r>
              <a:rPr lang="en-GB" sz="3600" b="1" dirty="0" err="1"/>
              <a:t>يُسَالَمُ</a:t>
            </a:r>
            <a:r>
              <a:rPr lang="en-GB" sz="3600" b="1" dirty="0"/>
              <a:t> </a:t>
            </a:r>
            <a:r>
              <a:rPr lang="en-GB" sz="3600" b="1" dirty="0" err="1"/>
              <a:t>مُؤْمِنٌ</a:t>
            </a:r>
            <a:r>
              <a:rPr lang="en-GB" sz="3600" b="1" dirty="0"/>
              <a:t> </a:t>
            </a:r>
            <a:r>
              <a:rPr lang="en-GB" sz="3600" b="1" dirty="0" err="1"/>
              <a:t>دُونَ</a:t>
            </a:r>
            <a:r>
              <a:rPr lang="en-GB" sz="3600" b="1" dirty="0"/>
              <a:t> </a:t>
            </a:r>
            <a:r>
              <a:rPr lang="en-GB" sz="3600" b="1" dirty="0" err="1"/>
              <a:t>مُؤْمِنٍ</a:t>
            </a:r>
            <a:r>
              <a:rPr lang="en-GB" sz="3600" b="1" dirty="0"/>
              <a:t> </a:t>
            </a:r>
            <a:r>
              <a:rPr lang="en-GB" sz="3600" b="1" dirty="0" err="1"/>
              <a:t>فِي</a:t>
            </a:r>
            <a:r>
              <a:rPr lang="en-GB" sz="3600" b="1" dirty="0"/>
              <a:t> </a:t>
            </a:r>
            <a:r>
              <a:rPr lang="en-GB" sz="3600" b="1" dirty="0" err="1"/>
              <a:t>قِتَالٍ</a:t>
            </a:r>
            <a:r>
              <a:rPr lang="en-GB" sz="3600" b="1" dirty="0"/>
              <a:t> </a:t>
            </a:r>
            <a:r>
              <a:rPr lang="en-GB" sz="3600" b="1" dirty="0" err="1"/>
              <a:t>فِي</a:t>
            </a:r>
            <a:r>
              <a:rPr lang="en-GB" sz="3600" b="1" dirty="0"/>
              <a:t> </a:t>
            </a:r>
            <a:r>
              <a:rPr lang="en-GB" sz="3600" b="1" dirty="0" err="1"/>
              <a:t>سَبِيلِ</a:t>
            </a:r>
            <a:r>
              <a:rPr lang="en-GB" sz="3600" b="1" dirty="0"/>
              <a:t> </a:t>
            </a:r>
            <a:r>
              <a:rPr lang="en-GB" sz="3600" b="1" dirty="0" err="1"/>
              <a:t>اللّهِ</a:t>
            </a:r>
            <a:r>
              <a:rPr lang="en-GB" sz="3600" b="1" dirty="0"/>
              <a:t> </a:t>
            </a:r>
            <a:r>
              <a:rPr lang="en-GB" sz="3600" b="1" dirty="0" err="1"/>
              <a:t>إلّا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سَوَاءٍ</a:t>
            </a:r>
            <a:r>
              <a:rPr lang="en-GB" sz="3600" b="1" dirty="0"/>
              <a:t> </a:t>
            </a:r>
            <a:r>
              <a:rPr lang="en-GB" sz="3600" b="1" dirty="0" err="1"/>
              <a:t>وَعَدْلٍ</a:t>
            </a:r>
            <a:r>
              <a:rPr lang="en-GB" sz="3600" b="1" dirty="0"/>
              <a:t> </a:t>
            </a:r>
            <a:r>
              <a:rPr lang="en-GB" sz="3600" b="1" dirty="0" err="1"/>
              <a:t>بَيْنَهُمْ</a:t>
            </a:r>
            <a:endParaRPr lang="ar-SA" sz="3600" b="1" dirty="0"/>
          </a:p>
          <a:p>
            <a:pPr algn="just" rtl="1"/>
            <a:r>
              <a:rPr lang="en-GB" sz="3600" b="1" dirty="0"/>
              <a:t> </a:t>
            </a:r>
            <a:r>
              <a:rPr lang="ar-SA" sz="3600" b="1" dirty="0"/>
              <a:t>19-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كُلّ</a:t>
            </a:r>
            <a:r>
              <a:rPr lang="en-GB" sz="3600" b="1" dirty="0"/>
              <a:t> </a:t>
            </a:r>
            <a:r>
              <a:rPr lang="en-GB" sz="3600" b="1" dirty="0" err="1"/>
              <a:t>غَازِيَةٍ</a:t>
            </a:r>
            <a:r>
              <a:rPr lang="en-GB" sz="3600" b="1" dirty="0"/>
              <a:t> </a:t>
            </a:r>
            <a:r>
              <a:rPr lang="en-GB" sz="3600" b="1" dirty="0" err="1"/>
              <a:t>غَزَتْ</a:t>
            </a:r>
            <a:r>
              <a:rPr lang="en-GB" sz="3600" b="1" dirty="0"/>
              <a:t> </a:t>
            </a:r>
            <a:r>
              <a:rPr lang="en-GB" sz="3600" b="1" dirty="0" err="1"/>
              <a:t>مَعَنَا</a:t>
            </a:r>
            <a:r>
              <a:rPr lang="en-GB" sz="3600" b="1" dirty="0"/>
              <a:t> </a:t>
            </a:r>
            <a:r>
              <a:rPr lang="en-GB" sz="3600" b="1" dirty="0" err="1"/>
              <a:t>يُعْقِبُ</a:t>
            </a:r>
            <a:r>
              <a:rPr lang="en-GB" sz="3600" b="1" dirty="0"/>
              <a:t> </a:t>
            </a:r>
            <a:r>
              <a:rPr lang="en-GB" sz="3600" b="1" dirty="0" err="1"/>
              <a:t>بَعْضُهَا</a:t>
            </a:r>
            <a:r>
              <a:rPr lang="en-GB" sz="3600" b="1" dirty="0"/>
              <a:t> </a:t>
            </a:r>
            <a:r>
              <a:rPr lang="en-GB" sz="3600" b="1" dirty="0" err="1" smtClean="0"/>
              <a:t>بَعْضًا</a:t>
            </a:r>
            <a:endParaRPr lang="ar-SA" sz="3600" b="1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492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4472" y="1600201"/>
            <a:ext cx="9577385" cy="4525963"/>
          </a:xfrm>
        </p:spPr>
        <p:txBody>
          <a:bodyPr>
            <a:normAutofit/>
          </a:bodyPr>
          <a:lstStyle/>
          <a:p>
            <a:pPr algn="r" rtl="1"/>
            <a:r>
              <a:rPr lang="en-GB" sz="3600" b="1" dirty="0"/>
              <a:t> </a:t>
            </a:r>
            <a:r>
              <a:rPr lang="ar-SA" sz="3600" b="1" dirty="0"/>
              <a:t>20-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الْمُؤْمِنِينَ</a:t>
            </a:r>
            <a:r>
              <a:rPr lang="en-GB" sz="3600" b="1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يُبِئْ</a:t>
            </a:r>
            <a:r>
              <a:rPr lang="en-GB" sz="3600" b="1" dirty="0"/>
              <a:t> </a:t>
            </a:r>
            <a:r>
              <a:rPr lang="en-GB" sz="3600" b="1" dirty="0" err="1"/>
              <a:t>بَعْضُهُمْ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بَعْضٍ</a:t>
            </a:r>
            <a:r>
              <a:rPr lang="en-GB" sz="3600" b="1" dirty="0"/>
              <a:t> </a:t>
            </a:r>
            <a:r>
              <a:rPr lang="en-GB" sz="3600" b="1" dirty="0" err="1"/>
              <a:t>بِمَا</a:t>
            </a:r>
            <a:r>
              <a:rPr lang="en-GB" sz="3600" b="1" dirty="0"/>
              <a:t> </a:t>
            </a:r>
            <a:r>
              <a:rPr lang="en-GB" sz="3600" b="1" dirty="0" err="1"/>
              <a:t>نَالَ</a:t>
            </a:r>
            <a:r>
              <a:rPr lang="en-GB" sz="3600" b="1" dirty="0"/>
              <a:t> </a:t>
            </a:r>
            <a:r>
              <a:rPr lang="en-GB" sz="3600" b="1" dirty="0" err="1"/>
              <a:t>دِمَاءَهُمْ</a:t>
            </a:r>
            <a:r>
              <a:rPr lang="en-GB" sz="3600" b="1" dirty="0"/>
              <a:t> </a:t>
            </a:r>
            <a:r>
              <a:rPr lang="en-GB" sz="3600" b="1" dirty="0" err="1"/>
              <a:t>فِي</a:t>
            </a:r>
            <a:r>
              <a:rPr lang="en-GB" sz="3600" b="1" dirty="0"/>
              <a:t> </a:t>
            </a:r>
            <a:r>
              <a:rPr lang="en-GB" sz="3600" b="1" dirty="0" err="1"/>
              <a:t>سَبِيلِ</a:t>
            </a:r>
            <a:r>
              <a:rPr lang="en-GB" sz="3600" b="1" dirty="0"/>
              <a:t> </a:t>
            </a:r>
            <a:r>
              <a:rPr lang="en-GB" sz="3600" b="1" dirty="0" err="1"/>
              <a:t>اللّهِ</a:t>
            </a:r>
            <a:endParaRPr lang="ar-SA" sz="3600" b="1" dirty="0"/>
          </a:p>
          <a:p>
            <a:pPr algn="r" rtl="1"/>
            <a:r>
              <a:rPr lang="ar-SA" sz="3600" b="1" dirty="0"/>
              <a:t>21-</a:t>
            </a:r>
            <a:r>
              <a:rPr lang="en-GB" sz="3600" b="1" dirty="0"/>
              <a:t>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الْمُؤْمِنِينَ</a:t>
            </a:r>
            <a:r>
              <a:rPr lang="en-GB" sz="3600" b="1" dirty="0"/>
              <a:t> </a:t>
            </a:r>
            <a:r>
              <a:rPr lang="en-GB" sz="3600" b="1" dirty="0" err="1"/>
              <a:t>الْمُتّقِينَ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أَحْسَنِ</a:t>
            </a:r>
            <a:r>
              <a:rPr lang="en-GB" sz="3600" b="1" dirty="0"/>
              <a:t> </a:t>
            </a:r>
            <a:r>
              <a:rPr lang="en-GB" sz="3600" b="1" dirty="0" err="1"/>
              <a:t>هُدًى</a:t>
            </a:r>
            <a:r>
              <a:rPr lang="en-GB" sz="3600" b="1" dirty="0"/>
              <a:t> </a:t>
            </a:r>
            <a:r>
              <a:rPr lang="en-GB" sz="3600" b="1" dirty="0" err="1" smtClean="0"/>
              <a:t>وَأَقْوَمِهِ</a:t>
            </a:r>
            <a:endParaRPr lang="ar-SA" sz="3600" b="1" dirty="0"/>
          </a:p>
          <a:p>
            <a:pPr algn="r" rtl="1"/>
            <a:r>
              <a:rPr lang="ar-SA" sz="3600" b="1" dirty="0"/>
              <a:t>22- </a:t>
            </a:r>
            <a:r>
              <a:rPr lang="en-GB" sz="3600" b="1" dirty="0"/>
              <a:t> </a:t>
            </a:r>
            <a:r>
              <a:rPr lang="en-GB" sz="3600" b="1" dirty="0" err="1"/>
              <a:t>وَإِنّهُ</a:t>
            </a:r>
            <a:r>
              <a:rPr lang="en-GB" sz="3600" b="1" dirty="0"/>
              <a:t> </a:t>
            </a:r>
            <a:r>
              <a:rPr lang="en-GB" sz="3600" b="1" dirty="0" err="1"/>
              <a:t>لَا</a:t>
            </a:r>
            <a:r>
              <a:rPr lang="en-GB" sz="3600" b="1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يُجِيرُ</a:t>
            </a:r>
            <a:r>
              <a:rPr lang="en-GB" sz="3600" b="1" dirty="0"/>
              <a:t> </a:t>
            </a:r>
            <a:r>
              <a:rPr lang="en-GB" sz="3600" b="1" dirty="0" err="1"/>
              <a:t>مُشْرِكٌ</a:t>
            </a:r>
            <a:r>
              <a:rPr lang="en-GB" sz="3600" b="1" dirty="0"/>
              <a:t> </a:t>
            </a:r>
            <a:r>
              <a:rPr lang="en-GB" sz="3600" b="1" dirty="0" err="1"/>
              <a:t>مَالًا</a:t>
            </a:r>
            <a:r>
              <a:rPr lang="en-GB" sz="3600" b="1" dirty="0"/>
              <a:t> </a:t>
            </a:r>
            <a:r>
              <a:rPr lang="en-GB" sz="3600" b="1" dirty="0" err="1"/>
              <a:t>لِقُرَيْشٍ</a:t>
            </a:r>
            <a:r>
              <a:rPr lang="en-GB" sz="3600" b="1" dirty="0"/>
              <a:t> </a:t>
            </a:r>
            <a:r>
              <a:rPr lang="en-GB" sz="3600" b="1" dirty="0" err="1"/>
              <a:t>وَلَا</a:t>
            </a:r>
            <a:r>
              <a:rPr lang="en-GB" sz="3600" b="1" dirty="0"/>
              <a:t> </a:t>
            </a:r>
            <a:r>
              <a:rPr lang="en-GB" sz="3600" b="1" dirty="0" err="1"/>
              <a:t>نَفْسَهَا</a:t>
            </a:r>
            <a:r>
              <a:rPr lang="en-GB" sz="3600" b="1" dirty="0"/>
              <a:t>، </a:t>
            </a:r>
            <a:r>
              <a:rPr lang="en-GB" sz="3600" b="1" dirty="0" err="1"/>
              <a:t>وَلَا</a:t>
            </a:r>
            <a:r>
              <a:rPr lang="en-GB" sz="3600" b="1" dirty="0"/>
              <a:t> </a:t>
            </a:r>
            <a:r>
              <a:rPr lang="en-GB" sz="3600" b="1" dirty="0" err="1"/>
              <a:t>يَحُولُ</a:t>
            </a:r>
            <a:r>
              <a:rPr lang="en-GB" sz="3600" b="1" dirty="0"/>
              <a:t> </a:t>
            </a:r>
            <a:r>
              <a:rPr lang="en-GB" sz="3600" b="1" dirty="0" err="1"/>
              <a:t>دُونَهُ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مُؤْمِنٍ</a:t>
            </a:r>
            <a:endParaRPr lang="ar-SA" sz="3600" b="1" dirty="0"/>
          </a:p>
          <a:p>
            <a:pPr algn="r" rtl="1"/>
            <a:endParaRPr lang="en-GB" sz="3600" b="1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80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6463" y="1600201"/>
            <a:ext cx="9655394" cy="4525963"/>
          </a:xfrm>
        </p:spPr>
        <p:txBody>
          <a:bodyPr/>
          <a:lstStyle/>
          <a:p>
            <a:pPr algn="just" rtl="1"/>
            <a:r>
              <a:rPr lang="ar-SA" sz="3600" b="1" dirty="0"/>
              <a:t>23- </a:t>
            </a:r>
            <a:r>
              <a:rPr lang="en-GB" sz="3600" b="1" dirty="0"/>
              <a:t> </a:t>
            </a:r>
            <a:r>
              <a:rPr lang="en-GB" sz="3600" b="1" dirty="0" err="1"/>
              <a:t>وَإِنّهُ</a:t>
            </a:r>
            <a:r>
              <a:rPr lang="en-GB" sz="3600" b="1" dirty="0"/>
              <a:t> </a:t>
            </a:r>
            <a:r>
              <a:rPr lang="en-GB" sz="3600" b="1" dirty="0" err="1"/>
              <a:t>مَنْ</a:t>
            </a:r>
            <a:r>
              <a:rPr lang="en-GB" sz="3600" b="1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اعْتَبَطَ</a:t>
            </a:r>
            <a:r>
              <a:rPr lang="en-GB" sz="3600" b="1" dirty="0"/>
              <a:t> </a:t>
            </a:r>
            <a:r>
              <a:rPr lang="en-GB" sz="3600" b="1" dirty="0" err="1"/>
              <a:t>مُؤْمِنًا</a:t>
            </a:r>
            <a:r>
              <a:rPr lang="en-GB" sz="3600" b="1" dirty="0"/>
              <a:t> </a:t>
            </a:r>
            <a:r>
              <a:rPr lang="en-GB" sz="3600" b="1" dirty="0" err="1"/>
              <a:t>قَتْلًا</a:t>
            </a:r>
            <a:r>
              <a:rPr lang="en-GB" sz="3600" b="1" dirty="0"/>
              <a:t> </a:t>
            </a:r>
            <a:r>
              <a:rPr lang="en-GB" sz="3600" b="1" dirty="0" err="1"/>
              <a:t>عَنْ</a:t>
            </a:r>
            <a:r>
              <a:rPr lang="en-GB" sz="3600" b="1" dirty="0"/>
              <a:t> </a:t>
            </a:r>
            <a:r>
              <a:rPr lang="en-GB" sz="3600" b="1" dirty="0" err="1"/>
              <a:t>بَيّنَةٍ</a:t>
            </a:r>
            <a:r>
              <a:rPr lang="en-GB" sz="3600" b="1" dirty="0"/>
              <a:t> </a:t>
            </a:r>
            <a:r>
              <a:rPr lang="en-GB" sz="3600" b="1" dirty="0" err="1"/>
              <a:t>فَإِنّهُ</a:t>
            </a:r>
            <a:r>
              <a:rPr lang="en-GB" sz="3600" b="1" dirty="0"/>
              <a:t> </a:t>
            </a:r>
            <a:r>
              <a:rPr lang="en-GB" sz="3600" b="1" dirty="0" err="1"/>
              <a:t>قَوَدٌ</a:t>
            </a:r>
            <a:r>
              <a:rPr lang="en-GB" sz="3600" b="1" dirty="0"/>
              <a:t> </a:t>
            </a:r>
            <a:r>
              <a:rPr lang="en-GB" sz="3600" b="1" dirty="0" err="1"/>
              <a:t>بِهِ</a:t>
            </a:r>
            <a:r>
              <a:rPr lang="en-GB" sz="3600" b="1" dirty="0"/>
              <a:t> </a:t>
            </a:r>
            <a:r>
              <a:rPr lang="en-GB" sz="3600" b="1" dirty="0" err="1"/>
              <a:t>إلّا</a:t>
            </a:r>
            <a:r>
              <a:rPr lang="en-GB" sz="3600" b="1" dirty="0"/>
              <a:t> </a:t>
            </a:r>
            <a:r>
              <a:rPr lang="en-GB" sz="3600" b="1" dirty="0" err="1"/>
              <a:t>أَنْ</a:t>
            </a:r>
            <a:r>
              <a:rPr lang="en-GB" sz="3600" b="1" dirty="0"/>
              <a:t> </a:t>
            </a:r>
            <a:r>
              <a:rPr lang="en-GB" sz="3600" b="1" dirty="0" err="1"/>
              <a:t>يَرْضَى</a:t>
            </a:r>
            <a:r>
              <a:rPr lang="en-GB" sz="3600" b="1" dirty="0"/>
              <a:t> </a:t>
            </a:r>
            <a:r>
              <a:rPr lang="en-GB" sz="3600" b="1" dirty="0" err="1"/>
              <a:t>وَلِيّ</a:t>
            </a:r>
            <a:r>
              <a:rPr lang="en-GB" sz="3600" b="1" dirty="0"/>
              <a:t> </a:t>
            </a:r>
            <a:r>
              <a:rPr lang="en-GB" sz="3600" b="1" dirty="0" err="1"/>
              <a:t>الْمَقْتُولِ</a:t>
            </a:r>
            <a:r>
              <a:rPr lang="en-GB" sz="3600" b="1" dirty="0"/>
              <a:t>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الْمُؤْمِنِينَ</a:t>
            </a:r>
            <a:r>
              <a:rPr lang="en-GB" sz="3600" b="1" dirty="0"/>
              <a:t> </a:t>
            </a:r>
            <a:r>
              <a:rPr lang="en-GB" sz="3600" b="1" dirty="0" err="1"/>
              <a:t>عَلَيْهِ</a:t>
            </a:r>
            <a:r>
              <a:rPr lang="en-GB" sz="3600" b="1" dirty="0"/>
              <a:t> </a:t>
            </a:r>
            <a:r>
              <a:rPr lang="en-GB" sz="3600" b="1" dirty="0" err="1"/>
              <a:t>كَافّةٌ</a:t>
            </a:r>
            <a:r>
              <a:rPr lang="en-GB" sz="3600" b="1" dirty="0"/>
              <a:t> </a:t>
            </a:r>
            <a:r>
              <a:rPr lang="en-GB" sz="3600" b="1" dirty="0" err="1"/>
              <a:t>وَلَا</a:t>
            </a:r>
            <a:r>
              <a:rPr lang="en-GB" sz="3600" b="1" dirty="0"/>
              <a:t> </a:t>
            </a:r>
            <a:r>
              <a:rPr lang="en-GB" sz="3600" b="1" dirty="0" err="1"/>
              <a:t>يَحِلّ</a:t>
            </a:r>
            <a:r>
              <a:rPr lang="en-GB" sz="3600" b="1" dirty="0"/>
              <a:t> </a:t>
            </a:r>
            <a:r>
              <a:rPr lang="en-GB" sz="3600" b="1" dirty="0" err="1"/>
              <a:t>لَهُمْ</a:t>
            </a:r>
            <a:r>
              <a:rPr lang="en-GB" sz="3600" b="1" dirty="0"/>
              <a:t> </a:t>
            </a:r>
            <a:r>
              <a:rPr lang="en-GB" sz="3600" b="1" dirty="0" err="1"/>
              <a:t>إلّا</a:t>
            </a:r>
            <a:r>
              <a:rPr lang="en-GB" sz="3600" b="1" dirty="0"/>
              <a:t> </a:t>
            </a:r>
            <a:r>
              <a:rPr lang="en-GB" sz="3600" b="1" dirty="0" err="1"/>
              <a:t>قِيَامٌ</a:t>
            </a:r>
            <a:r>
              <a:rPr lang="en-GB" sz="3600" b="1" dirty="0"/>
              <a:t> </a:t>
            </a:r>
            <a:r>
              <a:rPr lang="en-GB" sz="3600" b="1" dirty="0" err="1"/>
              <a:t>عَلَيْهِ</a:t>
            </a:r>
            <a:endParaRPr lang="ar-SA" sz="3600" b="1" dirty="0"/>
          </a:p>
          <a:p>
            <a:pPr algn="just" rtl="1"/>
            <a:r>
              <a:rPr lang="ar-SA" sz="3600" b="1" dirty="0"/>
              <a:t>24- </a:t>
            </a:r>
            <a:r>
              <a:rPr lang="en-GB" sz="3600" b="1" dirty="0"/>
              <a:t> </a:t>
            </a:r>
            <a:r>
              <a:rPr lang="en-GB" sz="3600" b="1" dirty="0" err="1"/>
              <a:t>وَإِنّهُ</a:t>
            </a:r>
            <a:r>
              <a:rPr lang="en-GB" sz="3600" b="1" dirty="0"/>
              <a:t> </a:t>
            </a:r>
            <a:r>
              <a:rPr lang="en-GB" sz="3600" b="1" dirty="0" err="1"/>
              <a:t>لَا</a:t>
            </a:r>
            <a:r>
              <a:rPr lang="en-GB" sz="3600" b="1" dirty="0"/>
              <a:t> </a:t>
            </a:r>
            <a:r>
              <a:rPr lang="en-GB" sz="3600" b="1" dirty="0" err="1"/>
              <a:t>يَحِلّ</a:t>
            </a:r>
            <a:r>
              <a:rPr lang="en-GB" sz="3600" b="1" dirty="0"/>
              <a:t> </a:t>
            </a:r>
            <a:r>
              <a:rPr lang="en-GB" sz="3600" b="1" dirty="0" err="1"/>
              <a:t>لِمُؤْمِنٍ</a:t>
            </a:r>
            <a:r>
              <a:rPr lang="en-GB" sz="3600" b="1" dirty="0"/>
              <a:t> </a:t>
            </a:r>
            <a:r>
              <a:rPr lang="en-GB" sz="3600" b="1" dirty="0" err="1"/>
              <a:t>أَقَرّ</a:t>
            </a:r>
            <a:r>
              <a:rPr lang="en-GB" sz="3600" b="1" dirty="0"/>
              <a:t> </a:t>
            </a:r>
            <a:r>
              <a:rPr lang="en-GB" sz="3600" b="1" dirty="0" err="1"/>
              <a:t>بِمَا</a:t>
            </a:r>
            <a:r>
              <a:rPr lang="en-GB" sz="3600" b="1" dirty="0"/>
              <a:t> </a:t>
            </a:r>
            <a:r>
              <a:rPr lang="en-GB" sz="3600" b="1" dirty="0" err="1"/>
              <a:t>فِي</a:t>
            </a:r>
            <a:r>
              <a:rPr lang="en-GB" sz="3600" b="1" dirty="0"/>
              <a:t> </a:t>
            </a:r>
            <a:r>
              <a:rPr lang="en-GB" sz="3600" b="1" dirty="0" err="1"/>
              <a:t>هَذِهِ</a:t>
            </a:r>
            <a:r>
              <a:rPr lang="en-GB" sz="3600" b="1" dirty="0"/>
              <a:t> </a:t>
            </a:r>
            <a:r>
              <a:rPr lang="en-GB" sz="3600" b="1" dirty="0" err="1"/>
              <a:t>الصّحِيفَةِ</a:t>
            </a:r>
            <a:r>
              <a:rPr lang="en-GB" sz="3600" b="1" dirty="0"/>
              <a:t> </a:t>
            </a:r>
            <a:r>
              <a:rPr lang="en-GB" sz="3600" b="1" dirty="0" err="1"/>
              <a:t>وَآمَنَ</a:t>
            </a:r>
            <a:r>
              <a:rPr lang="en-GB" sz="3600" b="1" dirty="0"/>
              <a:t> </a:t>
            </a:r>
            <a:r>
              <a:rPr lang="en-GB" sz="3600" b="1" dirty="0" err="1"/>
              <a:t>بِاَللّهِ</a:t>
            </a:r>
            <a:r>
              <a:rPr lang="en-GB" sz="3600" b="1" dirty="0"/>
              <a:t> </a:t>
            </a:r>
            <a:r>
              <a:rPr lang="en-GB" sz="3600" b="1" dirty="0" err="1"/>
              <a:t>وَالْيَوْمِ</a:t>
            </a:r>
            <a:r>
              <a:rPr lang="en-GB" sz="3600" b="1" dirty="0"/>
              <a:t> </a:t>
            </a:r>
            <a:r>
              <a:rPr lang="en-GB" sz="3600" b="1" dirty="0" err="1"/>
              <a:t>الْآخِرِ</a:t>
            </a:r>
            <a:r>
              <a:rPr lang="en-GB" sz="3600" b="1" dirty="0"/>
              <a:t> </a:t>
            </a:r>
            <a:r>
              <a:rPr lang="en-GB" sz="3600" b="1" dirty="0" err="1"/>
              <a:t>أَنْ</a:t>
            </a:r>
            <a:r>
              <a:rPr lang="en-GB" sz="3600" b="1" dirty="0"/>
              <a:t> </a:t>
            </a:r>
            <a:r>
              <a:rPr lang="en-GB" sz="3600" b="1" dirty="0" err="1"/>
              <a:t>يَنْصُرَ</a:t>
            </a:r>
            <a:r>
              <a:rPr lang="en-GB" sz="3600" b="1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مُحْدِثًا</a:t>
            </a:r>
            <a:r>
              <a:rPr lang="en-GB" sz="3600" b="1" dirty="0"/>
              <a:t> </a:t>
            </a:r>
            <a:r>
              <a:rPr lang="en-GB" sz="3600" b="1" dirty="0" err="1"/>
              <a:t>وَلَا</a:t>
            </a:r>
            <a:r>
              <a:rPr lang="en-GB" sz="3600" b="1" dirty="0"/>
              <a:t> </a:t>
            </a:r>
            <a:r>
              <a:rPr lang="en-GB" sz="3600" b="1" dirty="0" err="1"/>
              <a:t>يُؤْوِيهِ</a:t>
            </a:r>
            <a:r>
              <a:rPr lang="en-GB" sz="3600" b="1" dirty="0"/>
              <a:t> </a:t>
            </a:r>
            <a:r>
              <a:rPr lang="en-GB" sz="3600" b="1" dirty="0" err="1"/>
              <a:t>وَأَنّهُ</a:t>
            </a:r>
            <a:r>
              <a:rPr lang="en-GB" sz="3600" b="1" dirty="0"/>
              <a:t> </a:t>
            </a:r>
            <a:r>
              <a:rPr lang="en-GB" sz="3600" b="1" dirty="0" err="1"/>
              <a:t>مَنْ</a:t>
            </a:r>
            <a:r>
              <a:rPr lang="en-GB" sz="3600" b="1" dirty="0"/>
              <a:t> </a:t>
            </a:r>
            <a:r>
              <a:rPr lang="en-GB" sz="3600" b="1" dirty="0" err="1"/>
              <a:t>نَصَرَهُ</a:t>
            </a:r>
            <a:r>
              <a:rPr lang="en-GB" sz="3600" b="1" dirty="0"/>
              <a:t> </a:t>
            </a:r>
            <a:r>
              <a:rPr lang="en-GB" sz="3600" b="1" dirty="0" err="1"/>
              <a:t>أَوْ</a:t>
            </a:r>
            <a:r>
              <a:rPr lang="en-GB" sz="3600" b="1" dirty="0"/>
              <a:t> </a:t>
            </a:r>
            <a:r>
              <a:rPr lang="en-GB" sz="3600" b="1" dirty="0" err="1"/>
              <a:t>آوَاهُ</a:t>
            </a:r>
            <a:r>
              <a:rPr lang="en-GB" sz="3600" b="1" dirty="0"/>
              <a:t> </a:t>
            </a:r>
            <a:r>
              <a:rPr lang="en-GB" sz="3600" b="1" dirty="0" err="1"/>
              <a:t>فَإِنّ</a:t>
            </a:r>
            <a:r>
              <a:rPr lang="en-GB" sz="3600" b="1" dirty="0"/>
              <a:t> </a:t>
            </a:r>
            <a:r>
              <a:rPr lang="en-GB" sz="3600" b="1" dirty="0" err="1"/>
              <a:t>عَلَيْهِ</a:t>
            </a:r>
            <a:r>
              <a:rPr lang="en-GB" sz="3600" b="1" dirty="0"/>
              <a:t> </a:t>
            </a:r>
            <a:r>
              <a:rPr lang="en-GB" sz="3600" b="1" dirty="0" err="1"/>
              <a:t>لَعْنَةَ</a:t>
            </a:r>
            <a:r>
              <a:rPr lang="en-GB" sz="3600" b="1" dirty="0"/>
              <a:t> </a:t>
            </a:r>
            <a:r>
              <a:rPr lang="en-GB" sz="3600" b="1" dirty="0" err="1"/>
              <a:t>اللّهِ</a:t>
            </a:r>
            <a:r>
              <a:rPr lang="en-GB" sz="3600" b="1" dirty="0"/>
              <a:t> </a:t>
            </a:r>
            <a:r>
              <a:rPr lang="en-GB" sz="3600" b="1" dirty="0" err="1"/>
              <a:t>وَغَضَبَهُ</a:t>
            </a:r>
            <a:r>
              <a:rPr lang="en-GB" sz="3600" b="1" dirty="0"/>
              <a:t> </a:t>
            </a:r>
            <a:r>
              <a:rPr lang="en-GB" sz="3600" b="1" dirty="0" err="1"/>
              <a:t>يَوْمَ</a:t>
            </a:r>
            <a:r>
              <a:rPr lang="en-GB" sz="3600" b="1" dirty="0"/>
              <a:t> </a:t>
            </a:r>
            <a:r>
              <a:rPr lang="en-GB" sz="3600" b="1" dirty="0" err="1"/>
              <a:t>الْقِيَامَةِ</a:t>
            </a:r>
            <a:r>
              <a:rPr lang="en-GB" sz="3600" b="1" dirty="0"/>
              <a:t>. </a:t>
            </a:r>
            <a:r>
              <a:rPr lang="en-GB" sz="3600" b="1" dirty="0" err="1"/>
              <a:t>وَلَا</a:t>
            </a:r>
            <a:r>
              <a:rPr lang="en-GB" sz="3600" b="1" dirty="0"/>
              <a:t> </a:t>
            </a:r>
            <a:r>
              <a:rPr lang="en-GB" sz="3600" b="1" dirty="0" err="1"/>
              <a:t>يُؤْخَذُ</a:t>
            </a:r>
            <a:r>
              <a:rPr lang="en-GB" sz="3600" b="1" dirty="0"/>
              <a:t> </a:t>
            </a:r>
            <a:r>
              <a:rPr lang="en-GB" sz="3600" b="1" dirty="0" err="1"/>
              <a:t>مِنْهُ</a:t>
            </a:r>
            <a:r>
              <a:rPr lang="en-GB" sz="3600" b="1" dirty="0"/>
              <a:t> </a:t>
            </a:r>
            <a:r>
              <a:rPr lang="en-GB" sz="3600" b="1" dirty="0" err="1"/>
              <a:t>صَرْفٌ</a:t>
            </a:r>
            <a:r>
              <a:rPr lang="en-GB" sz="3600" b="1" dirty="0"/>
              <a:t> </a:t>
            </a:r>
            <a:r>
              <a:rPr lang="en-GB" sz="3600" b="1" dirty="0" err="1"/>
              <a:t>وَلَا</a:t>
            </a:r>
            <a:r>
              <a:rPr lang="en-GB" sz="3600" b="1" dirty="0"/>
              <a:t> </a:t>
            </a:r>
            <a:r>
              <a:rPr lang="en-GB" sz="3600" b="1" dirty="0" err="1" smtClean="0"/>
              <a:t>عَدْلٌ</a:t>
            </a:r>
            <a:endParaRPr lang="en-GB" sz="3600" b="1" dirty="0"/>
          </a:p>
          <a:p>
            <a:pPr algn="r" rtl="1"/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100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600201"/>
            <a:ext cx="9771856" cy="4525963"/>
          </a:xfrm>
        </p:spPr>
        <p:txBody>
          <a:bodyPr>
            <a:normAutofit/>
          </a:bodyPr>
          <a:lstStyle/>
          <a:p>
            <a:pPr algn="r" rtl="1"/>
            <a:r>
              <a:rPr lang="ar-SA" b="1" dirty="0" smtClean="0"/>
              <a:t>25-</a:t>
            </a:r>
            <a:r>
              <a:rPr lang="en-GB" b="1" dirty="0" err="1" smtClean="0"/>
              <a:t>وَإِنّكُمْ</a:t>
            </a:r>
            <a:r>
              <a:rPr lang="ar-SA" b="1" dirty="0" smtClean="0"/>
              <a:t> </a:t>
            </a:r>
            <a:r>
              <a:rPr lang="en-GB" b="1" dirty="0" err="1" smtClean="0"/>
              <a:t>مَهْمَا</a:t>
            </a:r>
            <a:r>
              <a:rPr lang="en-GB" b="1" dirty="0" smtClean="0"/>
              <a:t> </a:t>
            </a:r>
            <a:r>
              <a:rPr lang="en-GB" b="1" dirty="0" err="1"/>
              <a:t>اخْتَلَفْتُمْ</a:t>
            </a:r>
            <a:r>
              <a:rPr lang="en-GB" b="1" dirty="0"/>
              <a:t> </a:t>
            </a:r>
            <a:r>
              <a:rPr lang="en-GB" b="1" dirty="0" err="1"/>
              <a:t>فِيهِ</a:t>
            </a:r>
            <a:r>
              <a:rPr lang="en-GB" b="1" dirty="0"/>
              <a:t> </a:t>
            </a:r>
            <a:r>
              <a:rPr lang="en-GB" b="1" dirty="0" err="1"/>
              <a:t>مِنْ</a:t>
            </a:r>
            <a:r>
              <a:rPr lang="en-GB" b="1" dirty="0"/>
              <a:t> </a:t>
            </a:r>
            <a:r>
              <a:rPr lang="en-GB" b="1" dirty="0" err="1"/>
              <a:t>شَيْءٍ</a:t>
            </a:r>
            <a:r>
              <a:rPr lang="en-GB" b="1" dirty="0"/>
              <a:t> </a:t>
            </a:r>
            <a:r>
              <a:rPr lang="en-GB" b="1" dirty="0" err="1"/>
              <a:t>فَإِنّ</a:t>
            </a:r>
            <a:r>
              <a:rPr lang="en-GB" b="1" dirty="0"/>
              <a:t> </a:t>
            </a:r>
            <a:r>
              <a:rPr lang="en-GB" b="1" dirty="0" err="1"/>
              <a:t>مَرَدّهُ</a:t>
            </a:r>
            <a:r>
              <a:rPr lang="en-GB" b="1" dirty="0"/>
              <a:t> </a:t>
            </a:r>
            <a:r>
              <a:rPr lang="en-GB" b="1" dirty="0" err="1"/>
              <a:t>إلَى</a:t>
            </a:r>
            <a:r>
              <a:rPr lang="en-GB" b="1" dirty="0"/>
              <a:t> </a:t>
            </a:r>
            <a:r>
              <a:rPr lang="en-GB" b="1" dirty="0" err="1"/>
              <a:t>اللّهِ</a:t>
            </a:r>
            <a:r>
              <a:rPr lang="en-GB" b="1" dirty="0"/>
              <a:t> </a:t>
            </a:r>
            <a:r>
              <a:rPr lang="en-GB" b="1" dirty="0" err="1"/>
              <a:t>عَزّ</a:t>
            </a:r>
            <a:r>
              <a:rPr lang="en-GB" b="1" dirty="0"/>
              <a:t> </a:t>
            </a:r>
            <a:r>
              <a:rPr lang="en-GB" b="1" dirty="0" err="1"/>
              <a:t>وَجَلّ</a:t>
            </a:r>
            <a:r>
              <a:rPr lang="en-GB" b="1" dirty="0"/>
              <a:t> </a:t>
            </a:r>
            <a:r>
              <a:rPr lang="en-GB" b="1" dirty="0" err="1"/>
              <a:t>وَإِلَى</a:t>
            </a:r>
            <a:r>
              <a:rPr lang="en-GB" b="1" dirty="0"/>
              <a:t> </a:t>
            </a:r>
            <a:r>
              <a:rPr lang="en-GB" b="1" dirty="0" err="1"/>
              <a:t>مُحَمّدٍ</a:t>
            </a:r>
            <a:r>
              <a:rPr lang="en-GB" b="1" dirty="0"/>
              <a:t> </a:t>
            </a:r>
            <a:r>
              <a:rPr lang="en-GB" b="1" dirty="0" err="1"/>
              <a:t>صَلّى</a:t>
            </a:r>
            <a:r>
              <a:rPr lang="en-GB" b="1" dirty="0"/>
              <a:t> </a:t>
            </a:r>
            <a:r>
              <a:rPr lang="en-GB" b="1" dirty="0" err="1"/>
              <a:t>اللّهُ</a:t>
            </a:r>
            <a:r>
              <a:rPr lang="en-GB" b="1" dirty="0"/>
              <a:t> </a:t>
            </a:r>
            <a:r>
              <a:rPr lang="en-GB" b="1" dirty="0" err="1"/>
              <a:t>عَلَيْهِ</a:t>
            </a:r>
            <a:r>
              <a:rPr lang="en-GB" b="1" dirty="0"/>
              <a:t> </a:t>
            </a:r>
            <a:r>
              <a:rPr lang="en-GB" b="1" dirty="0" err="1"/>
              <a:t>وَسَلّمَ</a:t>
            </a:r>
            <a:r>
              <a:rPr lang="en-GB" b="1" dirty="0"/>
              <a:t> </a:t>
            </a:r>
            <a:endParaRPr lang="ar-SA" b="1" dirty="0" smtClean="0"/>
          </a:p>
          <a:p>
            <a:pPr algn="r" rtl="1"/>
            <a:r>
              <a:rPr lang="ar-SA" b="1" dirty="0" smtClean="0"/>
              <a:t>26- </a:t>
            </a:r>
            <a:r>
              <a:rPr lang="en-GB" b="1" dirty="0" err="1" smtClean="0"/>
              <a:t>وَإِنّ</a:t>
            </a:r>
            <a:r>
              <a:rPr lang="en-GB" b="1" dirty="0" smtClean="0"/>
              <a:t> </a:t>
            </a:r>
            <a:r>
              <a:rPr lang="en-GB" b="1" dirty="0" err="1"/>
              <a:t>الْيَهُودَ</a:t>
            </a:r>
            <a:r>
              <a:rPr lang="en-GB" b="1" dirty="0"/>
              <a:t> </a:t>
            </a:r>
            <a:r>
              <a:rPr lang="en-GB" b="1" dirty="0" err="1"/>
              <a:t>يُنْفِقُونَ</a:t>
            </a:r>
            <a:r>
              <a:rPr lang="en-GB" b="1" dirty="0"/>
              <a:t> </a:t>
            </a:r>
            <a:r>
              <a:rPr lang="en-GB" b="1" dirty="0" err="1"/>
              <a:t>مَعَ</a:t>
            </a:r>
            <a:r>
              <a:rPr lang="en-GB" b="1" dirty="0"/>
              <a:t> </a:t>
            </a:r>
            <a:r>
              <a:rPr lang="en-GB" b="1" dirty="0" err="1"/>
              <a:t>الْمُؤْمِنِينَ</a:t>
            </a:r>
            <a:r>
              <a:rPr lang="en-GB" b="1" dirty="0"/>
              <a:t> </a:t>
            </a:r>
            <a:r>
              <a:rPr lang="en-GB" b="1" dirty="0" err="1"/>
              <a:t>مَا</a:t>
            </a:r>
            <a:r>
              <a:rPr lang="en-GB" b="1" dirty="0"/>
              <a:t> </a:t>
            </a:r>
            <a:r>
              <a:rPr lang="en-GB" b="1" dirty="0" err="1"/>
              <a:t>دَامُوا</a:t>
            </a:r>
            <a:r>
              <a:rPr lang="en-GB" b="1" dirty="0"/>
              <a:t> </a:t>
            </a:r>
            <a:r>
              <a:rPr lang="en-GB" b="1" dirty="0" err="1" smtClean="0"/>
              <a:t>مُحَارَبِينَ</a:t>
            </a:r>
            <a:endParaRPr lang="ar-SA" b="1" dirty="0" smtClean="0"/>
          </a:p>
          <a:p>
            <a:pPr algn="r" rtl="1"/>
            <a:r>
              <a:rPr lang="ar-SA" b="1" dirty="0" smtClean="0"/>
              <a:t>27- </a:t>
            </a:r>
            <a:r>
              <a:rPr lang="en-GB" b="1" dirty="0" smtClean="0"/>
              <a:t> </a:t>
            </a:r>
            <a:r>
              <a:rPr lang="en-GB" b="1" dirty="0" err="1"/>
              <a:t>وَإِنّ</a:t>
            </a:r>
            <a:r>
              <a:rPr lang="en-GB" b="1" dirty="0"/>
              <a:t> </a:t>
            </a:r>
            <a:r>
              <a:rPr lang="en-GB" b="1" dirty="0" err="1"/>
              <a:t>يَهُودَ</a:t>
            </a:r>
            <a:r>
              <a:rPr lang="en-GB" b="1" dirty="0"/>
              <a:t> </a:t>
            </a:r>
            <a:r>
              <a:rPr lang="en-GB" b="1" dirty="0" err="1"/>
              <a:t>بَنِي</a:t>
            </a:r>
            <a:r>
              <a:rPr lang="en-GB" b="1" dirty="0"/>
              <a:t> </a:t>
            </a:r>
            <a:r>
              <a:rPr lang="en-GB" b="1" dirty="0" err="1" smtClean="0"/>
              <a:t>عَوْفٍ</a:t>
            </a:r>
            <a:r>
              <a:rPr lang="ar-SA" b="1" dirty="0" smtClean="0"/>
              <a:t> </a:t>
            </a:r>
            <a:r>
              <a:rPr lang="en-GB" b="1" dirty="0" err="1" smtClean="0">
                <a:solidFill>
                  <a:srgbClr val="00B050"/>
                </a:solidFill>
              </a:rPr>
              <a:t>أُمّةٌ</a:t>
            </a:r>
            <a:r>
              <a:rPr lang="en-GB" b="1" dirty="0" smtClean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مَعَ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/>
              <a:t>الْمُؤْمِنِينَ</a:t>
            </a:r>
            <a:r>
              <a:rPr lang="en-GB" b="1" dirty="0"/>
              <a:t> </a:t>
            </a:r>
            <a:r>
              <a:rPr lang="en-GB" b="1" dirty="0" err="1">
                <a:solidFill>
                  <a:srgbClr val="00B050"/>
                </a:solidFill>
              </a:rPr>
              <a:t>لِلْيَهُودِ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دِينُهُمْ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وَلِلْمُسْلِمَيْنِ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دِينُهُمْ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/>
              <a:t>مَوَالِيهِمْ</a:t>
            </a:r>
            <a:r>
              <a:rPr lang="en-GB" b="1" dirty="0"/>
              <a:t> </a:t>
            </a:r>
            <a:r>
              <a:rPr lang="en-GB" b="1" dirty="0" err="1"/>
              <a:t>وَأَنْفُسُهُمْ</a:t>
            </a:r>
            <a:r>
              <a:rPr lang="en-GB" b="1" dirty="0"/>
              <a:t> </a:t>
            </a:r>
            <a:r>
              <a:rPr lang="en-GB" b="1" dirty="0" err="1"/>
              <a:t>إلّا</a:t>
            </a:r>
            <a:r>
              <a:rPr lang="en-GB" b="1" dirty="0"/>
              <a:t> </a:t>
            </a:r>
            <a:r>
              <a:rPr lang="en-GB" b="1" dirty="0" err="1"/>
              <a:t>مَنْ</a:t>
            </a:r>
            <a:r>
              <a:rPr lang="en-GB" b="1" dirty="0"/>
              <a:t> </a:t>
            </a:r>
            <a:r>
              <a:rPr lang="en-GB" b="1" dirty="0" err="1"/>
              <a:t>ظَلَمَ</a:t>
            </a:r>
            <a:r>
              <a:rPr lang="en-GB" b="1" dirty="0"/>
              <a:t> </a:t>
            </a:r>
            <a:r>
              <a:rPr lang="en-GB" b="1" dirty="0" err="1"/>
              <a:t>وَأَثِمَ</a:t>
            </a:r>
            <a:r>
              <a:rPr lang="en-GB" b="1" dirty="0"/>
              <a:t> </a:t>
            </a:r>
            <a:r>
              <a:rPr lang="en-GB" b="1" dirty="0" err="1"/>
              <a:t>فَإِنّهُ</a:t>
            </a:r>
            <a:r>
              <a:rPr lang="en-GB" b="1" dirty="0"/>
              <a:t> </a:t>
            </a:r>
            <a:r>
              <a:rPr lang="en-GB" b="1" dirty="0" err="1"/>
              <a:t>لَا</a:t>
            </a:r>
            <a:r>
              <a:rPr lang="en-GB" b="1" dirty="0"/>
              <a:t> </a:t>
            </a:r>
            <a:r>
              <a:rPr lang="en-GB" b="1" dirty="0" err="1">
                <a:solidFill>
                  <a:srgbClr val="00B050"/>
                </a:solidFill>
              </a:rPr>
              <a:t>يُوتِغُ</a:t>
            </a:r>
            <a:r>
              <a:rPr lang="en-GB" b="1" dirty="0"/>
              <a:t> </a:t>
            </a:r>
            <a:r>
              <a:rPr lang="en-GB" b="1" dirty="0" err="1"/>
              <a:t>إلّا</a:t>
            </a:r>
            <a:r>
              <a:rPr lang="en-GB" b="1" dirty="0"/>
              <a:t> </a:t>
            </a:r>
            <a:r>
              <a:rPr lang="en-GB" b="1" dirty="0" err="1"/>
              <a:t>نَفْسَهُ</a:t>
            </a:r>
            <a:r>
              <a:rPr lang="en-GB" b="1" dirty="0"/>
              <a:t> </a:t>
            </a:r>
            <a:r>
              <a:rPr lang="en-GB" b="1" dirty="0" err="1"/>
              <a:t>وَأَهْلَ</a:t>
            </a:r>
            <a:r>
              <a:rPr lang="en-GB" b="1" dirty="0"/>
              <a:t> </a:t>
            </a:r>
            <a:r>
              <a:rPr lang="en-GB" b="1" dirty="0" err="1" smtClean="0"/>
              <a:t>بَيْتِهِ</a:t>
            </a:r>
            <a:endParaRPr lang="ar-SA" b="1" dirty="0" smtClean="0"/>
          </a:p>
          <a:p>
            <a:pPr algn="r" rtl="1"/>
            <a:r>
              <a:rPr lang="ar-SA" b="1" dirty="0" smtClean="0"/>
              <a:t>28- </a:t>
            </a:r>
            <a:r>
              <a:rPr lang="en-GB" b="1" dirty="0" smtClean="0"/>
              <a:t> </a:t>
            </a:r>
            <a:r>
              <a:rPr lang="en-GB" b="1" dirty="0" err="1"/>
              <a:t>وَإِنّ</a:t>
            </a:r>
            <a:r>
              <a:rPr lang="en-GB" b="1" dirty="0"/>
              <a:t> </a:t>
            </a:r>
            <a:r>
              <a:rPr lang="en-GB" b="1" dirty="0" err="1"/>
              <a:t>لِيَهُودِ</a:t>
            </a:r>
            <a:r>
              <a:rPr lang="en-GB" b="1" dirty="0"/>
              <a:t> </a:t>
            </a:r>
            <a:r>
              <a:rPr lang="en-GB" b="1" dirty="0" err="1" smtClean="0"/>
              <a:t>بَنِي</a:t>
            </a:r>
            <a:r>
              <a:rPr lang="ar-SA" b="1" dirty="0" smtClean="0"/>
              <a:t> </a:t>
            </a:r>
            <a:r>
              <a:rPr lang="en-GB" b="1" dirty="0" err="1" smtClean="0"/>
              <a:t>النّجّارِ</a:t>
            </a:r>
            <a:r>
              <a:rPr lang="en-GB" b="1" dirty="0" smtClean="0"/>
              <a:t> </a:t>
            </a:r>
            <a:r>
              <a:rPr lang="en-GB" b="1" dirty="0" err="1"/>
              <a:t>مِثْلَ</a:t>
            </a:r>
            <a:r>
              <a:rPr lang="en-GB" b="1" dirty="0"/>
              <a:t> </a:t>
            </a:r>
            <a:r>
              <a:rPr lang="en-GB" b="1" dirty="0" err="1"/>
              <a:t>مَا</a:t>
            </a:r>
            <a:r>
              <a:rPr lang="en-GB" b="1" dirty="0"/>
              <a:t> </a:t>
            </a:r>
            <a:r>
              <a:rPr lang="en-GB" b="1" dirty="0" err="1"/>
              <a:t>لِيَهُودِ</a:t>
            </a:r>
            <a:r>
              <a:rPr lang="en-GB" b="1" dirty="0"/>
              <a:t> </a:t>
            </a:r>
            <a:r>
              <a:rPr lang="en-GB" b="1" dirty="0" err="1"/>
              <a:t>بَنِي</a:t>
            </a:r>
            <a:r>
              <a:rPr lang="en-GB" b="1" dirty="0"/>
              <a:t> </a:t>
            </a:r>
            <a:r>
              <a:rPr lang="en-GB" b="1" dirty="0" err="1" smtClean="0"/>
              <a:t>عَوْف</a:t>
            </a:r>
            <a:endParaRPr lang="ar-SA" b="1" dirty="0" smtClean="0"/>
          </a:p>
          <a:p>
            <a:pPr algn="r" rtl="1"/>
            <a:r>
              <a:rPr lang="ar-SA" b="1" dirty="0" smtClean="0"/>
              <a:t>29- </a:t>
            </a:r>
            <a:r>
              <a:rPr lang="en-GB" b="1" dirty="0" err="1" smtClean="0"/>
              <a:t>وَإِنّ</a:t>
            </a:r>
            <a:r>
              <a:rPr lang="en-GB" b="1" dirty="0" smtClean="0"/>
              <a:t> </a:t>
            </a:r>
            <a:r>
              <a:rPr lang="en-GB" b="1" dirty="0" err="1"/>
              <a:t>لِيَهُودِ</a:t>
            </a:r>
            <a:r>
              <a:rPr lang="en-GB" b="1" dirty="0"/>
              <a:t> </a:t>
            </a:r>
            <a:r>
              <a:rPr lang="en-GB" b="1" dirty="0" err="1"/>
              <a:t>بَنِي</a:t>
            </a:r>
            <a:r>
              <a:rPr lang="en-GB" b="1" dirty="0"/>
              <a:t> </a:t>
            </a:r>
            <a:r>
              <a:rPr lang="en-GB" b="1" dirty="0" err="1" smtClean="0"/>
              <a:t>الْحَارِثِ</a:t>
            </a:r>
            <a:r>
              <a:rPr lang="ar-SA" b="1" dirty="0" smtClean="0"/>
              <a:t> </a:t>
            </a:r>
            <a:r>
              <a:rPr lang="en-GB" b="1" dirty="0" err="1" smtClean="0"/>
              <a:t>مِثْلَ</a:t>
            </a:r>
            <a:r>
              <a:rPr lang="en-GB" b="1" dirty="0" smtClean="0"/>
              <a:t> </a:t>
            </a:r>
            <a:r>
              <a:rPr lang="en-GB" b="1" dirty="0" err="1"/>
              <a:t>مَا</a:t>
            </a:r>
            <a:r>
              <a:rPr lang="en-GB" b="1" dirty="0"/>
              <a:t> </a:t>
            </a:r>
            <a:r>
              <a:rPr lang="en-GB" b="1" dirty="0" err="1"/>
              <a:t>لِيَهُودِ</a:t>
            </a:r>
            <a:r>
              <a:rPr lang="en-GB" b="1" dirty="0"/>
              <a:t> </a:t>
            </a:r>
            <a:r>
              <a:rPr lang="en-GB" b="1" dirty="0" err="1"/>
              <a:t>بَنِي</a:t>
            </a:r>
            <a:r>
              <a:rPr lang="en-GB" b="1" dirty="0"/>
              <a:t> </a:t>
            </a:r>
            <a:r>
              <a:rPr lang="en-GB" b="1" dirty="0" err="1" smtClean="0"/>
              <a:t>عَوْفٍ</a:t>
            </a:r>
            <a:endParaRPr lang="ar-SA" b="1" dirty="0" smtClean="0"/>
          </a:p>
          <a:p>
            <a:pPr algn="r" rtl="1"/>
            <a:r>
              <a:rPr lang="ar-SA" b="1" dirty="0" smtClean="0"/>
              <a:t>30- </a:t>
            </a:r>
            <a:r>
              <a:rPr lang="en-GB" b="1" dirty="0" err="1" smtClean="0"/>
              <a:t>وَإِنّ</a:t>
            </a:r>
            <a:r>
              <a:rPr lang="en-GB" b="1" dirty="0" smtClean="0"/>
              <a:t> </a:t>
            </a:r>
            <a:r>
              <a:rPr lang="en-GB" b="1" dirty="0" err="1"/>
              <a:t>لِيَهُودِ</a:t>
            </a:r>
            <a:r>
              <a:rPr lang="en-GB" b="1" dirty="0"/>
              <a:t> </a:t>
            </a:r>
            <a:r>
              <a:rPr lang="en-GB" b="1" dirty="0" err="1"/>
              <a:t>بَنِي</a:t>
            </a:r>
            <a:r>
              <a:rPr lang="en-GB" b="1" dirty="0"/>
              <a:t> </a:t>
            </a:r>
            <a:r>
              <a:rPr lang="en-GB" b="1" dirty="0" err="1" smtClean="0"/>
              <a:t>سَاعِدَةَ</a:t>
            </a:r>
            <a:r>
              <a:rPr lang="ar-SA" b="1" dirty="0" smtClean="0"/>
              <a:t> </a:t>
            </a:r>
            <a:r>
              <a:rPr lang="en-GB" b="1" dirty="0" err="1" smtClean="0"/>
              <a:t>مَا</a:t>
            </a:r>
            <a:r>
              <a:rPr lang="en-GB" b="1" dirty="0" smtClean="0"/>
              <a:t> </a:t>
            </a:r>
            <a:r>
              <a:rPr lang="en-GB" b="1" dirty="0" err="1"/>
              <a:t>لِيَهُودِ</a:t>
            </a:r>
            <a:r>
              <a:rPr lang="en-GB" b="1" dirty="0"/>
              <a:t> </a:t>
            </a:r>
            <a:r>
              <a:rPr lang="en-GB" b="1" dirty="0" err="1"/>
              <a:t>بَنِي</a:t>
            </a:r>
            <a:r>
              <a:rPr lang="en-GB" b="1" dirty="0"/>
              <a:t> </a:t>
            </a:r>
            <a:r>
              <a:rPr lang="en-GB" b="1" dirty="0" err="1" smtClean="0"/>
              <a:t>عَوْفٍ</a:t>
            </a:r>
            <a:endParaRPr lang="en-GB" b="1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129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4472" y="1600201"/>
            <a:ext cx="9577385" cy="4525963"/>
          </a:xfrm>
        </p:spPr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31</a:t>
            </a:r>
            <a:r>
              <a:rPr lang="ar-SA" sz="2800" b="1" dirty="0" smtClean="0"/>
              <a:t>- </a:t>
            </a:r>
            <a:r>
              <a:rPr lang="en-GB" sz="3600" b="1" dirty="0" err="1" smtClean="0"/>
              <a:t>وَإِنّ</a:t>
            </a:r>
            <a:r>
              <a:rPr lang="en-GB" sz="3600" b="1" dirty="0" smtClean="0"/>
              <a:t> </a:t>
            </a:r>
            <a:r>
              <a:rPr lang="en-GB" sz="3600" b="1" dirty="0" err="1"/>
              <a:t>لِيَهُودِ</a:t>
            </a:r>
            <a:r>
              <a:rPr lang="en-GB" sz="3600" b="1" dirty="0"/>
              <a:t> </a:t>
            </a:r>
            <a:r>
              <a:rPr lang="en-GB" sz="3600" b="1" dirty="0" err="1"/>
              <a:t>بَنِي</a:t>
            </a:r>
            <a:r>
              <a:rPr lang="en-GB" sz="3600" b="1" dirty="0"/>
              <a:t> </a:t>
            </a:r>
            <a:r>
              <a:rPr lang="en-GB" sz="3600" b="1" dirty="0" err="1"/>
              <a:t>جُشَمٍ</a:t>
            </a:r>
            <a:r>
              <a:rPr lang="ar-SA" sz="3600" b="1" dirty="0"/>
              <a:t> </a:t>
            </a:r>
            <a:r>
              <a:rPr lang="en-GB" sz="3600" b="1" dirty="0" err="1"/>
              <a:t>مِثْلَ</a:t>
            </a:r>
            <a:r>
              <a:rPr lang="en-GB" sz="3600" b="1" dirty="0"/>
              <a:t> </a:t>
            </a:r>
            <a:r>
              <a:rPr lang="en-GB" sz="3600" b="1" dirty="0" err="1"/>
              <a:t>مَا</a:t>
            </a:r>
            <a:r>
              <a:rPr lang="en-GB" sz="3600" b="1" dirty="0"/>
              <a:t> </a:t>
            </a:r>
            <a:r>
              <a:rPr lang="en-GB" sz="3600" b="1" dirty="0" err="1"/>
              <a:t>لِيَهُودِ</a:t>
            </a:r>
            <a:r>
              <a:rPr lang="en-GB" sz="3600" b="1" dirty="0"/>
              <a:t> </a:t>
            </a:r>
            <a:r>
              <a:rPr lang="en-GB" sz="3600" b="1" dirty="0" err="1"/>
              <a:t>بَنِي</a:t>
            </a:r>
            <a:r>
              <a:rPr lang="en-GB" sz="3600" b="1" dirty="0"/>
              <a:t> </a:t>
            </a:r>
            <a:r>
              <a:rPr lang="en-GB" sz="3600" b="1" dirty="0" err="1"/>
              <a:t>عَوْفٍ</a:t>
            </a:r>
            <a:endParaRPr lang="ar-SA" sz="3600" b="1" dirty="0"/>
          </a:p>
          <a:p>
            <a:pPr algn="r" rtl="1"/>
            <a:r>
              <a:rPr lang="ar-SA" sz="3600" b="1" dirty="0"/>
              <a:t>32-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لِيَهُودِ</a:t>
            </a:r>
            <a:r>
              <a:rPr lang="en-GB" sz="3600" b="1" dirty="0"/>
              <a:t> </a:t>
            </a:r>
            <a:r>
              <a:rPr lang="en-GB" sz="3600" b="1" dirty="0" err="1"/>
              <a:t>بَنِي</a:t>
            </a:r>
            <a:r>
              <a:rPr lang="en-GB" sz="3600" b="1" dirty="0"/>
              <a:t> </a:t>
            </a:r>
            <a:r>
              <a:rPr lang="en-GB" sz="3600" b="1" dirty="0" err="1" smtClean="0"/>
              <a:t>ثَعْلَبَةَ</a:t>
            </a:r>
            <a:r>
              <a:rPr lang="ar-SA" sz="3600" b="1" dirty="0" smtClean="0"/>
              <a:t> </a:t>
            </a:r>
            <a:r>
              <a:rPr lang="en-GB" sz="3600" b="1" dirty="0" err="1" smtClean="0"/>
              <a:t>مِثْلَ</a:t>
            </a:r>
            <a:r>
              <a:rPr lang="en-GB" sz="3600" b="1" dirty="0" smtClean="0"/>
              <a:t> </a:t>
            </a:r>
            <a:r>
              <a:rPr lang="en-GB" sz="3600" b="1" dirty="0" err="1"/>
              <a:t>مَا</a:t>
            </a:r>
            <a:r>
              <a:rPr lang="en-GB" sz="3600" b="1" dirty="0"/>
              <a:t> </a:t>
            </a:r>
            <a:r>
              <a:rPr lang="en-GB" sz="3600" b="1" dirty="0" err="1"/>
              <a:t>لِيَهُودِ</a:t>
            </a:r>
            <a:r>
              <a:rPr lang="en-GB" sz="3600" b="1" dirty="0"/>
              <a:t> </a:t>
            </a:r>
            <a:r>
              <a:rPr lang="en-GB" sz="3600" b="1" dirty="0" err="1"/>
              <a:t>بَنِي</a:t>
            </a:r>
            <a:r>
              <a:rPr lang="en-GB" sz="3600" b="1" dirty="0"/>
              <a:t> </a:t>
            </a:r>
            <a:r>
              <a:rPr lang="en-GB" sz="3600" b="1" dirty="0" err="1"/>
              <a:t>عَوْفٍ</a:t>
            </a:r>
            <a:r>
              <a:rPr lang="en-GB" sz="3600" b="1" dirty="0"/>
              <a:t>، </a:t>
            </a:r>
            <a:r>
              <a:rPr lang="en-GB" sz="3600" b="1" dirty="0" err="1"/>
              <a:t>إلّا</a:t>
            </a:r>
            <a:r>
              <a:rPr lang="en-GB" sz="3600" b="1" dirty="0"/>
              <a:t> </a:t>
            </a:r>
            <a:r>
              <a:rPr lang="en-GB" sz="3600" b="1" dirty="0" err="1"/>
              <a:t>مَنْ</a:t>
            </a:r>
            <a:r>
              <a:rPr lang="en-GB" sz="3600" b="1" dirty="0"/>
              <a:t> </a:t>
            </a:r>
            <a:r>
              <a:rPr lang="en-GB" sz="3600" b="1" dirty="0" err="1"/>
              <a:t>ظَلَمَ</a:t>
            </a:r>
            <a:r>
              <a:rPr lang="en-GB" sz="3600" b="1" dirty="0"/>
              <a:t> </a:t>
            </a:r>
            <a:r>
              <a:rPr lang="en-GB" sz="3600" b="1" dirty="0" err="1"/>
              <a:t>وَأَثِمَ</a:t>
            </a:r>
            <a:r>
              <a:rPr lang="en-GB" sz="3600" b="1" dirty="0"/>
              <a:t> </a:t>
            </a:r>
            <a:r>
              <a:rPr lang="en-GB" sz="3600" b="1" dirty="0" err="1"/>
              <a:t>فَإِنّهُ</a:t>
            </a:r>
            <a:r>
              <a:rPr lang="en-GB" sz="3600" b="1" dirty="0"/>
              <a:t> </a:t>
            </a:r>
            <a:r>
              <a:rPr lang="en-GB" sz="3600" b="1" dirty="0" err="1"/>
              <a:t>لَا</a:t>
            </a:r>
            <a:r>
              <a:rPr lang="en-GB" sz="3600" b="1" dirty="0"/>
              <a:t> </a:t>
            </a:r>
            <a:r>
              <a:rPr lang="en-GB" sz="3600" b="1" dirty="0" err="1"/>
              <a:t>يُوتِغُ</a:t>
            </a:r>
            <a:r>
              <a:rPr lang="en-GB" sz="3600" b="1" dirty="0"/>
              <a:t> </a:t>
            </a:r>
            <a:r>
              <a:rPr lang="en-GB" sz="3600" b="1" dirty="0" err="1"/>
              <a:t>إلّا</a:t>
            </a:r>
            <a:r>
              <a:rPr lang="en-GB" sz="3600" b="1" dirty="0"/>
              <a:t> </a:t>
            </a:r>
            <a:r>
              <a:rPr lang="en-GB" sz="3600" b="1" dirty="0" err="1"/>
              <a:t>نَفْسَهُ</a:t>
            </a:r>
            <a:r>
              <a:rPr lang="en-GB" sz="3600" b="1" dirty="0"/>
              <a:t> </a:t>
            </a:r>
            <a:r>
              <a:rPr lang="en-GB" sz="3600" b="1" dirty="0" err="1"/>
              <a:t>وَأَهْلَ</a:t>
            </a:r>
            <a:r>
              <a:rPr lang="en-GB" sz="3600" b="1" dirty="0"/>
              <a:t> </a:t>
            </a:r>
            <a:r>
              <a:rPr lang="en-GB" sz="3600" b="1" dirty="0" err="1"/>
              <a:t>بَيْتِهِ</a:t>
            </a:r>
            <a:endParaRPr lang="ar-SA" sz="3600" b="1" dirty="0"/>
          </a:p>
          <a:p>
            <a:pPr algn="r" rtl="1"/>
            <a:r>
              <a:rPr lang="ar-SA" sz="3600" b="1" dirty="0"/>
              <a:t>33-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جَفْنَةَ</a:t>
            </a:r>
            <a:r>
              <a:rPr lang="en-GB" sz="3600" b="1" dirty="0"/>
              <a:t> </a:t>
            </a:r>
            <a:r>
              <a:rPr lang="en-GB" sz="3600" b="1" dirty="0" err="1"/>
              <a:t>بَطْنٌ</a:t>
            </a:r>
            <a:r>
              <a:rPr lang="en-GB" sz="3600" b="1" dirty="0"/>
              <a:t> </a:t>
            </a:r>
            <a:r>
              <a:rPr lang="en-GB" sz="3600" b="1" dirty="0" err="1"/>
              <a:t>مِنْ</a:t>
            </a:r>
            <a:r>
              <a:rPr lang="en-GB" sz="3600" b="1" dirty="0"/>
              <a:t> </a:t>
            </a:r>
            <a:r>
              <a:rPr lang="en-GB" sz="3600" b="1" dirty="0" err="1"/>
              <a:t>ثَعْلَبَةَ</a:t>
            </a:r>
            <a:r>
              <a:rPr lang="en-GB" sz="3600" b="1" dirty="0"/>
              <a:t> </a:t>
            </a:r>
            <a:r>
              <a:rPr lang="en-GB" sz="3600" b="1" dirty="0" err="1"/>
              <a:t>كَأَنْفُسِهِمْ</a:t>
            </a:r>
            <a:endParaRPr lang="ar-SA" sz="3600" b="1" dirty="0"/>
          </a:p>
          <a:p>
            <a:pPr algn="r" rtl="1"/>
            <a:r>
              <a:rPr lang="ar-SA" sz="3600" b="1" dirty="0"/>
              <a:t>34-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لِبَنِي</a:t>
            </a:r>
            <a:r>
              <a:rPr lang="en-GB" sz="3600" b="1" dirty="0"/>
              <a:t> </a:t>
            </a:r>
            <a:r>
              <a:rPr lang="en-GB" sz="3600" b="1" dirty="0" err="1"/>
              <a:t>الشّطِيبَةِ</a:t>
            </a:r>
            <a:r>
              <a:rPr lang="en-GB" sz="3600" b="1" dirty="0"/>
              <a:t> </a:t>
            </a:r>
            <a:r>
              <a:rPr lang="en-GB" sz="3600" b="1" dirty="0" err="1"/>
              <a:t>مِثْلَ</a:t>
            </a:r>
            <a:r>
              <a:rPr lang="en-GB" sz="3600" b="1" dirty="0"/>
              <a:t> </a:t>
            </a:r>
            <a:r>
              <a:rPr lang="en-GB" sz="3600" b="1" dirty="0" err="1"/>
              <a:t>مَا</a:t>
            </a:r>
            <a:r>
              <a:rPr lang="en-GB" sz="3600" b="1" dirty="0"/>
              <a:t> </a:t>
            </a:r>
            <a:r>
              <a:rPr lang="en-GB" sz="3600" b="1" dirty="0" err="1"/>
              <a:t>لِيَهُودِ</a:t>
            </a:r>
            <a:r>
              <a:rPr lang="en-GB" sz="3600" b="1" dirty="0"/>
              <a:t> </a:t>
            </a:r>
            <a:r>
              <a:rPr lang="en-GB" sz="3600" b="1" dirty="0" err="1"/>
              <a:t>بَنِي</a:t>
            </a:r>
            <a:r>
              <a:rPr lang="en-GB" sz="3600" b="1" dirty="0"/>
              <a:t> </a:t>
            </a:r>
            <a:r>
              <a:rPr lang="en-GB" sz="3600" b="1" dirty="0" err="1"/>
              <a:t>عَوْفٍ</a:t>
            </a:r>
            <a:r>
              <a:rPr lang="en-GB" sz="3600" b="1" dirty="0"/>
              <a:t>،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الْبِرّ</a:t>
            </a:r>
            <a:r>
              <a:rPr lang="en-GB" sz="3600" b="1" dirty="0"/>
              <a:t> </a:t>
            </a:r>
            <a:r>
              <a:rPr lang="en-GB" sz="3600" b="1" dirty="0" err="1"/>
              <a:t>دُونَ</a:t>
            </a:r>
            <a:r>
              <a:rPr lang="en-GB" sz="3600" b="1" dirty="0"/>
              <a:t> </a:t>
            </a:r>
            <a:r>
              <a:rPr lang="en-GB" sz="3600" b="1" dirty="0" err="1" smtClean="0"/>
              <a:t>الْإِثْمِ</a:t>
            </a:r>
            <a:endParaRPr lang="ar-SA" sz="3600" b="1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FF00FF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954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600201"/>
            <a:ext cx="9771856" cy="4525963"/>
          </a:xfrm>
        </p:spPr>
        <p:txBody>
          <a:bodyPr>
            <a:normAutofit/>
          </a:bodyPr>
          <a:lstStyle/>
          <a:p>
            <a:pPr algn="r" rtl="1"/>
            <a:r>
              <a:rPr lang="ar-SA" sz="2800" b="1" dirty="0"/>
              <a:t>35</a:t>
            </a:r>
            <a:r>
              <a:rPr lang="ar-SA" sz="3600" b="1" dirty="0"/>
              <a:t>-</a:t>
            </a:r>
            <a:r>
              <a:rPr lang="en-GB" sz="3600" b="1" dirty="0"/>
              <a:t>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مَوَالِيَ</a:t>
            </a:r>
            <a:r>
              <a:rPr lang="en-GB" sz="3600" b="1" dirty="0"/>
              <a:t> </a:t>
            </a:r>
            <a:r>
              <a:rPr lang="en-GB" sz="3600" b="1" dirty="0" err="1"/>
              <a:t>ثَعْلَبَةَ</a:t>
            </a:r>
            <a:r>
              <a:rPr lang="en-GB" sz="3600" b="1" dirty="0"/>
              <a:t> </a:t>
            </a:r>
            <a:r>
              <a:rPr lang="en-GB" sz="3600" b="1" dirty="0" err="1"/>
              <a:t>كَأَنْفُسِهِمْ</a:t>
            </a:r>
            <a:endParaRPr lang="ar-SA" sz="3600" b="1" dirty="0"/>
          </a:p>
          <a:p>
            <a:pPr algn="r" rtl="1"/>
            <a:r>
              <a:rPr lang="ar-SA" sz="3600" b="1" dirty="0"/>
              <a:t>36- </a:t>
            </a:r>
            <a:r>
              <a:rPr lang="en-GB" sz="3600" b="1" dirty="0"/>
              <a:t>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بِطَانَةَ</a:t>
            </a:r>
            <a:r>
              <a:rPr lang="en-GB" sz="3600" b="1" dirty="0"/>
              <a:t> </a:t>
            </a:r>
            <a:r>
              <a:rPr lang="en-GB" sz="3600" b="1" dirty="0" err="1"/>
              <a:t>يَهُودَ</a:t>
            </a:r>
            <a:r>
              <a:rPr lang="en-GB" sz="3600" b="1" dirty="0"/>
              <a:t> </a:t>
            </a:r>
            <a:r>
              <a:rPr lang="en-GB" sz="3600" b="1" dirty="0" err="1"/>
              <a:t>كَأَنْفُسِهِمْ</a:t>
            </a:r>
            <a:endParaRPr lang="ar-SA" sz="3600" b="1" dirty="0"/>
          </a:p>
          <a:p>
            <a:pPr algn="r" rtl="1"/>
            <a:r>
              <a:rPr lang="ar-SA" sz="3600" b="1" dirty="0"/>
              <a:t>37- </a:t>
            </a:r>
            <a:r>
              <a:rPr lang="en-GB" sz="3600" b="1" dirty="0"/>
              <a:t> </a:t>
            </a:r>
            <a:r>
              <a:rPr lang="en-GB" sz="3600" b="1" dirty="0" err="1"/>
              <a:t>وَإِنّهُ</a:t>
            </a:r>
            <a:r>
              <a:rPr lang="en-GB" sz="3600" b="1" dirty="0"/>
              <a:t> </a:t>
            </a:r>
            <a:r>
              <a:rPr lang="en-GB" sz="3600" b="1" dirty="0" err="1"/>
              <a:t>لَا</a:t>
            </a:r>
            <a:r>
              <a:rPr lang="en-GB" sz="3600" b="1" dirty="0"/>
              <a:t> </a:t>
            </a:r>
            <a:r>
              <a:rPr lang="en-GB" sz="3600" b="1" dirty="0" err="1"/>
              <a:t>يَخْرَجُ</a:t>
            </a:r>
            <a:r>
              <a:rPr lang="en-GB" sz="3600" b="1" dirty="0"/>
              <a:t> </a:t>
            </a:r>
            <a:r>
              <a:rPr lang="en-GB" sz="3600" b="1" dirty="0" err="1"/>
              <a:t>مِنْهُمْ</a:t>
            </a:r>
            <a:r>
              <a:rPr lang="en-GB" sz="3600" b="1" dirty="0"/>
              <a:t> </a:t>
            </a:r>
            <a:r>
              <a:rPr lang="en-GB" sz="3600" b="1" dirty="0" err="1"/>
              <a:t>أَحَدٌإلّا</a:t>
            </a:r>
            <a:r>
              <a:rPr lang="en-GB" sz="3600" b="1" u="sng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بِإِذْنِ</a:t>
            </a:r>
            <a:r>
              <a:rPr lang="en-GB" sz="3600" b="1" dirty="0"/>
              <a:t> </a:t>
            </a:r>
            <a:r>
              <a:rPr lang="en-GB" sz="3600" b="1" dirty="0" err="1"/>
              <a:t>مُحَمّدٍ</a:t>
            </a:r>
            <a:r>
              <a:rPr lang="en-GB" sz="3600" b="1" dirty="0"/>
              <a:t> </a:t>
            </a:r>
            <a:r>
              <a:rPr lang="en-GB" sz="3600" b="1" dirty="0" err="1"/>
              <a:t>صَلّى</a:t>
            </a:r>
            <a:r>
              <a:rPr lang="en-GB" sz="3600" b="1" dirty="0"/>
              <a:t> </a:t>
            </a:r>
            <a:r>
              <a:rPr lang="en-GB" sz="3600" b="1" dirty="0" err="1"/>
              <a:t>اللّهُ</a:t>
            </a:r>
            <a:r>
              <a:rPr lang="en-GB" sz="3600" b="1" dirty="0"/>
              <a:t> </a:t>
            </a:r>
            <a:r>
              <a:rPr lang="en-GB" sz="3600" b="1" dirty="0" err="1"/>
              <a:t>عَلَيْهِ</a:t>
            </a:r>
            <a:r>
              <a:rPr lang="en-GB" sz="3600" b="1" dirty="0"/>
              <a:t> </a:t>
            </a:r>
            <a:r>
              <a:rPr lang="en-GB" sz="3600" b="1" dirty="0" err="1"/>
              <a:t>وَسَلّمَ</a:t>
            </a:r>
            <a:r>
              <a:rPr lang="en-GB" sz="3600" b="1" dirty="0"/>
              <a:t> </a:t>
            </a:r>
            <a:endParaRPr lang="ar-SA" sz="3600" b="1" dirty="0" smtClean="0"/>
          </a:p>
          <a:p>
            <a:pPr algn="r" rtl="1"/>
            <a:r>
              <a:rPr lang="ar-SA" sz="3900" b="1" dirty="0" smtClean="0"/>
              <a:t>38- </a:t>
            </a:r>
            <a:r>
              <a:rPr lang="en-GB" sz="3600" b="1" dirty="0" err="1" smtClean="0"/>
              <a:t>وَإِنّهُ</a:t>
            </a:r>
            <a:r>
              <a:rPr lang="en-GB" sz="3600" b="1" dirty="0" smtClean="0"/>
              <a:t> </a:t>
            </a:r>
            <a:r>
              <a:rPr lang="en-GB" sz="3600" b="1" dirty="0" err="1"/>
              <a:t>لَا</a:t>
            </a:r>
            <a:r>
              <a:rPr lang="en-GB" sz="3600" b="1" dirty="0"/>
              <a:t> </a:t>
            </a:r>
            <a:r>
              <a:rPr lang="en-GB" sz="3600" b="1" dirty="0" err="1"/>
              <a:t>يُنْحَجَزُ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ثَأْرٍ</a:t>
            </a:r>
            <a:r>
              <a:rPr lang="en-GB" sz="3600" b="1" dirty="0"/>
              <a:t> </a:t>
            </a:r>
            <a:r>
              <a:rPr lang="en-GB" sz="3600" b="1" dirty="0" err="1"/>
              <a:t>جُرْحٌ</a:t>
            </a:r>
            <a:r>
              <a:rPr lang="en-GB" sz="3600" b="1" dirty="0"/>
              <a:t> </a:t>
            </a:r>
            <a:r>
              <a:rPr lang="en-GB" sz="3600" b="1" dirty="0" err="1"/>
              <a:t>وَإِنّهُ</a:t>
            </a:r>
            <a:r>
              <a:rPr lang="en-GB" sz="3600" b="1" dirty="0"/>
              <a:t> </a:t>
            </a:r>
            <a:r>
              <a:rPr lang="en-GB" sz="3600" b="1" dirty="0" err="1"/>
              <a:t>مَنْ</a:t>
            </a:r>
            <a:r>
              <a:rPr lang="en-GB" sz="3600" b="1" dirty="0"/>
              <a:t> </a:t>
            </a:r>
            <a:r>
              <a:rPr lang="en-GB" sz="3600" b="1" dirty="0" err="1"/>
              <a:t>فَتَكَ</a:t>
            </a:r>
            <a:r>
              <a:rPr lang="en-GB" sz="3600" b="1" dirty="0"/>
              <a:t> </a:t>
            </a:r>
            <a:r>
              <a:rPr lang="en-GB" sz="3600" b="1" dirty="0" err="1"/>
              <a:t>فَبِنَفْسِهِ</a:t>
            </a:r>
            <a:r>
              <a:rPr lang="en-GB" sz="3600" b="1" dirty="0"/>
              <a:t> </a:t>
            </a:r>
            <a:r>
              <a:rPr lang="en-GB" sz="3600" b="1" dirty="0" err="1"/>
              <a:t>فَتَكَ</a:t>
            </a:r>
            <a:r>
              <a:rPr lang="en-GB" sz="3600" b="1" dirty="0"/>
              <a:t> </a:t>
            </a:r>
            <a:r>
              <a:rPr lang="en-GB" sz="3600" b="1" dirty="0" err="1"/>
              <a:t>وَأَهْلِ</a:t>
            </a:r>
            <a:r>
              <a:rPr lang="en-GB" sz="3600" b="1" dirty="0"/>
              <a:t> </a:t>
            </a:r>
            <a:r>
              <a:rPr lang="en-GB" sz="3600" b="1" dirty="0" err="1"/>
              <a:t>بَيْتِهِ</a:t>
            </a:r>
            <a:r>
              <a:rPr lang="en-GB" sz="3600" b="1" dirty="0"/>
              <a:t> </a:t>
            </a:r>
            <a:r>
              <a:rPr lang="en-GB" sz="3600" b="1" dirty="0" err="1"/>
              <a:t>إلّا</a:t>
            </a:r>
            <a:r>
              <a:rPr lang="en-GB" sz="3600" b="1" dirty="0"/>
              <a:t> </a:t>
            </a:r>
            <a:r>
              <a:rPr lang="en-GB" sz="3600" b="1" dirty="0" err="1"/>
              <a:t>مِنْ</a:t>
            </a:r>
            <a:r>
              <a:rPr lang="en-GB" sz="3600" b="1" dirty="0"/>
              <a:t> </a:t>
            </a:r>
            <a:r>
              <a:rPr lang="en-GB" sz="3600" b="1" dirty="0" err="1"/>
              <a:t>ظَلَمَ</a:t>
            </a:r>
            <a:r>
              <a:rPr lang="en-GB" sz="3600" b="1" dirty="0"/>
              <a:t>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اللّهَ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أَبَرّ</a:t>
            </a:r>
            <a:r>
              <a:rPr lang="en-GB" sz="3600" b="1" dirty="0"/>
              <a:t> </a:t>
            </a:r>
            <a:r>
              <a:rPr lang="en-GB" sz="3600" b="1" dirty="0" err="1"/>
              <a:t>هَذَا</a:t>
            </a:r>
            <a:r>
              <a:rPr lang="en-GB" sz="3600" b="1" dirty="0"/>
              <a:t>; </a:t>
            </a:r>
            <a:endParaRPr lang="ar-SA" sz="3600" b="1" dirty="0"/>
          </a:p>
          <a:p>
            <a:pPr algn="r" rtl="1"/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FF330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845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4472" y="1600201"/>
            <a:ext cx="9577385" cy="4525963"/>
          </a:xfrm>
        </p:spPr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39-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عَلَى</a:t>
            </a:r>
            <a:r>
              <a:rPr lang="en-GB" sz="3600" b="1" dirty="0"/>
              <a:t> </a:t>
            </a:r>
            <a:r>
              <a:rPr lang="en-GB" sz="3600" b="1" dirty="0" err="1"/>
              <a:t>الْيَهُودِ</a:t>
            </a:r>
            <a:r>
              <a:rPr lang="en-GB" sz="3600" b="1" dirty="0"/>
              <a:t> </a:t>
            </a:r>
            <a:r>
              <a:rPr lang="en-GB" sz="3600" b="1" dirty="0" err="1"/>
              <a:t>نَفَقَتَهُمْ</a:t>
            </a:r>
            <a:r>
              <a:rPr lang="en-GB" sz="3600" b="1" dirty="0"/>
              <a:t> </a:t>
            </a:r>
            <a:r>
              <a:rPr lang="en-GB" sz="3600" b="1" dirty="0" err="1"/>
              <a:t>وَعَلَى</a:t>
            </a:r>
            <a:r>
              <a:rPr lang="en-GB" sz="3600" b="1" dirty="0"/>
              <a:t> </a:t>
            </a:r>
            <a:r>
              <a:rPr lang="en-GB" sz="3600" b="1" dirty="0" err="1"/>
              <a:t>الْمُسْلِمِينَ</a:t>
            </a:r>
            <a:r>
              <a:rPr lang="en-GB" sz="3600" b="1" dirty="0"/>
              <a:t> </a:t>
            </a:r>
            <a:r>
              <a:rPr lang="en-GB" sz="3600" b="1" dirty="0" err="1"/>
              <a:t>نَفَقَتَهُمْ</a:t>
            </a:r>
            <a:r>
              <a:rPr lang="en-GB" sz="3600" b="1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وَإِنّ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بَيْنَهُمْ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النّصْرَ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عَلَى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مَنْ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حَارَبَ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أَهْلَ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هَذِهِ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الصّحِيفَةِ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بَيْنَهُمْ</a:t>
            </a:r>
            <a:r>
              <a:rPr lang="en-GB" sz="3600" b="1" dirty="0"/>
              <a:t> </a:t>
            </a:r>
            <a:r>
              <a:rPr lang="en-GB" sz="3600" b="1" dirty="0" err="1"/>
              <a:t>النّصْحَ</a:t>
            </a:r>
            <a:r>
              <a:rPr lang="en-GB" sz="3600" b="1" dirty="0"/>
              <a:t> </a:t>
            </a:r>
            <a:r>
              <a:rPr lang="en-GB" sz="3600" b="1" dirty="0" err="1"/>
              <a:t>وَالنّصِيحَةَ</a:t>
            </a:r>
            <a:r>
              <a:rPr lang="en-GB" sz="3600" b="1" dirty="0"/>
              <a:t> </a:t>
            </a:r>
            <a:r>
              <a:rPr lang="en-GB" sz="3600" b="1" dirty="0" err="1"/>
              <a:t>وَالْبِرّ</a:t>
            </a:r>
            <a:r>
              <a:rPr lang="en-GB" sz="3600" b="1" dirty="0"/>
              <a:t> </a:t>
            </a:r>
            <a:r>
              <a:rPr lang="en-GB" sz="3600" b="1" dirty="0" err="1"/>
              <a:t>دُونَ</a:t>
            </a:r>
            <a:r>
              <a:rPr lang="en-GB" sz="3600" b="1" dirty="0"/>
              <a:t> </a:t>
            </a:r>
            <a:r>
              <a:rPr lang="en-GB" sz="3600" b="1" dirty="0" err="1"/>
              <a:t>الْإِثْمِ</a:t>
            </a:r>
            <a:r>
              <a:rPr lang="en-GB" sz="3600" b="1" dirty="0"/>
              <a:t> </a:t>
            </a:r>
            <a:endParaRPr lang="ar-SA" sz="3600" b="1" dirty="0"/>
          </a:p>
          <a:p>
            <a:pPr algn="just" rtl="1"/>
            <a:r>
              <a:rPr lang="ar-SA" sz="3600" b="1" dirty="0"/>
              <a:t>40- </a:t>
            </a:r>
            <a:r>
              <a:rPr lang="en-GB" sz="3600" b="1" dirty="0" err="1"/>
              <a:t>وَإِنّهُ</a:t>
            </a:r>
            <a:r>
              <a:rPr lang="en-GB" sz="3600" b="1" dirty="0"/>
              <a:t> </a:t>
            </a:r>
            <a:r>
              <a:rPr lang="en-GB" sz="3600" b="1" dirty="0" err="1"/>
              <a:t>لَمْ</a:t>
            </a:r>
            <a:r>
              <a:rPr lang="en-GB" sz="3600" b="1" dirty="0"/>
              <a:t> </a:t>
            </a:r>
            <a:r>
              <a:rPr lang="en-GB" sz="3600" b="1" dirty="0" err="1"/>
              <a:t>يَأْثَمْ</a:t>
            </a:r>
            <a:r>
              <a:rPr lang="en-GB" sz="3600" b="1" dirty="0"/>
              <a:t> </a:t>
            </a:r>
            <a:r>
              <a:rPr lang="en-GB" sz="3600" b="1" dirty="0" err="1"/>
              <a:t>امْرُؤٌ</a:t>
            </a:r>
            <a:r>
              <a:rPr lang="en-GB" sz="3600" b="1" dirty="0"/>
              <a:t> </a:t>
            </a:r>
            <a:r>
              <a:rPr lang="en-GB" sz="3600" b="1" dirty="0" err="1"/>
              <a:t>بِحَلِيفِهِ</a:t>
            </a:r>
            <a:r>
              <a:rPr lang="en-GB" sz="3600" b="1" dirty="0"/>
              <a:t>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النّصْرَ</a:t>
            </a:r>
            <a:r>
              <a:rPr lang="en-GB" sz="3600" b="1" dirty="0"/>
              <a:t> </a:t>
            </a:r>
            <a:r>
              <a:rPr lang="en-GB" sz="3600" b="1" dirty="0" err="1"/>
              <a:t>لِلْمَظْلُومِ</a:t>
            </a:r>
            <a:r>
              <a:rPr lang="en-GB" sz="3600" b="1" dirty="0"/>
              <a:t> </a:t>
            </a:r>
            <a:endParaRPr lang="ar-SA" sz="3600" b="1" dirty="0"/>
          </a:p>
          <a:p>
            <a:pPr algn="just" rtl="1"/>
            <a:r>
              <a:rPr lang="ar-SA" sz="3600" b="1" dirty="0"/>
              <a:t>41-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الْيَهُودَ</a:t>
            </a:r>
            <a:r>
              <a:rPr lang="en-GB" sz="3600" b="1" dirty="0"/>
              <a:t> </a:t>
            </a:r>
            <a:r>
              <a:rPr lang="en-GB" sz="3600" b="1" dirty="0" err="1"/>
              <a:t>يُنْفِقُونَ</a:t>
            </a:r>
            <a:r>
              <a:rPr lang="en-GB" sz="3600" b="1" dirty="0"/>
              <a:t> </a:t>
            </a:r>
            <a:r>
              <a:rPr lang="en-GB" sz="3600" b="1" dirty="0" err="1"/>
              <a:t>مَعَ</a:t>
            </a:r>
            <a:r>
              <a:rPr lang="en-GB" sz="3600" b="1" dirty="0"/>
              <a:t> </a:t>
            </a:r>
            <a:r>
              <a:rPr lang="en-GB" sz="3600" b="1" dirty="0" err="1"/>
              <a:t>الْمُؤْمِنِينَ</a:t>
            </a:r>
            <a:r>
              <a:rPr lang="en-GB" sz="3600" b="1" dirty="0"/>
              <a:t> </a:t>
            </a:r>
            <a:r>
              <a:rPr lang="en-GB" sz="3600" b="1" dirty="0" err="1"/>
              <a:t>مَا</a:t>
            </a:r>
            <a:r>
              <a:rPr lang="en-GB" sz="3600" b="1" dirty="0"/>
              <a:t> </a:t>
            </a:r>
            <a:r>
              <a:rPr lang="en-GB" sz="3600" b="1" dirty="0" err="1"/>
              <a:t>دَامُوا</a:t>
            </a:r>
            <a:r>
              <a:rPr lang="en-GB" sz="3600" b="1" dirty="0"/>
              <a:t> </a:t>
            </a:r>
            <a:r>
              <a:rPr lang="en-GB" sz="3600" b="1" dirty="0" err="1"/>
              <a:t>مُحَارَبِينَ</a:t>
            </a:r>
            <a:endParaRPr lang="en-GB" sz="3600" b="1" dirty="0"/>
          </a:p>
          <a:p>
            <a:pPr algn="just" rtl="1"/>
            <a:endParaRPr lang="en-GB" sz="3600" dirty="0"/>
          </a:p>
          <a:p>
            <a:pPr algn="just" rtl="1"/>
            <a:endParaRPr lang="en-GB" sz="3600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40532" y="332656"/>
            <a:ext cx="9165468" cy="1084982"/>
          </a:xfrm>
          <a:prstGeom prst="rect">
            <a:avLst/>
          </a:prstGeom>
          <a:ln>
            <a:solidFill>
              <a:srgbClr val="3B84AF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600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4472" y="1600201"/>
            <a:ext cx="9577385" cy="4525963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ar-SA" sz="5100" b="1" dirty="0" smtClean="0"/>
              <a:t>42- </a:t>
            </a:r>
            <a:r>
              <a:rPr lang="en-GB" sz="5100" b="1" dirty="0" err="1" smtClean="0"/>
              <a:t>وَإِنّ</a:t>
            </a:r>
            <a:r>
              <a:rPr lang="en-GB" sz="5100" b="1" u="sng" dirty="0" smtClean="0">
                <a:solidFill>
                  <a:srgbClr val="00B050"/>
                </a:solidFill>
              </a:rPr>
              <a:t> </a:t>
            </a:r>
            <a:r>
              <a:rPr lang="en-GB" sz="5100" b="1" u="sng" dirty="0" err="1">
                <a:solidFill>
                  <a:srgbClr val="00B050"/>
                </a:solidFill>
                <a:hlinkClick r:id="rId3"/>
              </a:rPr>
              <a:t>يَثْرِبَ</a:t>
            </a:r>
            <a:r>
              <a:rPr lang="en-GB" sz="5100" b="1" u="sng" dirty="0">
                <a:solidFill>
                  <a:srgbClr val="00B050"/>
                </a:solidFill>
                <a:hlinkClick r:id="rId3"/>
              </a:rPr>
              <a:t> </a:t>
            </a:r>
            <a:r>
              <a:rPr lang="en-GB" sz="5100" b="1" dirty="0" err="1"/>
              <a:t>حَرَامٌ</a:t>
            </a:r>
            <a:r>
              <a:rPr lang="en-GB" sz="5100" b="1" dirty="0"/>
              <a:t> </a:t>
            </a:r>
            <a:r>
              <a:rPr lang="en-GB" sz="5100" b="1" dirty="0" err="1"/>
              <a:t>جَوْفُهَا</a:t>
            </a:r>
            <a:r>
              <a:rPr lang="en-GB" sz="5100" b="1" dirty="0"/>
              <a:t> </a:t>
            </a:r>
            <a:r>
              <a:rPr lang="en-GB" sz="5100" b="1" dirty="0" err="1"/>
              <a:t>لِأَهْلِ</a:t>
            </a:r>
            <a:r>
              <a:rPr lang="en-GB" sz="5100" b="1" dirty="0"/>
              <a:t> </a:t>
            </a:r>
            <a:r>
              <a:rPr lang="en-GB" sz="5100" b="1" dirty="0" err="1"/>
              <a:t>هَذِهِ</a:t>
            </a:r>
            <a:r>
              <a:rPr lang="en-GB" sz="5100" b="1" dirty="0"/>
              <a:t> </a:t>
            </a:r>
            <a:r>
              <a:rPr lang="en-GB" sz="5100" b="1" dirty="0" err="1" smtClean="0"/>
              <a:t>الصّحِيفَةِ</a:t>
            </a:r>
            <a:endParaRPr lang="ar-SA" sz="5100" b="1" dirty="0" smtClean="0"/>
          </a:p>
          <a:p>
            <a:pPr algn="r" rtl="1"/>
            <a:r>
              <a:rPr lang="ar-SA" sz="5100" b="1" dirty="0" smtClean="0"/>
              <a:t>43- </a:t>
            </a:r>
            <a:r>
              <a:rPr lang="en-GB" sz="5100" b="1" dirty="0" smtClean="0"/>
              <a:t> </a:t>
            </a:r>
            <a:r>
              <a:rPr lang="en-GB" sz="5100" b="1" dirty="0" err="1"/>
              <a:t>وَإِنّ</a:t>
            </a:r>
            <a:r>
              <a:rPr lang="en-GB" sz="5100" b="1" dirty="0"/>
              <a:t> </a:t>
            </a:r>
            <a:r>
              <a:rPr lang="en-GB" sz="5100" b="1" dirty="0" err="1"/>
              <a:t>الْجَارَ</a:t>
            </a:r>
            <a:r>
              <a:rPr lang="en-GB" sz="5100" b="1" dirty="0"/>
              <a:t> </a:t>
            </a:r>
            <a:r>
              <a:rPr lang="en-GB" sz="5100" b="1" dirty="0" err="1"/>
              <a:t>كَالنّفْسِ</a:t>
            </a:r>
            <a:r>
              <a:rPr lang="en-GB" sz="5100" b="1" dirty="0"/>
              <a:t> </a:t>
            </a:r>
            <a:r>
              <a:rPr lang="en-GB" sz="5100" b="1" dirty="0" err="1"/>
              <a:t>غَيْرَ</a:t>
            </a:r>
            <a:r>
              <a:rPr lang="en-GB" sz="5100" b="1" dirty="0"/>
              <a:t> </a:t>
            </a:r>
            <a:r>
              <a:rPr lang="en-GB" sz="5100" b="1" dirty="0" err="1"/>
              <a:t>مُضَارّ</a:t>
            </a:r>
            <a:r>
              <a:rPr lang="en-GB" sz="5100" b="1" dirty="0"/>
              <a:t> </a:t>
            </a:r>
            <a:r>
              <a:rPr lang="en-GB" sz="5100" b="1" dirty="0" err="1"/>
              <a:t>وَلَا</a:t>
            </a:r>
            <a:r>
              <a:rPr lang="en-GB" sz="5100" b="1" dirty="0"/>
              <a:t> </a:t>
            </a:r>
            <a:r>
              <a:rPr lang="en-GB" sz="5100" b="1" dirty="0" err="1" smtClean="0"/>
              <a:t>آثِمٌ</a:t>
            </a:r>
            <a:endParaRPr lang="ar-SA" sz="5100" b="1" dirty="0" smtClean="0"/>
          </a:p>
          <a:p>
            <a:pPr algn="r" rtl="1"/>
            <a:r>
              <a:rPr lang="ar-SA" sz="5100" b="1" dirty="0" smtClean="0"/>
              <a:t>44- </a:t>
            </a:r>
            <a:r>
              <a:rPr lang="en-GB" sz="5100" b="1" dirty="0" smtClean="0"/>
              <a:t> </a:t>
            </a:r>
            <a:r>
              <a:rPr lang="en-GB" sz="5100" b="1" dirty="0" err="1"/>
              <a:t>وَإِنّهُ</a:t>
            </a:r>
            <a:r>
              <a:rPr lang="en-GB" sz="5100" b="1" dirty="0"/>
              <a:t> </a:t>
            </a:r>
            <a:r>
              <a:rPr lang="en-GB" sz="5100" b="1" dirty="0" err="1"/>
              <a:t>لَا</a:t>
            </a:r>
            <a:r>
              <a:rPr lang="en-GB" sz="5100" b="1" dirty="0"/>
              <a:t> </a:t>
            </a:r>
            <a:r>
              <a:rPr lang="en-GB" sz="5100" b="1" dirty="0" err="1"/>
              <a:t>تُجَارُ</a:t>
            </a:r>
            <a:r>
              <a:rPr lang="en-GB" sz="5100" b="1" dirty="0"/>
              <a:t> </a:t>
            </a:r>
            <a:r>
              <a:rPr lang="en-GB" sz="5100" b="1" dirty="0" err="1"/>
              <a:t>حُرْمَةٌ</a:t>
            </a:r>
            <a:r>
              <a:rPr lang="en-GB" sz="5100" b="1" dirty="0"/>
              <a:t> </a:t>
            </a:r>
            <a:r>
              <a:rPr lang="en-GB" sz="5100" b="1" dirty="0" err="1"/>
              <a:t>إلّا</a:t>
            </a:r>
            <a:r>
              <a:rPr lang="en-GB" sz="5100" b="1" dirty="0"/>
              <a:t> </a:t>
            </a:r>
            <a:r>
              <a:rPr lang="en-GB" sz="5100" b="1" dirty="0" err="1"/>
              <a:t>بِإِذْنِ</a:t>
            </a:r>
            <a:r>
              <a:rPr lang="en-GB" sz="5100" b="1" dirty="0"/>
              <a:t> </a:t>
            </a:r>
            <a:r>
              <a:rPr lang="en-GB" sz="5100" b="1" dirty="0" err="1"/>
              <a:t>أَهْلِهَا</a:t>
            </a:r>
            <a:r>
              <a:rPr lang="en-GB" sz="5100" b="1" dirty="0" smtClean="0"/>
              <a:t>،</a:t>
            </a:r>
            <a:endParaRPr lang="ar-SA" sz="5100" b="1" dirty="0" smtClean="0"/>
          </a:p>
          <a:p>
            <a:pPr algn="r" rtl="1"/>
            <a:r>
              <a:rPr lang="ar-SA" sz="5100" b="1" dirty="0" smtClean="0"/>
              <a:t>45- </a:t>
            </a:r>
            <a:r>
              <a:rPr lang="en-GB" sz="5100" b="1" dirty="0" smtClean="0"/>
              <a:t> </a:t>
            </a:r>
            <a:r>
              <a:rPr lang="en-GB" sz="5100" b="1" dirty="0" err="1"/>
              <a:t>وَإِنّهُ</a:t>
            </a:r>
            <a:r>
              <a:rPr lang="en-GB" sz="5100" b="1" dirty="0"/>
              <a:t> </a:t>
            </a:r>
            <a:r>
              <a:rPr lang="en-GB" sz="5100" b="1" dirty="0" err="1"/>
              <a:t>مَا</a:t>
            </a:r>
            <a:r>
              <a:rPr lang="en-GB" sz="5100" b="1" dirty="0"/>
              <a:t> </a:t>
            </a:r>
            <a:r>
              <a:rPr lang="en-GB" sz="5100" b="1" dirty="0" err="1"/>
              <a:t>كَانَ</a:t>
            </a:r>
            <a:r>
              <a:rPr lang="en-GB" sz="5100" b="1" dirty="0"/>
              <a:t> </a:t>
            </a:r>
            <a:r>
              <a:rPr lang="en-GB" sz="5100" b="1" dirty="0" err="1"/>
              <a:t>بَيْنَ</a:t>
            </a:r>
            <a:r>
              <a:rPr lang="en-GB" sz="5100" b="1" dirty="0"/>
              <a:t> </a:t>
            </a:r>
            <a:r>
              <a:rPr lang="en-GB" sz="5100" b="1" dirty="0" err="1"/>
              <a:t>أَهْلِ</a:t>
            </a:r>
            <a:r>
              <a:rPr lang="en-GB" sz="5100" b="1" dirty="0"/>
              <a:t> </a:t>
            </a:r>
            <a:r>
              <a:rPr lang="en-GB" sz="5100" b="1" dirty="0" err="1"/>
              <a:t>هَذِهِ</a:t>
            </a:r>
            <a:r>
              <a:rPr lang="en-GB" sz="5100" b="1" dirty="0"/>
              <a:t> </a:t>
            </a:r>
            <a:r>
              <a:rPr lang="en-GB" sz="5100" b="1" dirty="0" err="1"/>
              <a:t>الصّحِيفَةِ</a:t>
            </a:r>
            <a:r>
              <a:rPr lang="en-GB" sz="5100" b="1" dirty="0"/>
              <a:t> </a:t>
            </a:r>
            <a:r>
              <a:rPr lang="en-GB" sz="5100" b="1" dirty="0" err="1"/>
              <a:t>مِنْ</a:t>
            </a:r>
            <a:r>
              <a:rPr lang="en-GB" sz="5100" b="1" dirty="0"/>
              <a:t> </a:t>
            </a:r>
            <a:r>
              <a:rPr lang="en-GB" sz="5100" b="1" dirty="0" err="1"/>
              <a:t>حَدَثٍ</a:t>
            </a:r>
            <a:r>
              <a:rPr lang="en-GB" sz="5100" b="1" dirty="0"/>
              <a:t> </a:t>
            </a:r>
            <a:r>
              <a:rPr lang="en-GB" sz="5100" b="1" dirty="0" err="1"/>
              <a:t>أَوْ</a:t>
            </a:r>
            <a:r>
              <a:rPr lang="en-GB" sz="5100" b="1" dirty="0"/>
              <a:t> </a:t>
            </a:r>
            <a:r>
              <a:rPr lang="en-GB" sz="5100" b="1" dirty="0" err="1"/>
              <a:t>اشْتِجَارٍ</a:t>
            </a:r>
            <a:r>
              <a:rPr lang="en-GB" sz="5100" b="1" dirty="0"/>
              <a:t> </a:t>
            </a:r>
            <a:r>
              <a:rPr lang="en-GB" sz="5100" b="1" dirty="0" err="1"/>
              <a:t>يُخَافُ</a:t>
            </a:r>
            <a:r>
              <a:rPr lang="en-GB" sz="5100" b="1" dirty="0"/>
              <a:t> </a:t>
            </a:r>
            <a:r>
              <a:rPr lang="en-GB" sz="5100" b="1" dirty="0" err="1"/>
              <a:t>فَسَادُهُ</a:t>
            </a:r>
            <a:r>
              <a:rPr lang="en-GB" sz="5100" b="1" dirty="0"/>
              <a:t> </a:t>
            </a:r>
            <a:r>
              <a:rPr lang="en-GB" sz="5100" b="1" dirty="0" err="1"/>
              <a:t>فَإِنّ</a:t>
            </a:r>
            <a:r>
              <a:rPr lang="en-GB" sz="5100" b="1" dirty="0"/>
              <a:t> </a:t>
            </a:r>
            <a:r>
              <a:rPr lang="en-GB" sz="5100" b="1" dirty="0" err="1"/>
              <a:t>مَرَدّهُ</a:t>
            </a:r>
            <a:r>
              <a:rPr lang="en-GB" sz="5100" b="1" dirty="0"/>
              <a:t> </a:t>
            </a:r>
            <a:r>
              <a:rPr lang="en-GB" sz="5100" b="1" dirty="0" err="1"/>
              <a:t>إلَى</a:t>
            </a:r>
            <a:r>
              <a:rPr lang="en-GB" sz="5100" b="1" dirty="0"/>
              <a:t> </a:t>
            </a:r>
            <a:r>
              <a:rPr lang="en-GB" sz="5100" b="1" dirty="0" err="1"/>
              <a:t>اللّهِ</a:t>
            </a:r>
            <a:r>
              <a:rPr lang="en-GB" sz="5100" b="1" dirty="0"/>
              <a:t> </a:t>
            </a:r>
            <a:r>
              <a:rPr lang="en-GB" sz="5100" b="1" dirty="0" err="1"/>
              <a:t>عَزّ</a:t>
            </a:r>
            <a:r>
              <a:rPr lang="en-GB" sz="5100" b="1" dirty="0"/>
              <a:t> </a:t>
            </a:r>
            <a:r>
              <a:rPr lang="en-GB" sz="5100" b="1" dirty="0" err="1"/>
              <a:t>وَجَلّ</a:t>
            </a:r>
            <a:r>
              <a:rPr lang="en-GB" sz="5100" b="1" dirty="0"/>
              <a:t> </a:t>
            </a:r>
            <a:r>
              <a:rPr lang="en-GB" sz="5100" b="1" dirty="0" err="1"/>
              <a:t>وَإِلَى</a:t>
            </a:r>
            <a:r>
              <a:rPr lang="en-GB" sz="5100" b="1" dirty="0"/>
              <a:t> </a:t>
            </a:r>
            <a:r>
              <a:rPr lang="en-GB" sz="5100" b="1" dirty="0" err="1"/>
              <a:t>مُحَمّدٍ</a:t>
            </a:r>
            <a:r>
              <a:rPr lang="en-GB" sz="5100" b="1" dirty="0"/>
              <a:t> </a:t>
            </a:r>
            <a:r>
              <a:rPr lang="en-GB" sz="5100" b="1" dirty="0" err="1"/>
              <a:t>رَسُولِ</a:t>
            </a:r>
            <a:r>
              <a:rPr lang="en-GB" sz="5100" b="1" dirty="0"/>
              <a:t> </a:t>
            </a:r>
            <a:r>
              <a:rPr lang="en-GB" sz="5100" b="1" dirty="0" err="1"/>
              <a:t>اللّهِ</a:t>
            </a:r>
            <a:r>
              <a:rPr lang="en-GB" sz="5100" b="1" dirty="0"/>
              <a:t> </a:t>
            </a:r>
            <a:r>
              <a:rPr lang="en-GB" sz="5100" b="1" dirty="0" err="1"/>
              <a:t>صَلّى</a:t>
            </a:r>
            <a:r>
              <a:rPr lang="en-GB" sz="5100" b="1" dirty="0"/>
              <a:t> </a:t>
            </a:r>
            <a:r>
              <a:rPr lang="en-GB" sz="5100" b="1" dirty="0" err="1"/>
              <a:t>اللّهُ</a:t>
            </a:r>
            <a:r>
              <a:rPr lang="en-GB" sz="5100" b="1" dirty="0"/>
              <a:t> </a:t>
            </a:r>
            <a:r>
              <a:rPr lang="en-GB" sz="5100" b="1" dirty="0" err="1"/>
              <a:t>عَلَيْهِ</a:t>
            </a:r>
            <a:r>
              <a:rPr lang="en-GB" sz="5100" b="1" dirty="0"/>
              <a:t> </a:t>
            </a:r>
            <a:r>
              <a:rPr lang="en-GB" sz="5100" b="1" dirty="0" err="1"/>
              <a:t>وَسَلّمَ</a:t>
            </a:r>
            <a:r>
              <a:rPr lang="en-GB" sz="5100" b="1" dirty="0"/>
              <a:t> </a:t>
            </a:r>
            <a:r>
              <a:rPr lang="en-GB" sz="5100" b="1" dirty="0" err="1"/>
              <a:t>وَإِنّ</a:t>
            </a:r>
            <a:r>
              <a:rPr lang="en-GB" sz="5100" b="1" dirty="0"/>
              <a:t> </a:t>
            </a:r>
            <a:r>
              <a:rPr lang="en-GB" sz="5100" b="1" dirty="0" err="1"/>
              <a:t>اللّهَ</a:t>
            </a:r>
            <a:r>
              <a:rPr lang="en-GB" sz="5100" b="1" dirty="0"/>
              <a:t> </a:t>
            </a:r>
            <a:r>
              <a:rPr lang="en-GB" sz="5100" b="1" dirty="0" err="1"/>
              <a:t>عَلَى</a:t>
            </a:r>
            <a:r>
              <a:rPr lang="en-GB" sz="5100" b="1" dirty="0"/>
              <a:t> </a:t>
            </a:r>
            <a:r>
              <a:rPr lang="en-GB" sz="5100" b="1" dirty="0" err="1"/>
              <a:t>أَتْقَى</a:t>
            </a:r>
            <a:r>
              <a:rPr lang="en-GB" sz="5100" b="1" dirty="0"/>
              <a:t> </a:t>
            </a:r>
            <a:r>
              <a:rPr lang="en-GB" sz="5100" b="1" dirty="0" err="1"/>
              <a:t>مَا</a:t>
            </a:r>
            <a:r>
              <a:rPr lang="en-GB" sz="5100" b="1" dirty="0"/>
              <a:t> </a:t>
            </a:r>
            <a:r>
              <a:rPr lang="en-GB" sz="5100" b="1" dirty="0" err="1"/>
              <a:t>فِي</a:t>
            </a:r>
            <a:r>
              <a:rPr lang="en-GB" sz="5100" b="1" dirty="0"/>
              <a:t> </a:t>
            </a:r>
            <a:r>
              <a:rPr lang="en-GB" sz="5100" b="1" dirty="0" err="1"/>
              <a:t>هَذِهِ</a:t>
            </a:r>
            <a:r>
              <a:rPr lang="en-GB" sz="5100" b="1" dirty="0"/>
              <a:t> </a:t>
            </a:r>
            <a:r>
              <a:rPr lang="en-GB" sz="5100" b="1" dirty="0" err="1"/>
              <a:t>الصّحِيفَةِ</a:t>
            </a:r>
            <a:r>
              <a:rPr lang="en-GB" sz="5100" b="1" dirty="0"/>
              <a:t> </a:t>
            </a:r>
            <a:r>
              <a:rPr lang="en-GB" sz="5100" b="1" dirty="0" err="1" smtClean="0"/>
              <a:t>وَأَبَرّهِ</a:t>
            </a:r>
            <a:endParaRPr lang="ar-SA" sz="5100" b="1" dirty="0" smtClean="0"/>
          </a:p>
          <a:p>
            <a:pPr algn="r" rtl="1"/>
            <a:endParaRPr lang="en-GB" sz="5100" b="1" dirty="0"/>
          </a:p>
          <a:p>
            <a:pPr algn="r" rtl="1"/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130575" y="338559"/>
            <a:ext cx="7861025" cy="1084982"/>
          </a:xfrm>
          <a:prstGeom prst="rect">
            <a:avLst/>
          </a:prstGeom>
          <a:ln>
            <a:solidFill>
              <a:srgbClr val="00990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672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4472" y="1600201"/>
            <a:ext cx="9577385" cy="4525963"/>
          </a:xfrm>
        </p:spPr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46- 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وَإِنّهُ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لَا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تُجَارُ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قُرَيْشٌ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وَلَا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مَنْ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نَصَرَهَا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47- </a:t>
            </a:r>
            <a:r>
              <a:rPr lang="en-GB" sz="3600" b="1" dirty="0" smtClean="0"/>
              <a:t>. </a:t>
            </a:r>
            <a:r>
              <a:rPr lang="en-GB" sz="3600" b="1" dirty="0" err="1" smtClean="0"/>
              <a:t>وَإِنّ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بَيْنَهُمْ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النّصْرَ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عَلَى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مَنْ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دَهَمَ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ي</a:t>
            </a:r>
            <a:r>
              <a:rPr lang="en-GB" sz="3600" b="1" u="sng" dirty="0" err="1" smtClean="0"/>
              <a:t>َثْرِبَ</a:t>
            </a:r>
            <a:r>
              <a:rPr lang="en-GB" sz="3600" b="1" dirty="0" smtClean="0"/>
              <a:t>،</a:t>
            </a:r>
            <a:endParaRPr lang="ar-SA" sz="3600" b="1" dirty="0" smtClean="0"/>
          </a:p>
          <a:p>
            <a:pPr algn="r" rtl="1"/>
            <a:endParaRPr lang="en-GB" sz="5100" b="1" dirty="0" smtClean="0"/>
          </a:p>
          <a:p>
            <a:pPr algn="r" rtl="1"/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130575" y="338559"/>
            <a:ext cx="8013425" cy="1084982"/>
          </a:xfrm>
          <a:prstGeom prst="rect">
            <a:avLst/>
          </a:prstGeom>
          <a:ln>
            <a:solidFill>
              <a:srgbClr val="996633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256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481328"/>
            <a:ext cx="9410700" cy="4755984"/>
          </a:xfrm>
        </p:spPr>
        <p:txBody>
          <a:bodyPr>
            <a:normAutofit lnSpcReduction="10000"/>
          </a:bodyPr>
          <a:lstStyle/>
          <a:p>
            <a:pPr algn="just" rtl="1"/>
            <a:r>
              <a:rPr lang="ar-SA" sz="3600" b="1" dirty="0"/>
              <a:t>48-</a:t>
            </a:r>
            <a:r>
              <a:rPr lang="en-GB" sz="3600" b="1" dirty="0"/>
              <a:t> </a:t>
            </a:r>
            <a:r>
              <a:rPr lang="en-GB" sz="3900" b="1" dirty="0" err="1"/>
              <a:t>وَإِذَا</a:t>
            </a:r>
            <a:r>
              <a:rPr lang="en-GB" sz="3900" b="1" dirty="0"/>
              <a:t> </a:t>
            </a:r>
            <a:r>
              <a:rPr lang="en-GB" sz="3900" b="1" dirty="0" err="1"/>
              <a:t>دُعُوا</a:t>
            </a:r>
            <a:r>
              <a:rPr lang="en-GB" sz="3900" b="1" dirty="0"/>
              <a:t> </a:t>
            </a:r>
            <a:r>
              <a:rPr lang="en-GB" sz="3900" b="1" dirty="0" err="1"/>
              <a:t>إلَى</a:t>
            </a:r>
            <a:r>
              <a:rPr lang="en-GB" sz="3900" b="1" dirty="0"/>
              <a:t> </a:t>
            </a:r>
            <a:r>
              <a:rPr lang="en-GB" sz="3900" b="1" dirty="0" err="1"/>
              <a:t>صُلْحٍ</a:t>
            </a:r>
            <a:r>
              <a:rPr lang="en-GB" sz="3900" b="1" dirty="0"/>
              <a:t> </a:t>
            </a:r>
            <a:r>
              <a:rPr lang="en-GB" sz="3900" b="1" dirty="0" err="1"/>
              <a:t>يُصَالِحُونَهُ</a:t>
            </a:r>
            <a:r>
              <a:rPr lang="en-GB" sz="3900" b="1" dirty="0"/>
              <a:t> </a:t>
            </a:r>
            <a:r>
              <a:rPr lang="en-GB" sz="3900" b="1" dirty="0" err="1"/>
              <a:t>وَيَلْبَسُونَهُ</a:t>
            </a:r>
            <a:r>
              <a:rPr lang="en-GB" sz="3900" b="1" dirty="0"/>
              <a:t> </a:t>
            </a:r>
            <a:r>
              <a:rPr lang="en-GB" sz="3900" b="1" dirty="0" err="1"/>
              <a:t>فَإِنّهُمْ</a:t>
            </a:r>
            <a:r>
              <a:rPr lang="en-GB" sz="3900" b="1" dirty="0"/>
              <a:t> </a:t>
            </a:r>
            <a:r>
              <a:rPr lang="en-GB" sz="3900" b="1" dirty="0" err="1"/>
              <a:t>يُصَالِحُونَهُ</a:t>
            </a:r>
            <a:r>
              <a:rPr lang="en-GB" sz="3900" b="1" dirty="0"/>
              <a:t> </a:t>
            </a:r>
            <a:r>
              <a:rPr lang="en-GB" sz="3900" b="1" dirty="0" err="1"/>
              <a:t>وَيَلْبَسُونَهُ</a:t>
            </a:r>
            <a:r>
              <a:rPr lang="en-GB" sz="3900" b="1" dirty="0"/>
              <a:t> </a:t>
            </a:r>
            <a:r>
              <a:rPr lang="en-GB" sz="3900" b="1" dirty="0" err="1"/>
              <a:t>وَإِنّهُمْ</a:t>
            </a:r>
            <a:r>
              <a:rPr lang="en-GB" sz="3900" b="1" dirty="0"/>
              <a:t> </a:t>
            </a:r>
            <a:r>
              <a:rPr lang="en-GB" sz="3900" b="1" dirty="0" err="1"/>
              <a:t>إذَا</a:t>
            </a:r>
            <a:r>
              <a:rPr lang="en-GB" sz="3900" b="1" dirty="0"/>
              <a:t> </a:t>
            </a:r>
            <a:r>
              <a:rPr lang="en-GB" sz="3900" b="1" dirty="0" err="1"/>
              <a:t>دُعُوا</a:t>
            </a:r>
            <a:r>
              <a:rPr lang="en-GB" sz="3900" b="1" dirty="0"/>
              <a:t> </a:t>
            </a:r>
            <a:r>
              <a:rPr lang="en-GB" sz="3900" b="1" dirty="0" err="1"/>
              <a:t>إلَى</a:t>
            </a:r>
            <a:r>
              <a:rPr lang="en-GB" sz="3900" b="1" dirty="0"/>
              <a:t> </a:t>
            </a:r>
            <a:r>
              <a:rPr lang="en-GB" sz="3900" b="1" dirty="0" err="1"/>
              <a:t>مِثْلِ</a:t>
            </a:r>
            <a:r>
              <a:rPr lang="en-GB" sz="3900" b="1" dirty="0"/>
              <a:t> </a:t>
            </a:r>
            <a:r>
              <a:rPr lang="en-GB" sz="3900" b="1" dirty="0" err="1"/>
              <a:t>ذَلِكَ</a:t>
            </a:r>
            <a:r>
              <a:rPr lang="en-GB" sz="3900" b="1" dirty="0"/>
              <a:t> </a:t>
            </a:r>
            <a:r>
              <a:rPr lang="en-GB" sz="3900" b="1" dirty="0" err="1"/>
              <a:t>فَإِنّهُ</a:t>
            </a:r>
            <a:r>
              <a:rPr lang="en-GB" sz="3900" b="1" dirty="0"/>
              <a:t> </a:t>
            </a:r>
            <a:r>
              <a:rPr lang="en-GB" sz="3900" b="1" dirty="0" err="1"/>
              <a:t>لَهُمْ</a:t>
            </a:r>
            <a:r>
              <a:rPr lang="en-GB" sz="3900" b="1" dirty="0"/>
              <a:t> </a:t>
            </a:r>
            <a:r>
              <a:rPr lang="en-GB" sz="3900" b="1" dirty="0" err="1"/>
              <a:t>عَلَى</a:t>
            </a:r>
            <a:r>
              <a:rPr lang="en-GB" sz="3900" b="1" dirty="0"/>
              <a:t> </a:t>
            </a:r>
            <a:r>
              <a:rPr lang="en-GB" sz="3900" b="1" dirty="0" err="1"/>
              <a:t>الْمُؤْمِنِينَ</a:t>
            </a:r>
            <a:r>
              <a:rPr lang="en-GB" sz="3900" b="1" dirty="0"/>
              <a:t> </a:t>
            </a:r>
            <a:r>
              <a:rPr lang="en-GB" sz="3900" b="1" dirty="0" err="1"/>
              <a:t>إلّا</a:t>
            </a:r>
            <a:r>
              <a:rPr lang="en-GB" sz="3900" b="1" dirty="0"/>
              <a:t> </a:t>
            </a:r>
            <a:r>
              <a:rPr lang="en-GB" sz="3900" b="1" dirty="0" err="1"/>
              <a:t>مَنْ</a:t>
            </a:r>
            <a:r>
              <a:rPr lang="en-GB" sz="3900" b="1" dirty="0"/>
              <a:t> </a:t>
            </a:r>
            <a:r>
              <a:rPr lang="en-GB" sz="3900" b="1" dirty="0" err="1"/>
              <a:t>حَارَبَ</a:t>
            </a:r>
            <a:r>
              <a:rPr lang="en-GB" sz="3900" b="1" dirty="0"/>
              <a:t> </a:t>
            </a:r>
            <a:r>
              <a:rPr lang="en-GB" sz="3900" b="1" dirty="0" err="1"/>
              <a:t>فِي</a:t>
            </a:r>
            <a:r>
              <a:rPr lang="en-GB" sz="3900" b="1" dirty="0"/>
              <a:t> </a:t>
            </a:r>
            <a:r>
              <a:rPr lang="en-GB" sz="3900" b="1" dirty="0" err="1"/>
              <a:t>الدّينِ</a:t>
            </a:r>
            <a:r>
              <a:rPr lang="en-GB" sz="3900" b="1" dirty="0"/>
              <a:t> </a:t>
            </a:r>
            <a:endParaRPr lang="ar-SA" sz="3900" b="1" dirty="0"/>
          </a:p>
          <a:p>
            <a:pPr algn="just" rtl="1"/>
            <a:r>
              <a:rPr lang="ar-SA" sz="3900" b="1" dirty="0"/>
              <a:t>49- </a:t>
            </a:r>
            <a:r>
              <a:rPr lang="en-GB" sz="3900" b="1" dirty="0" err="1"/>
              <a:t>عَلَى</a:t>
            </a:r>
            <a:r>
              <a:rPr lang="en-GB" sz="3900" b="1" dirty="0"/>
              <a:t> </a:t>
            </a:r>
            <a:r>
              <a:rPr lang="en-GB" sz="3900" b="1" dirty="0" err="1"/>
              <a:t>كُلّ</a:t>
            </a:r>
            <a:r>
              <a:rPr lang="en-GB" sz="3900" b="1" dirty="0"/>
              <a:t> </a:t>
            </a:r>
            <a:r>
              <a:rPr lang="en-GB" sz="3900" b="1" dirty="0" err="1"/>
              <a:t>أُنَاسٍ</a:t>
            </a:r>
            <a:r>
              <a:rPr lang="en-GB" sz="3900" b="1" dirty="0"/>
              <a:t> </a:t>
            </a:r>
            <a:r>
              <a:rPr lang="en-GB" sz="3900" b="1" dirty="0" err="1"/>
              <a:t>حِصّتُهُمْ</a:t>
            </a:r>
            <a:r>
              <a:rPr lang="en-GB" sz="3900" b="1" dirty="0"/>
              <a:t> </a:t>
            </a:r>
            <a:r>
              <a:rPr lang="en-GB" sz="3900" b="1" dirty="0" err="1"/>
              <a:t>مِنْ</a:t>
            </a:r>
            <a:r>
              <a:rPr lang="en-GB" sz="3900" b="1" dirty="0"/>
              <a:t> </a:t>
            </a:r>
            <a:r>
              <a:rPr lang="en-GB" sz="3900" b="1" dirty="0" err="1"/>
              <a:t>جَانِبِهِمْ</a:t>
            </a:r>
            <a:r>
              <a:rPr lang="en-GB" sz="3900" b="1" dirty="0"/>
              <a:t> </a:t>
            </a:r>
            <a:r>
              <a:rPr lang="en-GB" sz="3900" b="1" dirty="0" err="1"/>
              <a:t>الّذِي</a:t>
            </a:r>
            <a:r>
              <a:rPr lang="en-GB" sz="3900" b="1" dirty="0"/>
              <a:t> </a:t>
            </a:r>
            <a:r>
              <a:rPr lang="en-GB" sz="3900" b="1" dirty="0" err="1"/>
              <a:t>قِبَلَهُمْ</a:t>
            </a:r>
            <a:endParaRPr lang="ar-SA" sz="3900" b="1" dirty="0"/>
          </a:p>
          <a:p>
            <a:pPr algn="just" rtl="1"/>
            <a:r>
              <a:rPr lang="ar-SA" sz="3900" b="1" dirty="0"/>
              <a:t>50- </a:t>
            </a:r>
            <a:r>
              <a:rPr lang="en-GB" sz="3900" b="1" dirty="0"/>
              <a:t> </a:t>
            </a:r>
            <a:r>
              <a:rPr lang="en-GB" sz="3900" b="1" dirty="0" err="1"/>
              <a:t>وَإِنّ</a:t>
            </a:r>
            <a:r>
              <a:rPr lang="en-GB" sz="3900" b="1" dirty="0"/>
              <a:t> </a:t>
            </a:r>
            <a:r>
              <a:rPr lang="en-GB" sz="3900" b="1" dirty="0" err="1"/>
              <a:t>يَهُودَ</a:t>
            </a:r>
            <a:r>
              <a:rPr lang="en-GB" sz="3900" b="1" dirty="0"/>
              <a:t> </a:t>
            </a:r>
            <a:r>
              <a:rPr lang="en-GB" sz="3900" b="1" dirty="0" err="1"/>
              <a:t>الْأَوْسِ</a:t>
            </a:r>
            <a:r>
              <a:rPr lang="en-GB" sz="3900" b="1" dirty="0"/>
              <a:t>، </a:t>
            </a:r>
            <a:r>
              <a:rPr lang="en-GB" sz="3900" b="1" dirty="0" err="1"/>
              <a:t>مَوَالِيَهُمْ</a:t>
            </a:r>
            <a:r>
              <a:rPr lang="en-GB" sz="3900" b="1" dirty="0"/>
              <a:t> </a:t>
            </a:r>
            <a:r>
              <a:rPr lang="en-GB" sz="3900" b="1" dirty="0" err="1"/>
              <a:t>وَأَنْفُسَهُمْ</a:t>
            </a:r>
            <a:r>
              <a:rPr lang="en-GB" sz="3900" b="1" dirty="0"/>
              <a:t> </a:t>
            </a:r>
            <a:r>
              <a:rPr lang="en-GB" sz="3900" b="1" dirty="0" err="1"/>
              <a:t>عَلَى</a:t>
            </a:r>
            <a:r>
              <a:rPr lang="en-GB" sz="3900" b="1" dirty="0"/>
              <a:t> </a:t>
            </a:r>
            <a:r>
              <a:rPr lang="en-GB" sz="3900" b="1" dirty="0" err="1"/>
              <a:t>مِثْلِ</a:t>
            </a:r>
            <a:r>
              <a:rPr lang="en-GB" sz="3900" b="1" dirty="0"/>
              <a:t> </a:t>
            </a:r>
            <a:r>
              <a:rPr lang="en-GB" sz="3900" b="1" dirty="0" err="1"/>
              <a:t>مَا</a:t>
            </a:r>
            <a:r>
              <a:rPr lang="en-GB" sz="3900" b="1" dirty="0"/>
              <a:t> </a:t>
            </a:r>
            <a:r>
              <a:rPr lang="en-GB" sz="3900" b="1" dirty="0" err="1"/>
              <a:t>لِأَهْلِ</a:t>
            </a:r>
            <a:r>
              <a:rPr lang="en-GB" sz="3900" b="1" dirty="0"/>
              <a:t> </a:t>
            </a:r>
            <a:r>
              <a:rPr lang="en-GB" sz="3900" b="1" dirty="0" err="1"/>
              <a:t>هَذِهِ</a:t>
            </a:r>
            <a:r>
              <a:rPr lang="en-GB" sz="3900" b="1" dirty="0"/>
              <a:t> </a:t>
            </a:r>
            <a:r>
              <a:rPr lang="en-GB" sz="3900" b="1" dirty="0" err="1"/>
              <a:t>الصّحِيفَةِ</a:t>
            </a:r>
            <a:r>
              <a:rPr lang="en-GB" sz="3900" b="1" dirty="0"/>
              <a:t>. </a:t>
            </a:r>
            <a:r>
              <a:rPr lang="en-GB" sz="3900" b="1" dirty="0" err="1"/>
              <a:t>مَعَ</a:t>
            </a:r>
            <a:r>
              <a:rPr lang="en-GB" sz="3900" b="1" dirty="0"/>
              <a:t> </a:t>
            </a:r>
            <a:r>
              <a:rPr lang="en-GB" sz="3900" b="1" dirty="0" err="1"/>
              <a:t>الْبِرّ</a:t>
            </a:r>
            <a:r>
              <a:rPr lang="en-GB" sz="3900" b="1" dirty="0"/>
              <a:t> </a:t>
            </a:r>
            <a:r>
              <a:rPr lang="en-GB" sz="3900" b="1" dirty="0" err="1"/>
              <a:t>الْمَحْضِ</a:t>
            </a:r>
            <a:r>
              <a:rPr lang="en-GB" sz="3900" b="1" dirty="0"/>
              <a:t> </a:t>
            </a:r>
            <a:r>
              <a:rPr lang="en-GB" sz="3900" b="1" dirty="0" err="1"/>
              <a:t>مِنْ</a:t>
            </a:r>
            <a:r>
              <a:rPr lang="en-GB" sz="3900" b="1" dirty="0"/>
              <a:t> </a:t>
            </a:r>
            <a:r>
              <a:rPr lang="en-GB" sz="3900" b="1" dirty="0" err="1"/>
              <a:t>أَهْلِ</a:t>
            </a:r>
            <a:r>
              <a:rPr lang="en-GB" sz="3900" b="1" dirty="0"/>
              <a:t> </a:t>
            </a:r>
            <a:r>
              <a:rPr lang="en-GB" sz="3900" b="1" dirty="0" err="1"/>
              <a:t>هَذِهِ</a:t>
            </a:r>
            <a:r>
              <a:rPr lang="en-GB" sz="3900" b="1" dirty="0"/>
              <a:t> </a:t>
            </a:r>
            <a:r>
              <a:rPr lang="en-GB" sz="3900" b="1" dirty="0" err="1"/>
              <a:t>الصّحِيفَةِ</a:t>
            </a:r>
            <a:r>
              <a:rPr lang="ar-SA" sz="3900" b="1" dirty="0"/>
              <a:t> </a:t>
            </a:r>
            <a:r>
              <a:rPr lang="en-GB" sz="3900" b="1" dirty="0"/>
              <a:t>: </a:t>
            </a:r>
            <a:r>
              <a:rPr lang="en-GB" sz="3900" b="1" dirty="0" err="1"/>
              <a:t>وَإِنّ</a:t>
            </a:r>
            <a:r>
              <a:rPr lang="en-GB" sz="3900" b="1" dirty="0"/>
              <a:t> </a:t>
            </a:r>
            <a:r>
              <a:rPr lang="en-GB" sz="3900" b="1" dirty="0" err="1"/>
              <a:t>الْبِرّ</a:t>
            </a:r>
            <a:r>
              <a:rPr lang="en-GB" sz="3900" b="1" dirty="0"/>
              <a:t> </a:t>
            </a:r>
            <a:r>
              <a:rPr lang="en-GB" sz="3900" b="1" dirty="0" err="1"/>
              <a:t>دُونَ</a:t>
            </a:r>
            <a:r>
              <a:rPr lang="en-GB" sz="3900" b="1" dirty="0"/>
              <a:t> </a:t>
            </a:r>
            <a:r>
              <a:rPr lang="en-GB" sz="3900" b="1" dirty="0" err="1"/>
              <a:t>الْإِثْمِ</a:t>
            </a:r>
            <a:r>
              <a:rPr lang="en-GB" sz="3900" b="1" dirty="0"/>
              <a:t> </a:t>
            </a:r>
            <a:r>
              <a:rPr lang="en-GB" sz="3900" b="1" dirty="0" err="1"/>
              <a:t>لَا</a:t>
            </a:r>
            <a:r>
              <a:rPr lang="en-GB" sz="3900" b="1" dirty="0"/>
              <a:t> </a:t>
            </a:r>
            <a:r>
              <a:rPr lang="en-GB" sz="3900" b="1" dirty="0" err="1"/>
              <a:t>يَكْسِبُ</a:t>
            </a:r>
            <a:r>
              <a:rPr lang="en-GB" sz="3900" b="1" dirty="0"/>
              <a:t> </a:t>
            </a:r>
            <a:r>
              <a:rPr lang="en-GB" sz="3900" b="1" dirty="0" err="1"/>
              <a:t>كَاسِبٌ</a:t>
            </a:r>
            <a:r>
              <a:rPr lang="en-GB" sz="3900" b="1" dirty="0"/>
              <a:t> </a:t>
            </a:r>
            <a:r>
              <a:rPr lang="en-GB" sz="3900" b="1" dirty="0" err="1"/>
              <a:t>إلّا</a:t>
            </a:r>
            <a:r>
              <a:rPr lang="en-GB" sz="3900" b="1" dirty="0"/>
              <a:t> </a:t>
            </a:r>
            <a:r>
              <a:rPr lang="en-GB" sz="3900" b="1" dirty="0" err="1"/>
              <a:t>عَلَى</a:t>
            </a:r>
            <a:r>
              <a:rPr lang="en-GB" sz="3900" b="1" dirty="0"/>
              <a:t> </a:t>
            </a:r>
            <a:r>
              <a:rPr lang="en-GB" sz="3900" b="1" dirty="0" err="1"/>
              <a:t>نَفْسِهِ</a:t>
            </a:r>
            <a:r>
              <a:rPr lang="en-GB" sz="3900" b="1" dirty="0"/>
              <a:t> </a:t>
            </a:r>
            <a:r>
              <a:rPr lang="en-GB" sz="3900" b="1" dirty="0" err="1"/>
              <a:t>وَإِنّ</a:t>
            </a:r>
            <a:r>
              <a:rPr lang="en-GB" sz="3900" b="1" dirty="0"/>
              <a:t> </a:t>
            </a:r>
            <a:r>
              <a:rPr lang="en-GB" sz="3900" b="1" dirty="0" err="1"/>
              <a:t>اللّهَ</a:t>
            </a:r>
            <a:r>
              <a:rPr lang="en-GB" sz="3900" b="1" dirty="0"/>
              <a:t> </a:t>
            </a:r>
            <a:r>
              <a:rPr lang="en-GB" sz="3900" b="1" dirty="0" err="1"/>
              <a:t>عَلَى</a:t>
            </a:r>
            <a:r>
              <a:rPr lang="en-GB" sz="3900" b="1" dirty="0"/>
              <a:t> </a:t>
            </a:r>
            <a:r>
              <a:rPr lang="en-GB" sz="3900" b="1" dirty="0" err="1"/>
              <a:t>أَصْدَقِ</a:t>
            </a:r>
            <a:r>
              <a:rPr lang="en-GB" sz="3900" b="1" dirty="0"/>
              <a:t> </a:t>
            </a:r>
            <a:r>
              <a:rPr lang="en-GB" sz="3900" b="1" dirty="0" err="1"/>
              <a:t>مَا</a:t>
            </a:r>
            <a:r>
              <a:rPr lang="en-GB" sz="3900" b="1" dirty="0"/>
              <a:t> </a:t>
            </a:r>
            <a:r>
              <a:rPr lang="en-GB" sz="3900" b="1" dirty="0" err="1"/>
              <a:t>فِي</a:t>
            </a:r>
            <a:r>
              <a:rPr lang="en-GB" sz="3900" b="1" dirty="0"/>
              <a:t> </a:t>
            </a:r>
            <a:r>
              <a:rPr lang="en-GB" sz="3900" b="1" dirty="0" err="1"/>
              <a:t>هَذِهِ</a:t>
            </a:r>
            <a:r>
              <a:rPr lang="en-GB" sz="3900" b="1" dirty="0"/>
              <a:t> </a:t>
            </a:r>
            <a:r>
              <a:rPr lang="en-GB" sz="3900" b="1" dirty="0" err="1"/>
              <a:t>الصّحِيفَةِ</a:t>
            </a:r>
            <a:r>
              <a:rPr lang="en-GB" sz="3900" b="1" dirty="0"/>
              <a:t> </a:t>
            </a:r>
            <a:r>
              <a:rPr lang="en-GB" sz="3900" b="1" dirty="0" err="1"/>
              <a:t>وَأَبَرّهِ</a:t>
            </a:r>
            <a:r>
              <a:rPr lang="en-GB" sz="3900" b="1" dirty="0"/>
              <a:t> </a:t>
            </a:r>
            <a:endParaRPr lang="ar-SA" sz="3900" b="1" dirty="0"/>
          </a:p>
          <a:p>
            <a:pPr algn="r" rtl="1"/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40532" y="332656"/>
            <a:ext cx="8555868" cy="1084982"/>
          </a:xfrm>
          <a:prstGeom prst="rect">
            <a:avLst/>
          </a:prstGeom>
          <a:ln>
            <a:solidFill>
              <a:srgbClr val="FF3300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198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2400" b="1" dirty="0"/>
              <a:t>51</a:t>
            </a:r>
            <a:r>
              <a:rPr lang="ar-SA" sz="3600" b="1" dirty="0"/>
              <a:t>- </a:t>
            </a:r>
            <a:r>
              <a:rPr lang="en-GB" sz="3600" b="1" dirty="0" err="1"/>
              <a:t>وَإِنّهُ</a:t>
            </a:r>
            <a:r>
              <a:rPr lang="en-GB" sz="3600" b="1" dirty="0"/>
              <a:t> </a:t>
            </a:r>
            <a:r>
              <a:rPr lang="en-GB" sz="3600" b="1" dirty="0" err="1"/>
              <a:t>لَا</a:t>
            </a:r>
            <a:r>
              <a:rPr lang="en-GB" sz="3600" b="1" dirty="0"/>
              <a:t> </a:t>
            </a:r>
            <a:r>
              <a:rPr lang="en-GB" sz="3600" b="1" dirty="0" err="1"/>
              <a:t>يَحُولُ</a:t>
            </a:r>
            <a:r>
              <a:rPr lang="en-GB" sz="3600" b="1" dirty="0"/>
              <a:t> </a:t>
            </a:r>
            <a:r>
              <a:rPr lang="en-GB" sz="3600" b="1" dirty="0" err="1"/>
              <a:t>هَذَا</a:t>
            </a:r>
            <a:r>
              <a:rPr lang="en-GB" sz="3600" b="1" dirty="0"/>
              <a:t> </a:t>
            </a:r>
            <a:r>
              <a:rPr lang="en-GB" sz="3600" b="1" dirty="0" err="1"/>
              <a:t>الْكِتَابُ</a:t>
            </a:r>
            <a:r>
              <a:rPr lang="en-GB" sz="3600" b="1" dirty="0"/>
              <a:t> </a:t>
            </a:r>
            <a:r>
              <a:rPr lang="en-GB" sz="3600" b="1" dirty="0" err="1"/>
              <a:t>دُونَ</a:t>
            </a:r>
            <a:r>
              <a:rPr lang="en-GB" sz="3600" b="1" dirty="0"/>
              <a:t> </a:t>
            </a:r>
            <a:r>
              <a:rPr lang="en-GB" sz="3600" b="1" dirty="0" err="1"/>
              <a:t>ظَالِمٍ</a:t>
            </a:r>
            <a:r>
              <a:rPr lang="en-GB" sz="3600" b="1" dirty="0"/>
              <a:t> </a:t>
            </a:r>
            <a:r>
              <a:rPr lang="en-GB" sz="3600" b="1" dirty="0" err="1"/>
              <a:t>وَآثِمٍ</a:t>
            </a:r>
            <a:r>
              <a:rPr lang="en-GB" sz="3600" b="1" dirty="0"/>
              <a:t> </a:t>
            </a:r>
            <a:r>
              <a:rPr lang="en-GB" sz="3600" b="1" dirty="0" err="1"/>
              <a:t>وَإِنّهُ</a:t>
            </a:r>
            <a:r>
              <a:rPr lang="en-GB" sz="3600" b="1" dirty="0"/>
              <a:t> </a:t>
            </a:r>
            <a:r>
              <a:rPr lang="en-GB" sz="3600" b="1" dirty="0" err="1"/>
              <a:t>مَنْ</a:t>
            </a:r>
            <a:r>
              <a:rPr lang="en-GB" sz="3600" b="1" dirty="0"/>
              <a:t> </a:t>
            </a:r>
            <a:r>
              <a:rPr lang="en-GB" sz="3600" b="1" dirty="0" err="1"/>
              <a:t>خَرَجَ</a:t>
            </a:r>
            <a:r>
              <a:rPr lang="en-GB" sz="3600" b="1" dirty="0"/>
              <a:t> </a:t>
            </a:r>
            <a:r>
              <a:rPr lang="en-GB" sz="3600" b="1" dirty="0" err="1"/>
              <a:t>آمِنٌ</a:t>
            </a:r>
            <a:r>
              <a:rPr lang="en-GB" sz="3600" b="1" dirty="0"/>
              <a:t> </a:t>
            </a:r>
            <a:r>
              <a:rPr lang="en-GB" sz="3600" b="1" dirty="0" err="1"/>
              <a:t>وَمَنْ</a:t>
            </a:r>
            <a:r>
              <a:rPr lang="en-GB" sz="3600" b="1" dirty="0"/>
              <a:t> </a:t>
            </a:r>
            <a:r>
              <a:rPr lang="en-GB" sz="3600" b="1" dirty="0" err="1"/>
              <a:t>قَعَدَ</a:t>
            </a:r>
            <a:r>
              <a:rPr lang="en-GB" sz="3600" b="1" dirty="0"/>
              <a:t> </a:t>
            </a:r>
            <a:r>
              <a:rPr lang="en-GB" sz="3600" b="1" dirty="0" err="1"/>
              <a:t>آمِنٌ</a:t>
            </a:r>
            <a:r>
              <a:rPr lang="en-GB" sz="3600" b="1" dirty="0"/>
              <a:t> </a:t>
            </a:r>
            <a:r>
              <a:rPr lang="en-GB" sz="3600" b="1" dirty="0" err="1">
                <a:solidFill>
                  <a:srgbClr val="00B050"/>
                </a:solidFill>
              </a:rPr>
              <a:t>بِالْمَدِينَةِ</a:t>
            </a:r>
            <a:r>
              <a:rPr lang="en-GB" sz="3600" b="1" dirty="0"/>
              <a:t>، </a:t>
            </a:r>
            <a:r>
              <a:rPr lang="en-GB" sz="3600" b="1" dirty="0" err="1"/>
              <a:t>إلّا</a:t>
            </a:r>
            <a:r>
              <a:rPr lang="en-GB" sz="3600" b="1" dirty="0"/>
              <a:t> </a:t>
            </a:r>
            <a:r>
              <a:rPr lang="en-GB" sz="3600" b="1" dirty="0" err="1"/>
              <a:t>مَنْ</a:t>
            </a:r>
            <a:r>
              <a:rPr lang="en-GB" sz="3600" b="1" dirty="0"/>
              <a:t> </a:t>
            </a:r>
            <a:r>
              <a:rPr lang="en-GB" sz="3600" b="1" dirty="0" err="1"/>
              <a:t>ظَلَمَ</a:t>
            </a:r>
            <a:r>
              <a:rPr lang="en-GB" sz="3600" b="1" dirty="0"/>
              <a:t> </a:t>
            </a:r>
            <a:r>
              <a:rPr lang="en-GB" sz="3600" b="1" dirty="0" err="1"/>
              <a:t>أَوْ</a:t>
            </a:r>
            <a:r>
              <a:rPr lang="en-GB" sz="3600" b="1" dirty="0"/>
              <a:t> </a:t>
            </a:r>
            <a:r>
              <a:rPr lang="en-GB" sz="3600" b="1" dirty="0" err="1"/>
              <a:t>أَثِمَ</a:t>
            </a:r>
            <a:r>
              <a:rPr lang="en-GB" sz="3600" b="1" dirty="0"/>
              <a:t> </a:t>
            </a:r>
            <a:r>
              <a:rPr lang="en-GB" sz="3600" b="1" dirty="0" err="1"/>
              <a:t>وَإِنّ</a:t>
            </a:r>
            <a:r>
              <a:rPr lang="en-GB" sz="3600" b="1" dirty="0"/>
              <a:t> </a:t>
            </a:r>
            <a:r>
              <a:rPr lang="en-GB" sz="3600" b="1" dirty="0" err="1"/>
              <a:t>اللّهَ</a:t>
            </a:r>
            <a:r>
              <a:rPr lang="en-GB" sz="3600" b="1" dirty="0"/>
              <a:t> </a:t>
            </a:r>
            <a:r>
              <a:rPr lang="en-GB" sz="3600" b="1" dirty="0" err="1"/>
              <a:t>جَارٌ</a:t>
            </a:r>
            <a:r>
              <a:rPr lang="en-GB" sz="3600" b="1" dirty="0"/>
              <a:t> </a:t>
            </a:r>
            <a:r>
              <a:rPr lang="en-GB" sz="3600" b="1" dirty="0" err="1"/>
              <a:t>لِمَنْ</a:t>
            </a:r>
            <a:r>
              <a:rPr lang="en-GB" sz="3600" b="1" dirty="0"/>
              <a:t> </a:t>
            </a:r>
            <a:r>
              <a:rPr lang="en-GB" sz="3600" b="1" dirty="0" err="1"/>
              <a:t>بَرّ</a:t>
            </a:r>
            <a:r>
              <a:rPr lang="en-GB" sz="3600" b="1" dirty="0"/>
              <a:t> </a:t>
            </a:r>
            <a:r>
              <a:rPr lang="en-GB" sz="3600" b="1" dirty="0" err="1"/>
              <a:t>وَاتّقَى</a:t>
            </a:r>
            <a:r>
              <a:rPr lang="en-GB" sz="3600" b="1" dirty="0"/>
              <a:t>، </a:t>
            </a:r>
            <a:r>
              <a:rPr lang="en-GB" sz="3600" b="1" dirty="0" err="1"/>
              <a:t>وَمُحَمّدٌ</a:t>
            </a:r>
            <a:r>
              <a:rPr lang="en-GB" sz="3600" b="1" dirty="0"/>
              <a:t> </a:t>
            </a:r>
            <a:r>
              <a:rPr lang="en-GB" sz="3600" b="1" dirty="0" err="1"/>
              <a:t>رَسُولُ</a:t>
            </a:r>
            <a:r>
              <a:rPr lang="en-GB" sz="3600" b="1" dirty="0"/>
              <a:t> </a:t>
            </a:r>
            <a:r>
              <a:rPr lang="en-GB" sz="3600" b="1" dirty="0" err="1"/>
              <a:t>اللّهِ</a:t>
            </a:r>
            <a:r>
              <a:rPr lang="en-GB" sz="3600" b="1" dirty="0"/>
              <a:t> </a:t>
            </a:r>
            <a:r>
              <a:rPr lang="en-GB" sz="3600" b="1" dirty="0" err="1"/>
              <a:t>صَلّى</a:t>
            </a:r>
            <a:r>
              <a:rPr lang="en-GB" sz="3600" b="1" dirty="0"/>
              <a:t> </a:t>
            </a:r>
            <a:r>
              <a:rPr lang="en-GB" sz="3600" b="1" dirty="0" err="1"/>
              <a:t>اللّهُ</a:t>
            </a:r>
            <a:r>
              <a:rPr lang="en-GB" sz="3600" b="1" dirty="0"/>
              <a:t> </a:t>
            </a:r>
            <a:r>
              <a:rPr lang="en-GB" sz="3600" b="1" dirty="0" err="1"/>
              <a:t>عَلَيْهِ</a:t>
            </a:r>
            <a:r>
              <a:rPr lang="en-GB" sz="3600" b="1" dirty="0"/>
              <a:t> </a:t>
            </a:r>
            <a:r>
              <a:rPr lang="en-GB" sz="3600" b="1" dirty="0" err="1" smtClean="0"/>
              <a:t>وَسَلّمَ</a:t>
            </a:r>
            <a:r>
              <a:rPr lang="ar-SA" sz="3600" b="1" dirty="0" smtClean="0"/>
              <a:t>.</a:t>
            </a:r>
            <a:endParaRPr lang="en-GB" sz="3600" b="1" dirty="0"/>
          </a:p>
          <a:p>
            <a:pPr algn="just" rtl="1"/>
            <a:endParaRPr lang="en-GB" sz="3600" dirty="0"/>
          </a:p>
        </p:txBody>
      </p:sp>
      <p:sp>
        <p:nvSpPr>
          <p:cNvPr id="6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solidFill>
              <a:srgbClr val="709256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ar-SA" sz="4400" dirty="0" smtClean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sz="4400" dirty="0"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592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ar-SA" sz="3600" b="1" dirty="0" smtClean="0"/>
              <a:t>خلفية تاريخية</a:t>
            </a:r>
          </a:p>
          <a:p>
            <a:pPr algn="r" rtl="1"/>
            <a:r>
              <a:rPr lang="ar-SA" sz="3600" b="1" dirty="0" smtClean="0"/>
              <a:t>هجرة الرسول صلى الله عليه وسلم الى المدينة وتنظيمه للعلاقات بين أهل المدينة</a:t>
            </a:r>
          </a:p>
          <a:p>
            <a:pPr lvl="1" algn="r" rtl="1"/>
            <a:r>
              <a:rPr lang="ar-SA" sz="3600" b="1" dirty="0" smtClean="0"/>
              <a:t>المؤاخاة</a:t>
            </a:r>
          </a:p>
          <a:p>
            <a:pPr lvl="1" algn="just" rtl="1"/>
            <a:r>
              <a:rPr lang="ar-SA" sz="3600" b="1" dirty="0" smtClean="0"/>
              <a:t>كانت المؤاخاة في السنة الاولى من الهجرة واراد الرسول صلى الله عليه وسلم ان يوجد تشريعاً لمعالجة الاوضاع الاقتصادية للمهاجرين وانهم ليسوا عالة على الانصار.</a:t>
            </a:r>
          </a:p>
          <a:p>
            <a:pPr lvl="1" algn="just" rtl="1"/>
            <a:endParaRPr lang="en-GB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3B84AF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خلفية تاريخية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4302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4000" b="1" dirty="0" smtClean="0"/>
              <a:t>توثيق االنص:</a:t>
            </a:r>
          </a:p>
          <a:p>
            <a:pPr algn="just" rtl="1"/>
            <a:r>
              <a:rPr lang="ar-SA" sz="3600" b="1" dirty="0" smtClean="0"/>
              <a:t>يلاحظ  من النص أن ابن </a:t>
            </a:r>
            <a:r>
              <a:rPr lang="ar-SA" sz="3600" b="1" dirty="0"/>
              <a:t>إسحاق </a:t>
            </a:r>
            <a:r>
              <a:rPr lang="ar-SA" sz="3600" b="1" dirty="0" smtClean="0"/>
              <a:t>أشار إلى النص «بالكتاب</a:t>
            </a:r>
            <a:r>
              <a:rPr lang="ar-SA" sz="3600" b="1" dirty="0"/>
              <a:t>» </a:t>
            </a:r>
            <a:r>
              <a:rPr lang="ar-SA" sz="3600" b="1" dirty="0" smtClean="0"/>
              <a:t>كما جاء في ما اورده: </a:t>
            </a:r>
            <a:r>
              <a:rPr lang="ar-SA" sz="3600" b="1" dirty="0"/>
              <a:t>«وكتب رسول الله كتابا بين المهاجرين والأنصار وادع فيه يهود وعاهدهم وأقرهم على دينهم» ، </a:t>
            </a:r>
            <a:r>
              <a:rPr lang="ar-SA" sz="3600" b="1" dirty="0" smtClean="0"/>
              <a:t>وتكرر هذا في البندين (</a:t>
            </a:r>
            <a:r>
              <a:rPr lang="ar-SA" sz="3600" b="1" dirty="0"/>
              <a:t>1</a:t>
            </a:r>
            <a:r>
              <a:rPr lang="ar-SA" sz="3600" b="1" dirty="0" smtClean="0"/>
              <a:t>) و البند </a:t>
            </a:r>
            <a:r>
              <a:rPr lang="ar-SA" sz="3600" b="1" dirty="0"/>
              <a:t>رقم </a:t>
            </a:r>
            <a:r>
              <a:rPr lang="ar-SA" sz="3600" b="1" dirty="0" smtClean="0"/>
              <a:t>(51).</a:t>
            </a:r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820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/>
            <a:r>
              <a:rPr lang="ar-SA" sz="3600" b="1" dirty="0"/>
              <a:t>بينما </a:t>
            </a:r>
            <a:r>
              <a:rPr lang="ar-SA" sz="3600" b="1" dirty="0" smtClean="0"/>
              <a:t>ورد اسم </a:t>
            </a:r>
            <a:r>
              <a:rPr lang="ar-SA" sz="3600" b="1" dirty="0"/>
              <a:t>«الصحيفة» </a:t>
            </a:r>
            <a:r>
              <a:rPr lang="ar-SA" sz="3600" b="1" dirty="0" smtClean="0"/>
              <a:t>في المتن </a:t>
            </a:r>
            <a:r>
              <a:rPr lang="ar-SA" sz="3600" b="1" dirty="0"/>
              <a:t>ثماني مرات </a:t>
            </a:r>
            <a:r>
              <a:rPr lang="ar-SA" sz="3600" b="1" dirty="0" smtClean="0"/>
              <a:t> في (الفقرات: 24، 39، 42، 45، 50).</a:t>
            </a:r>
          </a:p>
          <a:p>
            <a:pPr marL="0" lvl="0" indent="0" algn="just" rtl="1">
              <a:buNone/>
            </a:pPr>
            <a:r>
              <a:rPr lang="ar-SA" sz="3600" b="1" dirty="0"/>
              <a:t>أما الرواة من المحدّثين والمؤرخين الذين جاءوا بعد ابن إسحاق ونقل بعضهم «النص» </a:t>
            </a:r>
            <a:r>
              <a:rPr lang="ar-SA" sz="3600" b="1" dirty="0" smtClean="0"/>
              <a:t>أو اجزاء منه فإننا </a:t>
            </a:r>
            <a:r>
              <a:rPr lang="ar-SA" sz="3600" b="1" dirty="0"/>
              <a:t>نجدهم في مؤلفاتهم قد أطلقوا على «النص» اسم «الصحيفة» و«الكتاب» .</a:t>
            </a:r>
            <a:endParaRPr lang="en-GB" sz="3600" b="1" dirty="0"/>
          </a:p>
          <a:p>
            <a:pPr marL="0" lvl="0" indent="0" algn="just" rtl="1">
              <a:buNone/>
            </a:pPr>
            <a:r>
              <a:rPr lang="ar-SA" sz="3600" b="1" dirty="0"/>
              <a:t/>
            </a:r>
            <a:br>
              <a:rPr lang="ar-SA" sz="3600" b="1" dirty="0"/>
            </a:br>
            <a:endParaRPr lang="ar-SA" sz="36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23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latin typeface="Andalus" pitchFamily="2" charset="-78"/>
                <a:ea typeface="Tahoma" pitchFamily="34" charset="0"/>
                <a:cs typeface="Andalus" pitchFamily="2" charset="-78"/>
              </a:rPr>
              <a:t>العلاقة بين المهاجرين والأنصار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 rtl="1">
              <a:buNone/>
            </a:pPr>
            <a:r>
              <a:rPr lang="ar-SA" sz="3900" b="1" dirty="0" smtClean="0"/>
              <a:t>تناول</a:t>
            </a:r>
            <a:r>
              <a:rPr lang="ar-SA" b="1" dirty="0" smtClean="0"/>
              <a:t> </a:t>
            </a:r>
            <a:r>
              <a:rPr lang="ar-SA" sz="3900" b="1" dirty="0" smtClean="0"/>
              <a:t>الباحثون </a:t>
            </a:r>
            <a:r>
              <a:rPr lang="ar-SA" sz="3900" b="1" dirty="0"/>
              <a:t>المعاصرون من المسلمين والمستشرقين، </a:t>
            </a:r>
            <a:r>
              <a:rPr lang="ar-SA" sz="3900" b="1" dirty="0" smtClean="0"/>
              <a:t>النص في كتاباتهم تحت عدة مسميات ’الكتاب، الصحيفة، الوثيقة والدستور‘ دون </a:t>
            </a:r>
            <a:r>
              <a:rPr lang="ar-SA" sz="3900" b="1" dirty="0"/>
              <a:t>تمييز بين اسم </a:t>
            </a:r>
            <a:r>
              <a:rPr lang="ar-SA" sz="3900" b="1" dirty="0" smtClean="0"/>
              <a:t>وآخر.</a:t>
            </a:r>
            <a:endParaRPr lang="en-GB" sz="3900" dirty="0"/>
          </a:p>
          <a:p>
            <a:pPr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82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47801"/>
            <a:ext cx="9220200" cy="4678366"/>
          </a:xfrm>
        </p:spPr>
        <p:txBody>
          <a:bodyPr>
            <a:noAutofit/>
          </a:bodyPr>
          <a:lstStyle/>
          <a:p>
            <a:pPr algn="just" rtl="1"/>
            <a:r>
              <a:rPr lang="ar-SA" sz="3600" b="1" dirty="0" smtClean="0"/>
              <a:t>توثيق النص (النقد الخارجي)</a:t>
            </a:r>
          </a:p>
          <a:p>
            <a:pPr algn="just" rtl="1"/>
            <a:r>
              <a:rPr lang="ar-SA" sz="3600" b="1" dirty="0" smtClean="0"/>
              <a:t> تعددت الروايات عند المحدثين والمهتمين بسيرة الرسول فيما يتعلق بموضوع «الوثيقة» ولكن ليست بنصها الكامل وإنما اقتصرت على ذكر جزء من النص، أو الإشارة إليه ومن ذلك:</a:t>
            </a:r>
          </a:p>
          <a:p>
            <a:pPr algn="just" rtl="1"/>
            <a:r>
              <a:rPr lang="ar-SA" sz="3600" b="1" dirty="0" smtClean="0"/>
              <a:t>روى البخاري قول رسول الله صلى الله عليه وسلم – المؤمنون تتكافأ دماؤهم، وهم يد على من سواهم يسعى بذمتهم ادناهم، لايقتل مؤمن ولا ذو عهد في عهده-</a:t>
            </a:r>
          </a:p>
          <a:p>
            <a:pPr algn="r" rtl="1"/>
            <a:endParaRPr lang="en-GB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  <a:ln>
            <a:solidFill>
              <a:srgbClr val="00B05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مصادر الصحيفة من كتب السنة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8039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1"/>
            <a:r>
              <a:rPr lang="ar-SA" sz="3600" b="1" dirty="0" smtClean="0"/>
              <a:t>وروى ابن ماجة  في رواية – أن الرسول صلى الله عليه وسلم قال – لايقتل مسلم بكافر- وزاد في رواية اخرى – ولا ذو عهد في عهده</a:t>
            </a:r>
          </a:p>
          <a:p>
            <a:pPr algn="just" rtl="1"/>
            <a:r>
              <a:rPr lang="ar-SA" sz="3600" b="1" dirty="0"/>
              <a:t>وروى ابو داؤد والبيهقي أنه بعد قتل كعب بن الاشرف، جاءته يهود في امر قتله، فدعاهم الى ان يكتب بينه وبينهم وبين المسلمين عام صحيفة</a:t>
            </a:r>
          </a:p>
          <a:p>
            <a:pPr algn="just" rtl="1"/>
            <a:endParaRPr lang="ar-SA" sz="3600" b="1" dirty="0" smtClean="0"/>
          </a:p>
          <a:p>
            <a:pPr algn="r" rtl="1"/>
            <a:endParaRPr lang="en-GB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  <a:ln>
            <a:solidFill>
              <a:srgbClr val="00B05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مصادر الصحيفة من كتب السنة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0801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كما روى </a:t>
            </a:r>
            <a:r>
              <a:rPr lang="ar-SA" sz="3600" b="1" dirty="0"/>
              <a:t>مسلم ان النبي صلى الله عليه وسلم كتب على كل بطن عقوله، ثم كتب أنه لايحل لمسلم أن يتولى مولى رجل مسلم بغير إذنه</a:t>
            </a:r>
            <a:r>
              <a:rPr lang="ar-SA" sz="2800" b="1" dirty="0" smtClean="0"/>
              <a:t>.</a:t>
            </a:r>
          </a:p>
          <a:p>
            <a:pPr marL="109728" indent="0" algn="just" rtl="1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497" y="260648"/>
            <a:ext cx="8982203" cy="1156990"/>
          </a:xfrm>
          <a:ln>
            <a:solidFill>
              <a:srgbClr val="00B0F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مصادر الصحيفة من كتب السنة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168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1"/>
            <a:r>
              <a:rPr lang="ar-SA" sz="3600" b="1" dirty="0" smtClean="0"/>
              <a:t>أورد بو </a:t>
            </a:r>
            <a:r>
              <a:rPr lang="ar-SA" sz="3600" b="1" dirty="0"/>
              <a:t>عبيد القاسم بن سلام ’هذا كتاب من محمد رسول الله بين المؤمنين والمسلمين من قريش وأهل يثرب ومن تبعهم فلحق بهم فحل معهم وجاهد معهم: إنهم امة من دون الناس ...الخ</a:t>
            </a:r>
            <a:r>
              <a:rPr lang="ar-SA" sz="3600" b="1" dirty="0" smtClean="0"/>
              <a:t>‘ وأضاف ’وإنما </a:t>
            </a:r>
            <a:r>
              <a:rPr lang="ar-SA" sz="3600" b="1" dirty="0"/>
              <a:t>كان هـذا الكتاب -فيما نرى- حدثان مقدم رسول الله المدينة، قبل أن يظهر الإسلام ويقوى، وقبل أن يؤمر بأخذ الجزية من أهل الكتاب، وكانوا ثلاث فرق: بنو قينقاع ، والنضير ، </a:t>
            </a:r>
            <a:r>
              <a:rPr lang="ar-SA" sz="3600" b="1" dirty="0" smtClean="0"/>
              <a:t>وقريظة.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5300" y="260648"/>
            <a:ext cx="8904194" cy="1156990"/>
          </a:xfrm>
          <a:ln>
            <a:solidFill>
              <a:srgbClr val="FF0000"/>
            </a:solidFill>
          </a:ln>
        </p:spPr>
        <p:txBody>
          <a:bodyPr/>
          <a:lstStyle/>
          <a:p>
            <a:pPr algn="r" rtl="1"/>
            <a:r>
              <a:rPr lang="ar-SA" b="1" dirty="0"/>
              <a:t>م</a:t>
            </a:r>
            <a:r>
              <a:rPr lang="ar-SA" b="1" dirty="0" smtClean="0"/>
              <a:t>صادر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3671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1"/>
            <a:r>
              <a:rPr lang="ar-SA" sz="3600" b="1" dirty="0" smtClean="0"/>
              <a:t>رواية ابن زنجويه</a:t>
            </a:r>
            <a:endParaRPr lang="ar-SA" sz="3600" b="1" dirty="0"/>
          </a:p>
          <a:p>
            <a:pPr marL="0" indent="0" algn="just" rtl="1">
              <a:buNone/>
            </a:pPr>
            <a:r>
              <a:rPr lang="ar-SA" sz="3600" b="1" dirty="0" smtClean="0"/>
              <a:t> أما </a:t>
            </a:r>
            <a:r>
              <a:rPr lang="ar-SA" sz="3600" b="1" dirty="0"/>
              <a:t>ابن زنجويه فقد أورد نص الكتاب كاملا مبتدءا قوله: «هذا كتاب رسول الله بين المؤمنين و أهل يثرب وموادعته يهودها، مقدمه </a:t>
            </a:r>
            <a:r>
              <a:rPr lang="ar-SA" sz="3600" b="1" dirty="0" smtClean="0"/>
              <a:t>المدينة.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5300" y="260648"/>
            <a:ext cx="8904194" cy="1156990"/>
          </a:xfrm>
          <a:ln>
            <a:solidFill>
              <a:srgbClr val="FF0000"/>
            </a:solidFill>
          </a:ln>
        </p:spPr>
        <p:txBody>
          <a:bodyPr/>
          <a:lstStyle/>
          <a:p>
            <a:pPr algn="r" rtl="1"/>
            <a:r>
              <a:rPr lang="ar-SA" b="1" dirty="0"/>
              <a:t>م</a:t>
            </a:r>
            <a:r>
              <a:rPr lang="ar-SA" b="1" dirty="0" smtClean="0"/>
              <a:t>صادر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5703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rtl="1"/>
            <a:r>
              <a:rPr lang="ar-SA" sz="3600" b="1" dirty="0" smtClean="0"/>
              <a:t>ذكر البلاذري أن </a:t>
            </a:r>
            <a:r>
              <a:rPr lang="ar-SA" sz="3600" b="1" dirty="0"/>
              <a:t>رسول الله صلى الله عليه وسلم حين قدم المدينة كتب بينه وبين يهود يثرب كتاباً، وعاهدهم </a:t>
            </a:r>
            <a:r>
              <a:rPr lang="ar-SA" sz="3600" b="1" dirty="0" smtClean="0"/>
              <a:t>عهداً فلما </a:t>
            </a:r>
            <a:r>
              <a:rPr lang="ar-SA" sz="3600" b="1" dirty="0"/>
              <a:t>أصاب أصحاب بدر وقدم المدينة سالما غانما موفورا، بغت وقطعت العهد» </a:t>
            </a:r>
          </a:p>
          <a:p>
            <a:pPr algn="just" rtl="1"/>
            <a:r>
              <a:rPr lang="ar-SA" sz="3600" b="1" dirty="0"/>
              <a:t>الطبري: أن رسول الله صلى الله عليه وسلم كان وادع حين قدم المدينة يهودها أن لايعينوا عليه أحداً، وانه إن دهمه بها عدو </a:t>
            </a:r>
            <a:r>
              <a:rPr lang="ar-SA" sz="3600" b="1" dirty="0" smtClean="0"/>
              <a:t>نصروه فلما </a:t>
            </a:r>
            <a:r>
              <a:rPr lang="ar-SA" sz="3600" b="1" dirty="0"/>
              <a:t>قتل رسول الله من قتل ببدر من مشركي قريش أظهروا له الحسد وقالوا: لم يلق محمد من يحسـن القتال، ولو لقينا لاقى عندنا قتالا لا يشبهه قتال أحد، وأظهروا نقض العهد</a:t>
            </a:r>
          </a:p>
          <a:p>
            <a:pPr algn="r" rtl="1"/>
            <a:endParaRPr lang="en-GB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FFC000"/>
            </a:solidFill>
          </a:ln>
        </p:spPr>
        <p:txBody>
          <a:bodyPr/>
          <a:lstStyle/>
          <a:p>
            <a:pPr algn="r" rtl="1"/>
            <a:r>
              <a:rPr lang="ar-SA" b="1" dirty="0"/>
              <a:t>م</a:t>
            </a:r>
            <a:r>
              <a:rPr lang="ar-SA" b="1" dirty="0" smtClean="0"/>
              <a:t>صادر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06068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كما ورد النص في عدد من المصادر  </a:t>
            </a:r>
            <a:r>
              <a:rPr lang="ar-SA" sz="3600" b="1" dirty="0"/>
              <a:t>بنفس الروايات السابقة </a:t>
            </a:r>
            <a:r>
              <a:rPr lang="ar-SA" sz="3600" b="1" dirty="0" smtClean="0"/>
              <a:t>في الكامل </a:t>
            </a:r>
            <a:r>
              <a:rPr lang="ar-SA" sz="3600" b="1" dirty="0"/>
              <a:t>في التاريخ وتاريخ الخميس في أحوال أنفس نفيس.</a:t>
            </a:r>
            <a:endParaRPr lang="en-GB" sz="3600" dirty="0"/>
          </a:p>
          <a:p>
            <a:pPr algn="just" rtl="1"/>
            <a:endParaRPr lang="ar-SA" sz="3600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53500" cy="1143000"/>
          </a:xfrm>
          <a:ln>
            <a:solidFill>
              <a:srgbClr val="92D05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مصادر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356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 rtl="1">
              <a:buNone/>
            </a:pPr>
            <a:r>
              <a:rPr lang="ar-SA" sz="5100" b="1" dirty="0" smtClean="0"/>
              <a:t>توافق </a:t>
            </a:r>
            <a:r>
              <a:rPr lang="ar-SA" sz="5100" b="1" dirty="0"/>
              <a:t>بنود </a:t>
            </a:r>
            <a:r>
              <a:rPr lang="ar-SA" sz="5100" b="1" dirty="0" smtClean="0"/>
              <a:t>النص مع الكتاب </a:t>
            </a:r>
            <a:r>
              <a:rPr lang="ar-SA" sz="5100" b="1" dirty="0"/>
              <a:t>والسنة </a:t>
            </a:r>
            <a:endParaRPr lang="en-GB" sz="5100" b="1" dirty="0"/>
          </a:p>
          <a:p>
            <a:pPr algn="just" rtl="1"/>
            <a:r>
              <a:rPr lang="ar-SA" sz="4600" b="1" dirty="0" smtClean="0"/>
              <a:t>الاتفاق في المبادئ التالية مع الكتاب  والسنة</a:t>
            </a:r>
          </a:p>
          <a:p>
            <a:pPr lvl="1" algn="just" rtl="1"/>
            <a:r>
              <a:rPr lang="ar-SA" sz="4200" b="1" dirty="0" smtClean="0"/>
              <a:t>اعتبار </a:t>
            </a:r>
            <a:r>
              <a:rPr lang="ar-SA" sz="4200" b="1" dirty="0"/>
              <a:t>المسلمين أمة واحدة من دون </a:t>
            </a:r>
            <a:r>
              <a:rPr lang="ar-SA" sz="4200" b="1" dirty="0" smtClean="0"/>
              <a:t>الناس</a:t>
            </a:r>
          </a:p>
          <a:p>
            <a:pPr lvl="1" algn="just" rtl="1"/>
            <a:r>
              <a:rPr lang="ar-SA" sz="4200" b="1" dirty="0" smtClean="0"/>
              <a:t>التراحم </a:t>
            </a:r>
            <a:r>
              <a:rPr lang="ar-SA" sz="4200" b="1" dirty="0"/>
              <a:t>والتعاون </a:t>
            </a:r>
            <a:r>
              <a:rPr lang="ar-SA" sz="4200" b="1" dirty="0" smtClean="0"/>
              <a:t>بين المسلمين </a:t>
            </a:r>
          </a:p>
          <a:p>
            <a:pPr lvl="1" algn="just" rtl="1"/>
            <a:r>
              <a:rPr lang="ar-SA" sz="4200" b="1" dirty="0" smtClean="0"/>
              <a:t>رابطة </a:t>
            </a:r>
            <a:r>
              <a:rPr lang="ar-SA" sz="4200" b="1" dirty="0"/>
              <a:t>الولاء وما يترتب عليها من حقوق الموالاة</a:t>
            </a:r>
            <a:r>
              <a:rPr lang="ar-SA" sz="4200" b="1" dirty="0" smtClean="0"/>
              <a:t>،</a:t>
            </a:r>
          </a:p>
          <a:p>
            <a:pPr lvl="1" algn="just" rtl="1"/>
            <a:r>
              <a:rPr lang="ar-SA" sz="4200" b="1" dirty="0" smtClean="0"/>
              <a:t>مراعاة </a:t>
            </a:r>
            <a:r>
              <a:rPr lang="ar-SA" sz="4200" b="1" dirty="0"/>
              <a:t>حقوق القرابة والصحبة والجوار، </a:t>
            </a:r>
            <a:endParaRPr lang="ar-SA" sz="4200" b="1" dirty="0" smtClean="0"/>
          </a:p>
          <a:p>
            <a:pPr lvl="1" algn="just" rtl="1"/>
            <a:r>
              <a:rPr lang="ar-SA" sz="4200" b="1" dirty="0" smtClean="0"/>
              <a:t>تحديد </a:t>
            </a:r>
            <a:r>
              <a:rPr lang="ar-SA" sz="4200" b="1" dirty="0"/>
              <a:t>المسئولية الشخصية والبعد عن ثارات الجاهلية وحميتها</a:t>
            </a:r>
            <a:r>
              <a:rPr lang="ar-SA" sz="4200" b="1" dirty="0" smtClean="0"/>
              <a:t>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مصادر وتاريخ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88376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وجوب الخضوع للقانون ورد الأمر إلى الدولة بأجهزتها للتصرف في الأمور، في شئون الحرب والسلم... </a:t>
            </a:r>
          </a:p>
          <a:p>
            <a:pPr algn="just" rtl="1"/>
            <a:r>
              <a:rPr lang="ar-SA" sz="3600" b="1" dirty="0" smtClean="0"/>
              <a:t>معاونة الدولة في إقرار النظام، والأخذ على يد الظالم، وعدم نصرة المحدث أو إيوائه. </a:t>
            </a:r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مصادر وتاريخ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40361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/>
              <a:t>هل كانت الصحيفة واحدة ام اثنتين؟ وهل كتبتا في وقت واحد  أم لا؟ وإن كان ذلك ايهما قبل الأخرى؟ ولماذا</a:t>
            </a:r>
            <a:r>
              <a:rPr lang="ar-SA" sz="3600" b="1" dirty="0" smtClean="0"/>
              <a:t>؟</a:t>
            </a:r>
          </a:p>
          <a:p>
            <a:pPr algn="just" rtl="1"/>
            <a:r>
              <a:rPr lang="ar-SA" sz="3600" b="1" dirty="0"/>
              <a:t>اختلفت آراء المؤرخين المسلمين والمستشرقين حول تاريخية </a:t>
            </a:r>
            <a:r>
              <a:rPr lang="ar-SA" sz="3600" b="1" dirty="0" smtClean="0"/>
              <a:t>الصحيفة ووحدتها</a:t>
            </a:r>
            <a:r>
              <a:rPr lang="ar-SA" sz="3600" b="1" dirty="0"/>
              <a:t>، فمنهم </a:t>
            </a:r>
            <a:r>
              <a:rPr lang="ar-SA" sz="3600" b="1" dirty="0" smtClean="0"/>
              <a:t>من ذهب إلى القول بأنها </a:t>
            </a:r>
            <a:r>
              <a:rPr lang="ar-SA" sz="3600" b="1" dirty="0"/>
              <a:t>وضعت غداة وصول الرسول إلى </a:t>
            </a:r>
            <a:r>
              <a:rPr lang="ar-SA" sz="3600" b="1" dirty="0" smtClean="0"/>
              <a:t>المدينة</a:t>
            </a:r>
          </a:p>
          <a:p>
            <a:pPr algn="just" rtl="1"/>
            <a:r>
              <a:rPr lang="ar-SA" sz="3600" b="1" dirty="0" smtClean="0"/>
              <a:t>وهنالك من يرى أنها وضعت بعد نصر بدر، وأن ذلك </a:t>
            </a:r>
            <a:r>
              <a:rPr lang="ar-SA" sz="3600" b="1" dirty="0"/>
              <a:t>الانتصار الذي كان مبعث قوة معنوية كبيرة </a:t>
            </a:r>
            <a:r>
              <a:rPr lang="ar-SA" sz="3600" b="1" dirty="0" smtClean="0"/>
              <a:t>للمسلمين.</a:t>
            </a:r>
            <a:endParaRPr lang="en-GB" sz="3600" b="1" dirty="0"/>
          </a:p>
          <a:p>
            <a:pPr algn="r" rt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مصادر وتاريخ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0120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1"/>
            <a:r>
              <a:rPr lang="ar-SA" sz="3600" b="1" dirty="0" smtClean="0"/>
              <a:t>بينما يرى فريق ثالث بأن (الكتاب) يتكون من كتابين الأول كتب قبل بدر وكان بين المسلمين واليهود أول </a:t>
            </a:r>
            <a:r>
              <a:rPr lang="ar-SA" sz="3600" b="1" dirty="0"/>
              <a:t>قدوم النبي إلى المدينة، </a:t>
            </a:r>
            <a:r>
              <a:rPr lang="ar-SA" sz="3600" b="1" dirty="0" smtClean="0"/>
              <a:t>والثاني عن </a:t>
            </a:r>
            <a:r>
              <a:rPr lang="ar-SA" sz="3600" b="1" dirty="0"/>
              <a:t>التزامات المسلمين من مهاجرين وأنصار وحقوقهم وواجباتهم </a:t>
            </a:r>
            <a:r>
              <a:rPr lang="ar-SA" sz="3600" b="1" dirty="0" smtClean="0"/>
              <a:t>وكتب </a:t>
            </a:r>
            <a:r>
              <a:rPr lang="ar-SA" sz="3600" b="1" dirty="0"/>
              <a:t>بعد موقعة بدر </a:t>
            </a:r>
            <a:r>
              <a:rPr lang="ar-SA" sz="3600" b="1" dirty="0" smtClean="0"/>
              <a:t>لكن </a:t>
            </a:r>
            <a:r>
              <a:rPr lang="ar-SA" sz="3600" b="1" dirty="0"/>
              <a:t>المؤرخين جمعوا بين </a:t>
            </a:r>
            <a:r>
              <a:rPr lang="ar-SA" sz="3600" b="1" dirty="0" smtClean="0"/>
              <a:t>الوثيقتين. </a:t>
            </a:r>
          </a:p>
          <a:p>
            <a:pPr algn="just" rtl="1"/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مصادر وتاريخ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963223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1"/>
            <a:r>
              <a:rPr lang="ar-SA" sz="3600" b="1" dirty="0" smtClean="0"/>
              <a:t>وذهب فريق رابع إلى أن ’الكتاب، اشتمل على عدد من المعاهدات </a:t>
            </a:r>
            <a:r>
              <a:rPr lang="ar-SA" sz="3600" b="1" dirty="0"/>
              <a:t>المنفصلة </a:t>
            </a:r>
            <a:r>
              <a:rPr lang="ar-SA" sz="3600" b="1" dirty="0" smtClean="0"/>
              <a:t>جمعت دون </a:t>
            </a:r>
            <a:r>
              <a:rPr lang="ar-SA" sz="3600" b="1" dirty="0"/>
              <a:t>تمييز </a:t>
            </a:r>
            <a:r>
              <a:rPr lang="ar-SA" sz="3600" b="1" dirty="0" smtClean="0"/>
              <a:t>في </a:t>
            </a:r>
            <a:r>
              <a:rPr lang="ar-SA" sz="3600" b="1" dirty="0"/>
              <a:t>مكان واحد، </a:t>
            </a:r>
            <a:r>
              <a:rPr lang="ar-SA" sz="3600" b="1" dirty="0" smtClean="0"/>
              <a:t>مما جعلها تبدو </a:t>
            </a:r>
            <a:r>
              <a:rPr lang="ar-SA" sz="3600" b="1" dirty="0"/>
              <a:t>متداخلة في بعض المواضع </a:t>
            </a:r>
            <a:r>
              <a:rPr lang="ar-SA" sz="3600" b="1" dirty="0" smtClean="0"/>
              <a:t>ومكملة  </a:t>
            </a:r>
            <a:r>
              <a:rPr lang="ar-SA" sz="3600" b="1" dirty="0"/>
              <a:t>بعضها بعضا في مواضع أخرى، فمن ذلك تكرار فقرات بأكملها تنص على التزامات وشروط واحدة كما </a:t>
            </a:r>
            <a:r>
              <a:rPr lang="ar-SA" sz="3600" b="1" dirty="0" smtClean="0"/>
              <a:t>ورد في البندين (45،25) </a:t>
            </a:r>
            <a:r>
              <a:rPr lang="ar-SA" sz="3600" b="1" dirty="0"/>
              <a:t>اللتين تنصان على رد أي خلاف ينجم بين المتعاهدين إلى الله </a:t>
            </a:r>
            <a:r>
              <a:rPr lang="ar-SA" sz="3600" b="1" dirty="0" smtClean="0"/>
              <a:t>ورسوله.</a:t>
            </a:r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مصادر وتاريخ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239414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00203"/>
            <a:ext cx="9525000" cy="4571997"/>
          </a:xfrm>
        </p:spPr>
        <p:txBody>
          <a:bodyPr>
            <a:noAutofit/>
          </a:bodyPr>
          <a:lstStyle/>
          <a:p>
            <a:pPr marL="109728" indent="0" algn="just" rtl="1">
              <a:buNone/>
            </a:pPr>
            <a:r>
              <a:rPr lang="ar-SA" sz="4000" b="1" dirty="0" smtClean="0"/>
              <a:t>الخلاصة:</a:t>
            </a:r>
          </a:p>
          <a:p>
            <a:pPr marL="109728" indent="0" algn="just" rtl="1">
              <a:buNone/>
            </a:pPr>
            <a:r>
              <a:rPr lang="ar-SA" sz="3600" b="1" dirty="0" smtClean="0"/>
              <a:t>1- </a:t>
            </a:r>
            <a:r>
              <a:rPr lang="en-GB" sz="3600" b="1" dirty="0" smtClean="0"/>
              <a:t> </a:t>
            </a:r>
            <a:r>
              <a:rPr lang="ar-SA" sz="3600" b="1" dirty="0"/>
              <a:t>ثبوت المحالفة بين المهاجرين والأنصار، </a:t>
            </a:r>
            <a:r>
              <a:rPr lang="ar-SA" sz="3600" b="1" dirty="0" smtClean="0"/>
              <a:t>وكتاب </a:t>
            </a:r>
            <a:r>
              <a:rPr lang="ar-SA" sz="3600" b="1" dirty="0"/>
              <a:t>الرسول صلى الله </a:t>
            </a:r>
            <a:r>
              <a:rPr lang="ar-SA" sz="3600" b="1" dirty="0" smtClean="0"/>
              <a:t>عليه.</a:t>
            </a:r>
            <a:endParaRPr lang="ar-SA" sz="3600" b="1" dirty="0"/>
          </a:p>
          <a:p>
            <a:pPr marL="109728" indent="0" algn="just" rtl="1">
              <a:buNone/>
            </a:pPr>
            <a:r>
              <a:rPr lang="ar-SA" sz="3600" b="1" dirty="0" smtClean="0"/>
              <a:t>2- ثبوت </a:t>
            </a:r>
            <a:r>
              <a:rPr lang="ar-SA" sz="3600" b="1" dirty="0"/>
              <a:t>موادعة اليهود، وكتاب الرسول صلى الله عليه وسلم في </a:t>
            </a:r>
            <a:r>
              <a:rPr lang="ar-SA" sz="3600" b="1" dirty="0" smtClean="0"/>
              <a:t>ذلك.</a:t>
            </a:r>
          </a:p>
          <a:p>
            <a:pPr marL="109728" indent="0" algn="just" rtl="1">
              <a:buNone/>
            </a:pPr>
            <a:r>
              <a:rPr lang="ar-SA" sz="3600" b="1" dirty="0" smtClean="0"/>
              <a:t>3- أن </a:t>
            </a:r>
            <a:r>
              <a:rPr lang="ar-SA" sz="3600" b="1" dirty="0"/>
              <a:t>الوثيقة وردت من طرق عديدة تتضافر في اكسابها </a:t>
            </a:r>
            <a:r>
              <a:rPr lang="ar-SA" sz="3600" b="1" dirty="0" smtClean="0"/>
              <a:t>القوة.</a:t>
            </a:r>
          </a:p>
          <a:p>
            <a:pPr marL="109728" indent="0" algn="just" rtl="1">
              <a:buNone/>
            </a:pPr>
            <a:r>
              <a:rPr lang="en-GB" sz="3600" b="1" dirty="0"/>
              <a:t/>
            </a:r>
            <a:br>
              <a:rPr lang="en-GB" sz="3600" b="1" dirty="0"/>
            </a:b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/>
          <a:lstStyle/>
          <a:p>
            <a:pPr algn="r"/>
            <a:r>
              <a:rPr lang="ar-SA" b="1" dirty="0" smtClean="0"/>
              <a:t>مصادر </a:t>
            </a:r>
            <a:r>
              <a:rPr lang="ar-SA" b="1" dirty="0"/>
              <a:t>الصحيفة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30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4472" y="1600201"/>
            <a:ext cx="9577385" cy="45259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2800" b="1" dirty="0"/>
              <a:t>4- </a:t>
            </a:r>
            <a:r>
              <a:rPr lang="ar-SA" sz="3600" b="1" dirty="0"/>
              <a:t>أن الزهري عالم كبير من أعلام الرواد الأوائل في كتابة السيرة النبوية.</a:t>
            </a:r>
          </a:p>
          <a:p>
            <a:pPr marL="0" indent="0" algn="just" rtl="1">
              <a:buNone/>
            </a:pPr>
            <a:r>
              <a:rPr lang="ar-SA" sz="2800" b="1" dirty="0" smtClean="0"/>
              <a:t>5-  </a:t>
            </a:r>
            <a:r>
              <a:rPr lang="en-GB" sz="2800" b="1" dirty="0" smtClean="0"/>
              <a:t> </a:t>
            </a:r>
            <a:r>
              <a:rPr lang="ar-SA" sz="3600" b="1" dirty="0"/>
              <a:t>أن أسلوب الوثيقة يدل على أصالتها، فنصوصها مكونة من جمل قصيرة وغير معقدة، وفيها كلمات وتعابير كانت مألوفة في العهد النبوي</a:t>
            </a:r>
            <a:r>
              <a:rPr lang="en-GB" sz="3600" b="1" dirty="0"/>
              <a:t>. </a:t>
            </a:r>
            <a:endParaRPr lang="ar-SA" sz="3600" b="1" dirty="0" smtClean="0"/>
          </a:p>
          <a:p>
            <a:pPr algn="just" rtl="1"/>
            <a:endParaRPr lang="ar-SA" sz="3600" b="1" dirty="0" smtClean="0"/>
          </a:p>
          <a:p>
            <a:pPr marL="0" indent="0" algn="just" rtl="1">
              <a:buNone/>
            </a:pPr>
            <a:endParaRPr lang="en-GB" sz="3600" dirty="0"/>
          </a:p>
          <a:p>
            <a:pPr algn="just"/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/>
          <a:lstStyle/>
          <a:p>
            <a:pPr algn="r"/>
            <a:r>
              <a:rPr lang="ar-SA" sz="3600" b="1" dirty="0"/>
              <a:t>مصادر الصحيفة من كتب السنة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14235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6- أنه </a:t>
            </a:r>
            <a:r>
              <a:rPr lang="ar-SA" sz="3600" b="1" dirty="0"/>
              <a:t>ليس في الوثيقة نصوص تمدح أو تقدح فرداً، أو جماعة، أو أي قرينة يمكن القول معها بأنها مزورة</a:t>
            </a:r>
            <a:r>
              <a:rPr lang="en-GB" sz="3600" b="1" dirty="0"/>
              <a:t>. </a:t>
            </a:r>
            <a:r>
              <a:rPr lang="en-GB" sz="3600" dirty="0"/>
              <a:t/>
            </a:r>
            <a:br>
              <a:rPr lang="en-GB" sz="3600" dirty="0"/>
            </a:br>
            <a:r>
              <a:rPr lang="ar-SA" sz="3600" b="1" dirty="0" smtClean="0"/>
              <a:t>7- التشابه </a:t>
            </a:r>
            <a:r>
              <a:rPr lang="ar-SA" sz="3600" b="1" dirty="0"/>
              <a:t>الكبير بين أسلوبها، وأساليب كتب النبي صلى الله عليه وسلم الأخرى يعطيها توثيقاً آخر</a:t>
            </a:r>
            <a:r>
              <a:rPr lang="en-GB" sz="3600" b="1" dirty="0"/>
              <a:t>. </a:t>
            </a:r>
            <a:endParaRPr lang="ar-SA" sz="3600" dirty="0" smtClean="0"/>
          </a:p>
          <a:p>
            <a:pPr algn="just" rtl="1"/>
            <a:r>
              <a:rPr lang="ar-SA" sz="3600" b="1" dirty="0" smtClean="0"/>
              <a:t>8- أن </a:t>
            </a:r>
            <a:r>
              <a:rPr lang="ar-SA" sz="3600" b="1" dirty="0"/>
              <a:t>الأحكام المستنتجة من الوثيقة يمكن استنتاجها من عموميات النصوص الثابتة في الصحاح والسنن والمسانيد التي ذكرنا طرفاً منه</a:t>
            </a:r>
            <a:endParaRPr lang="en-GB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00206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الخلاصة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2660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 rtl="1"/>
            <a:r>
              <a:rPr lang="ar-SA" sz="5800" b="1" dirty="0" smtClean="0"/>
              <a:t>دلالات بعض الألفاظ والتراكيب ومعاني بعض الكلمات (النقد الداخلي).</a:t>
            </a:r>
            <a:endParaRPr lang="ar-SA" sz="5800" b="1" dirty="0"/>
          </a:p>
          <a:p>
            <a:pPr lvl="1" algn="r" rtl="1"/>
            <a:r>
              <a:rPr lang="ar-SA" sz="4600" b="1" dirty="0" smtClean="0"/>
              <a:t> </a:t>
            </a:r>
            <a:r>
              <a:rPr lang="ar-SA" sz="5800" b="1" dirty="0" smtClean="0"/>
              <a:t>ال</a:t>
            </a:r>
            <a:r>
              <a:rPr lang="en-GB" sz="5800" b="1" dirty="0" err="1" smtClean="0"/>
              <a:t>رِبْعَ</a:t>
            </a:r>
            <a:r>
              <a:rPr lang="ar-SA" sz="5800" b="1" dirty="0" smtClean="0"/>
              <a:t>ة :	الحال التي جاء الاسلام وهم عليها		</a:t>
            </a:r>
          </a:p>
          <a:p>
            <a:pPr lvl="1" algn="r" rtl="1"/>
            <a:r>
              <a:rPr lang="ar-SA" sz="5800" b="1" dirty="0" smtClean="0"/>
              <a:t>العاني   	الأسير			</a:t>
            </a:r>
          </a:p>
          <a:p>
            <a:pPr lvl="1" algn="r" rtl="1"/>
            <a:r>
              <a:rPr lang="en-GB" sz="5800" b="1" dirty="0" smtClean="0"/>
              <a:t> </a:t>
            </a:r>
            <a:r>
              <a:rPr lang="en-GB" sz="5800" b="1" dirty="0" err="1" smtClean="0"/>
              <a:t>مُفْرَح</a:t>
            </a:r>
            <a:r>
              <a:rPr lang="en-GB" sz="5800" b="1" dirty="0" smtClean="0"/>
              <a:t> </a:t>
            </a:r>
            <a:r>
              <a:rPr lang="ar-SA" sz="5800" b="1" dirty="0" smtClean="0"/>
              <a:t>		الكثير العيال المثقل بالديون</a:t>
            </a:r>
          </a:p>
          <a:p>
            <a:pPr lvl="1" algn="r" rtl="1"/>
            <a:r>
              <a:rPr lang="ar-SA" sz="5800" b="1" dirty="0" smtClean="0"/>
              <a:t>العقل (التعاقل)  التكافل في أخذ الديات وإعطائها	</a:t>
            </a:r>
          </a:p>
          <a:p>
            <a:pPr lvl="1" algn="r" rtl="1"/>
            <a:r>
              <a:rPr lang="ar-SA" sz="5800" b="1" dirty="0" smtClean="0"/>
              <a:t>يبي		يمنع ويكف		</a:t>
            </a:r>
          </a:p>
          <a:p>
            <a:pPr lvl="1" algn="r" rtl="1"/>
            <a:r>
              <a:rPr lang="ar-SA" sz="5800" b="1" dirty="0" smtClean="0"/>
              <a:t>ال</a:t>
            </a:r>
            <a:r>
              <a:rPr lang="en-GB" sz="5800" b="1" dirty="0" err="1" smtClean="0"/>
              <a:t>دَسِيعَةَ</a:t>
            </a:r>
            <a:r>
              <a:rPr lang="ar-SA" sz="5800" b="1" dirty="0" smtClean="0"/>
              <a:t>  	العطية			</a:t>
            </a:r>
          </a:p>
          <a:p>
            <a:pPr marL="457200" lvl="1" indent="0" algn="r" rtl="1">
              <a:buNone/>
            </a:pPr>
            <a:r>
              <a:rPr lang="ar-SA" sz="5800" b="1" dirty="0" smtClean="0"/>
              <a:t>				</a:t>
            </a:r>
            <a:endParaRPr lang="en-GB" sz="5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000000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مضمون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8073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en-GB" sz="4600" b="1" dirty="0" err="1" smtClean="0"/>
              <a:t>اعْتَبَطَ</a:t>
            </a:r>
            <a:r>
              <a:rPr lang="ar-SA" sz="4600" b="1" dirty="0" smtClean="0"/>
              <a:t>:	قتل بدون جناية أو جريرة</a:t>
            </a:r>
            <a:r>
              <a:rPr lang="en-GB" sz="4600" b="1" dirty="0" smtClean="0"/>
              <a:t> </a:t>
            </a:r>
            <a:endParaRPr lang="ar-SA" sz="4600" b="1" dirty="0" smtClean="0"/>
          </a:p>
          <a:p>
            <a:pPr lvl="1" algn="r" rtl="1"/>
            <a:r>
              <a:rPr lang="en-GB" sz="4600" b="1" dirty="0" err="1" smtClean="0"/>
              <a:t>يُوتِغُ</a:t>
            </a:r>
            <a:r>
              <a:rPr lang="ar-SA" sz="4600" b="1" dirty="0" smtClean="0"/>
              <a:t>:	يهلك</a:t>
            </a:r>
          </a:p>
          <a:p>
            <a:pPr lvl="1" algn="r" rtl="1"/>
            <a:r>
              <a:rPr lang="ar-SA" sz="4600" b="1" dirty="0" smtClean="0"/>
              <a:t>الاجارة:	أخذ العهد والأمان للغير		</a:t>
            </a:r>
            <a:r>
              <a:rPr lang="ar-SA" sz="3600" b="1" dirty="0" smtClean="0"/>
              <a:t>			</a:t>
            </a:r>
            <a:endParaRPr lang="en-GB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FF00FF"/>
            </a:solidFill>
          </a:ln>
        </p:spPr>
        <p:txBody>
          <a:bodyPr/>
          <a:lstStyle/>
          <a:p>
            <a:pPr algn="r" rtl="1"/>
            <a:r>
              <a:rPr lang="ar-SA" b="1" dirty="0" smtClean="0"/>
              <a:t>مضمون الصحيفة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490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3600" b="1" dirty="0" smtClean="0"/>
              <a:t>استنتاج الأفكار والمفاهيم الرئيسة التي وردت في النص:</a:t>
            </a:r>
          </a:p>
          <a:p>
            <a:pPr algn="r" rtl="1"/>
            <a:r>
              <a:rPr lang="ar-SA" sz="3600" b="1" dirty="0" smtClean="0"/>
              <a:t>استنتجي اثنين من الأفكار الرئيسة التي وردت في النص</a:t>
            </a:r>
          </a:p>
          <a:p>
            <a:pPr algn="r" rtl="1"/>
            <a:r>
              <a:rPr lang="ar-SA" sz="3600" b="1" dirty="0" smtClean="0"/>
              <a:t>دللي من النص على إتاحة حرية الاعتقاد  </a:t>
            </a:r>
          </a:p>
          <a:p>
            <a:pPr algn="r" rtl="1"/>
            <a:r>
              <a:rPr lang="ar-SA" sz="3600" b="1" dirty="0" smtClean="0"/>
              <a:t>اذكري الفقرات التي اشارت إلى أن المرجعية في الحكم لله ولرسول الله صلى الله عليه وسلم</a:t>
            </a:r>
          </a:p>
          <a:p>
            <a:pPr algn="r" rtl="1"/>
            <a:r>
              <a:rPr lang="ar-SA" sz="3600" b="1" dirty="0" smtClean="0"/>
              <a:t>سمي من النص اثنين من الفقرات التي اشارت إلى وجوب الدفاع المشترك ضد العدوان.</a:t>
            </a:r>
            <a:endParaRPr lang="en-GB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002060"/>
            </a:solidFill>
          </a:ln>
        </p:spPr>
        <p:txBody>
          <a:bodyPr/>
          <a:lstStyle/>
          <a:p>
            <a:pPr algn="r"/>
            <a:r>
              <a:rPr lang="ar-SA" b="1" dirty="0" smtClean="0"/>
              <a:t>اسئلة تحليل النص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7014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3600" b="1" dirty="0" smtClean="0"/>
              <a:t>قسمي الصحيفة  </a:t>
            </a:r>
            <a:r>
              <a:rPr lang="ar-SA" sz="3600" b="1" dirty="0"/>
              <a:t>الى اجزاء حسب مضمونها؟</a:t>
            </a:r>
          </a:p>
          <a:p>
            <a:pPr lvl="1" algn="r" rtl="1"/>
            <a:r>
              <a:rPr lang="ar-SA" sz="3600" b="1" dirty="0" smtClean="0"/>
              <a:t>حددي </a:t>
            </a:r>
            <a:r>
              <a:rPr lang="ar-SA" sz="3600" b="1" dirty="0"/>
              <a:t>البنود المتعلقة باليهود</a:t>
            </a:r>
          </a:p>
          <a:p>
            <a:pPr algn="r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002060"/>
            </a:solidFill>
          </a:ln>
        </p:spPr>
        <p:txBody>
          <a:bodyPr/>
          <a:lstStyle/>
          <a:p>
            <a:pPr algn="r"/>
            <a:r>
              <a:rPr lang="ar-SA" b="1" dirty="0" smtClean="0"/>
              <a:t>اسئلة تحليل النص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518964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العلاقات بين المهاجرين والانصار (البنود المتعلقة بالمسلمين)</a:t>
            </a:r>
          </a:p>
          <a:p>
            <a:pPr lvl="1" algn="r" rtl="1"/>
            <a:r>
              <a:rPr lang="ar-SA" sz="3600" b="1" dirty="0" smtClean="0"/>
              <a:t>البنود المتعلقة بالمشركين</a:t>
            </a:r>
          </a:p>
          <a:p>
            <a:pPr lvl="1" algn="r" rtl="1"/>
            <a:r>
              <a:rPr lang="ar-SA" sz="3600" b="1" dirty="0" smtClean="0"/>
              <a:t>البنود المتعلقة باليهود</a:t>
            </a:r>
          </a:p>
          <a:p>
            <a:pPr lvl="1" algn="r" rtl="1"/>
            <a:r>
              <a:rPr lang="ar-SA" sz="3600" b="1" dirty="0" smtClean="0"/>
              <a:t>البنود المتعلقة بالقواعد العامة</a:t>
            </a:r>
          </a:p>
          <a:p>
            <a:pPr lvl="1" algn="r" rt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FF0066"/>
            </a:solidFill>
          </a:ln>
        </p:spPr>
        <p:txBody>
          <a:bodyPr>
            <a:normAutofit fontScale="90000"/>
          </a:bodyPr>
          <a:lstStyle/>
          <a:p>
            <a:pPr algn="r" rtl="1"/>
            <a:r>
              <a:rPr lang="ar-SA" sz="4400" b="1" dirty="0" smtClean="0"/>
              <a:t/>
            </a:r>
            <a:br>
              <a:rPr lang="ar-SA" sz="4400" b="1" dirty="0" smtClean="0"/>
            </a:br>
            <a:r>
              <a:rPr lang="ar-SA" sz="4400" b="1" dirty="0" smtClean="0"/>
              <a:t>تحليل النص </a:t>
            </a:r>
            <a:r>
              <a:rPr lang="ar-SA" sz="4400" dirty="0"/>
              <a:t/>
            </a:r>
            <a:br>
              <a:rPr lang="ar-SA" sz="44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453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rtl="1"/>
            <a:r>
              <a:rPr lang="ar-SA" sz="4200" b="1" dirty="0" smtClean="0"/>
              <a:t>تعد اقدم دستور مكتوب في العالم</a:t>
            </a:r>
          </a:p>
          <a:p>
            <a:pPr algn="just" rtl="1"/>
            <a:r>
              <a:rPr lang="ar-SA" sz="4200" b="1" dirty="0" smtClean="0"/>
              <a:t>نظمت جوانب مختلفة من حياة الناس</a:t>
            </a:r>
          </a:p>
          <a:p>
            <a:pPr algn="just" rtl="1"/>
            <a:r>
              <a:rPr lang="ar-SA" sz="4200" b="1" dirty="0" smtClean="0"/>
              <a:t>تشكيل الامة من حيث العقيدة والدين وتشمل المسلمين حيثما كانوا</a:t>
            </a:r>
          </a:p>
          <a:p>
            <a:pPr algn="just" rtl="1"/>
            <a:r>
              <a:rPr lang="ar-SA" sz="4200" b="1" dirty="0" smtClean="0"/>
              <a:t>تشكيل الامة – اي – الجماعة من حيث المواطنة تشتمل على غير المسلمين</a:t>
            </a:r>
          </a:p>
          <a:p>
            <a:pPr algn="just" rtl="1"/>
            <a:r>
              <a:rPr lang="ar-SA" sz="4200" b="1" dirty="0" smtClean="0"/>
              <a:t>المساواة في المعاملات العامة</a:t>
            </a:r>
          </a:p>
          <a:p>
            <a:pPr algn="just" rtl="1"/>
            <a:endParaRPr lang="ar-SA" dirty="0" smtClean="0"/>
          </a:p>
          <a:p>
            <a:pPr algn="r" rt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pPr algn="r" rtl="1"/>
            <a:r>
              <a:rPr lang="ar-SA" sz="4400" b="1" dirty="0" smtClean="0"/>
              <a:t>مدلولات </a:t>
            </a:r>
            <a:r>
              <a:rPr lang="ar-SA" sz="4400" b="1" dirty="0"/>
              <a:t>الصحيفة</a:t>
            </a:r>
            <a:r>
              <a:rPr lang="ar-SA" sz="4400" dirty="0"/>
              <a:t/>
            </a:r>
            <a:br>
              <a:rPr lang="ar-SA" sz="44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530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200" b="1" dirty="0" smtClean="0"/>
              <a:t>منع ايواء المجرمين</a:t>
            </a:r>
          </a:p>
          <a:p>
            <a:pPr algn="r" rtl="1"/>
            <a:r>
              <a:rPr lang="ar-SA" sz="4200" b="1" dirty="0" smtClean="0"/>
              <a:t>منع اجارة قريش - العدو</a:t>
            </a:r>
          </a:p>
          <a:p>
            <a:pPr algn="r" rtl="1"/>
            <a:r>
              <a:rPr lang="ar-SA" sz="4200" b="1" dirty="0" smtClean="0"/>
              <a:t>منع الصلح المنفرد مع العدو</a:t>
            </a:r>
          </a:p>
          <a:p>
            <a:pPr algn="r" rtl="1"/>
            <a:endParaRPr lang="ar-SA" dirty="0" smtClean="0"/>
          </a:p>
          <a:p>
            <a:pPr algn="r" rt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3B84AF"/>
            </a:solidFill>
          </a:ln>
        </p:spPr>
        <p:txBody>
          <a:bodyPr>
            <a:normAutofit fontScale="90000"/>
          </a:bodyPr>
          <a:lstStyle/>
          <a:p>
            <a:pPr algn="r" rtl="1"/>
            <a:r>
              <a:rPr lang="ar-SA" sz="4400" b="1" dirty="0" smtClean="0"/>
              <a:t>مدلولات </a:t>
            </a:r>
            <a:r>
              <a:rPr lang="ar-SA" sz="4400" b="1" dirty="0"/>
              <a:t>الصحيفة</a:t>
            </a:r>
            <a:r>
              <a:rPr lang="ar-SA" sz="4400" dirty="0"/>
              <a:t/>
            </a:r>
            <a:br>
              <a:rPr lang="ar-SA" sz="44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67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الاسهام في نفقة الدفاع عن الدولة</a:t>
            </a:r>
          </a:p>
          <a:p>
            <a:pPr algn="r" rtl="1"/>
            <a:r>
              <a:rPr lang="ar-SA" sz="3600" b="1" dirty="0" smtClean="0"/>
              <a:t>فداء الاسرى</a:t>
            </a:r>
          </a:p>
          <a:p>
            <a:pPr algn="r" rtl="1"/>
            <a:r>
              <a:rPr lang="ar-SA" sz="3600" b="1" dirty="0" smtClean="0"/>
              <a:t>الإبقاء على الأعراف الصالحة</a:t>
            </a:r>
          </a:p>
          <a:p>
            <a:pPr algn="r" rtl="1"/>
            <a:r>
              <a:rPr lang="ar-SA" sz="3600" b="1" dirty="0" smtClean="0"/>
              <a:t>حق الحرية في العقيدة والدين</a:t>
            </a:r>
          </a:p>
          <a:p>
            <a:pPr algn="r" rtl="1"/>
            <a:r>
              <a:rPr lang="ar-SA" sz="3600" b="1" dirty="0" smtClean="0"/>
              <a:t>تحريم المدينة</a:t>
            </a:r>
          </a:p>
          <a:p>
            <a:pPr algn="r" rtl="1"/>
            <a:r>
              <a:rPr lang="ar-SA" sz="3600" b="1" dirty="0" smtClean="0"/>
              <a:t>مرجع حسم الخلاف حول بنود هذه الصحيفة الله ورسوله محمد  صلى الله عليه. </a:t>
            </a:r>
            <a:endParaRPr lang="en-GB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>
            <a:solidFill>
              <a:srgbClr val="3B84AF"/>
            </a:solidFill>
          </a:ln>
        </p:spPr>
        <p:txBody>
          <a:bodyPr>
            <a:normAutofit fontScale="90000"/>
          </a:bodyPr>
          <a:lstStyle/>
          <a:p>
            <a:pPr algn="r" rtl="1"/>
            <a:r>
              <a:rPr lang="ar-SA" sz="4400" b="1" dirty="0" smtClean="0"/>
              <a:t>مدلولات الصحيفة</a:t>
            </a:r>
            <a:r>
              <a:rPr lang="ar-SA" sz="4400" dirty="0"/>
              <a:t/>
            </a:r>
            <a:br>
              <a:rPr lang="ar-SA" sz="44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91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GB" b="1" dirty="0" smtClean="0"/>
              <a:t> </a:t>
            </a:r>
            <a:r>
              <a:rPr lang="ar-SA" b="1" dirty="0" smtClean="0"/>
              <a:t>المحاضرة القادمة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lnSpc>
                <a:spcPct val="90000"/>
              </a:lnSpc>
              <a:buBlip>
                <a:blip r:embed="rId3"/>
              </a:buBlip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وثيقة المدينة 2</a:t>
            </a:r>
          </a:p>
          <a:p>
            <a:pPr marL="0" indent="0" algn="ctr" rtl="1">
              <a:lnSpc>
                <a:spcPct val="90000"/>
              </a:lnSpc>
              <a:buNone/>
            </a:pPr>
            <a:endParaRPr lang="en-GB" sz="4000" b="1" dirty="0">
              <a:solidFill>
                <a:srgbClr val="FF0066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الثاني 1433/1432 هـ</a:t>
            </a:r>
            <a:endParaRPr lang="en-GB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1754645" y="260648"/>
            <a:ext cx="6825758" cy="1066800"/>
          </a:xfrm>
          <a:prstGeom prst="flowChartAlternateProcess">
            <a:avLst/>
          </a:prstGeom>
          <a:gradFill rotWithShape="0">
            <a:gsLst>
              <a:gs pos="0">
                <a:srgbClr val="853C17"/>
              </a:gs>
              <a:gs pos="100000">
                <a:srgbClr val="853C17">
                  <a:gamma/>
                  <a:tint val="43137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003399"/>
                </a:solidFill>
              </a:rPr>
              <a:t>المحاضرة القادمة</a:t>
            </a:r>
            <a:endParaRPr lang="en-GB" sz="40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51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4852</TotalTime>
  <Words>2383</Words>
  <Application>Microsoft Office PowerPoint</Application>
  <PresentationFormat>A4 Paper (210x297 mm)</PresentationFormat>
  <Paragraphs>288</Paragraphs>
  <Slides>53</Slides>
  <Notes>53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 نصو ووثائق اسلامية الفرقة  الثالثة – تاريخ د. خليفة محمد عمر </vt:lpstr>
      <vt:lpstr>محاضرة اليوم 1433/3/30</vt:lpstr>
      <vt:lpstr>مراجعة </vt:lpstr>
      <vt:lpstr>النص الأول</vt:lpstr>
      <vt:lpstr>العلاقة بين المهاجرين والأنصار</vt:lpstr>
      <vt:lpstr>العلاقة بين المهاجرين والأنصار</vt:lpstr>
      <vt:lpstr>العلاقة بين المهاجرين والأنصار</vt:lpstr>
      <vt:lpstr>العلاقة بين المهاجرين والأنصار</vt:lpstr>
      <vt:lpstr>العلاقة بين المهاجرين والأنصار</vt:lpstr>
      <vt:lpstr>العلاقات بين المهاجرين والأنصار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العلاقة بين المهاجرين والأنصار</vt:lpstr>
      <vt:lpstr>خلفية تاريخية</vt:lpstr>
      <vt:lpstr>العلاقة بين المهاجرين والأنصار</vt:lpstr>
      <vt:lpstr>العلاقة بين المهاجرين والأنصار</vt:lpstr>
      <vt:lpstr>العلاقة بين المهاجرين والأنصار</vt:lpstr>
      <vt:lpstr>مصادر الصحيفة من كتب السنة </vt:lpstr>
      <vt:lpstr>مصادر الصحيفة من كتب السنة</vt:lpstr>
      <vt:lpstr>مصادر الصحيفة من كتب السنة</vt:lpstr>
      <vt:lpstr>مصادر الصحيفة</vt:lpstr>
      <vt:lpstr>مصادر الصحيفة</vt:lpstr>
      <vt:lpstr>مصادر الصحيفة</vt:lpstr>
      <vt:lpstr>مصادر الصحيفة</vt:lpstr>
      <vt:lpstr>مصادر وتاريخ الصحيفة</vt:lpstr>
      <vt:lpstr>مصادر وتاريخ الصحيفة</vt:lpstr>
      <vt:lpstr>مصادر وتاريخ الصحيفة</vt:lpstr>
      <vt:lpstr>مصادر وتاريخ الصحيفة</vt:lpstr>
      <vt:lpstr>مصادر وتاريخ الصحيفة</vt:lpstr>
      <vt:lpstr>مصادر الصحيفة </vt:lpstr>
      <vt:lpstr>مصادر الصحيفة من كتب السنة</vt:lpstr>
      <vt:lpstr>الخلاصة</vt:lpstr>
      <vt:lpstr>مضمون الصحيفة</vt:lpstr>
      <vt:lpstr>مضمون الصحيفة</vt:lpstr>
      <vt:lpstr>اسئلة تحليل النص</vt:lpstr>
      <vt:lpstr>اسئلة تحليل النص</vt:lpstr>
      <vt:lpstr> تحليل النص  </vt:lpstr>
      <vt:lpstr>مدلولات الصحيفة </vt:lpstr>
      <vt:lpstr>مدلولات الصحيفة </vt:lpstr>
      <vt:lpstr>مدلولات الصحيفة </vt:lpstr>
      <vt:lpstr> المحاضرة القادمة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166</cp:revision>
  <dcterms:created xsi:type="dcterms:W3CDTF">2009-10-14T19:14:34Z</dcterms:created>
  <dcterms:modified xsi:type="dcterms:W3CDTF">2012-04-10T20:00:16Z</dcterms:modified>
</cp:coreProperties>
</file>