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F6E01A0D-73E3-4A88-8CB0-5DAB90FB9E1B}"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7F30C3D-69F4-45F1-8440-0DC3EAB349B9}" type="datetimeFigureOut">
              <a:rPr lang="ar-SA" smtClean="0"/>
              <a:pPr/>
              <a:t>18/05/1433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6E01A0D-73E3-4A88-8CB0-5DAB90FB9E1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060848"/>
            <a:ext cx="8640960" cy="1518364"/>
          </a:xfrm>
          <a:prstGeom prst="rect">
            <a:avLst/>
          </a:prstGeom>
          <a:noFill/>
        </p:spPr>
        <p:txBody>
          <a:bodyPr wrap="square" rtlCol="1">
            <a:spAutoFit/>
          </a:bodyPr>
          <a:lstStyle/>
          <a:p>
            <a:pPr algn="ctr"/>
            <a:r>
              <a:rPr lang="ar-SA" sz="3800" dirty="0" smtClean="0">
                <a:cs typeface="PT Bold Heading" pitchFamily="2" charset="-78"/>
              </a:rPr>
              <a:t>المحاضرة السادسة</a:t>
            </a:r>
          </a:p>
          <a:p>
            <a:pPr algn="ctr">
              <a:lnSpc>
                <a:spcPts val="2000"/>
              </a:lnSpc>
            </a:pPr>
            <a:endParaRPr lang="ar-SA" sz="3800" dirty="0" smtClean="0">
              <a:cs typeface="PT Bold Heading" pitchFamily="2" charset="-78"/>
            </a:endParaRPr>
          </a:p>
          <a:p>
            <a:pPr algn="ctr"/>
            <a:r>
              <a:rPr lang="ar-SA" sz="3800" dirty="0" smtClean="0">
                <a:cs typeface="PT Bold Heading" pitchFamily="2" charset="-78"/>
              </a:rPr>
              <a:t>سلطنة دهلي الإسلامية في عهد الملوك المماليك</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309" y="190381"/>
            <a:ext cx="8717171" cy="5483552"/>
          </a:xfrm>
          <a:prstGeom prst="rect">
            <a:avLst/>
          </a:prstGeom>
          <a:noFill/>
        </p:spPr>
        <p:txBody>
          <a:bodyPr wrap="square" rtlCol="1">
            <a:spAutoFit/>
          </a:bodyPr>
          <a:lstStyle/>
          <a:p>
            <a:endParaRPr lang="ar-SA" sz="2000" dirty="0" smtClean="0">
              <a:cs typeface="PT Bold Heading" pitchFamily="2" charset="-78"/>
            </a:endParaRPr>
          </a:p>
          <a:p>
            <a:endParaRPr lang="ar-SA" sz="2000" dirty="0" smtClean="0">
              <a:cs typeface="PT Bold Heading" pitchFamily="2" charset="-78"/>
            </a:endParaRPr>
          </a:p>
          <a:p>
            <a:pPr>
              <a:buFont typeface="Arial" charset="0"/>
              <a:buChar char="•"/>
            </a:pPr>
            <a:r>
              <a:rPr lang="ar-SA" sz="2000" dirty="0" smtClean="0">
                <a:cs typeface="PT Bold Heading" pitchFamily="2" charset="-78"/>
              </a:rPr>
              <a:t>شهد العالم الإسلامي في تاريخه حكامًا من الترك، كانوا أرقاء عند سادتهم السلاطين واشتغلوا بالجندية، وتدرجوا في سلكها حتى بلغوا مناصب رئيسية.</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وقد يحدث في حالة وفاة السلطان وتركه ذرية ضعافًا، أو عدم جود وارث يخلفه، أن يقوم هذا المملوك بانتزاع السلطنة لنفسه، فسبكتكين مثلاً كان مملوكًا لألبكتكين، ولما توفي سيده دون أن يترك من يرثه مكن سبكتكين لنفسه، وانفرد بحكم دولة سيده، ووضع أساس إمبراطورية الغزنويين في جنوب غرب آسيا، وظل أعقابه يتوارثون حكم الدولة الغزنوية حوالي قرنين من الزمان.</a:t>
            </a:r>
          </a:p>
          <a:p>
            <a:pPr>
              <a:lnSpc>
                <a:spcPts val="1000"/>
              </a:lnSpc>
            </a:pPr>
            <a:endParaRPr lang="ar-SA" sz="2000" dirty="0" smtClean="0">
              <a:cs typeface="PT Bold Heading" pitchFamily="2" charset="-78"/>
            </a:endParaRPr>
          </a:p>
          <a:p>
            <a:pPr>
              <a:buFont typeface="Arial" charset="0"/>
              <a:buChar char="•"/>
            </a:pPr>
            <a:r>
              <a:rPr lang="ar-SA" sz="1900" dirty="0">
                <a:cs typeface="PT Bold Heading" pitchFamily="2" charset="-78"/>
              </a:rPr>
              <a:t> </a:t>
            </a:r>
            <a:r>
              <a:rPr lang="ar-SA" sz="1900" dirty="0" smtClean="0">
                <a:cs typeface="PT Bold Heading" pitchFamily="2" charset="-78"/>
              </a:rPr>
              <a:t>وكذلك كان حال عماد الدين زنكي الذي أقام له دولة في الموصل على أنقاض دولة سادته السلاجقة، وقد كان أتابكًا لهم.</a:t>
            </a:r>
          </a:p>
          <a:p>
            <a:pPr>
              <a:lnSpc>
                <a:spcPts val="1000"/>
              </a:lnSpc>
            </a:pPr>
            <a:endParaRPr lang="ar-SA" sz="2000" dirty="0" smtClean="0">
              <a:cs typeface="PT Bold Heading" pitchFamily="2" charset="-78"/>
            </a:endParaRPr>
          </a:p>
          <a:p>
            <a:pPr>
              <a:buFont typeface="Arial" charset="0"/>
              <a:buChar char="•"/>
            </a:pPr>
            <a:r>
              <a:rPr lang="ar-SA" sz="1950" dirty="0">
                <a:cs typeface="PT Bold Heading" pitchFamily="2" charset="-78"/>
              </a:rPr>
              <a:t> </a:t>
            </a:r>
            <a:r>
              <a:rPr lang="ar-SA" sz="1950" dirty="0" smtClean="0">
                <a:cs typeface="PT Bold Heading" pitchFamily="2" charset="-78"/>
              </a:rPr>
              <a:t>وهذا ما حصل أيضا في دولة المماليك في الهند، التي حكمت بعد زوال دولة الغور، وظلت تحكم أربعة وثمانين عامًا (1206- 1290م) .</a:t>
            </a:r>
          </a:p>
          <a:p>
            <a:pPr>
              <a:lnSpc>
                <a:spcPts val="1000"/>
              </a:lnSpc>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وسلاطين إمبراطورية المماليك في الهند، كانوا أرقاء من أجناس مختلفة، وصلوا إلى ما وصلوا إليه بفضل ما اتصفوا به من شجاعة، وبسالة، وكفاءة، وقد حرصوا على تخليد أسمائهم بإقامة المنشآت الكبيرة مثل المساجد الفخمة، والعمارة الرائعة.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0" dur="5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 calcmode="lin" valueType="num">
                                      <p:cBhvr>
                                        <p:cTn id="35"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18373"/>
            <a:ext cx="8640960" cy="6291466"/>
          </a:xfrm>
          <a:prstGeom prst="rect">
            <a:avLst/>
          </a:prstGeom>
          <a:noFill/>
        </p:spPr>
        <p:txBody>
          <a:bodyPr wrap="square" rtlCol="1">
            <a:spAutoFit/>
          </a:bodyPr>
          <a:lstStyle/>
          <a:p>
            <a:r>
              <a:rPr lang="ar-SA" sz="2800" u="sng" dirty="0" smtClean="0">
                <a:solidFill>
                  <a:srgbClr val="FF0000"/>
                </a:solidFill>
                <a:cs typeface="PT Bold Heading" pitchFamily="2" charset="-78"/>
              </a:rPr>
              <a:t>سلاطين المماليك في الهند:</a:t>
            </a:r>
          </a:p>
          <a:p>
            <a:pPr>
              <a:lnSpc>
                <a:spcPts val="1000"/>
              </a:lnSpc>
            </a:pPr>
            <a:endParaRPr lang="ar-SA" sz="2800" u="sng" dirty="0" smtClean="0">
              <a:solidFill>
                <a:srgbClr val="FF0000"/>
              </a:solidFill>
              <a:cs typeface="PT Bold Heading" pitchFamily="2" charset="-78"/>
            </a:endParaRPr>
          </a:p>
          <a:p>
            <a:pPr>
              <a:buFontTx/>
              <a:buChar char="-"/>
            </a:pPr>
            <a:r>
              <a:rPr lang="ar-SA" sz="2400" u="sng" dirty="0" smtClean="0">
                <a:solidFill>
                  <a:srgbClr val="00B050"/>
                </a:solidFill>
                <a:cs typeface="PT Bold Heading" pitchFamily="2" charset="-78"/>
              </a:rPr>
              <a:t>قطب الدين أيبك:</a:t>
            </a:r>
          </a:p>
          <a:p>
            <a:pPr>
              <a:lnSpc>
                <a:spcPts val="1000"/>
              </a:lnSpc>
              <a:buFontTx/>
              <a:buChar char="-"/>
            </a:pPr>
            <a:endParaRPr lang="ar-SA" sz="2400" u="sng" dirty="0" smtClean="0">
              <a:solidFill>
                <a:srgbClr val="00B050"/>
              </a:solidFill>
              <a:cs typeface="PT Bold Heading" pitchFamily="2" charset="-78"/>
            </a:endParaRPr>
          </a:p>
          <a:p>
            <a:pPr>
              <a:buFontTx/>
              <a:buChar char="-"/>
            </a:pPr>
            <a:r>
              <a:rPr lang="ar-SA" sz="2000" dirty="0" smtClean="0">
                <a:cs typeface="PT Bold Heading" pitchFamily="2" charset="-78"/>
              </a:rPr>
              <a:t>أول سلاطين المماليك في الهند، كان مملوكًا عند سيده شهاب الدين، سلطان دولة الغور ، وهو تركستاني الأصل، اشتراه قاضي نيسابور، وأدبه وأحسن تأديبه، وعلمه علوم الدين، وأساليب الفروسية. ولما توفي هذا القاضي حمله أحد تجار الرقيق إلى غزنة حيث اشتراه شهاب الدين الغوري.</a:t>
            </a: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عهد إليه شهاب الدين بالعمل في الجيش الغوري، عندما لمس فيه الشجاعة والذكاء وحسن الخلق، وقد تجلت شجاعته وبراعته الحربية في معركة تارين، وهي المعركة التي كانت بين سلطان الغور من ناحية، وبين الأمراء الراجبوتيين من ناحية أخرى.</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كافأ شهاب الدين مملوكه بأن جعله نائبًا له على ممتلكات الغور في الهند، فأقام في دهلي، وجعلها قاعدة لحكمه في بلاد الهند بدلاً من لاهور.</a:t>
            </a:r>
          </a:p>
          <a:p>
            <a:pPr>
              <a:lnSpc>
                <a:spcPts val="1000"/>
              </a:lnSpc>
              <a:buFontTx/>
              <a:buChar char="-"/>
            </a:pPr>
            <a:endParaRPr lang="ar-SA" sz="2000"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بقى أيبك على ولائه لدولة الغور حتى في اشد حالات ضعفها، فلما ولي غياث الدين محمود سلطنة الغور في عام 602هـ، ولم يكن هناك إجماع على توليته خرج عليه بعض مماليكه، وعملوا على الاستئثار بالسلطة والنفوذ، بينما بقي قطب الدين أيبك يدير الممتلكات الإسلامية في الهند، باسم سلطان الغور، ويقيم الخطبة باسم غياث الدين محمود., وضبط الأمور في الهند، وضرب بيد من حديد على المفسدين، وعارض بشدة الحركات المناهضة للحكم الغوري.</a:t>
            </a:r>
          </a:p>
          <a:p>
            <a:pPr>
              <a:buFontTx/>
              <a:buChar char="-"/>
            </a:pPr>
            <a:endParaRPr lang="ar-SA" sz="20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p:cTn id="2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 calcmode="lin" valueType="num">
                                      <p:cBhvr>
                                        <p:cTn id="30"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5657959"/>
          </a:xfrm>
          <a:prstGeom prst="rect">
            <a:avLst/>
          </a:prstGeom>
          <a:noFill/>
        </p:spPr>
        <p:txBody>
          <a:bodyPr wrap="square" rtlCol="1">
            <a:spAutoFit/>
          </a:bodyPr>
          <a:lstStyle/>
          <a:p>
            <a:r>
              <a:rPr lang="ar-SA" sz="2800" u="sng" dirty="0" smtClean="0">
                <a:solidFill>
                  <a:srgbClr val="00B050"/>
                </a:solidFill>
                <a:cs typeface="PT Bold Heading" pitchFamily="2" charset="-78"/>
              </a:rPr>
              <a:t> </a:t>
            </a:r>
          </a:p>
          <a:p>
            <a:r>
              <a:rPr lang="ar-SA" sz="2800" u="sng" dirty="0" smtClean="0">
                <a:solidFill>
                  <a:srgbClr val="00B050"/>
                </a:solidFill>
                <a:cs typeface="PT Bold Heading" pitchFamily="2" charset="-78"/>
              </a:rPr>
              <a:t>أعماله:</a:t>
            </a:r>
          </a:p>
          <a:p>
            <a:pPr>
              <a:lnSpc>
                <a:spcPts val="1000"/>
              </a:lnSpc>
            </a:pPr>
            <a:endParaRPr lang="ar-SA" sz="2800" u="sng" dirty="0" smtClean="0">
              <a:solidFill>
                <a:srgbClr val="00B050"/>
              </a:solidFill>
              <a:cs typeface="PT Bold Heading" pitchFamily="2" charset="-78"/>
            </a:endParaRP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تمكن بفضل قوته وشجاعته وكفاءته الإدارية من بسط سيطرته على شمال الهند على مدى عشرين عامًا التي حكمها.</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ضبط الأمور في دولته، وسايس الهنادكة أحسن سياسة، وضرب بيد من حديد على أيدي اللصوص وقطاع الطرق.</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انفق بسخاء على الفقراء والمساكين.</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حكم بالعدل وعم السلام ربوع دولته.</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ساوى في المعاملة بين الهنادكة عظيمهم وحقيرهم، وهذا أمر لم يعتادوه من قبل.</a:t>
            </a: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أهتم قطب الدين بالعمارة، ومن ابرز ما خلفه مسجده المشهور الذي بدأ تشييده في سنة 1191م، وأكمله التمش سنة 1230م. ولا تزال منارة هذا المسجد باقية إلى يومنا هذا، وتسمى </a:t>
            </a:r>
            <a:r>
              <a:rPr lang="ar-SA" sz="1900" dirty="0" smtClean="0">
                <a:cs typeface="PT Bold Heading" pitchFamily="2" charset="-78"/>
              </a:rPr>
              <a:t>منارة قطب الدين، ويبلغ ارتفاعها 250قدمًا، وعلى واجهة أحد أبواب المسجد كتب باللغة العربية </a:t>
            </a:r>
            <a:r>
              <a:rPr lang="ar-SA" sz="2000" dirty="0" smtClean="0">
                <a:cs typeface="PT Bold Heading" pitchFamily="2" charset="-78"/>
              </a:rPr>
              <a:t>بحروف بارزة من الحجر( بسم الله الرحمن الرحيم، والله يدعو إلى دار السلام) .</a:t>
            </a: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انشأ إلى جانب هذا المسجد مدرسة كبيرة.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1000"/>
                                        <p:tgtEl>
                                          <p:spTgt spid="4">
                                            <p:txEl>
                                              <p:pRg st="8" end="8"/>
                                            </p:txEl>
                                          </p:spTgt>
                                        </p:tgtEl>
                                      </p:cBhvr>
                                    </p:animEffect>
                                    <p:anim calcmode="lin" valueType="num">
                                      <p:cBhvr>
                                        <p:cTn id="3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animEffect transition="in" filter="fade">
                                      <p:cBhvr>
                                        <p:cTn id="45" dur="1000"/>
                                        <p:tgtEl>
                                          <p:spTgt spid="4">
                                            <p:txEl>
                                              <p:pRg st="10" end="10"/>
                                            </p:txEl>
                                          </p:spTgt>
                                        </p:tgtEl>
                                      </p:cBhvr>
                                    </p:animEffect>
                                    <p:anim calcmode="lin" valueType="num">
                                      <p:cBhvr>
                                        <p:cTn id="4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4">
                                            <p:txEl>
                                              <p:pRg st="12" end="12"/>
                                            </p:txEl>
                                          </p:spTgt>
                                        </p:tgtEl>
                                        <p:attrNameLst>
                                          <p:attrName>style.visibility</p:attrName>
                                        </p:attrNameLst>
                                      </p:cBhvr>
                                      <p:to>
                                        <p:strVal val="visible"/>
                                      </p:to>
                                    </p:set>
                                    <p:animEffect transition="in" filter="fade">
                                      <p:cBhvr>
                                        <p:cTn id="53" dur="1000"/>
                                        <p:tgtEl>
                                          <p:spTgt spid="4">
                                            <p:txEl>
                                              <p:pRg st="12" end="12"/>
                                            </p:txEl>
                                          </p:spTgt>
                                        </p:tgtEl>
                                      </p:cBhvr>
                                    </p:animEffect>
                                    <p:anim calcmode="lin" valueType="num">
                                      <p:cBhvr>
                                        <p:cTn id="54"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4">
                                            <p:txEl>
                                              <p:pRg st="12" end="12"/>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4">
                                            <p:txEl>
                                              <p:pRg st="14" end="14"/>
                                            </p:txEl>
                                          </p:spTgt>
                                        </p:tgtEl>
                                        <p:attrNameLst>
                                          <p:attrName>style.visibility</p:attrName>
                                        </p:attrNameLst>
                                      </p:cBhvr>
                                      <p:to>
                                        <p:strVal val="visible"/>
                                      </p:to>
                                    </p:set>
                                    <p:animEffect transition="in" filter="fade">
                                      <p:cBhvr>
                                        <p:cTn id="61" dur="1000"/>
                                        <p:tgtEl>
                                          <p:spTgt spid="4">
                                            <p:txEl>
                                              <p:pRg st="14" end="14"/>
                                            </p:txEl>
                                          </p:spTgt>
                                        </p:tgtEl>
                                      </p:cBhvr>
                                    </p:animEffect>
                                    <p:anim calcmode="lin" valueType="num">
                                      <p:cBhvr>
                                        <p:cTn id="62"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4">
                                            <p:txEl>
                                              <p:pRg st="14" end="14"/>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4">
                                            <p:txEl>
                                              <p:pRg st="14" end="14"/>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nodeType="clickEffect">
                                  <p:stCondLst>
                                    <p:cond delay="0"/>
                                  </p:stCondLst>
                                  <p:childTnLst>
                                    <p:set>
                                      <p:cBhvr>
                                        <p:cTn id="68" dur="1" fill="hold">
                                          <p:stCondLst>
                                            <p:cond delay="0"/>
                                          </p:stCondLst>
                                        </p:cTn>
                                        <p:tgtEl>
                                          <p:spTgt spid="4">
                                            <p:txEl>
                                              <p:pRg st="16" end="16"/>
                                            </p:txEl>
                                          </p:spTgt>
                                        </p:tgtEl>
                                        <p:attrNameLst>
                                          <p:attrName>style.visibility</p:attrName>
                                        </p:attrNameLst>
                                      </p:cBhvr>
                                      <p:to>
                                        <p:strVal val="visible"/>
                                      </p:to>
                                    </p:set>
                                    <p:animEffect transition="in" filter="fade">
                                      <p:cBhvr>
                                        <p:cTn id="69" dur="1000"/>
                                        <p:tgtEl>
                                          <p:spTgt spid="4">
                                            <p:txEl>
                                              <p:pRg st="16" end="16"/>
                                            </p:txEl>
                                          </p:spTgt>
                                        </p:tgtEl>
                                      </p:cBhvr>
                                    </p:animEffect>
                                    <p:anim calcmode="lin" valueType="num">
                                      <p:cBhvr>
                                        <p:cTn id="70"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71" dur="900" decel="100000" fill="hold"/>
                                        <p:tgtEl>
                                          <p:spTgt spid="4">
                                            <p:txEl>
                                              <p:pRg st="16" end="16"/>
                                            </p:txEl>
                                          </p:spTgt>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4">
                                            <p:txEl>
                                              <p:pRg st="16" end="1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309" y="116632"/>
            <a:ext cx="8717171" cy="6368410"/>
          </a:xfrm>
          <a:prstGeom prst="rect">
            <a:avLst/>
          </a:prstGeom>
          <a:noFill/>
        </p:spPr>
        <p:txBody>
          <a:bodyPr wrap="square" rtlCol="1">
            <a:spAutoFit/>
          </a:bodyPr>
          <a:lstStyle/>
          <a:p>
            <a:pPr>
              <a:lnSpc>
                <a:spcPts val="1000"/>
              </a:lnSpc>
            </a:pPr>
            <a:endParaRPr lang="ar-SA" sz="2000" dirty="0" smtClean="0">
              <a:cs typeface="PT Bold Heading" pitchFamily="2" charset="-78"/>
            </a:endParaRPr>
          </a:p>
          <a:p>
            <a:r>
              <a:rPr lang="ar-SA" sz="2800" u="sng" dirty="0" smtClean="0">
                <a:solidFill>
                  <a:srgbClr val="FF0000"/>
                </a:solidFill>
                <a:cs typeface="PT Bold Heading" pitchFamily="2" charset="-78"/>
              </a:rPr>
              <a:t> 2- آرام شاه:</a:t>
            </a:r>
          </a:p>
          <a:p>
            <a:pPr>
              <a:buFontTx/>
              <a:buChar char="-"/>
            </a:pPr>
            <a:r>
              <a:rPr lang="ar-SA" sz="2000" dirty="0" smtClean="0">
                <a:cs typeface="PT Bold Heading" pitchFamily="2" charset="-78"/>
              </a:rPr>
              <a:t>خلف والده قطب الدين الذي توفي عام </a:t>
            </a:r>
            <a:r>
              <a:rPr lang="ar-SA" sz="2000" dirty="0" err="1" smtClean="0">
                <a:cs typeface="PT Bold Heading" pitchFamily="2" charset="-78"/>
              </a:rPr>
              <a:t>1210م</a:t>
            </a:r>
            <a:r>
              <a:rPr lang="ar-SA" sz="2000" dirty="0" smtClean="0">
                <a:cs typeface="PT Bold Heading" pitchFamily="2" charset="-78"/>
              </a:rPr>
              <a:t>، وكان شابًا صغيرًا لا يستطيع القيام بعبء الملك، لذا عجز عن إدارة شؤون الدولة، فاستدعى رجال الدولة ألتمش، وكان واليًا على أحد الأقاليم الهندية، وطلبوا منه أن يلي السلطنة، فقدم إلى دهلي وطرد آرام شاه منها، وتربع على عرش السلطنة سنة 1211م. </a:t>
            </a:r>
          </a:p>
          <a:p>
            <a:pPr>
              <a:lnSpc>
                <a:spcPts val="1000"/>
              </a:lnSpc>
              <a:buFontTx/>
              <a:buChar char="-"/>
            </a:pPr>
            <a:endParaRPr lang="ar-SA" sz="2800" u="sng" dirty="0">
              <a:solidFill>
                <a:srgbClr val="FF0000"/>
              </a:solidFill>
              <a:cs typeface="PT Bold Heading" pitchFamily="2" charset="-78"/>
            </a:endParaRPr>
          </a:p>
          <a:p>
            <a:r>
              <a:rPr lang="ar-SA" sz="2800" u="sng" dirty="0" smtClean="0">
                <a:solidFill>
                  <a:srgbClr val="FF0000"/>
                </a:solidFill>
                <a:cs typeface="PT Bold Heading" pitchFamily="2" charset="-78"/>
              </a:rPr>
              <a:t>3- شمس الدين ألتمش:</a:t>
            </a:r>
          </a:p>
          <a:p>
            <a:pPr>
              <a:buFontTx/>
              <a:buChar char="-"/>
            </a:pPr>
            <a:r>
              <a:rPr lang="ar-SA" sz="2000" dirty="0" smtClean="0">
                <a:cs typeface="PT Bold Heading" pitchFamily="2" charset="-78"/>
              </a:rPr>
              <a:t>يعتبر شمس الدين ألتمش المؤسس الحقيقي لدولة المماليك في الهند، وأصله مملوك أبتاعه قطب الدين أيبك من غزنة وحمله معه إلى الهند، ولمس فيه نبل الأخلاق والفضيلة والذكاء والشجاعة، فجعله رئيسًا لحرسه، ثم أسند إليه حكم بعض ولايات الهند.</a:t>
            </a:r>
          </a:p>
          <a:p>
            <a:pPr>
              <a:lnSpc>
                <a:spcPts val="1000"/>
              </a:lnSpc>
            </a:pPr>
            <a:r>
              <a:rPr lang="ar-SA" sz="2000" dirty="0" smtClean="0">
                <a:cs typeface="PT Bold Heading" pitchFamily="2" charset="-78"/>
              </a:rPr>
              <a:t> </a:t>
            </a:r>
          </a:p>
          <a:p>
            <a:r>
              <a:rPr lang="ar-SA" sz="2000" dirty="0" smtClean="0">
                <a:cs typeface="PT Bold Heading" pitchFamily="2" charset="-78"/>
              </a:rPr>
              <a:t> </a:t>
            </a:r>
            <a:r>
              <a:rPr lang="ar-SA" sz="2400" u="sng" dirty="0" smtClean="0">
                <a:solidFill>
                  <a:srgbClr val="00B050"/>
                </a:solidFill>
                <a:cs typeface="PT Bold Heading" pitchFamily="2" charset="-78"/>
              </a:rPr>
              <a:t>الأخطار الداخلية في عهد ألتمش:</a:t>
            </a:r>
          </a:p>
          <a:p>
            <a:pPr>
              <a:buFontTx/>
              <a:buChar char="-"/>
            </a:pPr>
            <a:r>
              <a:rPr lang="ar-SA" sz="1850" b="1" dirty="0" smtClean="0">
                <a:cs typeface="PT Bold Heading" pitchFamily="2" charset="-78"/>
              </a:rPr>
              <a:t>بعد أن ولى ألتمش الأمر في دهلي، تعرض لمشاكل داخلية تستهدف التخلص منه، ومن هذه المشاكل:</a:t>
            </a:r>
          </a:p>
          <a:p>
            <a:pPr>
              <a:lnSpc>
                <a:spcPts val="1000"/>
              </a:lnSpc>
              <a:buFontTx/>
              <a:buChar char="-"/>
            </a:pPr>
            <a:endParaRPr lang="ar-SA" sz="1850" b="1" dirty="0" smtClean="0">
              <a:cs typeface="PT Bold Heading" pitchFamily="2" charset="-78"/>
            </a:endParaRPr>
          </a:p>
          <a:p>
            <a:r>
              <a:rPr lang="ar-SA" sz="1900" dirty="0" smtClean="0">
                <a:cs typeface="PT Bold Heading" pitchFamily="2" charset="-78"/>
              </a:rPr>
              <a:t>1- ما قام به بعض كبار رجال الدولة، الذين طمعوا في الوصول إلى الحكم، منتهزين فرصة الفوضى التي أعقبت وفاة قطب الدين أيبك، فاستولى قباجة على الملتان والسند.</a:t>
            </a:r>
          </a:p>
          <a:p>
            <a:r>
              <a:rPr lang="ar-SA" sz="2000" dirty="0" smtClean="0">
                <a:cs typeface="PT Bold Heading" pitchFamily="2" charset="-78"/>
              </a:rPr>
              <a:t>2- تنازع قباجة وتاج الدين يلدز حول السيادة على لاهور.</a:t>
            </a:r>
          </a:p>
          <a:p>
            <a:r>
              <a:rPr lang="ar-SA" sz="2000" dirty="0" smtClean="0">
                <a:cs typeface="PT Bold Heading" pitchFamily="2" charset="-78"/>
              </a:rPr>
              <a:t>3- خلفاء محمد بن بختيار الخلجي سيطروا على بهار والبنغال.</a:t>
            </a:r>
          </a:p>
          <a:p>
            <a:r>
              <a:rPr lang="ar-SA" sz="2000" dirty="0" smtClean="0">
                <a:cs typeface="PT Bold Heading" pitchFamily="2" charset="-78"/>
              </a:rPr>
              <a:t>4- قواد قطب الدين أيبك لم يرضوا على تولية ألتمش السلطنة.</a:t>
            </a:r>
          </a:p>
          <a:p>
            <a:r>
              <a:rPr lang="ar-SA" sz="2000" dirty="0" smtClean="0">
                <a:cs typeface="PT Bold Heading" pitchFamily="2" charset="-78"/>
              </a:rPr>
              <a:t>5- انتهز الأمراء الهنادكة فرصة الاضطرابات والقلاقل، وانشغال السلطان في قمعها، فتحركوا لنيل استقلالهم.</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anim calcmode="lin" valueType="num">
                                      <p:cBhvr>
                                        <p:cTn id="2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 calcmode="lin" valueType="num">
                                      <p:cBhvr>
                                        <p:cTn id="30"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1000"/>
                                        <p:tgtEl>
                                          <p:spTgt spid="4">
                                            <p:txEl>
                                              <p:pRg st="7" end="7"/>
                                            </p:txEl>
                                          </p:spTgt>
                                        </p:tgtEl>
                                      </p:cBhvr>
                                    </p:animEffect>
                                    <p:anim calcmode="lin" valueType="num">
                                      <p:cBhvr>
                                        <p:cTn id="3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 calcmode="lin" valueType="num">
                                      <p:cBhvr>
                                        <p:cTn id="45"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fade">
                                      <p:cBhvr>
                                        <p:cTn id="52" dur="1000"/>
                                        <p:tgtEl>
                                          <p:spTgt spid="4">
                                            <p:txEl>
                                              <p:pRg st="10" end="10"/>
                                            </p:txEl>
                                          </p:spTgt>
                                        </p:tgtEl>
                                      </p:cBhvr>
                                    </p:animEffect>
                                    <p:anim calcmode="lin" valueType="num">
                                      <p:cBhvr>
                                        <p:cTn id="5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txEl>
                                              <p:pRg st="10" end="10"/>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nodeType="clickEffect">
                                  <p:stCondLst>
                                    <p:cond delay="0"/>
                                  </p:stCondLst>
                                  <p:childTnLst>
                                    <p:set>
                                      <p:cBhvr>
                                        <p:cTn id="59" dur="1" fill="hold">
                                          <p:stCondLst>
                                            <p:cond delay="0"/>
                                          </p:stCondLst>
                                        </p:cTn>
                                        <p:tgtEl>
                                          <p:spTgt spid="4">
                                            <p:txEl>
                                              <p:pRg st="11" end="11"/>
                                            </p:txEl>
                                          </p:spTgt>
                                        </p:tgtEl>
                                        <p:attrNameLst>
                                          <p:attrName>style.visibility</p:attrName>
                                        </p:attrNameLst>
                                      </p:cBhvr>
                                      <p:to>
                                        <p:strVal val="visible"/>
                                      </p:to>
                                    </p:set>
                                    <p:animEffect transition="in" filter="fade">
                                      <p:cBhvr>
                                        <p:cTn id="60" dur="1000"/>
                                        <p:tgtEl>
                                          <p:spTgt spid="4">
                                            <p:txEl>
                                              <p:pRg st="11" end="11"/>
                                            </p:txEl>
                                          </p:spTgt>
                                        </p:tgtEl>
                                      </p:cBhvr>
                                    </p:animEffect>
                                    <p:anim calcmode="lin" valueType="num">
                                      <p:cBhvr>
                                        <p:cTn id="6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nodeType="clickEffect">
                                  <p:stCondLst>
                                    <p:cond delay="0"/>
                                  </p:stCondLst>
                                  <p:childTnLst>
                                    <p:set>
                                      <p:cBhvr>
                                        <p:cTn id="67" dur="1" fill="hold">
                                          <p:stCondLst>
                                            <p:cond delay="0"/>
                                          </p:stCondLst>
                                        </p:cTn>
                                        <p:tgtEl>
                                          <p:spTgt spid="4">
                                            <p:txEl>
                                              <p:pRg st="12" end="12"/>
                                            </p:txEl>
                                          </p:spTgt>
                                        </p:tgtEl>
                                        <p:attrNameLst>
                                          <p:attrName>style.visibility</p:attrName>
                                        </p:attrNameLst>
                                      </p:cBhvr>
                                      <p:to>
                                        <p:strVal val="visible"/>
                                      </p:to>
                                    </p:set>
                                    <p:animEffect transition="in" filter="fade">
                                      <p:cBhvr>
                                        <p:cTn id="68" dur="1000"/>
                                        <p:tgtEl>
                                          <p:spTgt spid="4">
                                            <p:txEl>
                                              <p:pRg st="12" end="12"/>
                                            </p:txEl>
                                          </p:spTgt>
                                        </p:tgtEl>
                                      </p:cBhvr>
                                    </p:animEffect>
                                    <p:anim calcmode="lin" valueType="num">
                                      <p:cBhvr>
                                        <p:cTn id="69"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4">
                                            <p:txEl>
                                              <p:pRg st="12" end="12"/>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7" presetClass="entr" presetSubtype="0" fill="hold" nodeType="clickEffect">
                                  <p:stCondLst>
                                    <p:cond delay="0"/>
                                  </p:stCondLst>
                                  <p:childTnLst>
                                    <p:set>
                                      <p:cBhvr>
                                        <p:cTn id="75" dur="1" fill="hold">
                                          <p:stCondLst>
                                            <p:cond delay="0"/>
                                          </p:stCondLst>
                                        </p:cTn>
                                        <p:tgtEl>
                                          <p:spTgt spid="4">
                                            <p:txEl>
                                              <p:pRg st="13" end="13"/>
                                            </p:txEl>
                                          </p:spTgt>
                                        </p:tgtEl>
                                        <p:attrNameLst>
                                          <p:attrName>style.visibility</p:attrName>
                                        </p:attrNameLst>
                                      </p:cBhvr>
                                      <p:to>
                                        <p:strVal val="visible"/>
                                      </p:to>
                                    </p:set>
                                    <p:animEffect transition="in" filter="fade">
                                      <p:cBhvr>
                                        <p:cTn id="76" dur="1000"/>
                                        <p:tgtEl>
                                          <p:spTgt spid="4">
                                            <p:txEl>
                                              <p:pRg st="13" end="13"/>
                                            </p:txEl>
                                          </p:spTgt>
                                        </p:tgtEl>
                                      </p:cBhvr>
                                    </p:animEffect>
                                    <p:anim calcmode="lin" valueType="num">
                                      <p:cBhvr>
                                        <p:cTn id="77"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78"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37" presetClass="entr" presetSubtype="0" fill="hold" nodeType="clickEffect">
                                  <p:stCondLst>
                                    <p:cond delay="0"/>
                                  </p:stCondLst>
                                  <p:childTnLst>
                                    <p:set>
                                      <p:cBhvr>
                                        <p:cTn id="83" dur="1" fill="hold">
                                          <p:stCondLst>
                                            <p:cond delay="0"/>
                                          </p:stCondLst>
                                        </p:cTn>
                                        <p:tgtEl>
                                          <p:spTgt spid="4">
                                            <p:txEl>
                                              <p:pRg st="14" end="14"/>
                                            </p:txEl>
                                          </p:spTgt>
                                        </p:tgtEl>
                                        <p:attrNameLst>
                                          <p:attrName>style.visibility</p:attrName>
                                        </p:attrNameLst>
                                      </p:cBhvr>
                                      <p:to>
                                        <p:strVal val="visible"/>
                                      </p:to>
                                    </p:set>
                                    <p:animEffect transition="in" filter="fade">
                                      <p:cBhvr>
                                        <p:cTn id="84" dur="1000"/>
                                        <p:tgtEl>
                                          <p:spTgt spid="4">
                                            <p:txEl>
                                              <p:pRg st="14" end="14"/>
                                            </p:txEl>
                                          </p:spTgt>
                                        </p:tgtEl>
                                      </p:cBhvr>
                                    </p:animEffect>
                                    <p:anim calcmode="lin" valueType="num">
                                      <p:cBhvr>
                                        <p:cTn id="85"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86" dur="900" decel="100000" fill="hold"/>
                                        <p:tgtEl>
                                          <p:spTgt spid="4">
                                            <p:txEl>
                                              <p:pRg st="14" end="14"/>
                                            </p:txEl>
                                          </p:spTgt>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4">
                                            <p:txEl>
                                              <p:pRg st="14" end="1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6024726"/>
          </a:xfrm>
          <a:prstGeom prst="rect">
            <a:avLst/>
          </a:prstGeom>
          <a:noFill/>
        </p:spPr>
        <p:txBody>
          <a:bodyPr wrap="square" rtlCol="1">
            <a:spAutoFit/>
          </a:bodyPr>
          <a:lstStyle/>
          <a:p>
            <a:pPr>
              <a:lnSpc>
                <a:spcPts val="1000"/>
              </a:lnSpc>
            </a:pPr>
            <a:endParaRPr lang="ar-SA" dirty="0" smtClean="0"/>
          </a:p>
          <a:p>
            <a:r>
              <a:rPr lang="ar-SA" sz="2400" u="sng" dirty="0" smtClean="0">
                <a:solidFill>
                  <a:srgbClr val="00B050"/>
                </a:solidFill>
              </a:rPr>
              <a:t> - </a:t>
            </a:r>
            <a:r>
              <a:rPr lang="ar-SA" sz="2400" u="sng" dirty="0" smtClean="0">
                <a:solidFill>
                  <a:srgbClr val="00B050"/>
                </a:solidFill>
                <a:cs typeface="PT Bold Heading" pitchFamily="2" charset="-78"/>
              </a:rPr>
              <a:t>مواجهته للمشاكل:</a:t>
            </a:r>
          </a:p>
          <a:p>
            <a:pPr>
              <a:lnSpc>
                <a:spcPts val="1000"/>
              </a:lnSpc>
            </a:pPr>
            <a:endParaRPr lang="ar-SA" sz="2000" dirty="0" smtClean="0">
              <a:cs typeface="PT Bold Heading" pitchFamily="2" charset="-78"/>
            </a:endParaRPr>
          </a:p>
          <a:p>
            <a:pPr>
              <a:buFontTx/>
              <a:buChar char="-"/>
            </a:pPr>
            <a:r>
              <a:rPr lang="ar-SA" sz="2200" dirty="0" smtClean="0">
                <a:cs typeface="PT Bold Heading" pitchFamily="2" charset="-78"/>
              </a:rPr>
              <a:t>لم يقف شمس الدين ألتمش مكتوف اليدين إزاء هذه المشاكل، بل عول على إخضاع المناهضين لحكمه، فاشتبك معهم في معركة بالقرب من دهلي، وهزمهم فيها شر هزيمة، وأجبرهم على الدخول في  طاعته.</a:t>
            </a:r>
          </a:p>
          <a:p>
            <a:pPr>
              <a:lnSpc>
                <a:spcPts val="1000"/>
              </a:lnSpc>
              <a:buFontTx/>
              <a:buChar char="-"/>
            </a:pPr>
            <a:endParaRPr lang="ar-SA" sz="2200" dirty="0">
              <a:cs typeface="PT Bold Heading" pitchFamily="2" charset="-78"/>
            </a:endParaRPr>
          </a:p>
          <a:p>
            <a:pPr>
              <a:buFontTx/>
              <a:buChar char="-"/>
            </a:pPr>
            <a:r>
              <a:rPr lang="ar-SA" sz="2400" u="sng" dirty="0" smtClean="0">
                <a:solidFill>
                  <a:srgbClr val="00B050"/>
                </a:solidFill>
                <a:cs typeface="PT Bold Heading" pitchFamily="2" charset="-78"/>
              </a:rPr>
              <a:t> الأخطار الخارجية التي واجهها ألتمش:</a:t>
            </a:r>
          </a:p>
          <a:p>
            <a:pPr>
              <a:lnSpc>
                <a:spcPts val="1000"/>
              </a:lnSpc>
            </a:pPr>
            <a:endParaRPr lang="ar-SA" sz="2200" dirty="0" smtClean="0">
              <a:cs typeface="PT Bold Heading" pitchFamily="2" charset="-78"/>
            </a:endParaRPr>
          </a:p>
          <a:p>
            <a:pPr>
              <a:buFontTx/>
              <a:buChar char="-"/>
            </a:pPr>
            <a:r>
              <a:rPr lang="ar-SA" sz="1850" dirty="0">
                <a:cs typeface="PT Bold Heading" pitchFamily="2" charset="-78"/>
              </a:rPr>
              <a:t> </a:t>
            </a:r>
            <a:r>
              <a:rPr lang="ar-SA" sz="1850" dirty="0" smtClean="0">
                <a:cs typeface="PT Bold Heading" pitchFamily="2" charset="-78"/>
              </a:rPr>
              <a:t>لم يكد يستقر الأمر لألتمش حتى تعرض لخطر جديد، وهو خطر المغول الذين بدأوا يشنون حملاتهم العنيفة على الدولة الخوارزمية، واستولوا على أقاليمها، والحقوا ببلدانها الخراب والدمار.</a:t>
            </a:r>
          </a:p>
          <a:p>
            <a:pPr>
              <a:lnSpc>
                <a:spcPts val="1000"/>
              </a:lnSpc>
            </a:pPr>
            <a:endParaRPr lang="ar-SA" sz="1850" dirty="0" smtClean="0">
              <a:cs typeface="PT Bold Heading" pitchFamily="2" charset="-78"/>
            </a:endParaRPr>
          </a:p>
          <a:p>
            <a:pPr>
              <a:buFontTx/>
              <a:buChar char="-"/>
            </a:pPr>
            <a:r>
              <a:rPr lang="ar-SA" sz="1850" b="1" dirty="0">
                <a:cs typeface="PT Bold Heading" pitchFamily="2" charset="-78"/>
              </a:rPr>
              <a:t> </a:t>
            </a:r>
            <a:r>
              <a:rPr lang="ar-SA" sz="1850" b="1" dirty="0" smtClean="0">
                <a:cs typeface="PT Bold Heading" pitchFamily="2" charset="-78"/>
              </a:rPr>
              <a:t>فلما توفي السلطان الخوارزمي علاء الدين محمد، خلفه ابنه جلال الدين منكبرتي، وعول على استرداد ملك آبائه وأجداده، من براثن المغول المعتدين، فسار إلى خوارزم لكنه علم أن المغول قد استولوا عليها، لذلك أتجه إلى خراسان.</a:t>
            </a:r>
            <a:r>
              <a:rPr lang="ar-SA" sz="1850" b="1" dirty="0">
                <a:cs typeface="PT Bold Heading" pitchFamily="2" charset="-78"/>
              </a:rPr>
              <a:t> </a:t>
            </a:r>
            <a:r>
              <a:rPr lang="ar-SA" sz="1850" b="1" dirty="0" smtClean="0">
                <a:cs typeface="PT Bold Heading" pitchFamily="2" charset="-78"/>
              </a:rPr>
              <a:t>وتنقل بين بعض مدنها، ولم يلبث أن غادرها حتى لا يصطدم بالقوات المغولية المرابطة في خراسان، في وقت لم يكن هو فيه على أهبة الاستعداد لمهاجمة عدوه.</a:t>
            </a:r>
          </a:p>
          <a:p>
            <a:pPr>
              <a:lnSpc>
                <a:spcPts val="1000"/>
              </a:lnSpc>
            </a:pPr>
            <a:endParaRPr lang="ar-SA" sz="1900" b="1" dirty="0" smtClean="0">
              <a:cs typeface="PT Bold Heading" pitchFamily="2" charset="-78"/>
            </a:endParaRPr>
          </a:p>
          <a:p>
            <a:pPr>
              <a:buFontTx/>
              <a:buChar char="-"/>
            </a:pPr>
            <a:r>
              <a:rPr lang="ar-SA" sz="1900" dirty="0">
                <a:cs typeface="PT Bold Heading" pitchFamily="2" charset="-78"/>
              </a:rPr>
              <a:t> </a:t>
            </a:r>
            <a:r>
              <a:rPr lang="ar-SA" sz="1900" dirty="0" smtClean="0">
                <a:cs typeface="PT Bold Heading" pitchFamily="2" charset="-78"/>
              </a:rPr>
              <a:t>لذلك توجه جلال الدين منكبرتي إلى الهند، عله يجد استجابة وقبولاً من دولة المماليك في الهند، إلا انه لم يجد استجابة من سلاطينها، فقد توجس ألتمش ورجال دولته خيفة من الخوارزميين.</a:t>
            </a:r>
          </a:p>
          <a:p>
            <a:pPr>
              <a:lnSpc>
                <a:spcPts val="1000"/>
              </a:lnSpc>
            </a:pPr>
            <a:endParaRPr lang="ar-SA" sz="1900" dirty="0" smtClean="0">
              <a:cs typeface="PT Bold Heading" pitchFamily="2" charset="-78"/>
            </a:endParaRPr>
          </a:p>
          <a:p>
            <a:pPr>
              <a:buFontTx/>
              <a:buChar char="-"/>
            </a:pPr>
            <a:r>
              <a:rPr lang="ar-SA" sz="1950" dirty="0">
                <a:cs typeface="PT Bold Heading" pitchFamily="2" charset="-78"/>
              </a:rPr>
              <a:t>  </a:t>
            </a:r>
            <a:r>
              <a:rPr lang="ar-SA" sz="1950" dirty="0" smtClean="0">
                <a:cs typeface="PT Bold Heading" pitchFamily="2" charset="-78"/>
              </a:rPr>
              <a:t>اصطدم جلال الدين بجند ألتمش في السنوات الثلاث التي قضاها في الهند، وبدأ هذا الصدام مع قباجة، حاكم السند الذي حاول منعه من الإقامة في السند، خوفًا من أن يتعقبه المغول فيطيحون به وبولايته. إلا أن جلال الدين أوقع به الهزيمة، وأحبط محاولته.</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 calcmode="lin" valueType="num">
                                      <p:cBhvr>
                                        <p:cTn id="30"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p:cTn id="3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4">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 calcmode="lin" valueType="num">
                                      <p:cBhvr>
                                        <p:cTn id="44"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6" dur="500"/>
                                        <p:tgtEl>
                                          <p:spTgt spid="4">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 calcmode="lin" valueType="num">
                                      <p:cBhvr>
                                        <p:cTn id="51"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53"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29406"/>
            <a:ext cx="8892480" cy="5211683"/>
          </a:xfrm>
          <a:prstGeom prst="rect">
            <a:avLst/>
          </a:prstGeom>
          <a:noFill/>
        </p:spPr>
        <p:txBody>
          <a:bodyPr wrap="square" rtlCol="1">
            <a:spAutoFit/>
          </a:bodyPr>
          <a:lstStyle/>
          <a:p>
            <a:pPr>
              <a:buFontTx/>
              <a:buChar char="-"/>
            </a:pPr>
            <a:endParaRPr lang="ar-SA" sz="2000" dirty="0" smtClean="0">
              <a:cs typeface="PT Bold Heading" pitchFamily="2" charset="-78"/>
            </a:endParaRPr>
          </a:p>
          <a:p>
            <a:pPr>
              <a:buFontTx/>
              <a:buChar char="-"/>
            </a:pPr>
            <a:r>
              <a:rPr lang="ar-SA" sz="2200" dirty="0" smtClean="0">
                <a:cs typeface="PT Bold Heading" pitchFamily="2" charset="-78"/>
              </a:rPr>
              <a:t>لما علم جلال الدين بقدوم المغول إلى الهند لدحره والقضاء عليه، سار إلى دهلي، وطلب من ألتمش أن يمنحه هو وجنده حق الإقامة في دهلي، إلا انه اعتذر إليه بحجة أن حرارة الجو في دهلي لا تناسب الخوارزميين، وفي الواقع نجد أن التمش خشي أن ينظم جنود الترك في دولته إلى سلطان الخوارزميين، وطلب منه الانسحاب من دولته.</a:t>
            </a:r>
          </a:p>
          <a:p>
            <a:pPr>
              <a:lnSpc>
                <a:spcPts val="1000"/>
              </a:lnSpc>
              <a:buFontTx/>
              <a:buChar char="-"/>
            </a:pPr>
            <a:endParaRPr lang="ar-SA" sz="2000" dirty="0" smtClean="0">
              <a:cs typeface="PT Bold Heading" pitchFamily="2" charset="-78"/>
            </a:endParaRPr>
          </a:p>
          <a:p>
            <a:pPr>
              <a:buFontTx/>
              <a:buChar char="-"/>
            </a:pPr>
            <a:r>
              <a:rPr lang="ar-SA" sz="2100" dirty="0">
                <a:cs typeface="PT Bold Heading" pitchFamily="2" charset="-78"/>
              </a:rPr>
              <a:t> </a:t>
            </a:r>
            <a:r>
              <a:rPr lang="ar-SA" sz="2100" dirty="0" smtClean="0">
                <a:cs typeface="PT Bold Heading" pitchFamily="2" charset="-78"/>
              </a:rPr>
              <a:t>حدثت معركة بين الجيش الخوارزمي، وجيش ألتمش بالقرب من دهلي، وانسحب على أثرها جلال الدين إلى لاهور، وكثر جمع جلال الدين بمن وفد إليه من جند أخيه غياث الدين </a:t>
            </a:r>
            <a:r>
              <a:rPr lang="ar-SA" sz="2000" dirty="0" smtClean="0">
                <a:cs typeface="PT Bold Heading" pitchFamily="2" charset="-78"/>
              </a:rPr>
              <a:t>حاكم العراق، كذلك انضمت إليه قبائل الكهكرية الناقمين على قباجة، فازدادت قوته، وانتزع من والي السند بعض البلدان.</a:t>
            </a:r>
          </a:p>
          <a:p>
            <a:pPr>
              <a:lnSpc>
                <a:spcPts val="1000"/>
              </a:lnSpc>
              <a:buFontTx/>
              <a:buChar char="-"/>
            </a:pPr>
            <a:endParaRPr lang="ar-SA" sz="2000" dirty="0" smtClean="0">
              <a:cs typeface="PT Bold Heading" pitchFamily="2" charset="-78"/>
            </a:endParaRPr>
          </a:p>
          <a:p>
            <a:pPr>
              <a:buFontTx/>
              <a:buChar char="-"/>
            </a:pPr>
            <a:r>
              <a:rPr lang="ar-SA" sz="2100" dirty="0">
                <a:cs typeface="PT Bold Heading" pitchFamily="2" charset="-78"/>
              </a:rPr>
              <a:t> </a:t>
            </a:r>
            <a:r>
              <a:rPr lang="ar-SA" sz="2100" dirty="0" smtClean="0">
                <a:cs typeface="PT Bold Heading" pitchFamily="2" charset="-78"/>
              </a:rPr>
              <a:t>لم يكن جلال الدين يهدف من التجائه إلى الهند اتخاذها مستقرًا ومقامًا، لكنه كان يهدف تجنب الاشتباك مع المغول حتى يستعيد قوته، ثم يستأنف الحرب ضدهم، وواته الفرصة لشن الحرب على المغول، عندما توفي جنكيزخان فانسحبت القوات المغولية  التي تحتل أقاليم الدولة الخوارزمية إلى موطنها الأصلي، فعبر جلال الدين نهر السند وقصد إيران، وظل يقاتل المغول حتى ضعفت ووهنت قوته وفر من أمامهم، وظلوا يتعقبونه حتى قتل في كردستان.</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6145272"/>
          </a:xfrm>
          <a:prstGeom prst="rect">
            <a:avLst/>
          </a:prstGeom>
          <a:noFill/>
        </p:spPr>
        <p:txBody>
          <a:bodyPr wrap="square" rtlCol="1">
            <a:spAutoFit/>
          </a:bodyPr>
          <a:lstStyle/>
          <a:p>
            <a:pPr>
              <a:buFontTx/>
              <a:buChar char="-"/>
            </a:pPr>
            <a:endParaRPr lang="ar-SA" sz="2000" dirty="0" smtClean="0">
              <a:cs typeface="PT Bold Heading" pitchFamily="2" charset="-78"/>
            </a:endParaRPr>
          </a:p>
          <a:p>
            <a:pPr>
              <a:buFontTx/>
              <a:buChar char="-"/>
            </a:pPr>
            <a:r>
              <a:rPr lang="ar-SA" sz="2400" u="sng" dirty="0" smtClean="0">
                <a:solidFill>
                  <a:srgbClr val="FF0000"/>
                </a:solidFill>
                <a:cs typeface="PT Bold Heading" pitchFamily="2" charset="-78"/>
              </a:rPr>
              <a:t>عودة المشاكل الداخلية مرة أخرى:</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أمن السلطان ألتمش على بلاده من الخطر الخوارزمي، بعد مغادرة جلال الدين منكبرتي الهند، لكنه لم يكد يتنفس الصعداء من جراء هذه الأزمة، حتى واجه أمور داخلية تمس وحدة دولته، ومن أبرز هذه الأمور:</a:t>
            </a:r>
          </a:p>
          <a:p>
            <a:pPr>
              <a:lnSpc>
                <a:spcPts val="1000"/>
              </a:lnSpc>
              <a:buFontTx/>
              <a:buChar char="-"/>
            </a:pPr>
            <a:endParaRPr lang="ar-SA" sz="2000" dirty="0" smtClean="0">
              <a:cs typeface="PT Bold Heading" pitchFamily="2" charset="-78"/>
            </a:endParaRPr>
          </a:p>
          <a:p>
            <a:r>
              <a:rPr lang="ar-SA" sz="2000" dirty="0" smtClean="0">
                <a:cs typeface="PT Bold Heading" pitchFamily="2" charset="-78"/>
              </a:rPr>
              <a:t>1- خروج </a:t>
            </a:r>
            <a:r>
              <a:rPr lang="ar-SA" sz="2200" dirty="0" smtClean="0">
                <a:solidFill>
                  <a:srgbClr val="00B050"/>
                </a:solidFill>
                <a:cs typeface="PT Bold Heading" pitchFamily="2" charset="-78"/>
              </a:rPr>
              <a:t>غياث الدين الخلجي والي البنغال </a:t>
            </a:r>
            <a:r>
              <a:rPr lang="ar-SA" sz="2000" dirty="0" smtClean="0">
                <a:cs typeface="PT Bold Heading" pitchFamily="2" charset="-78"/>
              </a:rPr>
              <a:t>عليه، وأعلن استقلاله عن دهلي، وأقام الخطبة باسمه، ونقش اسمه على السكة، وتلقب بألقاب الملوك، وقوي أمره حتى امتد نفوذه على </a:t>
            </a:r>
            <a:r>
              <a:rPr lang="ar-SA" sz="2000" dirty="0" smtClean="0">
                <a:solidFill>
                  <a:srgbClr val="C00000"/>
                </a:solidFill>
                <a:cs typeface="PT Bold Heading" pitchFamily="2" charset="-78"/>
              </a:rPr>
              <a:t>جاينكر، وكمروب، وترهوت، وجور </a:t>
            </a:r>
            <a:r>
              <a:rPr lang="ar-SA" sz="2000" dirty="0" smtClean="0">
                <a:cs typeface="PT Bold Heading" pitchFamily="2" charset="-78"/>
              </a:rPr>
              <a:t>إلى الشرق من دهلي. </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عزم السلطان ألتمش على القضاء على محاولة الخلجي الاستقلالية عن دولته، وسار على رأس جيش قوي إلى البنغال، ولما رأى الأمير الخلجي عدم استطاعته الوقوف في وجه سلطان دهلي، أعلن عودته إلى الولاء والطاعة. وتعهد بدفع الجزية المقررة عليه.</a:t>
            </a:r>
          </a:p>
          <a:p>
            <a:pPr>
              <a:lnSpc>
                <a:spcPts val="1000"/>
              </a:lnSpc>
              <a:buFontTx/>
              <a:buChar char="-"/>
            </a:pPr>
            <a:endParaRPr lang="ar-SA" sz="2000" dirty="0" smtClean="0">
              <a:cs typeface="PT Bold Heading" pitchFamily="2" charset="-78"/>
            </a:endParaRPr>
          </a:p>
          <a:p>
            <a:pPr>
              <a:buFontTx/>
              <a:buChar char="-"/>
            </a:pPr>
            <a:r>
              <a:rPr lang="ar-SA" sz="2100" dirty="0">
                <a:cs typeface="PT Bold Heading" pitchFamily="2" charset="-78"/>
              </a:rPr>
              <a:t> </a:t>
            </a:r>
            <a:r>
              <a:rPr lang="ar-SA" sz="2100" dirty="0" smtClean="0">
                <a:cs typeface="PT Bold Heading" pitchFamily="2" charset="-78"/>
              </a:rPr>
              <a:t>لم يكن الخلجي صادقًا في تعهده، بل كان يترقب فرصة أخرى تتيح له العودة إلى الاستقلال بولايته، فلما ابتعد السلطان ألتمش عن البنغال، عاد وأعلن الاستقلال، وسار إلى بهار واستولى عليها.</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لم يهنأ الخلجي بهذا الاستقلال طويلاً، إذ سار إليه</a:t>
            </a:r>
            <a:r>
              <a:rPr lang="ar-SA" sz="2000" dirty="0" smtClean="0">
                <a:solidFill>
                  <a:srgbClr val="00B050"/>
                </a:solidFill>
                <a:cs typeface="PT Bold Heading" pitchFamily="2" charset="-78"/>
              </a:rPr>
              <a:t> ناصر محمد شاه</a:t>
            </a:r>
            <a:r>
              <a:rPr lang="ar-SA" sz="2000" dirty="0" smtClean="0">
                <a:cs typeface="PT Bold Heading" pitchFamily="2" charset="-78"/>
              </a:rPr>
              <a:t>، ابن السلطان التمش، وهاجم البنغال، وأوقع الهزيمة بالخلجي وأنصاره، وأعاد سيطرة دهلي على إقليم البنغال.</a:t>
            </a:r>
          </a:p>
          <a:p>
            <a:pPr>
              <a:buFontTx/>
              <a:buChar char="-"/>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 calcmode="lin" valueType="num">
                                      <p:cBhvr>
                                        <p:cTn id="43"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44624"/>
            <a:ext cx="8892480" cy="5232202"/>
          </a:xfrm>
          <a:prstGeom prst="rect">
            <a:avLst/>
          </a:prstGeom>
          <a:noFill/>
        </p:spPr>
        <p:txBody>
          <a:bodyPr wrap="square" rtlCol="1">
            <a:spAutoFit/>
          </a:bodyPr>
          <a:lstStyle/>
          <a:p>
            <a:endParaRPr lang="ar-SA" sz="2000" dirty="0" smtClean="0">
              <a:cs typeface="PT Bold Heading" pitchFamily="2" charset="-78"/>
            </a:endParaRPr>
          </a:p>
          <a:p>
            <a:endParaRPr lang="ar-SA" sz="2000" dirty="0" smtClean="0">
              <a:cs typeface="PT Bold Heading" pitchFamily="2" charset="-78"/>
            </a:endParaRPr>
          </a:p>
          <a:p>
            <a:r>
              <a:rPr lang="ar-SA" sz="2000" dirty="0" smtClean="0">
                <a:cs typeface="PT Bold Heading" pitchFamily="2" charset="-78"/>
              </a:rPr>
              <a:t>2- لم تستتب الأمور في إمبراطورية الهند الإسلامية بعد عودة البنغال، إلى سيطرة الحكومة المركزية في دهلي، وذلك بسبب خروج قائد أخر على سلطان ألتمش، وهو </a:t>
            </a:r>
            <a:r>
              <a:rPr lang="ar-SA" sz="2400" dirty="0" smtClean="0">
                <a:solidFill>
                  <a:srgbClr val="00B050"/>
                </a:solidFill>
                <a:cs typeface="PT Bold Heading" pitchFamily="2" charset="-78"/>
              </a:rPr>
              <a:t>ناصر الدين قباجة</a:t>
            </a:r>
            <a:r>
              <a:rPr lang="ar-SA" sz="2000" dirty="0" smtClean="0">
                <a:cs typeface="PT Bold Heading" pitchFamily="2" charset="-78"/>
              </a:rPr>
              <a:t>.</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كان ألتمش قد طرده من لاهور بعد أن حاول الاستقلال بها عن دهلي، فبسط سيرته على بعض بلدان السند، لكن جلال الدين منكبرتي اشتبك معه، وانتزع منه </a:t>
            </a:r>
            <a:r>
              <a:rPr lang="ar-SA" sz="2000" dirty="0" smtClean="0">
                <a:solidFill>
                  <a:srgbClr val="C00000"/>
                </a:solidFill>
                <a:cs typeface="PT Bold Heading" pitchFamily="2" charset="-78"/>
              </a:rPr>
              <a:t>اوكا والملتان. </a:t>
            </a:r>
            <a:r>
              <a:rPr lang="ar-SA" sz="2000" dirty="0" smtClean="0">
                <a:cs typeface="PT Bold Heading" pitchFamily="2" charset="-78"/>
              </a:rPr>
              <a:t>ولما انسحب السلطان الخوارزمي من الهند عاد قباجة وسيطر على هذه البلاد، وحكمها مستقلاً عن سلطان دهلي.</a:t>
            </a:r>
          </a:p>
          <a:p>
            <a:pPr>
              <a:lnSpc>
                <a:spcPts val="1000"/>
              </a:lnSpc>
              <a:buFontTx/>
              <a:buChar char="-"/>
            </a:pPr>
            <a:endParaRPr lang="ar-SA" sz="2000" dirty="0" smtClean="0">
              <a:cs typeface="PT Bold Heading" pitchFamily="2" charset="-78"/>
            </a:endParaRPr>
          </a:p>
          <a:p>
            <a:pPr>
              <a:buFontTx/>
              <a:buChar char="-"/>
            </a:pPr>
            <a:r>
              <a:rPr lang="ar-SA" sz="2000" dirty="0" smtClean="0">
                <a:cs typeface="PT Bold Heading" pitchFamily="2" charset="-78"/>
              </a:rPr>
              <a:t>سار إليه ألتمش، بينما اتجه واليه على لاهور لنجدته، وهزمه بالقرب من </a:t>
            </a:r>
            <a:r>
              <a:rPr lang="ar-SA" sz="2000" dirty="0" smtClean="0">
                <a:solidFill>
                  <a:srgbClr val="C00000"/>
                </a:solidFill>
                <a:cs typeface="PT Bold Heading" pitchFamily="2" charset="-78"/>
              </a:rPr>
              <a:t>بهكر، </a:t>
            </a:r>
            <a:r>
              <a:rPr lang="ar-SA" sz="2000" dirty="0" smtClean="0">
                <a:cs typeface="PT Bold Heading" pitchFamily="2" charset="-78"/>
              </a:rPr>
              <a:t>وظل يتعقبه، حتى سقط في نهر السند وغرق وهو يحاول عبوره فرارا من خصمه.</a:t>
            </a:r>
          </a:p>
          <a:p>
            <a:pPr>
              <a:lnSpc>
                <a:spcPts val="1000"/>
              </a:lnSpc>
            </a:pPr>
            <a:endParaRPr lang="ar-SA" sz="2100" dirty="0" smtClean="0">
              <a:cs typeface="PT Bold Heading" pitchFamily="2" charset="-78"/>
            </a:endParaRPr>
          </a:p>
          <a:p>
            <a:pPr>
              <a:buFontTx/>
              <a:buChar char="-"/>
            </a:pPr>
            <a:r>
              <a:rPr lang="ar-SA" sz="2100" dirty="0" smtClean="0">
                <a:cs typeface="PT Bold Heading" pitchFamily="2" charset="-78"/>
              </a:rPr>
              <a:t> وبذلك قضي السلطان ألتمش عل خصومه ومنافسيه، واكتسب حكمه الشرعية حينما أرسل إليه الخليفة العباسي المستنصر بالله، تقليدًا بحكم دولة الإسلام في الهند سنة 626هـ، ولقبه بـ( ناصر أمير المؤمنين، حامي الإيمان)، وقدم السلطان الخليفة في الخطبة والسكة على نفسه، وابرز كذلك الألقاب التي منحها له الخليفة على العملة الفضية التي سكها، ولقد اكسبه اعتراف الخليفة بسلطان دهلي، محبة وتقدير واحترام رعاياه المسلمين..</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0"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620689"/>
            <a:ext cx="8640960" cy="4042132"/>
          </a:xfrm>
          <a:prstGeom prst="rect">
            <a:avLst/>
          </a:prstGeom>
        </p:spPr>
        <p:txBody>
          <a:bodyPr wrap="square">
            <a:spAutoFit/>
          </a:bodyPr>
          <a:lstStyle/>
          <a:p>
            <a:r>
              <a:rPr lang="ar-SA" sz="2400" dirty="0" smtClean="0">
                <a:cs typeface="PT Bold Heading" pitchFamily="2" charset="-78"/>
              </a:rPr>
              <a:t>3- كان لتأييد الخليفة للسلطان ألتمش أثر كبير في تقوية دولته، فخرج يقضي على ما تبقى من خصومه، ولم يكن هؤلاء الخصوم قادة من الترك، بل كانوا بعض راجات الهند، الذين انتهزوا فرصة انشغال السلطان بمشاكله الداخلية، واستطاعوا الاستقلال ببلدانهم.</a:t>
            </a:r>
          </a:p>
          <a:p>
            <a:pPr>
              <a:lnSpc>
                <a:spcPts val="1000"/>
              </a:lnSpc>
            </a:pPr>
            <a:endParaRPr lang="ar-SA" sz="2400" dirty="0" smtClean="0">
              <a:cs typeface="PT Bold Heading" pitchFamily="2" charset="-78"/>
            </a:endParaRPr>
          </a:p>
          <a:p>
            <a:pPr>
              <a:buFontTx/>
              <a:buChar char="-"/>
            </a:pPr>
            <a:r>
              <a:rPr lang="ar-SA" sz="2400" dirty="0" smtClean="0">
                <a:cs typeface="PT Bold Heading" pitchFamily="2" charset="-78"/>
              </a:rPr>
              <a:t>فسار إليهم ألتمش واستعاد </a:t>
            </a:r>
            <a:r>
              <a:rPr lang="ar-SA" sz="2400" dirty="0" smtClean="0">
                <a:solidFill>
                  <a:srgbClr val="C00000"/>
                </a:solidFill>
                <a:cs typeface="PT Bold Heading" pitchFamily="2" charset="-78"/>
              </a:rPr>
              <a:t>رانثمار، وماندوار </a:t>
            </a:r>
            <a:r>
              <a:rPr lang="ar-SA" sz="2400" dirty="0" smtClean="0">
                <a:cs typeface="PT Bold Heading" pitchFamily="2" charset="-78"/>
              </a:rPr>
              <a:t>في جبال السوالك، كما هاجم </a:t>
            </a:r>
            <a:r>
              <a:rPr lang="ar-SA" sz="2400" dirty="0" smtClean="0">
                <a:solidFill>
                  <a:srgbClr val="C00000"/>
                </a:solidFill>
                <a:cs typeface="PT Bold Heading" pitchFamily="2" charset="-78"/>
              </a:rPr>
              <a:t>جاولار </a:t>
            </a:r>
            <a:r>
              <a:rPr lang="ar-SA" sz="2400" dirty="0" smtClean="0">
                <a:cs typeface="PT Bold Heading" pitchFamily="2" charset="-78"/>
              </a:rPr>
              <a:t>وحاصر قلعتها شهرا حتى سيطر عليها، ثم سار إلى</a:t>
            </a:r>
            <a:r>
              <a:rPr lang="ar-SA" sz="2400" dirty="0" smtClean="0">
                <a:solidFill>
                  <a:srgbClr val="C00000"/>
                </a:solidFill>
                <a:cs typeface="PT Bold Heading" pitchFamily="2" charset="-78"/>
              </a:rPr>
              <a:t> ملاوي </a:t>
            </a:r>
            <a:r>
              <a:rPr lang="ar-SA" sz="2400" dirty="0" smtClean="0">
                <a:cs typeface="PT Bold Heading" pitchFamily="2" charset="-78"/>
              </a:rPr>
              <a:t>واستردها كذلك، واستولى على </a:t>
            </a:r>
            <a:r>
              <a:rPr lang="ar-SA" sz="2400" dirty="0" smtClean="0">
                <a:solidFill>
                  <a:srgbClr val="C00000"/>
                </a:solidFill>
                <a:cs typeface="PT Bold Heading" pitchFamily="2" charset="-78"/>
              </a:rPr>
              <a:t>بهلسا وآجان، </a:t>
            </a:r>
          </a:p>
          <a:p>
            <a:pPr>
              <a:lnSpc>
                <a:spcPts val="1000"/>
              </a:lnSpc>
            </a:pPr>
            <a:endParaRPr lang="ar-SA" sz="2400" dirty="0" smtClean="0">
              <a:cs typeface="PT Bold Heading" pitchFamily="2" charset="-78"/>
            </a:endParaRPr>
          </a:p>
          <a:p>
            <a:r>
              <a:rPr lang="ar-SA" sz="2400" dirty="0" smtClean="0">
                <a:cs typeface="PT Bold Heading" pitchFamily="2" charset="-78"/>
              </a:rPr>
              <a:t>4- عاد ألتمش إلى الاشتباك مع الخلجيين الذين حاولوا من جديد الاستقلال بالبنغال، وتقوية نفوذهم فيه، خصوصًا بعد وفاة ناصر الدين محمد شاه والي البنغال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60" cy="6832640"/>
          </a:xfrm>
          <a:prstGeom prst="rect">
            <a:avLst/>
          </a:prstGeom>
          <a:noFill/>
        </p:spPr>
        <p:txBody>
          <a:bodyPr wrap="square" rtlCol="1">
            <a:spAutoFit/>
          </a:bodyPr>
          <a:lstStyle/>
          <a:p>
            <a:pPr>
              <a:lnSpc>
                <a:spcPts val="1000"/>
              </a:lnSpc>
              <a:buFontTx/>
              <a:buChar char="-"/>
            </a:pPr>
            <a:endParaRPr lang="ar-SA" sz="2000" dirty="0" smtClean="0">
              <a:cs typeface="PT Bold Heading" pitchFamily="2" charset="-78"/>
            </a:endParaRPr>
          </a:p>
          <a:p>
            <a:pPr>
              <a:buFontTx/>
              <a:buChar char="-"/>
            </a:pPr>
            <a:r>
              <a:rPr lang="ar-SA" sz="2800" u="sng" dirty="0" smtClean="0">
                <a:solidFill>
                  <a:srgbClr val="00B050"/>
                </a:solidFill>
                <a:cs typeface="PT Bold Heading" pitchFamily="2" charset="-78"/>
              </a:rPr>
              <a:t>الإصلاحات الداخلية في عهد السلطان ألتمش:</a:t>
            </a:r>
          </a:p>
          <a:p>
            <a:pPr>
              <a:lnSpc>
                <a:spcPts val="1000"/>
              </a:lnSpc>
            </a:pPr>
            <a:endParaRPr lang="ar-SA" sz="2800" u="sng" dirty="0" smtClean="0">
              <a:solidFill>
                <a:srgbClr val="00B050"/>
              </a:solidFill>
              <a:cs typeface="PT Bold Heading" pitchFamily="2" charset="-78"/>
            </a:endParaRPr>
          </a:p>
          <a:p>
            <a:pPr>
              <a:buFontTx/>
              <a:buChar char="-"/>
            </a:pPr>
            <a:r>
              <a:rPr lang="ar-SA" sz="2000" dirty="0" smtClean="0">
                <a:cs typeface="PT Bold Heading" pitchFamily="2" charset="-78"/>
              </a:rPr>
              <a:t>توفي ألتمش سنة 633هـ، بعد أن وطد نفوذه وسلطان دولة المماليك في الهند، وخاض في سبيل ذلك حروبًا كثيرة، ضد خصومه الذين حاولوا انتزاع بعض بلدان دولته، ولذلك يمكن القول بان ألتمش هو المؤسس الحقيقي لسلطنة دهلي المملوكية.</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 لم تمنع الغزوات المتكررة التي خاضها ألتمش ضد أعدائه من إصلاح أحوال بلاده:</a:t>
            </a:r>
          </a:p>
          <a:p>
            <a:pPr>
              <a:lnSpc>
                <a:spcPts val="1000"/>
              </a:lnSpc>
            </a:pPr>
            <a:endParaRPr lang="ar-SA" sz="2000" dirty="0" smtClean="0">
              <a:cs typeface="PT Bold Heading" pitchFamily="2" charset="-78"/>
            </a:endParaRPr>
          </a:p>
          <a:p>
            <a:r>
              <a:rPr lang="ar-SA" sz="2000" dirty="0" smtClean="0">
                <a:cs typeface="PT Bold Heading" pitchFamily="2" charset="-78"/>
              </a:rPr>
              <a:t>1- فأعاد تنظيم الجهاز الإداري، وقد كان هذا الجهاز ينقصه التنظيم من قبله.</a:t>
            </a:r>
          </a:p>
          <a:p>
            <a:pPr>
              <a:lnSpc>
                <a:spcPts val="1000"/>
              </a:lnSpc>
            </a:pPr>
            <a:endParaRPr lang="ar-SA" sz="1900" b="1" dirty="0" smtClean="0">
              <a:cs typeface="PT Bold Heading" pitchFamily="2" charset="-78"/>
            </a:endParaRPr>
          </a:p>
          <a:p>
            <a:r>
              <a:rPr lang="ar-SA" sz="1900" b="1" dirty="0" smtClean="0">
                <a:cs typeface="PT Bold Heading" pitchFamily="2" charset="-78"/>
              </a:rPr>
              <a:t>2- حدد اختصاص كل إدارة أو مصلحة، ورسم لها الخطة التي تسير عليها، وبذلك سارت الأعمال الحكومية في عهده بدقة.</a:t>
            </a:r>
          </a:p>
          <a:p>
            <a:pPr>
              <a:lnSpc>
                <a:spcPts val="1000"/>
              </a:lnSpc>
            </a:pPr>
            <a:endParaRPr lang="ar-SA" sz="2000" dirty="0" smtClean="0">
              <a:cs typeface="PT Bold Heading" pitchFamily="2" charset="-78"/>
            </a:endParaRPr>
          </a:p>
          <a:p>
            <a:r>
              <a:rPr lang="ar-SA" sz="2000" dirty="0" smtClean="0">
                <a:cs typeface="PT Bold Heading" pitchFamily="2" charset="-78"/>
              </a:rPr>
              <a:t>3- حرص السلطان ألتمش على إقرار العدالة في بلاده، ورفع الظلم عن رعاياه، وباشر بنفسه إقرار العدل ودفع الظلم.</a:t>
            </a:r>
          </a:p>
          <a:p>
            <a:pPr>
              <a:lnSpc>
                <a:spcPts val="1000"/>
              </a:lnSpc>
            </a:pPr>
            <a:endParaRPr lang="ar-SA" sz="2000" dirty="0" smtClean="0">
              <a:cs typeface="PT Bold Heading" pitchFamily="2" charset="-78"/>
            </a:endParaRPr>
          </a:p>
          <a:p>
            <a:r>
              <a:rPr lang="ar-SA" sz="2000" dirty="0" smtClean="0">
                <a:cs typeface="PT Bold Heading" pitchFamily="2" charset="-78"/>
              </a:rPr>
              <a:t>4- عنى ألتمش بتشجيع العلوم والآداب، وأنفق أموالاً كثيرة في كتابة نسخ كثيرة من القرآن الكريم، حتى تكون في متناول الناس لقراءتها والاستفادة منها.</a:t>
            </a:r>
          </a:p>
          <a:p>
            <a:pPr>
              <a:lnSpc>
                <a:spcPts val="1000"/>
              </a:lnSpc>
            </a:pPr>
            <a:endParaRPr lang="ar-SA" sz="2000" dirty="0" smtClean="0">
              <a:cs typeface="PT Bold Heading" pitchFamily="2" charset="-78"/>
            </a:endParaRPr>
          </a:p>
          <a:p>
            <a:r>
              <a:rPr lang="ar-SA" sz="1950" dirty="0" smtClean="0">
                <a:cs typeface="PT Bold Heading" pitchFamily="2" charset="-78"/>
              </a:rPr>
              <a:t>5- أسس العديد من المدارس، وزين بلاطه بالشعراء والعلماء، وجعل عاصمته مركزًا هامًا للعلوم والآداب.</a:t>
            </a:r>
          </a:p>
          <a:p>
            <a:pPr>
              <a:lnSpc>
                <a:spcPts val="1000"/>
              </a:lnSpc>
            </a:pPr>
            <a:endParaRPr lang="ar-SA" sz="1900" dirty="0" smtClean="0">
              <a:cs typeface="PT Bold Heading" pitchFamily="2" charset="-78"/>
            </a:endParaRPr>
          </a:p>
          <a:p>
            <a:r>
              <a:rPr lang="ar-SA" sz="1900" b="1" dirty="0" smtClean="0">
                <a:cs typeface="PT Bold Heading" pitchFamily="2" charset="-78"/>
              </a:rPr>
              <a:t>6- أولى الفن المعماري عناية كبيرة، فأتم بناء مسجد قطب الدين أيبك في دهلي، وشيد مسجدًا آخر في أجمير.</a:t>
            </a:r>
          </a:p>
          <a:p>
            <a:endParaRPr lang="ar-SA" sz="2000" dirty="0" smtClean="0">
              <a:cs typeface="PT Bold Heading" pitchFamily="2" charset="-78"/>
            </a:endParaRP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p:cTn id="15"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 calcmode="lin" valueType="num">
                                      <p:cBhvr>
                                        <p:cTn id="2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fade">
                                      <p:cBhvr>
                                        <p:cTn id="29" dur="1000"/>
                                        <p:tgtEl>
                                          <p:spTgt spid="2">
                                            <p:txEl>
                                              <p:pRg st="7" end="7"/>
                                            </p:txEl>
                                          </p:spTgt>
                                        </p:tgtEl>
                                      </p:cBhvr>
                                    </p:animEffect>
                                    <p:anim calcmode="lin" valueType="num">
                                      <p:cBhvr>
                                        <p:cTn id="3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1000"/>
                                        <p:tgtEl>
                                          <p:spTgt spid="2">
                                            <p:txEl>
                                              <p:pRg st="9" end="9"/>
                                            </p:txEl>
                                          </p:spTgt>
                                        </p:tgtEl>
                                      </p:cBhvr>
                                    </p:animEffect>
                                    <p:anim calcmode="lin" valueType="num">
                                      <p:cBhvr>
                                        <p:cTn id="3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2">
                                            <p:txEl>
                                              <p:pRg st="11" end="11"/>
                                            </p:txEl>
                                          </p:spTgt>
                                        </p:tgtEl>
                                        <p:attrNameLst>
                                          <p:attrName>style.visibility</p:attrName>
                                        </p:attrNameLst>
                                      </p:cBhvr>
                                      <p:to>
                                        <p:strVal val="visible"/>
                                      </p:to>
                                    </p:set>
                                    <p:animEffect transition="in" filter="fade">
                                      <p:cBhvr>
                                        <p:cTn id="45" dur="1000"/>
                                        <p:tgtEl>
                                          <p:spTgt spid="2">
                                            <p:txEl>
                                              <p:pRg st="11" end="11"/>
                                            </p:txEl>
                                          </p:spTgt>
                                        </p:tgtEl>
                                      </p:cBhvr>
                                    </p:animEffect>
                                    <p:anim calcmode="lin" valueType="num">
                                      <p:cBhvr>
                                        <p:cTn id="46"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nodeType="clickEffect">
                                  <p:stCondLst>
                                    <p:cond delay="0"/>
                                  </p:stCondLst>
                                  <p:childTnLst>
                                    <p:set>
                                      <p:cBhvr>
                                        <p:cTn id="52" dur="1" fill="hold">
                                          <p:stCondLst>
                                            <p:cond delay="0"/>
                                          </p:stCondLst>
                                        </p:cTn>
                                        <p:tgtEl>
                                          <p:spTgt spid="2">
                                            <p:txEl>
                                              <p:pRg st="13" end="13"/>
                                            </p:txEl>
                                          </p:spTgt>
                                        </p:tgtEl>
                                        <p:attrNameLst>
                                          <p:attrName>style.visibility</p:attrName>
                                        </p:attrNameLst>
                                      </p:cBhvr>
                                      <p:to>
                                        <p:strVal val="visible"/>
                                      </p:to>
                                    </p:set>
                                    <p:animEffect transition="in" filter="fade">
                                      <p:cBhvr>
                                        <p:cTn id="53" dur="1000"/>
                                        <p:tgtEl>
                                          <p:spTgt spid="2">
                                            <p:txEl>
                                              <p:pRg st="13" end="13"/>
                                            </p:txEl>
                                          </p:spTgt>
                                        </p:tgtEl>
                                      </p:cBhvr>
                                    </p:animEffect>
                                    <p:anim calcmode="lin" valueType="num">
                                      <p:cBhvr>
                                        <p:cTn id="54"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2">
                                            <p:txEl>
                                              <p:pRg st="13" end="13"/>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2">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2">
                                            <p:txEl>
                                              <p:pRg st="15" end="15"/>
                                            </p:txEl>
                                          </p:spTgt>
                                        </p:tgtEl>
                                        <p:attrNameLst>
                                          <p:attrName>style.visibility</p:attrName>
                                        </p:attrNameLst>
                                      </p:cBhvr>
                                      <p:to>
                                        <p:strVal val="visible"/>
                                      </p:to>
                                    </p:set>
                                    <p:animEffect transition="in" filter="fade">
                                      <p:cBhvr>
                                        <p:cTn id="61" dur="1000"/>
                                        <p:tgtEl>
                                          <p:spTgt spid="2">
                                            <p:txEl>
                                              <p:pRg st="15" end="15"/>
                                            </p:txEl>
                                          </p:spTgt>
                                        </p:tgtEl>
                                      </p:cBhvr>
                                    </p:animEffect>
                                    <p:anim calcmode="lin" valueType="num">
                                      <p:cBhvr>
                                        <p:cTn id="62"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2">
                                            <p:txEl>
                                              <p:pRg st="15" end="15"/>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2">
                                            <p:txEl>
                                              <p:pRg st="15" end="15"/>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nodeType="clickEffect">
                                  <p:stCondLst>
                                    <p:cond delay="0"/>
                                  </p:stCondLst>
                                  <p:childTnLst>
                                    <p:set>
                                      <p:cBhvr>
                                        <p:cTn id="68" dur="1" fill="hold">
                                          <p:stCondLst>
                                            <p:cond delay="0"/>
                                          </p:stCondLst>
                                        </p:cTn>
                                        <p:tgtEl>
                                          <p:spTgt spid="2">
                                            <p:txEl>
                                              <p:pRg st="17" end="17"/>
                                            </p:txEl>
                                          </p:spTgt>
                                        </p:tgtEl>
                                        <p:attrNameLst>
                                          <p:attrName>style.visibility</p:attrName>
                                        </p:attrNameLst>
                                      </p:cBhvr>
                                      <p:to>
                                        <p:strVal val="visible"/>
                                      </p:to>
                                    </p:set>
                                    <p:animEffect transition="in" filter="fade">
                                      <p:cBhvr>
                                        <p:cTn id="69" dur="1000"/>
                                        <p:tgtEl>
                                          <p:spTgt spid="2">
                                            <p:txEl>
                                              <p:pRg st="17" end="17"/>
                                            </p:txEl>
                                          </p:spTgt>
                                        </p:tgtEl>
                                      </p:cBhvr>
                                    </p:animEffect>
                                    <p:anim calcmode="lin" valueType="num">
                                      <p:cBhvr>
                                        <p:cTn id="70"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71" dur="900" decel="100000" fill="hold"/>
                                        <p:tgtEl>
                                          <p:spTgt spid="2">
                                            <p:txEl>
                                              <p:pRg st="17" end="17"/>
                                            </p:txEl>
                                          </p:spTgt>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2">
                                            <p:txEl>
                                              <p:pRg st="17" end="1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TotalTime>
  <Words>1921</Words>
  <Application>Microsoft Office PowerPoint</Application>
  <PresentationFormat>On-screen Show (4:3)</PresentationFormat>
  <Paragraphs>121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12</cp:revision>
  <dcterms:created xsi:type="dcterms:W3CDTF">2012-03-14T08:42:37Z</dcterms:created>
  <dcterms:modified xsi:type="dcterms:W3CDTF">2012-04-09T06:28:00Z</dcterms:modified>
</cp:coreProperties>
</file>