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191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1E3C6F4-B3D1-44C8-B9F4-FF6AABEEBDBB}" type="datetimeFigureOut">
              <a:rPr lang="ar-SA" smtClean="0"/>
              <a:pPr/>
              <a:t>24/05/1433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D54D49-7B6E-4925-BF26-CAC9D8113D32}"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3AA551C-165A-4CD9-AF2F-4BF9B0737949}" type="datetimeFigureOut">
              <a:rPr lang="ar-SA" smtClean="0"/>
              <a:pPr/>
              <a:t>24/05/1433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7437182-47A3-4675-B79E-C46F7B41427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3AA551C-165A-4CD9-AF2F-4BF9B0737949}" type="datetimeFigureOut">
              <a:rPr lang="ar-SA" smtClean="0"/>
              <a:pPr/>
              <a:t>24/05/1433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7437182-47A3-4675-B79E-C46F7B41427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1644476"/>
            <a:ext cx="7560840" cy="2000548"/>
          </a:xfrm>
          <a:prstGeom prst="rect">
            <a:avLst/>
          </a:prstGeom>
          <a:noFill/>
        </p:spPr>
        <p:txBody>
          <a:bodyPr wrap="square" rtlCol="1">
            <a:spAutoFit/>
          </a:bodyPr>
          <a:lstStyle/>
          <a:p>
            <a:pPr algn="ctr" rtl="0"/>
            <a:r>
              <a:rPr lang="ar-SA" dirty="0" smtClean="0"/>
              <a:t/>
            </a:r>
            <a:br>
              <a:rPr lang="ar-SA" dirty="0" smtClean="0"/>
            </a:br>
            <a:endParaRPr lang="ar-SA" dirty="0" smtClean="0"/>
          </a:p>
          <a:p>
            <a:pPr algn="ctr" rtl="0"/>
            <a:r>
              <a:rPr lang="ar-SA" sz="4400" dirty="0" smtClean="0">
                <a:cs typeface="PT Bold Heading" pitchFamily="2" charset="-78"/>
              </a:rPr>
              <a:t>المحاضرة السابعة</a:t>
            </a:r>
          </a:p>
          <a:p>
            <a:pPr algn="ctr" rtl="0"/>
            <a:r>
              <a:rPr lang="ar-SA" sz="4400" dirty="0" smtClean="0">
                <a:cs typeface="PT Bold Heading" pitchFamily="2" charset="-78"/>
              </a:rPr>
              <a:t>* خلفاء شمس الدين ألتمش</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9" y="188640"/>
            <a:ext cx="8640959" cy="4988545"/>
          </a:xfrm>
          <a:prstGeom prst="rect">
            <a:avLst/>
          </a:prstGeom>
          <a:noFill/>
        </p:spPr>
        <p:txBody>
          <a:bodyPr wrap="square" rtlCol="1">
            <a:spAutoFit/>
          </a:bodyPr>
          <a:lstStyle/>
          <a:p>
            <a:pPr>
              <a:buFont typeface="Arial" charset="0"/>
              <a:buChar char="•"/>
            </a:pPr>
            <a:endParaRPr lang="ar-SA" sz="2400" u="sng" dirty="0" smtClean="0">
              <a:solidFill>
                <a:srgbClr val="FF0000"/>
              </a:solidFill>
              <a:cs typeface="PT Bold Heading" pitchFamily="2" charset="-78"/>
            </a:endParaRPr>
          </a:p>
          <a:p>
            <a:pPr>
              <a:buFont typeface="Arial" charset="0"/>
              <a:buChar char="•"/>
            </a:pPr>
            <a:endParaRPr lang="ar-SA" sz="2400" u="sng" dirty="0">
              <a:solidFill>
                <a:srgbClr val="FF0000"/>
              </a:solidFill>
              <a:cs typeface="PT Bold Heading" pitchFamily="2" charset="-78"/>
            </a:endParaRPr>
          </a:p>
          <a:p>
            <a:pPr>
              <a:buFont typeface="Arial" charset="0"/>
              <a:buChar char="•"/>
            </a:pPr>
            <a:r>
              <a:rPr lang="ar-SA" sz="2400" u="sng" dirty="0" smtClean="0">
                <a:solidFill>
                  <a:srgbClr val="FF0000"/>
                </a:solidFill>
                <a:cs typeface="PT Bold Heading" pitchFamily="2" charset="-78"/>
              </a:rPr>
              <a:t>رضية بنت </a:t>
            </a:r>
            <a:r>
              <a:rPr lang="ar-SA" sz="2400" u="sng" dirty="0" err="1" smtClean="0">
                <a:solidFill>
                  <a:srgbClr val="FF0000"/>
                </a:solidFill>
                <a:cs typeface="PT Bold Heading" pitchFamily="2" charset="-78"/>
              </a:rPr>
              <a:t>ألتمش:</a:t>
            </a:r>
            <a:endParaRPr lang="ar-SA" sz="2400" u="sng" dirty="0" smtClean="0">
              <a:solidFill>
                <a:srgbClr val="FF0000"/>
              </a:solidFill>
              <a:cs typeface="PT Bold Heading" pitchFamily="2" charset="-78"/>
            </a:endParaRPr>
          </a:p>
          <a:p>
            <a:pPr>
              <a:lnSpc>
                <a:spcPts val="1000"/>
              </a:lnSpc>
              <a:buFont typeface="Arial" charset="0"/>
              <a:buChar char="•"/>
            </a:pPr>
            <a:endParaRPr lang="ar-SA" sz="2400" u="sng" dirty="0" smtClean="0">
              <a:solidFill>
                <a:srgbClr val="FF0000"/>
              </a:solidFill>
              <a:cs typeface="PT Bold Heading" pitchFamily="2" charset="-78"/>
            </a:endParaRPr>
          </a:p>
          <a:p>
            <a:pPr>
              <a:lnSpc>
                <a:spcPts val="1000"/>
              </a:lnSpc>
              <a:buFont typeface="Arial" charset="0"/>
              <a:buChar char="•"/>
            </a:pPr>
            <a:endParaRPr lang="ar-SA" sz="2400" u="sng" dirty="0" smtClean="0">
              <a:solidFill>
                <a:srgbClr val="FF0000"/>
              </a:solidFill>
              <a:cs typeface="PT Bold Heading" pitchFamily="2" charset="-78"/>
            </a:endParaRPr>
          </a:p>
          <a:p>
            <a:pPr>
              <a:buFontTx/>
              <a:buChar char="-"/>
            </a:pPr>
            <a:r>
              <a:rPr lang="ar-SA" sz="1950" dirty="0" smtClean="0">
                <a:cs typeface="PT Bold Heading" pitchFamily="2" charset="-78"/>
              </a:rPr>
              <a:t>عهد ألتمش إلى ابنته رضية بالحكم من بعده،  خاصة وأن ابنه الاكبر ناصر الدين محمد توفي في البنغال.</a:t>
            </a:r>
          </a:p>
          <a:p>
            <a:pPr>
              <a:lnSpc>
                <a:spcPts val="1000"/>
              </a:lnSpc>
              <a:buFontTx/>
              <a:buChar char="-"/>
            </a:pPr>
            <a:endParaRPr lang="ar-SA" sz="195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حاول ألتمش تدريب ابنته رضية على إدارة شئون الدولة، وعهد إليها بمباشرة سلطانه أثناء غيابه عن دهلي، تمهيدًا لتوليتها السلطنة من بعده.</a:t>
            </a:r>
          </a:p>
          <a:p>
            <a:pPr>
              <a:buFontTx/>
              <a:buChar char="-"/>
            </a:pPr>
            <a:endParaRPr lang="ar-SA" sz="1950" dirty="0" smtClean="0">
              <a:cs typeface="PT Bold Heading" pitchFamily="2" charset="-78"/>
            </a:endParaRPr>
          </a:p>
          <a:p>
            <a:pPr>
              <a:lnSpc>
                <a:spcPts val="1000"/>
              </a:lnSpc>
              <a:buFontTx/>
              <a:buChar char="-"/>
            </a:pPr>
            <a:endParaRPr lang="ar-SA" sz="1950" dirty="0" smtClean="0">
              <a:cs typeface="PT Bold Heading" pitchFamily="2" charset="-78"/>
            </a:endParaRPr>
          </a:p>
          <a:p>
            <a:pPr>
              <a:buFont typeface="Arial" charset="0"/>
              <a:buChar char="•"/>
            </a:pPr>
            <a:r>
              <a:rPr lang="ar-SA" sz="2400" u="sng" dirty="0" smtClean="0">
                <a:solidFill>
                  <a:srgbClr val="00B050"/>
                </a:solidFill>
                <a:cs typeface="PT Bold Heading" pitchFamily="2" charset="-78"/>
              </a:rPr>
              <a:t>المشاكل الداخلية التي واجهت </a:t>
            </a:r>
            <a:r>
              <a:rPr lang="ar-SA" sz="2400" u="sng" dirty="0" err="1" smtClean="0">
                <a:solidFill>
                  <a:srgbClr val="00B050"/>
                </a:solidFill>
                <a:cs typeface="PT Bold Heading" pitchFamily="2" charset="-78"/>
              </a:rPr>
              <a:t>رضية:</a:t>
            </a:r>
            <a:endParaRPr lang="ar-SA" sz="2400" u="sng" dirty="0" smtClean="0">
              <a:solidFill>
                <a:srgbClr val="00B050"/>
              </a:solidFill>
              <a:cs typeface="PT Bold Heading" pitchFamily="2" charset="-78"/>
            </a:endParaRPr>
          </a:p>
          <a:p>
            <a:pPr>
              <a:buFont typeface="Arial" charset="0"/>
              <a:buChar char="•"/>
            </a:pPr>
            <a:endParaRPr lang="ar-SA" sz="2400" u="sng" dirty="0" smtClean="0">
              <a:solidFill>
                <a:srgbClr val="00B050"/>
              </a:solidFill>
              <a:cs typeface="PT Bold Heading" pitchFamily="2" charset="-78"/>
            </a:endParaRPr>
          </a:p>
          <a:p>
            <a:pPr>
              <a:lnSpc>
                <a:spcPts val="1000"/>
              </a:lnSpc>
              <a:buFont typeface="Arial" charset="0"/>
              <a:buChar char="•"/>
            </a:pPr>
            <a:endParaRPr lang="ar-SA" sz="2400" u="sng" dirty="0" smtClean="0">
              <a:solidFill>
                <a:srgbClr val="00B050"/>
              </a:solidFill>
              <a:cs typeface="PT Bold Heading" pitchFamily="2" charset="-78"/>
            </a:endParaRPr>
          </a:p>
          <a:p>
            <a:pPr>
              <a:buFontTx/>
              <a:buChar char="-"/>
            </a:pPr>
            <a:r>
              <a:rPr lang="ar-SA" sz="1950" dirty="0" smtClean="0">
                <a:cs typeface="PT Bold Heading" pitchFamily="2" charset="-78"/>
              </a:rPr>
              <a:t>اعترض كبار رجال على تولية رضية الحكم بعد وفاة والدها، ودبروا أمر خلعها، واستدعوا أخاها فيروز من لاهور، وطلبوا منه أن يتولى سلطنة دهلي بدلاً من أخته.</a:t>
            </a:r>
          </a:p>
          <a:p>
            <a:pPr>
              <a:buFontTx/>
              <a:buChar char="-"/>
            </a:pPr>
            <a:endParaRPr lang="ar-SA" sz="20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 calcmode="lin" valueType="num">
                                      <p:cBhvr>
                                        <p:cTn id="15"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 calcmode="lin" valueType="num">
                                      <p:cBhvr>
                                        <p:cTn id="22"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24" dur="500"/>
                                        <p:tgtEl>
                                          <p:spTgt spid="4">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animEffect transition="in" filter="fade">
                                      <p:cBhvr>
                                        <p:cTn id="29" dur="1000"/>
                                        <p:tgtEl>
                                          <p:spTgt spid="4">
                                            <p:txEl>
                                              <p:pRg st="10" end="10"/>
                                            </p:txEl>
                                          </p:spTgt>
                                        </p:tgtEl>
                                      </p:cBhvr>
                                    </p:animEffect>
                                    <p:anim calcmode="lin" valueType="num">
                                      <p:cBhvr>
                                        <p:cTn id="3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10" end="10"/>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13" end="13"/>
                                            </p:txEl>
                                          </p:spTgt>
                                        </p:tgtEl>
                                        <p:attrNameLst>
                                          <p:attrName>style.visibility</p:attrName>
                                        </p:attrNameLst>
                                      </p:cBhvr>
                                      <p:to>
                                        <p:strVal val="visible"/>
                                      </p:to>
                                    </p:set>
                                    <p:anim calcmode="lin" valueType="num">
                                      <p:cBhvr>
                                        <p:cTn id="37"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39"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705178"/>
            <a:ext cx="8568952" cy="4475584"/>
          </a:xfrm>
          <a:prstGeom prst="rect">
            <a:avLst/>
          </a:prstGeom>
        </p:spPr>
        <p:txBody>
          <a:bodyPr wrap="square">
            <a:spAutoFit/>
          </a:bodyPr>
          <a:lstStyle/>
          <a:p>
            <a:pPr>
              <a:buFont typeface="Arial" charset="0"/>
              <a:buChar char="•"/>
            </a:pPr>
            <a:r>
              <a:rPr lang="ar-SA" sz="2400" u="sng" dirty="0" smtClean="0">
                <a:solidFill>
                  <a:srgbClr val="FF0000"/>
                </a:solidFill>
                <a:cs typeface="PT Bold Heading" pitchFamily="2" charset="-78"/>
              </a:rPr>
              <a:t>فيروز بن </a:t>
            </a:r>
            <a:r>
              <a:rPr lang="ar-SA" sz="2400" u="sng" dirty="0" err="1" smtClean="0">
                <a:solidFill>
                  <a:srgbClr val="FF0000"/>
                </a:solidFill>
                <a:cs typeface="PT Bold Heading" pitchFamily="2" charset="-78"/>
              </a:rPr>
              <a:t>ألتمش:</a:t>
            </a:r>
            <a:endParaRPr lang="ar-SA" sz="2400" u="sng" dirty="0" smtClean="0">
              <a:solidFill>
                <a:srgbClr val="FF0000"/>
              </a:solidFill>
              <a:cs typeface="PT Bold Heading" pitchFamily="2" charset="-78"/>
            </a:endParaRPr>
          </a:p>
          <a:p>
            <a:pPr>
              <a:lnSpc>
                <a:spcPts val="1000"/>
              </a:lnSpc>
            </a:pPr>
            <a:endParaRPr lang="ar-SA" sz="2400" u="sng" dirty="0" smtClean="0">
              <a:solidFill>
                <a:srgbClr val="FF0000"/>
              </a:solidFill>
              <a:cs typeface="PT Bold Heading" pitchFamily="2" charset="-78"/>
            </a:endParaRPr>
          </a:p>
          <a:p>
            <a:pPr>
              <a:buFontTx/>
              <a:buChar char="-"/>
            </a:pPr>
            <a:r>
              <a:rPr lang="ar-SA" sz="2000" dirty="0" smtClean="0">
                <a:cs typeface="PT Bold Heading" pitchFamily="2" charset="-78"/>
              </a:rPr>
              <a:t>سار فيروز إلى دهلي، ومكنه رجال الدولة من تولي الحكم بعد أن عزلوا أخته رضية.</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لم يستطع إدارة أمور  الدولة بحكمة وكفاءة.</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أنصرف إلى اللهو والعبث.</a:t>
            </a:r>
          </a:p>
          <a:p>
            <a:pPr>
              <a:lnSpc>
                <a:spcPts val="1000"/>
              </a:lnSpc>
              <a:buFontTx/>
              <a:buChar char="-"/>
            </a:pPr>
            <a:endParaRPr lang="ar-SA" sz="2000" dirty="0" smtClean="0">
              <a:cs typeface="PT Bold Heading" pitchFamily="2" charset="-78"/>
            </a:endParaRPr>
          </a:p>
          <a:p>
            <a:pPr>
              <a:buFontTx/>
              <a:buChar char="-"/>
            </a:pPr>
            <a:r>
              <a:rPr lang="ar-SA" sz="1950" dirty="0" smtClean="0">
                <a:cs typeface="PT Bold Heading" pitchFamily="2" charset="-78"/>
              </a:rPr>
              <a:t> ترك مقاليد الأمور في يد أمه شاه </a:t>
            </a:r>
            <a:r>
              <a:rPr lang="ar-SA" sz="1950" dirty="0" err="1" smtClean="0">
                <a:cs typeface="PT Bold Heading" pitchFamily="2" charset="-78"/>
              </a:rPr>
              <a:t>تركان</a:t>
            </a:r>
            <a:r>
              <a:rPr lang="ar-SA" sz="1950" dirty="0" smtClean="0">
                <a:cs typeface="PT Bold Heading" pitchFamily="2" charset="-78"/>
              </a:rPr>
              <a:t>، وهي أمرآة حقود وضيعة </a:t>
            </a:r>
            <a:r>
              <a:rPr lang="ar-SA" sz="1950" dirty="0" err="1" smtClean="0">
                <a:cs typeface="PT Bold Heading" pitchFamily="2" charset="-78"/>
              </a:rPr>
              <a:t>الشأن.</a:t>
            </a:r>
            <a:r>
              <a:rPr lang="ar-SA" sz="1950" dirty="0" smtClean="0">
                <a:cs typeface="PT Bold Heading" pitchFamily="2" charset="-78"/>
              </a:rPr>
              <a:t> وسارت سيرة سيئة في الحكم، لذلك حدثت في الدولة الكثير من القلاقل والثورات والفتن.</a:t>
            </a:r>
          </a:p>
          <a:p>
            <a:pPr>
              <a:lnSpc>
                <a:spcPts val="1000"/>
              </a:lnSpc>
            </a:pPr>
            <a:endParaRPr lang="ar-SA" sz="2000" u="sng" dirty="0" smtClean="0">
              <a:solidFill>
                <a:srgbClr val="00B050"/>
              </a:solidFill>
              <a:cs typeface="PT Bold Heading" pitchFamily="2" charset="-78"/>
            </a:endParaRPr>
          </a:p>
          <a:p>
            <a:pPr>
              <a:lnSpc>
                <a:spcPts val="1000"/>
              </a:lnSpc>
            </a:pPr>
            <a:endParaRPr lang="ar-SA" sz="2000" u="sng" dirty="0" smtClean="0">
              <a:solidFill>
                <a:srgbClr val="00B050"/>
              </a:solidFill>
              <a:cs typeface="PT Bold Heading" pitchFamily="2" charset="-78"/>
            </a:endParaRPr>
          </a:p>
          <a:p>
            <a:pPr>
              <a:buFont typeface="Arial" charset="0"/>
              <a:buChar char="•"/>
            </a:pPr>
            <a:r>
              <a:rPr lang="ar-SA" sz="2400" u="sng" dirty="0" smtClean="0">
                <a:solidFill>
                  <a:srgbClr val="00B050"/>
                </a:solidFill>
                <a:cs typeface="PT Bold Heading" pitchFamily="2" charset="-78"/>
              </a:rPr>
              <a:t>المشاكل الداخلية التي واجهت </a:t>
            </a:r>
            <a:r>
              <a:rPr lang="ar-SA" sz="2400" u="sng" dirty="0" err="1" smtClean="0">
                <a:solidFill>
                  <a:srgbClr val="00B050"/>
                </a:solidFill>
                <a:cs typeface="PT Bold Heading" pitchFamily="2" charset="-78"/>
              </a:rPr>
              <a:t>فيروز:</a:t>
            </a:r>
            <a:r>
              <a:rPr lang="ar-SA" sz="2400" u="sng" dirty="0" smtClean="0">
                <a:solidFill>
                  <a:srgbClr val="00B050"/>
                </a:solidFill>
                <a:cs typeface="PT Bold Heading" pitchFamily="2" charset="-78"/>
              </a:rPr>
              <a:t> </a:t>
            </a:r>
          </a:p>
          <a:p>
            <a:pPr>
              <a:lnSpc>
                <a:spcPts val="1000"/>
              </a:lnSpc>
              <a:buFont typeface="Arial" charset="0"/>
              <a:buChar char="•"/>
            </a:pPr>
            <a:endParaRPr lang="ar-SA" sz="2400" u="sng" dirty="0" smtClean="0">
              <a:solidFill>
                <a:srgbClr val="00B050"/>
              </a:solidFill>
              <a:cs typeface="PT Bold Heading" pitchFamily="2" charset="-78"/>
            </a:endParaRPr>
          </a:p>
          <a:p>
            <a:r>
              <a:rPr lang="ar-SA" sz="2000" dirty="0" smtClean="0">
                <a:cs typeface="PT Bold Heading" pitchFamily="2" charset="-78"/>
              </a:rPr>
              <a:t>- كان من الطبيعي بعد ذلك أن يقرر حكام الملتان ولاهور </a:t>
            </a:r>
            <a:r>
              <a:rPr lang="ar-SA" sz="2000" dirty="0" err="1" smtClean="0">
                <a:cs typeface="PT Bold Heading" pitchFamily="2" charset="-78"/>
              </a:rPr>
              <a:t>وهانسي</a:t>
            </a:r>
            <a:r>
              <a:rPr lang="ar-SA" sz="2000" dirty="0" smtClean="0">
                <a:cs typeface="PT Bold Heading" pitchFamily="2" charset="-78"/>
              </a:rPr>
              <a:t> وغيرهم، على إنهاء هذا </a:t>
            </a:r>
            <a:r>
              <a:rPr lang="ar-SA" sz="1950" dirty="0" smtClean="0">
                <a:cs typeface="PT Bold Heading" pitchFamily="2" charset="-78"/>
              </a:rPr>
              <a:t>الحكم الفاسد، وتحركوا إلى دهلي فعلاً، ففر فيروز من دهلي، </a:t>
            </a:r>
            <a:r>
              <a:rPr lang="ar-SA" sz="1950" dirty="0" err="1" smtClean="0">
                <a:cs typeface="PT Bold Heading" pitchFamily="2" charset="-78"/>
              </a:rPr>
              <a:t>وتبعهة</a:t>
            </a:r>
            <a:r>
              <a:rPr lang="ar-SA" sz="1950" dirty="0" smtClean="0">
                <a:cs typeface="PT Bold Heading" pitchFamily="2" charset="-78"/>
              </a:rPr>
              <a:t> جنده، والتقى بالخارجين عليه بالقرب من العاصمة، لكنه لم يستطع الاشتباك معهم في قتال، ذلك أن جنده انفضوا من حوله، وعادوا إلى دهلي، وأعلنوا خلع فيروز، وتولية رضية، وقبض على فيروز وزج به في السجن.</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 calcmode="lin" valueType="num">
                                      <p:cBhvr>
                                        <p:cTn id="3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4">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animEffect transition="in" filter="fade">
                                      <p:cBhvr>
                                        <p:cTn id="43" dur="1000"/>
                                        <p:tgtEl>
                                          <p:spTgt spid="4">
                                            <p:txEl>
                                              <p:pRg st="11" end="11"/>
                                            </p:txEl>
                                          </p:spTgt>
                                        </p:tgtEl>
                                      </p:cBhvr>
                                    </p:animEffect>
                                    <p:anim calcmode="lin" valueType="num">
                                      <p:cBhvr>
                                        <p:cTn id="44"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anim calcmode="lin" valueType="num">
                                      <p:cBhvr>
                                        <p:cTn id="51"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53"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92480" cy="7296869"/>
          </a:xfrm>
          <a:prstGeom prst="rect">
            <a:avLst/>
          </a:prstGeom>
          <a:noFill/>
        </p:spPr>
        <p:txBody>
          <a:bodyPr wrap="square" rtlCol="1">
            <a:spAutoFit/>
          </a:bodyPr>
          <a:lstStyle/>
          <a:p>
            <a:pPr>
              <a:buFont typeface="Arial" pitchFamily="34" charset="0"/>
              <a:buChar char="•"/>
            </a:pPr>
            <a:r>
              <a:rPr lang="ar-SA" sz="2400" u="sng" dirty="0" smtClean="0">
                <a:solidFill>
                  <a:srgbClr val="FF0000"/>
                </a:solidFill>
                <a:cs typeface="PT Bold Heading" pitchFamily="2" charset="-78"/>
              </a:rPr>
              <a:t>عودة رضية مرة اخرى </a:t>
            </a:r>
            <a:r>
              <a:rPr lang="ar-SA" sz="2400" u="sng" dirty="0" err="1" smtClean="0">
                <a:solidFill>
                  <a:srgbClr val="FF0000"/>
                </a:solidFill>
                <a:cs typeface="PT Bold Heading" pitchFamily="2" charset="-78"/>
              </a:rPr>
              <a:t>للحكم:</a:t>
            </a:r>
            <a:endParaRPr lang="ar-SA" sz="2400" u="sng" dirty="0" smtClean="0">
              <a:solidFill>
                <a:srgbClr val="FF0000"/>
              </a:solidFill>
              <a:cs typeface="PT Bold Heading" pitchFamily="2" charset="-78"/>
            </a:endParaRPr>
          </a:p>
          <a:p>
            <a:pPr>
              <a:lnSpc>
                <a:spcPts val="1000"/>
              </a:lnSpc>
              <a:buFont typeface="Arial" pitchFamily="34" charset="0"/>
              <a:buChar char="•"/>
            </a:pPr>
            <a:endParaRPr lang="ar-SA" sz="2400" u="sng" dirty="0" smtClean="0">
              <a:solidFill>
                <a:srgbClr val="FF0000"/>
              </a:solidFill>
              <a:cs typeface="PT Bold Heading" pitchFamily="2" charset="-78"/>
            </a:endParaRPr>
          </a:p>
          <a:p>
            <a:pPr>
              <a:buFontTx/>
              <a:buChar char="-"/>
            </a:pPr>
            <a:r>
              <a:rPr lang="ar-SA" sz="1950" dirty="0" smtClean="0">
                <a:cs typeface="PT Bold Heading" pitchFamily="2" charset="-78"/>
              </a:rPr>
              <a:t>لم يرضَ أمراء الولايات المتجهين إلى دهلي على تولية رضية الحكم، إذ كانوا يعتزمون تولية أحد الأمراء الحكم، وحاصروا دهلي فعلاً وقطعوا عنها سبل الاتصال بالولايات التابعة لها.</a:t>
            </a:r>
          </a:p>
          <a:p>
            <a:pPr>
              <a:lnSpc>
                <a:spcPts val="1000"/>
              </a:lnSpc>
              <a:buFontTx/>
              <a:buChar char="-"/>
            </a:pPr>
            <a:endParaRPr lang="ar-SA" sz="195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إلا أن السلطانة رضية أظهرت مقدرة وكفاءة في سحق هولاء المناوئين، وعلى الرغم من انها كانت في قلة من الجند، فأنها استطاعت إضعاف أعدائها الأمراء المحاصرين للعاصمة، وأصبحت سلطانة </a:t>
            </a:r>
            <a:r>
              <a:rPr lang="ar-SA" sz="1950" dirty="0" err="1" smtClean="0">
                <a:cs typeface="PT Bold Heading" pitchFamily="2" charset="-78"/>
              </a:rPr>
              <a:t>الأمبراطورية</a:t>
            </a:r>
            <a:r>
              <a:rPr lang="ar-SA" sz="1950" dirty="0" smtClean="0">
                <a:cs typeface="PT Bold Heading" pitchFamily="2" charset="-78"/>
              </a:rPr>
              <a:t> بلا منازع، وعاد الأمن والهدوء الى ربوع دولتها.</a:t>
            </a:r>
          </a:p>
          <a:p>
            <a:pPr>
              <a:lnSpc>
                <a:spcPts val="1000"/>
              </a:lnSpc>
              <a:buFontTx/>
              <a:buChar char="-"/>
            </a:pPr>
            <a:endParaRPr lang="ar-SA" sz="1950" dirty="0">
              <a:cs typeface="PT Bold Heading" pitchFamily="2" charset="-78"/>
            </a:endParaRPr>
          </a:p>
          <a:p>
            <a:pPr>
              <a:buFontTx/>
              <a:buChar char="-"/>
            </a:pPr>
            <a:r>
              <a:rPr lang="ar-SA" sz="2400" u="sng" dirty="0" smtClean="0">
                <a:solidFill>
                  <a:srgbClr val="00B050"/>
                </a:solidFill>
                <a:cs typeface="PT Bold Heading" pitchFamily="2" charset="-78"/>
              </a:rPr>
              <a:t>المشاكل الداخلية التي واجهت رضية بنت </a:t>
            </a:r>
            <a:r>
              <a:rPr lang="ar-SA" sz="2400" u="sng" dirty="0" err="1" smtClean="0">
                <a:solidFill>
                  <a:srgbClr val="00B050"/>
                </a:solidFill>
                <a:cs typeface="PT Bold Heading" pitchFamily="2" charset="-78"/>
              </a:rPr>
              <a:t>ألتمش:</a:t>
            </a:r>
            <a:endParaRPr lang="ar-SA" sz="2400" u="sng" dirty="0" smtClean="0">
              <a:solidFill>
                <a:srgbClr val="00B050"/>
              </a:solidFill>
              <a:cs typeface="PT Bold Heading" pitchFamily="2" charset="-78"/>
            </a:endParaRP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1700" dirty="0" smtClean="0">
                <a:cs typeface="PT Bold Heading" pitchFamily="2" charset="-78"/>
              </a:rPr>
              <a:t>حرصت رضية على أن تبلغ مبلغ الرجال في أعمالها وتصرفاتها، حتى تضفي على نفسها الرهبة أمام الناس، فتزيت بزي الرجال، وقادت الجيوش بنفسها ضد أعدائها، وشهدها الناس وهي تركب الفيل على رأس جيشها.</a:t>
            </a:r>
          </a:p>
          <a:p>
            <a:pPr>
              <a:lnSpc>
                <a:spcPts val="1000"/>
              </a:lnSpc>
              <a:buFontTx/>
              <a:buChar char="-"/>
            </a:pPr>
            <a:endParaRPr lang="ar-SA" sz="1700" dirty="0" smtClean="0">
              <a:cs typeface="PT Bold Heading" pitchFamily="2" charset="-78"/>
            </a:endParaRPr>
          </a:p>
          <a:p>
            <a:pPr>
              <a:buFontTx/>
              <a:buChar char="-"/>
            </a:pPr>
            <a:r>
              <a:rPr lang="ar-SA" sz="1700" dirty="0">
                <a:cs typeface="PT Bold Heading" pitchFamily="2" charset="-78"/>
              </a:rPr>
              <a:t> </a:t>
            </a:r>
            <a:r>
              <a:rPr lang="ar-SA" sz="1700" dirty="0" smtClean="0">
                <a:cs typeface="PT Bold Heading" pitchFamily="2" charset="-78"/>
              </a:rPr>
              <a:t>أغضبت أمراء الدولة الأتراك الذين رفع التمش من شأنهم، وقربهم إليه، وأسند إليهم الأمور الهامة في الدولة، وأبعدتهم عن التدخل في شئون الحكم، لأنها كانت تدرك مقدار معارضتهم لحكمها، وسوء نواياهم نحوها.</a:t>
            </a:r>
          </a:p>
          <a:p>
            <a:pPr>
              <a:lnSpc>
                <a:spcPts val="1000"/>
              </a:lnSpc>
              <a:buFontTx/>
              <a:buChar char="-"/>
            </a:pPr>
            <a:endParaRPr lang="ar-SA" sz="1700" dirty="0" smtClean="0">
              <a:cs typeface="PT Bold Heading" pitchFamily="2" charset="-78"/>
            </a:endParaRPr>
          </a:p>
          <a:p>
            <a:pPr>
              <a:buFontTx/>
              <a:buChar char="-"/>
            </a:pPr>
            <a:r>
              <a:rPr lang="ar-SA" sz="1850" dirty="0">
                <a:cs typeface="PT Bold Heading" pitchFamily="2" charset="-78"/>
              </a:rPr>
              <a:t> </a:t>
            </a:r>
            <a:r>
              <a:rPr lang="ar-SA" sz="1850" dirty="0" smtClean="0">
                <a:cs typeface="PT Bold Heading" pitchFamily="2" charset="-78"/>
              </a:rPr>
              <a:t>أثارت رضية المعارضة ضدها حينما رفعت من شان رجل حبشي يعمل اميرًا للخيل في بلاطها يسمى </a:t>
            </a:r>
            <a:r>
              <a:rPr lang="ar-SA" sz="1850" dirty="0" smtClean="0">
                <a:solidFill>
                  <a:srgbClr val="C00000"/>
                </a:solidFill>
                <a:cs typeface="PT Bold Heading" pitchFamily="2" charset="-78"/>
              </a:rPr>
              <a:t>جلال الدين ياقوت</a:t>
            </a:r>
            <a:r>
              <a:rPr lang="ar-SA" sz="1850" dirty="0" smtClean="0">
                <a:cs typeface="PT Bold Heading" pitchFamily="2" charset="-78"/>
              </a:rPr>
              <a:t>، وأسندت إليه قيادة الجيش، فدبر الأمراء الترك مؤامرة للتخلص منها، أو على الأقل تقليص نفوذها، وقادها </a:t>
            </a:r>
            <a:r>
              <a:rPr lang="ar-SA" sz="1850" dirty="0" err="1" smtClean="0">
                <a:solidFill>
                  <a:srgbClr val="C00000"/>
                </a:solidFill>
                <a:cs typeface="PT Bold Heading" pitchFamily="2" charset="-78"/>
              </a:rPr>
              <a:t>أيتيكين</a:t>
            </a:r>
            <a:r>
              <a:rPr lang="ar-SA" sz="1850" dirty="0" smtClean="0">
                <a:solidFill>
                  <a:srgbClr val="C00000"/>
                </a:solidFill>
                <a:cs typeface="PT Bold Heading" pitchFamily="2" charset="-78"/>
              </a:rPr>
              <a:t>، </a:t>
            </a:r>
            <a:r>
              <a:rPr lang="ar-SA" sz="1850" dirty="0" smtClean="0">
                <a:cs typeface="PT Bold Heading" pitchFamily="2" charset="-78"/>
              </a:rPr>
              <a:t>لكن رضية أحبطت المؤامرة.</a:t>
            </a:r>
          </a:p>
          <a:p>
            <a:pPr>
              <a:lnSpc>
                <a:spcPts val="1000"/>
              </a:lnSpc>
              <a:buFontTx/>
              <a:buChar char="-"/>
            </a:pPr>
            <a:endParaRPr lang="ar-SA" sz="1850" dirty="0" smtClean="0">
              <a:cs typeface="PT Bold Heading" pitchFamily="2" charset="-78"/>
            </a:endParaRPr>
          </a:p>
          <a:p>
            <a:pPr>
              <a:buFontTx/>
              <a:buChar char="-"/>
            </a:pPr>
            <a:r>
              <a:rPr lang="ar-SA" sz="1850" dirty="0">
                <a:cs typeface="PT Bold Heading" pitchFamily="2" charset="-78"/>
              </a:rPr>
              <a:t> </a:t>
            </a:r>
            <a:r>
              <a:rPr lang="ar-SA" sz="2000" dirty="0" smtClean="0">
                <a:cs typeface="PT Bold Heading" pitchFamily="2" charset="-78"/>
              </a:rPr>
              <a:t>أعلن حاكم البنجاب </a:t>
            </a:r>
            <a:r>
              <a:rPr lang="ar-SA" sz="2000" dirty="0" err="1" smtClean="0">
                <a:cs typeface="PT Bold Heading" pitchFamily="2" charset="-78"/>
              </a:rPr>
              <a:t>الثورة </a:t>
            </a:r>
            <a:r>
              <a:rPr lang="ar-SA" sz="2000" dirty="0" smtClean="0">
                <a:cs typeface="PT Bold Heading" pitchFamily="2" charset="-78"/>
              </a:rPr>
              <a:t>، فسحقت رضية تمرده.</a:t>
            </a:r>
          </a:p>
          <a:p>
            <a:pPr>
              <a:lnSpc>
                <a:spcPts val="1000"/>
              </a:lnSpc>
              <a:buFontTx/>
              <a:buChar char="-"/>
            </a:pPr>
            <a:endParaRPr lang="ar-SA" sz="2000" dirty="0" smtClean="0">
              <a:cs typeface="PT Bold Heading" pitchFamily="2" charset="-78"/>
            </a:endParaRPr>
          </a:p>
          <a:p>
            <a:pPr>
              <a:buFontTx/>
              <a:buChar char="-"/>
            </a:pPr>
            <a:r>
              <a:rPr lang="ar-SA" sz="1850" dirty="0">
                <a:cs typeface="PT Bold Heading" pitchFamily="2" charset="-78"/>
              </a:rPr>
              <a:t> </a:t>
            </a:r>
            <a:r>
              <a:rPr lang="ar-SA" sz="1850" dirty="0" smtClean="0">
                <a:cs typeface="PT Bold Heading" pitchFamily="2" charset="-78"/>
              </a:rPr>
              <a:t>قام حاكم </a:t>
            </a:r>
            <a:r>
              <a:rPr lang="ar-SA" sz="1850" dirty="0" err="1" smtClean="0">
                <a:cs typeface="PT Bold Heading" pitchFamily="2" charset="-78"/>
              </a:rPr>
              <a:t>بهاتندا</a:t>
            </a:r>
            <a:r>
              <a:rPr lang="ar-SA" sz="1850" dirty="0" smtClean="0">
                <a:cs typeface="PT Bold Heading" pitchFamily="2" charset="-78"/>
              </a:rPr>
              <a:t> </a:t>
            </a:r>
            <a:r>
              <a:rPr lang="ar-SA" sz="1850" dirty="0" smtClean="0">
                <a:solidFill>
                  <a:srgbClr val="C00000"/>
                </a:solidFill>
                <a:cs typeface="PT Bold Heading" pitchFamily="2" charset="-78"/>
              </a:rPr>
              <a:t>اختيار الدين </a:t>
            </a:r>
            <a:r>
              <a:rPr lang="ar-SA" sz="1850" dirty="0" err="1" smtClean="0">
                <a:solidFill>
                  <a:srgbClr val="C00000"/>
                </a:solidFill>
                <a:cs typeface="PT Bold Heading" pitchFamily="2" charset="-78"/>
              </a:rPr>
              <a:t>ألتونيا</a:t>
            </a:r>
            <a:r>
              <a:rPr lang="ar-SA" sz="1850" dirty="0" smtClean="0">
                <a:solidFill>
                  <a:srgbClr val="C00000"/>
                </a:solidFill>
                <a:cs typeface="PT Bold Heading" pitchFamily="2" charset="-78"/>
              </a:rPr>
              <a:t>، </a:t>
            </a:r>
            <a:r>
              <a:rPr lang="ar-SA" sz="1850" dirty="0" smtClean="0">
                <a:cs typeface="PT Bold Heading" pitchFamily="2" charset="-78"/>
              </a:rPr>
              <a:t>برفع راية العصيان، وقادت رضية جيشًا لمحاربته، لكنه هزمها وأسرها، وقتل ياقوت.</a:t>
            </a:r>
          </a:p>
          <a:p>
            <a:pPr>
              <a:lnSpc>
                <a:spcPts val="1000"/>
              </a:lnSpc>
              <a:buFontTx/>
              <a:buChar char="-"/>
            </a:pPr>
            <a:endParaRPr lang="ar-SA" sz="1850" dirty="0" smtClean="0">
              <a:cs typeface="PT Bold Heading" pitchFamily="2" charset="-78"/>
            </a:endParaRPr>
          </a:p>
          <a:p>
            <a:pPr>
              <a:buFontTx/>
              <a:buChar char="-"/>
            </a:pPr>
            <a:r>
              <a:rPr lang="ar-SA" sz="1700" dirty="0">
                <a:cs typeface="PT Bold Heading" pitchFamily="2" charset="-78"/>
              </a:rPr>
              <a:t> </a:t>
            </a:r>
            <a:r>
              <a:rPr lang="ar-SA" sz="1700" dirty="0" smtClean="0">
                <a:cs typeface="PT Bold Heading" pitchFamily="2" charset="-78"/>
              </a:rPr>
              <a:t>قام الأمراء الترك في دهلي بعزلها، بينما هي بعيدة عن العاصمة، وولوا بدلاً منها </a:t>
            </a:r>
            <a:r>
              <a:rPr lang="ar-SA" sz="1700" dirty="0" smtClean="0">
                <a:solidFill>
                  <a:srgbClr val="C00000"/>
                </a:solidFill>
                <a:cs typeface="PT Bold Heading" pitchFamily="2" charset="-78"/>
              </a:rPr>
              <a:t>معز الدين بهرام بن ألتمش</a:t>
            </a:r>
          </a:p>
          <a:p>
            <a:pPr>
              <a:buFontTx/>
              <a:buChar char="-"/>
            </a:pPr>
            <a:endParaRPr lang="ar-SA" sz="2000" dirty="0" smtClean="0">
              <a:cs typeface="PT Bold Heading" pitchFamily="2" charset="-78"/>
            </a:endParaRPr>
          </a:p>
          <a:p>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6" end="16"/>
                                            </p:txEl>
                                          </p:spTgt>
                                        </p:tgtEl>
                                        <p:attrNameLst>
                                          <p:attrName>style.visibility</p:attrName>
                                        </p:attrNameLst>
                                      </p:cBhvr>
                                      <p:to>
                                        <p:strVal val="visible"/>
                                      </p:to>
                                    </p:set>
                                    <p:anim calcmode="lin" valueType="num">
                                      <p:cBhvr>
                                        <p:cTn id="65"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7" dur="500"/>
                                        <p:tgtEl>
                                          <p:spTgt spid="4">
                                            <p:txEl>
                                              <p:pRg st="16" end="1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nodeType="clickEffect">
                                  <p:stCondLst>
                                    <p:cond delay="0"/>
                                  </p:stCondLst>
                                  <p:childTnLst>
                                    <p:set>
                                      <p:cBhvr>
                                        <p:cTn id="71" dur="1" fill="hold">
                                          <p:stCondLst>
                                            <p:cond delay="0"/>
                                          </p:stCondLst>
                                        </p:cTn>
                                        <p:tgtEl>
                                          <p:spTgt spid="4">
                                            <p:txEl>
                                              <p:pRg st="18" end="18"/>
                                            </p:txEl>
                                          </p:spTgt>
                                        </p:tgtEl>
                                        <p:attrNameLst>
                                          <p:attrName>style.visibility</p:attrName>
                                        </p:attrNameLst>
                                      </p:cBhvr>
                                      <p:to>
                                        <p:strVal val="visible"/>
                                      </p:to>
                                    </p:set>
                                    <p:anim calcmode="lin" valueType="num">
                                      <p:cBhvr>
                                        <p:cTn id="72" dur="500" fill="hold"/>
                                        <p:tgtEl>
                                          <p:spTgt spid="4">
                                            <p:txEl>
                                              <p:pRg st="18" end="18"/>
                                            </p:txEl>
                                          </p:spTgt>
                                        </p:tgtEl>
                                        <p:attrNameLst>
                                          <p:attrName>ppt_w</p:attrName>
                                        </p:attrNameLst>
                                      </p:cBhvr>
                                      <p:tavLst>
                                        <p:tav tm="0">
                                          <p:val>
                                            <p:fltVal val="0"/>
                                          </p:val>
                                        </p:tav>
                                        <p:tav tm="100000">
                                          <p:val>
                                            <p:strVal val="#ppt_w"/>
                                          </p:val>
                                        </p:tav>
                                      </p:tavLst>
                                    </p:anim>
                                    <p:anim calcmode="lin" valueType="num">
                                      <p:cBhvr>
                                        <p:cTn id="73" dur="500" fill="hold"/>
                                        <p:tgtEl>
                                          <p:spTgt spid="4">
                                            <p:txEl>
                                              <p:pRg st="18" end="18"/>
                                            </p:txEl>
                                          </p:spTgt>
                                        </p:tgtEl>
                                        <p:attrNameLst>
                                          <p:attrName>ppt_h</p:attrName>
                                        </p:attrNameLst>
                                      </p:cBhvr>
                                      <p:tavLst>
                                        <p:tav tm="0">
                                          <p:val>
                                            <p:fltVal val="0"/>
                                          </p:val>
                                        </p:tav>
                                        <p:tav tm="100000">
                                          <p:val>
                                            <p:strVal val="#ppt_h"/>
                                          </p:val>
                                        </p:tav>
                                      </p:tavLst>
                                    </p:anim>
                                    <p:animEffect transition="in" filter="fade">
                                      <p:cBhvr>
                                        <p:cTn id="74"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16" y="116632"/>
            <a:ext cx="8748464" cy="6760825"/>
          </a:xfrm>
          <a:prstGeom prst="rect">
            <a:avLst/>
          </a:prstGeom>
          <a:noFill/>
        </p:spPr>
        <p:txBody>
          <a:bodyPr wrap="square" rtlCol="1">
            <a:spAutoFit/>
          </a:bodyPr>
          <a:lstStyle/>
          <a:p>
            <a:pPr>
              <a:buFont typeface="Arial" pitchFamily="34" charset="0"/>
              <a:buChar char="•"/>
            </a:pPr>
            <a:r>
              <a:rPr lang="ar-SA" sz="2400" u="sng" dirty="0" smtClean="0">
                <a:solidFill>
                  <a:srgbClr val="FF0000"/>
                </a:solidFill>
                <a:cs typeface="PT Bold Heading" pitchFamily="2" charset="-78"/>
              </a:rPr>
              <a:t>معز الدين بهرام بن </a:t>
            </a:r>
            <a:r>
              <a:rPr lang="ar-SA" sz="2400" u="sng" dirty="0" err="1" smtClean="0">
                <a:solidFill>
                  <a:srgbClr val="FF0000"/>
                </a:solidFill>
                <a:cs typeface="PT Bold Heading" pitchFamily="2" charset="-78"/>
              </a:rPr>
              <a:t>ألتمش:</a:t>
            </a:r>
            <a:endParaRPr lang="ar-SA" sz="2400" u="sng" dirty="0" smtClean="0">
              <a:solidFill>
                <a:srgbClr val="FF0000"/>
              </a:solidFill>
              <a:cs typeface="PT Bold Heading" pitchFamily="2" charset="-78"/>
            </a:endParaRPr>
          </a:p>
          <a:p>
            <a:pPr>
              <a:lnSpc>
                <a:spcPts val="1000"/>
              </a:lnSpc>
              <a:buFont typeface="Arial" pitchFamily="34" charset="0"/>
              <a:buChar char="•"/>
            </a:pPr>
            <a:endParaRPr lang="ar-SA" sz="2400" u="sng" dirty="0" smtClean="0">
              <a:solidFill>
                <a:srgbClr val="FF0000"/>
              </a:solidFill>
              <a:cs typeface="PT Bold Heading" pitchFamily="2" charset="-78"/>
            </a:endParaRPr>
          </a:p>
          <a:p>
            <a:pPr>
              <a:buFontTx/>
              <a:buChar char="-"/>
            </a:pPr>
            <a:r>
              <a:rPr lang="ar-SA" sz="2000" dirty="0" smtClean="0">
                <a:cs typeface="PT Bold Heading" pitchFamily="2" charset="-78"/>
              </a:rPr>
              <a:t>لما ولى بهرام سلطنة دهلي لم يستطع الانفراد بالحكم، بل اضطر إلى الخضوع للأمراء الترك، والسير وفق أهوائهم وأسند أمر الملك إلى واحد منهم هو وزيره </a:t>
            </a:r>
            <a:r>
              <a:rPr lang="ar-SA" sz="2000" dirty="0" smtClean="0">
                <a:solidFill>
                  <a:srgbClr val="C00000"/>
                </a:solidFill>
                <a:cs typeface="PT Bold Heading" pitchFamily="2" charset="-78"/>
              </a:rPr>
              <a:t>اختيار الدين </a:t>
            </a:r>
            <a:r>
              <a:rPr lang="ar-SA" sz="2000" dirty="0" err="1" smtClean="0">
                <a:solidFill>
                  <a:srgbClr val="C00000"/>
                </a:solidFill>
                <a:cs typeface="PT Bold Heading" pitchFamily="2" charset="-78"/>
              </a:rPr>
              <a:t>أيتيكين</a:t>
            </a:r>
            <a:r>
              <a:rPr lang="ar-SA" sz="2000" dirty="0" smtClean="0">
                <a:cs typeface="PT Bold Heading" pitchFamily="2" charset="-78"/>
              </a:rPr>
              <a:t>، الذي قبض على زمام الامور في الدولة دون السلطان.</a:t>
            </a:r>
          </a:p>
          <a:p>
            <a:pPr>
              <a:lnSpc>
                <a:spcPts val="1000"/>
              </a:lnSpc>
              <a:buFontTx/>
              <a:buChar char="-"/>
            </a:pPr>
            <a:endParaRPr lang="ar-SA" sz="2000" dirty="0" smtClean="0">
              <a:cs typeface="PT Bold Heading" pitchFamily="2" charset="-78"/>
            </a:endParaRPr>
          </a:p>
          <a:p>
            <a:pPr>
              <a:buFontTx/>
              <a:buChar char="-"/>
            </a:pPr>
            <a:r>
              <a:rPr lang="ar-SA" sz="2400" u="sng" dirty="0" smtClean="0">
                <a:solidFill>
                  <a:srgbClr val="00B050"/>
                </a:solidFill>
                <a:cs typeface="PT Bold Heading" pitchFamily="2" charset="-78"/>
              </a:rPr>
              <a:t> المشاكل الداخلية التي واجهت بهرام بن </a:t>
            </a:r>
            <a:r>
              <a:rPr lang="ar-SA" sz="2400" u="sng" dirty="0" err="1" smtClean="0">
                <a:solidFill>
                  <a:srgbClr val="00B050"/>
                </a:solidFill>
                <a:cs typeface="PT Bold Heading" pitchFamily="2" charset="-78"/>
              </a:rPr>
              <a:t>ألتمش:</a:t>
            </a:r>
            <a:endParaRPr lang="ar-SA" sz="2400" u="sng" dirty="0" smtClean="0">
              <a:solidFill>
                <a:srgbClr val="00B050"/>
              </a:solidFill>
              <a:cs typeface="PT Bold Heading" pitchFamily="2" charset="-78"/>
            </a:endParaRPr>
          </a:p>
          <a:p>
            <a:pPr>
              <a:lnSpc>
                <a:spcPts val="1000"/>
              </a:lnSpc>
              <a:buFontTx/>
              <a:buChar char="-"/>
            </a:pPr>
            <a:endParaRPr lang="ar-SA" sz="2400" u="sng" dirty="0" smtClean="0">
              <a:solidFill>
                <a:srgbClr val="00B050"/>
              </a:solidFill>
              <a:cs typeface="PT Bold Heading" pitchFamily="2" charset="-78"/>
            </a:endParaRPr>
          </a:p>
          <a:p>
            <a:pPr>
              <a:lnSpc>
                <a:spcPts val="1000"/>
              </a:lnSpc>
              <a:buFontTx/>
              <a:buChar char="-"/>
            </a:pPr>
            <a:endParaRPr lang="ar-SA" sz="2400" u="sng" dirty="0">
              <a:solidFill>
                <a:srgbClr val="00B050"/>
              </a:solidFill>
              <a:cs typeface="PT Bold Heading" pitchFamily="2" charset="-78"/>
            </a:endParaRPr>
          </a:p>
          <a:p>
            <a:r>
              <a:rPr lang="ar-SA" sz="1900" dirty="0" smtClean="0">
                <a:cs typeface="PT Bold Heading" pitchFamily="2" charset="-78"/>
              </a:rPr>
              <a:t> ولم يلبث أن غضب السلطان من وزيره اختيار الدين </a:t>
            </a:r>
            <a:r>
              <a:rPr lang="ar-SA" sz="1900" dirty="0" err="1" smtClean="0">
                <a:cs typeface="PT Bold Heading" pitchFamily="2" charset="-78"/>
              </a:rPr>
              <a:t>أيتيكين</a:t>
            </a:r>
            <a:r>
              <a:rPr lang="ar-SA" sz="1900" dirty="0" smtClean="0">
                <a:cs typeface="PT Bold Heading" pitchFamily="2" charset="-78"/>
              </a:rPr>
              <a:t> الذي جعله اسمًا فقط، فدبر السلطان مؤامرة لاغتياله، وأدى نجاحها إلى استرداد </a:t>
            </a:r>
            <a:r>
              <a:rPr lang="ar-SA" sz="1900" dirty="0" err="1" smtClean="0">
                <a:cs typeface="PT Bold Heading" pitchFamily="2" charset="-78"/>
              </a:rPr>
              <a:t>سلطانه.</a:t>
            </a:r>
            <a:r>
              <a:rPr lang="ar-SA" sz="1900" dirty="0" smtClean="0">
                <a:cs typeface="PT Bold Heading" pitchFamily="2" charset="-78"/>
              </a:rPr>
              <a:t> </a:t>
            </a:r>
          </a:p>
          <a:p>
            <a:pPr>
              <a:lnSpc>
                <a:spcPts val="1000"/>
              </a:lnSpc>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لم يستمع بهرام شاه بالانفراد بالحكم طويلاً، ذلك أن </a:t>
            </a:r>
            <a:r>
              <a:rPr lang="ar-SA" sz="1950" dirty="0" smtClean="0">
                <a:solidFill>
                  <a:srgbClr val="C00000"/>
                </a:solidFill>
                <a:cs typeface="PT Bold Heading" pitchFamily="2" charset="-78"/>
              </a:rPr>
              <a:t>بدر الدين سنقر، </a:t>
            </a:r>
            <a:r>
              <a:rPr lang="ar-SA" sz="1950" dirty="0" smtClean="0">
                <a:cs typeface="PT Bold Heading" pitchFamily="2" charset="-78"/>
              </a:rPr>
              <a:t>سيطر على أمور الدولة.</a:t>
            </a:r>
          </a:p>
          <a:p>
            <a:pPr>
              <a:lnSpc>
                <a:spcPts val="1000"/>
              </a:lnSpc>
              <a:buFontTx/>
              <a:buChar char="-"/>
            </a:pPr>
            <a:endParaRPr lang="ar-SA" sz="1950" dirty="0" smtClean="0">
              <a:cs typeface="PT Bold Heading" pitchFamily="2" charset="-78"/>
            </a:endParaRPr>
          </a:p>
          <a:p>
            <a:pPr>
              <a:buFontTx/>
              <a:buChar char="-"/>
            </a:pPr>
            <a:r>
              <a:rPr lang="ar-SA" sz="1900" dirty="0">
                <a:cs typeface="PT Bold Heading" pitchFamily="2" charset="-78"/>
              </a:rPr>
              <a:t> </a:t>
            </a:r>
            <a:r>
              <a:rPr lang="ar-SA" dirty="0" smtClean="0">
                <a:cs typeface="PT Bold Heading" pitchFamily="2" charset="-78"/>
              </a:rPr>
              <a:t>تعرض السلطان لمؤامرة أخرى تستهدف خلعه، فقد انتهز </a:t>
            </a:r>
            <a:r>
              <a:rPr lang="ar-SA" dirty="0" err="1" smtClean="0">
                <a:cs typeface="PT Bold Heading" pitchFamily="2" charset="-78"/>
              </a:rPr>
              <a:t>ألتونيا</a:t>
            </a:r>
            <a:r>
              <a:rPr lang="ar-SA" dirty="0" smtClean="0">
                <a:cs typeface="PT Bold Heading" pitchFamily="2" charset="-78"/>
              </a:rPr>
              <a:t> حاكم </a:t>
            </a:r>
            <a:r>
              <a:rPr lang="ar-SA" dirty="0" err="1" smtClean="0">
                <a:cs typeface="PT Bold Heading" pitchFamily="2" charset="-78"/>
              </a:rPr>
              <a:t>بهاتندا</a:t>
            </a:r>
            <a:r>
              <a:rPr lang="ar-SA" dirty="0" smtClean="0">
                <a:cs typeface="PT Bold Heading" pitchFamily="2" charset="-78"/>
              </a:rPr>
              <a:t> فرصة مقتل </a:t>
            </a:r>
            <a:r>
              <a:rPr lang="ar-SA" dirty="0" err="1" smtClean="0">
                <a:cs typeface="PT Bold Heading" pitchFamily="2" charset="-78"/>
              </a:rPr>
              <a:t>أيتيكين</a:t>
            </a:r>
            <a:r>
              <a:rPr lang="ar-SA" dirty="0" smtClean="0">
                <a:cs typeface="PT Bold Heading" pitchFamily="2" charset="-78"/>
              </a:rPr>
              <a:t>، وعول على المسير إلى دهلي، والتربع على عرش السلطنة، ولتحقيق ذلك أفرج عن رضية وتزوج منها، ورأى ان ذلك يعطيه الحق لتحقيق أطماعه الرامية إلى الاستحواذ على السلطنة، وسارا إلى دهلي، لكن القبائل الكهكرية هاجمت جيوش </a:t>
            </a:r>
            <a:r>
              <a:rPr lang="ar-SA" dirty="0" err="1" smtClean="0">
                <a:cs typeface="PT Bold Heading" pitchFamily="2" charset="-78"/>
              </a:rPr>
              <a:t>ألتونيا</a:t>
            </a:r>
            <a:r>
              <a:rPr lang="ar-SA" dirty="0" smtClean="0">
                <a:cs typeface="PT Bold Heading" pitchFamily="2" charset="-78"/>
              </a:rPr>
              <a:t>، وشتت شملهم، وعثروا على رضية تحت ظل شجرة </a:t>
            </a:r>
            <a:r>
              <a:rPr lang="ar-SA" dirty="0" err="1" smtClean="0">
                <a:cs typeface="PT Bold Heading" pitchFamily="2" charset="-78"/>
              </a:rPr>
              <a:t>فأغتالوها.</a:t>
            </a:r>
            <a:endParaRPr lang="ar-SA" dirty="0" smtClean="0">
              <a:cs typeface="PT Bold Heading" pitchFamily="2" charset="-78"/>
            </a:endParaRPr>
          </a:p>
          <a:p>
            <a:pPr>
              <a:lnSpc>
                <a:spcPts val="1000"/>
              </a:lnSpc>
            </a:pPr>
            <a:endParaRPr lang="ar-SA" sz="1950" dirty="0">
              <a:cs typeface="PT Bold Heading" pitchFamily="2" charset="-78"/>
            </a:endParaRPr>
          </a:p>
          <a:p>
            <a:r>
              <a:rPr lang="ar-SA" sz="2400" u="sng" dirty="0" smtClean="0">
                <a:solidFill>
                  <a:srgbClr val="00B050"/>
                </a:solidFill>
                <a:cs typeface="PT Bold Heading" pitchFamily="2" charset="-78"/>
              </a:rPr>
              <a:t>صفات السلطانة </a:t>
            </a:r>
            <a:r>
              <a:rPr lang="ar-SA" sz="2400" u="sng" dirty="0" err="1" smtClean="0">
                <a:solidFill>
                  <a:srgbClr val="00B050"/>
                </a:solidFill>
                <a:cs typeface="PT Bold Heading" pitchFamily="2" charset="-78"/>
              </a:rPr>
              <a:t>رضية:</a:t>
            </a:r>
            <a:r>
              <a:rPr lang="ar-SA" sz="2400" u="sng" dirty="0" smtClean="0">
                <a:solidFill>
                  <a:srgbClr val="00B050"/>
                </a:solidFill>
                <a:cs typeface="PT Bold Heading" pitchFamily="2" charset="-78"/>
              </a:rPr>
              <a:t> </a:t>
            </a:r>
          </a:p>
          <a:p>
            <a:pPr>
              <a:lnSpc>
                <a:spcPts val="1000"/>
              </a:lnSpc>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كانت سلطانة عادلة، على جانب كبير من الكفاءة والمقدرة.</a:t>
            </a:r>
          </a:p>
          <a:p>
            <a:pPr>
              <a:buFontTx/>
              <a:buChar char="-"/>
            </a:pPr>
            <a:r>
              <a:rPr lang="ar-SA" sz="2000" dirty="0" smtClean="0">
                <a:cs typeface="PT Bold Heading" pitchFamily="2" charset="-78"/>
              </a:rPr>
              <a:t>شجعت العلوم </a:t>
            </a:r>
            <a:r>
              <a:rPr lang="ar-SA" sz="2000" dirty="0" err="1" smtClean="0">
                <a:cs typeface="PT Bold Heading" pitchFamily="2" charset="-78"/>
              </a:rPr>
              <a:t>والآداب.</a:t>
            </a:r>
            <a:r>
              <a:rPr lang="ar-SA" sz="2400" u="sng" dirty="0" smtClean="0">
                <a:solidFill>
                  <a:srgbClr val="00B050"/>
                </a:solidFill>
                <a:cs typeface="PT Bold Heading" pitchFamily="2" charset="-78"/>
              </a:rPr>
              <a:t>  </a:t>
            </a:r>
          </a:p>
          <a:p>
            <a:r>
              <a:rPr lang="ar-SA" sz="2000" dirty="0" smtClean="0">
                <a:cs typeface="PT Bold Heading" pitchFamily="2" charset="-78"/>
              </a:rPr>
              <a:t>- كانت تتجول في الأسواق في </a:t>
            </a:r>
            <a:r>
              <a:rPr lang="ar-SA" sz="2000" dirty="0" err="1" smtClean="0">
                <a:cs typeface="PT Bold Heading" pitchFamily="2" charset="-78"/>
              </a:rPr>
              <a:t>زي</a:t>
            </a:r>
            <a:r>
              <a:rPr lang="ar-SA" sz="2000" dirty="0" smtClean="0">
                <a:cs typeface="PT Bold Heading" pitchFamily="2" charset="-78"/>
              </a:rPr>
              <a:t> الرجال، وتجلس إلى الناس وتستمع إلى </a:t>
            </a:r>
            <a:r>
              <a:rPr lang="ar-SA" sz="2000" dirty="0" err="1" smtClean="0">
                <a:cs typeface="PT Bold Heading" pitchFamily="2" charset="-78"/>
              </a:rPr>
              <a:t>شكواهم</a:t>
            </a:r>
            <a:r>
              <a:rPr lang="ar-SA" sz="2400" u="sng" dirty="0" err="1">
                <a:solidFill>
                  <a:srgbClr val="00B050"/>
                </a:solidFill>
                <a:cs typeface="PT Bold Heading" pitchFamily="2" charset="-78"/>
              </a:rPr>
              <a:t>.</a:t>
            </a:r>
            <a:r>
              <a:rPr lang="ar-SA" sz="2400" u="sng" dirty="0" smtClean="0">
                <a:solidFill>
                  <a:srgbClr val="00B050"/>
                </a:solidFill>
                <a:cs typeface="PT Bold Heading" pitchFamily="2" charset="-78"/>
              </a:rPr>
              <a:t>                                                                                                                                                                                     </a:t>
            </a:r>
          </a:p>
          <a:p>
            <a:r>
              <a:rPr lang="ar-SA" sz="1950" dirty="0" smtClean="0">
                <a:cs typeface="PT Bold Heading" pitchFamily="2" charset="-78"/>
              </a:rPr>
              <a:t>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anim calcmode="lin" valueType="num">
                                      <p:cBhvr>
                                        <p:cTn id="2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 calcmode="lin" valueType="num">
                                      <p:cBhvr>
                                        <p:cTn id="30"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p:cTn id="3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9" dur="500"/>
                                        <p:tgtEl>
                                          <p:spTgt spid="4">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 calcmode="lin" valueType="num">
                                      <p:cBhvr>
                                        <p:cTn id="44"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6" dur="500"/>
                                        <p:tgtEl>
                                          <p:spTgt spid="4">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animEffect transition="in" filter="fade">
                                      <p:cBhvr>
                                        <p:cTn id="51" dur="1000"/>
                                        <p:tgtEl>
                                          <p:spTgt spid="4">
                                            <p:txEl>
                                              <p:pRg st="13" end="13"/>
                                            </p:txEl>
                                          </p:spTgt>
                                        </p:tgtEl>
                                      </p:cBhvr>
                                    </p:animEffect>
                                    <p:anim calcmode="lin" valueType="num">
                                      <p:cBhvr>
                                        <p:cTn id="52"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3"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4">
                                            <p:txEl>
                                              <p:pRg st="15" end="15"/>
                                            </p:txEl>
                                          </p:spTgt>
                                        </p:tgtEl>
                                        <p:attrNameLst>
                                          <p:attrName>style.visibility</p:attrName>
                                        </p:attrNameLst>
                                      </p:cBhvr>
                                      <p:to>
                                        <p:strVal val="visible"/>
                                      </p:to>
                                    </p:set>
                                    <p:anim calcmode="lin" valueType="num">
                                      <p:cBhvr>
                                        <p:cTn id="59" dur="500" fill="hold"/>
                                        <p:tgtEl>
                                          <p:spTgt spid="4">
                                            <p:txEl>
                                              <p:pRg st="15" end="15"/>
                                            </p:txEl>
                                          </p:spTgt>
                                        </p:tgtEl>
                                        <p:attrNameLst>
                                          <p:attrName>ppt_w</p:attrName>
                                        </p:attrNameLst>
                                      </p:cBhvr>
                                      <p:tavLst>
                                        <p:tav tm="0">
                                          <p:val>
                                            <p:fltVal val="0"/>
                                          </p:val>
                                        </p:tav>
                                        <p:tav tm="100000">
                                          <p:val>
                                            <p:strVal val="#ppt_w"/>
                                          </p:val>
                                        </p:tav>
                                      </p:tavLst>
                                    </p:anim>
                                    <p:anim calcmode="lin" valueType="num">
                                      <p:cBhvr>
                                        <p:cTn id="60" dur="500" fill="hold"/>
                                        <p:tgtEl>
                                          <p:spTgt spid="4">
                                            <p:txEl>
                                              <p:pRg st="15" end="15"/>
                                            </p:txEl>
                                          </p:spTgt>
                                        </p:tgtEl>
                                        <p:attrNameLst>
                                          <p:attrName>ppt_h</p:attrName>
                                        </p:attrNameLst>
                                      </p:cBhvr>
                                      <p:tavLst>
                                        <p:tav tm="0">
                                          <p:val>
                                            <p:fltVal val="0"/>
                                          </p:val>
                                        </p:tav>
                                        <p:tav tm="100000">
                                          <p:val>
                                            <p:strVal val="#ppt_h"/>
                                          </p:val>
                                        </p:tav>
                                      </p:tavLst>
                                    </p:anim>
                                    <p:animEffect transition="in" filter="fade">
                                      <p:cBhvr>
                                        <p:cTn id="61" dur="500"/>
                                        <p:tgtEl>
                                          <p:spTgt spid="4">
                                            <p:txEl>
                                              <p:pRg st="15" end="1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4">
                                            <p:txEl>
                                              <p:pRg st="16" end="16"/>
                                            </p:txEl>
                                          </p:spTgt>
                                        </p:tgtEl>
                                        <p:attrNameLst>
                                          <p:attrName>style.visibility</p:attrName>
                                        </p:attrNameLst>
                                      </p:cBhvr>
                                      <p:to>
                                        <p:strVal val="visible"/>
                                      </p:to>
                                    </p:set>
                                    <p:anim calcmode="lin" valueType="num">
                                      <p:cBhvr>
                                        <p:cTn id="66"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7"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8" dur="500"/>
                                        <p:tgtEl>
                                          <p:spTgt spid="4">
                                            <p:txEl>
                                              <p:pRg st="16" end="16"/>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0" fill="hold" nodeType="clickEffect">
                                  <p:stCondLst>
                                    <p:cond delay="0"/>
                                  </p:stCondLst>
                                  <p:childTnLst>
                                    <p:set>
                                      <p:cBhvr>
                                        <p:cTn id="72" dur="1" fill="hold">
                                          <p:stCondLst>
                                            <p:cond delay="0"/>
                                          </p:stCondLst>
                                        </p:cTn>
                                        <p:tgtEl>
                                          <p:spTgt spid="4">
                                            <p:txEl>
                                              <p:pRg st="17" end="17"/>
                                            </p:txEl>
                                          </p:spTgt>
                                        </p:tgtEl>
                                        <p:attrNameLst>
                                          <p:attrName>style.visibility</p:attrName>
                                        </p:attrNameLst>
                                      </p:cBhvr>
                                      <p:to>
                                        <p:strVal val="visible"/>
                                      </p:to>
                                    </p:set>
                                    <p:anim calcmode="lin" valueType="num">
                                      <p:cBhvr>
                                        <p:cTn id="73" dur="500" fill="hold"/>
                                        <p:tgtEl>
                                          <p:spTgt spid="4">
                                            <p:txEl>
                                              <p:pRg st="17" end="17"/>
                                            </p:txEl>
                                          </p:spTgt>
                                        </p:tgtEl>
                                        <p:attrNameLst>
                                          <p:attrName>ppt_w</p:attrName>
                                        </p:attrNameLst>
                                      </p:cBhvr>
                                      <p:tavLst>
                                        <p:tav tm="0">
                                          <p:val>
                                            <p:fltVal val="0"/>
                                          </p:val>
                                        </p:tav>
                                        <p:tav tm="100000">
                                          <p:val>
                                            <p:strVal val="#ppt_w"/>
                                          </p:val>
                                        </p:tav>
                                      </p:tavLst>
                                    </p:anim>
                                    <p:anim calcmode="lin" valueType="num">
                                      <p:cBhvr>
                                        <p:cTn id="74" dur="500" fill="hold"/>
                                        <p:tgtEl>
                                          <p:spTgt spid="4">
                                            <p:txEl>
                                              <p:pRg st="17" end="17"/>
                                            </p:txEl>
                                          </p:spTgt>
                                        </p:tgtEl>
                                        <p:attrNameLst>
                                          <p:attrName>ppt_h</p:attrName>
                                        </p:attrNameLst>
                                      </p:cBhvr>
                                      <p:tavLst>
                                        <p:tav tm="0">
                                          <p:val>
                                            <p:fltVal val="0"/>
                                          </p:val>
                                        </p:tav>
                                        <p:tav tm="100000">
                                          <p:val>
                                            <p:strVal val="#ppt_h"/>
                                          </p:val>
                                        </p:tav>
                                      </p:tavLst>
                                    </p:anim>
                                    <p:animEffect transition="in" filter="fade">
                                      <p:cBhvr>
                                        <p:cTn id="75" dur="5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44624"/>
            <a:ext cx="8892480" cy="5960606"/>
          </a:xfrm>
          <a:prstGeom prst="rect">
            <a:avLst/>
          </a:prstGeom>
          <a:noFill/>
        </p:spPr>
        <p:txBody>
          <a:bodyPr wrap="square" rtlCol="1">
            <a:spAutoFit/>
          </a:bodyPr>
          <a:lstStyle/>
          <a:p>
            <a:endParaRPr lang="ar-SA" sz="2400" u="sng" dirty="0" smtClean="0">
              <a:solidFill>
                <a:srgbClr val="00B050"/>
              </a:solidFill>
              <a:latin typeface="AGA Arabesque" pitchFamily="2" charset="2"/>
              <a:cs typeface="PT Bold Heading" pitchFamily="2" charset="-78"/>
            </a:endParaRPr>
          </a:p>
          <a:p>
            <a:r>
              <a:rPr lang="ar-SA" sz="2400" u="sng" dirty="0" smtClean="0">
                <a:solidFill>
                  <a:srgbClr val="00B050"/>
                </a:solidFill>
                <a:latin typeface="AGA Arabesque" pitchFamily="2" charset="2"/>
                <a:cs typeface="PT Bold Heading" pitchFamily="2" charset="-78"/>
              </a:rPr>
              <a:t>المشاكل الخارجية في عهد السلطان بهرام بن </a:t>
            </a:r>
            <a:r>
              <a:rPr lang="ar-SA" sz="2400" u="sng" dirty="0" err="1" smtClean="0">
                <a:solidFill>
                  <a:srgbClr val="00B050"/>
                </a:solidFill>
                <a:latin typeface="AGA Arabesque" pitchFamily="2" charset="2"/>
                <a:cs typeface="PT Bold Heading" pitchFamily="2" charset="-78"/>
              </a:rPr>
              <a:t>ألتمش:</a:t>
            </a:r>
            <a:endParaRPr lang="ar-SA" sz="2400" u="sng" dirty="0" smtClean="0">
              <a:solidFill>
                <a:srgbClr val="00B050"/>
              </a:solidFill>
              <a:latin typeface="AGA Arabesque" pitchFamily="2" charset="2"/>
              <a:cs typeface="PT Bold Heading" pitchFamily="2" charset="-78"/>
            </a:endParaRPr>
          </a:p>
          <a:p>
            <a:pPr>
              <a:lnSpc>
                <a:spcPts val="1000"/>
              </a:lnSpc>
            </a:pPr>
            <a:endParaRPr lang="ar-SA" sz="2400" u="sng" dirty="0" smtClean="0">
              <a:solidFill>
                <a:srgbClr val="00B050"/>
              </a:solidFill>
              <a:latin typeface="AGA Arabesque" pitchFamily="2" charset="2"/>
              <a:cs typeface="PT Bold Heading" pitchFamily="2" charset="-78"/>
            </a:endParaRPr>
          </a:p>
          <a:p>
            <a:r>
              <a:rPr lang="ar-SA" sz="2000" dirty="0" smtClean="0">
                <a:latin typeface="AGA Arabesque" pitchFamily="2" charset="2"/>
                <a:cs typeface="PT Bold Heading" pitchFamily="2" charset="-78"/>
              </a:rPr>
              <a:t>- كان خطر المغول الذين هاجموا لاهور سنة </a:t>
            </a:r>
            <a:r>
              <a:rPr lang="ar-SA" sz="2000" dirty="0" err="1" smtClean="0">
                <a:latin typeface="AGA Arabesque" pitchFamily="2" charset="2"/>
                <a:cs typeface="PT Bold Heading" pitchFamily="2" charset="-78"/>
              </a:rPr>
              <a:t>1241م</a:t>
            </a:r>
            <a:r>
              <a:rPr lang="ar-SA" sz="2000" dirty="0" smtClean="0">
                <a:latin typeface="AGA Arabesque" pitchFamily="2" charset="2"/>
                <a:cs typeface="PT Bold Heading" pitchFamily="2" charset="-78"/>
              </a:rPr>
              <a:t>، من أكبر المشاكل الخارجية التي واجهت بدر الدين سنقر الذي أعلن العصيان على بهرام شاه بن </a:t>
            </a:r>
            <a:r>
              <a:rPr lang="ar-SA" sz="2000" dirty="0" err="1" smtClean="0">
                <a:latin typeface="AGA Arabesque" pitchFamily="2" charset="2"/>
                <a:cs typeface="PT Bold Heading" pitchFamily="2" charset="-78"/>
              </a:rPr>
              <a:t>ألتمش </a:t>
            </a:r>
            <a:r>
              <a:rPr lang="ar-SA" sz="2000" dirty="0" smtClean="0">
                <a:latin typeface="AGA Arabesque" pitchFamily="2" charset="2"/>
                <a:cs typeface="PT Bold Heading" pitchFamily="2" charset="-78"/>
              </a:rPr>
              <a:t>، وسيطر على أمور الدولة، وقد قاد بدر الدين سنقر جيشًا على لاهور لوقف تقدم </a:t>
            </a:r>
            <a:r>
              <a:rPr lang="ar-SA" sz="2000" dirty="0" err="1" smtClean="0">
                <a:latin typeface="AGA Arabesque" pitchFamily="2" charset="2"/>
                <a:cs typeface="PT Bold Heading" pitchFamily="2" charset="-78"/>
              </a:rPr>
              <a:t>المغول.</a:t>
            </a:r>
            <a:r>
              <a:rPr lang="ar-SA" sz="2000" dirty="0" smtClean="0">
                <a:latin typeface="AGA Arabesque" pitchFamily="2" charset="2"/>
                <a:cs typeface="PT Bold Heading" pitchFamily="2" charset="-78"/>
              </a:rPr>
              <a:t>  </a:t>
            </a:r>
          </a:p>
          <a:p>
            <a:pPr>
              <a:lnSpc>
                <a:spcPts val="1000"/>
              </a:lnSpc>
              <a:buFontTx/>
              <a:buChar char="-"/>
            </a:pPr>
            <a:endParaRPr lang="ar-SA" sz="2000" dirty="0" smtClean="0">
              <a:latin typeface="AGA Arabesque" pitchFamily="2" charset="2"/>
              <a:cs typeface="PT Bold Heading" pitchFamily="2" charset="-78"/>
            </a:endParaRPr>
          </a:p>
          <a:p>
            <a:r>
              <a:rPr lang="ar-SA" sz="1900" dirty="0" smtClean="0">
                <a:latin typeface="AGA Arabesque" pitchFamily="2" charset="2"/>
                <a:cs typeface="PT Bold Heading" pitchFamily="2" charset="-78"/>
              </a:rPr>
              <a:t>- إلا انه لم يلبث أن توجس خيفة من السلطان بهرام شاه، إذ رأى أن ابتعاده عن العاصمة، سيؤدي إلى تآمر السلطان وحاشيته ورجاله ضده، وعزله عن منصبه، ومنعه من دخول دهلي.</a:t>
            </a:r>
          </a:p>
          <a:p>
            <a:pPr>
              <a:lnSpc>
                <a:spcPts val="1000"/>
              </a:lnSpc>
              <a:buFontTx/>
              <a:buChar char="-"/>
            </a:pPr>
            <a:endParaRPr lang="ar-SA" sz="2000" dirty="0" smtClean="0">
              <a:latin typeface="AGA Arabesque" pitchFamily="2" charset="2"/>
              <a:cs typeface="PT Bold Heading" pitchFamily="2" charset="-78"/>
            </a:endParaRPr>
          </a:p>
          <a:p>
            <a:r>
              <a:rPr lang="ar-SA" sz="1900" dirty="0" smtClean="0">
                <a:latin typeface="AGA Arabesque" pitchFamily="2" charset="2"/>
                <a:cs typeface="PT Bold Heading" pitchFamily="2" charset="-78"/>
              </a:rPr>
              <a:t> -</a:t>
            </a:r>
            <a:r>
              <a:rPr lang="ar-SA" sz="1900" dirty="0">
                <a:latin typeface="AGA Arabesque" pitchFamily="2" charset="2"/>
                <a:cs typeface="PT Bold Heading" pitchFamily="2" charset="-78"/>
              </a:rPr>
              <a:t> </a:t>
            </a:r>
            <a:r>
              <a:rPr lang="ar-SA" sz="1900" dirty="0" smtClean="0">
                <a:latin typeface="AGA Arabesque" pitchFamily="2" charset="2"/>
                <a:cs typeface="PT Bold Heading" pitchFamily="2" charset="-78"/>
              </a:rPr>
              <a:t>غير ان السلطان بهرام شاه أرسل إليه رسولاً من رجال الدين، ليحثه هو والجند على ترك الفتنة، والمضي قدمًا في طريق الجهاد، في سبيل الله، إلا ان الرسول لم يقم بالواجب الذي كلف به، بل أنضم الى الثوار، وعادوا جميعًا إلى دهلي، وتركوا المغول يهاجمون لاهور.</a:t>
            </a:r>
          </a:p>
          <a:p>
            <a:pPr>
              <a:lnSpc>
                <a:spcPts val="1000"/>
              </a:lnSpc>
            </a:pPr>
            <a:endParaRPr lang="ar-SA" sz="2000" dirty="0" smtClean="0">
              <a:latin typeface="AGA Arabesque" pitchFamily="2" charset="2"/>
              <a:cs typeface="PT Bold Heading" pitchFamily="2" charset="-78"/>
            </a:endParaRPr>
          </a:p>
          <a:p>
            <a:r>
              <a:rPr lang="ar-SA" sz="2000" dirty="0" smtClean="0">
                <a:latin typeface="AGA Arabesque" pitchFamily="2" charset="2"/>
                <a:cs typeface="PT Bold Heading" pitchFamily="2" charset="-78"/>
              </a:rPr>
              <a:t>- أعد السلطان العدة للدفاع عن عاصمة ملكه لكن رجال سنقر الذين كانوا داخل دهلي، ساعدوا المهاجمين على الاستيلاء على العاصمة، وقبضوا على بهرام شاه سنة </a:t>
            </a:r>
            <a:r>
              <a:rPr lang="ar-SA" sz="2000" dirty="0" err="1" smtClean="0">
                <a:latin typeface="AGA Arabesque" pitchFamily="2" charset="2"/>
                <a:cs typeface="PT Bold Heading" pitchFamily="2" charset="-78"/>
              </a:rPr>
              <a:t>1242م</a:t>
            </a:r>
            <a:r>
              <a:rPr lang="ar-SA" sz="2000" dirty="0" smtClean="0">
                <a:latin typeface="AGA Arabesque" pitchFamily="2" charset="2"/>
                <a:cs typeface="PT Bold Heading" pitchFamily="2" charset="-78"/>
              </a:rPr>
              <a:t>.، وولوا بدلاً منه علاء الدين مسعود حفيد ألتمش وكان عمره لا يتجاوز السادسة </a:t>
            </a:r>
            <a:r>
              <a:rPr lang="ar-SA" sz="2000" dirty="0" err="1" smtClean="0">
                <a:latin typeface="AGA Arabesque" pitchFamily="2" charset="2"/>
                <a:cs typeface="PT Bold Heading" pitchFamily="2" charset="-78"/>
              </a:rPr>
              <a:t>عشرة.</a:t>
            </a:r>
            <a:r>
              <a:rPr lang="ar-SA" sz="2000" dirty="0" smtClean="0">
                <a:latin typeface="AGA Arabesque" pitchFamily="2" charset="2"/>
                <a:cs typeface="PT Bold Heading" pitchFamily="2" charset="-78"/>
              </a:rPr>
              <a:t> </a:t>
            </a:r>
          </a:p>
          <a:p>
            <a:endParaRPr lang="ar-SA" sz="2000" dirty="0">
              <a:latin typeface="AGA Arabesque" pitchFamily="2" charset="2"/>
              <a:cs typeface="PT Bold Heading" pitchFamily="2" charset="-78"/>
            </a:endParaRPr>
          </a:p>
          <a:p>
            <a:endParaRPr lang="ar-SA" sz="2000" dirty="0" smtClean="0">
              <a:latin typeface="AGA Arabesque" pitchFamily="2" charset="2"/>
              <a:cs typeface="PT Bold Heading" pitchFamily="2" charset="-78"/>
            </a:endParaRPr>
          </a:p>
          <a:p>
            <a:pPr>
              <a:buFontTx/>
              <a:buChar char="-"/>
            </a:pPr>
            <a:endParaRPr lang="ar-SA" sz="2000" dirty="0" smtClean="0">
              <a:latin typeface="AGA Arabesque" pitchFamily="2" charset="2"/>
              <a:cs typeface="PT Bold Heading" pitchFamily="2" charset="-78"/>
            </a:endParaRPr>
          </a:p>
          <a:p>
            <a:pPr>
              <a:buFontTx/>
              <a:buChar char="-"/>
            </a:pPr>
            <a:endParaRPr lang="ar-SA" sz="2000" dirty="0" smtClean="0">
              <a:latin typeface="AGA Arabesque" pitchFamily="2" charset="2"/>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16" y="116632"/>
            <a:ext cx="8892480" cy="5940088"/>
          </a:xfrm>
          <a:prstGeom prst="rect">
            <a:avLst/>
          </a:prstGeom>
          <a:noFill/>
        </p:spPr>
        <p:txBody>
          <a:bodyPr wrap="square" rtlCol="1">
            <a:spAutoFit/>
          </a:bodyPr>
          <a:lstStyle/>
          <a:p>
            <a:pPr>
              <a:buFont typeface="Arial" pitchFamily="34" charset="0"/>
              <a:buChar char="•"/>
            </a:pPr>
            <a:endParaRPr lang="ar-SA" sz="2400" u="sng" dirty="0" smtClean="0">
              <a:solidFill>
                <a:srgbClr val="FF0000"/>
              </a:solidFill>
              <a:cs typeface="PT Bold Heading" pitchFamily="2" charset="-78"/>
            </a:endParaRPr>
          </a:p>
          <a:p>
            <a:pPr>
              <a:buFont typeface="Arial" pitchFamily="34" charset="0"/>
              <a:buChar char="•"/>
            </a:pPr>
            <a:r>
              <a:rPr lang="ar-SA" sz="2400" u="sng" dirty="0" smtClean="0">
                <a:solidFill>
                  <a:srgbClr val="FF0000"/>
                </a:solidFill>
                <a:cs typeface="PT Bold Heading" pitchFamily="2" charset="-78"/>
              </a:rPr>
              <a:t>علاء الدين </a:t>
            </a:r>
            <a:r>
              <a:rPr lang="ar-SA" sz="2400" u="sng" dirty="0" err="1" smtClean="0">
                <a:solidFill>
                  <a:srgbClr val="FF0000"/>
                </a:solidFill>
                <a:cs typeface="PT Bold Heading" pitchFamily="2" charset="-78"/>
              </a:rPr>
              <a:t>مسعود:</a:t>
            </a:r>
            <a:endParaRPr lang="ar-SA" sz="2400" u="sng" dirty="0" smtClean="0">
              <a:solidFill>
                <a:srgbClr val="FF0000"/>
              </a:solidFill>
              <a:cs typeface="PT Bold Heading" pitchFamily="2" charset="-78"/>
            </a:endParaRPr>
          </a:p>
          <a:p>
            <a:pPr>
              <a:lnSpc>
                <a:spcPts val="1000"/>
              </a:lnSpc>
              <a:buFont typeface="Arial" pitchFamily="34" charset="0"/>
              <a:buChar char="•"/>
            </a:pPr>
            <a:endParaRPr lang="ar-SA" sz="2400" u="sng" dirty="0" smtClean="0">
              <a:solidFill>
                <a:srgbClr val="FF0000"/>
              </a:solidFill>
              <a:cs typeface="PT Bold Heading" pitchFamily="2" charset="-78"/>
            </a:endParaRPr>
          </a:p>
          <a:p>
            <a:pPr>
              <a:buFontTx/>
              <a:buChar char="-"/>
            </a:pPr>
            <a:r>
              <a:rPr lang="ar-SA" sz="1900" dirty="0" smtClean="0">
                <a:cs typeface="PT Bold Heading" pitchFamily="2" charset="-78"/>
              </a:rPr>
              <a:t>لم يكن علاء الدين أسعد حظًا من سابقه، فقد فوض أمور دولته إلى </a:t>
            </a:r>
            <a:r>
              <a:rPr lang="ar-SA" sz="1900" dirty="0" smtClean="0">
                <a:solidFill>
                  <a:srgbClr val="C00000"/>
                </a:solidFill>
                <a:cs typeface="PT Bold Heading" pitchFamily="2" charset="-78"/>
              </a:rPr>
              <a:t>قطب الدين حسين، </a:t>
            </a:r>
            <a:r>
              <a:rPr lang="ar-SA" sz="1900" dirty="0" smtClean="0">
                <a:cs typeface="PT Bold Heading" pitchFamily="2" charset="-78"/>
              </a:rPr>
              <a:t>وجعله نائبًا ووزيرًا له، إلا أنه استبد بالسلطنة </a:t>
            </a:r>
            <a:r>
              <a:rPr lang="ar-SA" sz="1900" dirty="0" err="1" smtClean="0">
                <a:cs typeface="PT Bold Heading" pitchFamily="2" charset="-78"/>
              </a:rPr>
              <a:t>دونه.</a:t>
            </a:r>
            <a:r>
              <a:rPr lang="ar-SA" sz="1900" dirty="0" smtClean="0">
                <a:cs typeface="PT Bold Heading" pitchFamily="2" charset="-78"/>
              </a:rPr>
              <a:t> وأسند الوظائف الإدارية الهامة في الدولة، إلى أعوانه وأنصاره.</a:t>
            </a:r>
          </a:p>
          <a:p>
            <a:pPr>
              <a:lnSpc>
                <a:spcPts val="1000"/>
              </a:lnSpc>
              <a:buFontTx/>
              <a:buChar char="-"/>
            </a:pPr>
            <a:endParaRPr lang="ar-SA" sz="1900" dirty="0" smtClean="0">
              <a:cs typeface="PT Bold Heading" pitchFamily="2" charset="-78"/>
            </a:endParaRPr>
          </a:p>
          <a:p>
            <a:pPr>
              <a:buFontTx/>
              <a:buChar char="-"/>
            </a:pPr>
            <a:r>
              <a:rPr lang="ar-SA" sz="1950" dirty="0" smtClean="0">
                <a:cs typeface="PT Bold Heading" pitchFamily="2" charset="-78"/>
              </a:rPr>
              <a:t>إلا أن السلطان تآمر على وزيره وقتله، وعهد إلى </a:t>
            </a:r>
            <a:r>
              <a:rPr lang="ar-SA" sz="1950" dirty="0" smtClean="0">
                <a:solidFill>
                  <a:srgbClr val="C00000"/>
                </a:solidFill>
                <a:cs typeface="PT Bold Heading" pitchFamily="2" charset="-78"/>
              </a:rPr>
              <a:t>نجم الدين أبي بكر </a:t>
            </a:r>
            <a:r>
              <a:rPr lang="ar-SA" sz="1950" dirty="0" smtClean="0">
                <a:cs typeface="PT Bold Heading" pitchFamily="2" charset="-78"/>
              </a:rPr>
              <a:t>بمنصب نائب السلطان، وعيّن </a:t>
            </a:r>
            <a:r>
              <a:rPr lang="ar-SA" sz="1950" dirty="0" smtClean="0">
                <a:solidFill>
                  <a:srgbClr val="C00000"/>
                </a:solidFill>
                <a:cs typeface="PT Bold Heading" pitchFamily="2" charset="-78"/>
              </a:rPr>
              <a:t>بلبن</a:t>
            </a:r>
            <a:r>
              <a:rPr lang="ar-SA" sz="1950" dirty="0" smtClean="0">
                <a:cs typeface="PT Bold Heading" pitchFamily="2" charset="-78"/>
              </a:rPr>
              <a:t> في منصب أمير حاجب.</a:t>
            </a:r>
          </a:p>
          <a:p>
            <a:pPr>
              <a:lnSpc>
                <a:spcPts val="1000"/>
              </a:lnSpc>
              <a:buFontTx/>
              <a:buChar char="-"/>
            </a:pPr>
            <a:endParaRPr lang="ar-SA" sz="2000" dirty="0">
              <a:cs typeface="PT Bold Heading" pitchFamily="2" charset="-78"/>
            </a:endParaRPr>
          </a:p>
          <a:p>
            <a:pPr>
              <a:buFontTx/>
              <a:buChar char="-"/>
            </a:pPr>
            <a:r>
              <a:rPr lang="ar-SA" sz="2400" u="sng" dirty="0" smtClean="0">
                <a:solidFill>
                  <a:srgbClr val="00B050"/>
                </a:solidFill>
                <a:cs typeface="PT Bold Heading" pitchFamily="2" charset="-78"/>
              </a:rPr>
              <a:t>المشاكل الداخلية في عهد علاء الدين </a:t>
            </a:r>
            <a:r>
              <a:rPr lang="ar-SA" sz="2400" u="sng" dirty="0" err="1" smtClean="0">
                <a:solidFill>
                  <a:srgbClr val="00B050"/>
                </a:solidFill>
                <a:cs typeface="PT Bold Heading" pitchFamily="2" charset="-78"/>
              </a:rPr>
              <a:t>مسعود:</a:t>
            </a:r>
            <a:endParaRPr lang="ar-SA" sz="2400" u="sng" dirty="0" smtClean="0">
              <a:solidFill>
                <a:srgbClr val="00B050"/>
              </a:solidFill>
              <a:cs typeface="PT Bold Heading" pitchFamily="2" charset="-78"/>
            </a:endParaRP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1850" dirty="0" smtClean="0">
                <a:cs typeface="PT Bold Heading" pitchFamily="2" charset="-78"/>
              </a:rPr>
              <a:t>واجه بلبن صعابًا جسيمة في ضبط أمور الدولة، فقد كثرت الفتن والقلاقل بها، إذ حاول الامراء الهنادكة الاستقلال عن دهلي.</a:t>
            </a:r>
          </a:p>
          <a:p>
            <a:pPr>
              <a:lnSpc>
                <a:spcPts val="1000"/>
              </a:lnSpc>
              <a:buFontTx/>
              <a:buChar char="-"/>
            </a:pPr>
            <a:endParaRPr lang="ar-SA" sz="185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حاول امراء الولايات كذلك الانفصال عن الحكومة المركزية، وحارب بعضهم بعضا.</a:t>
            </a:r>
          </a:p>
          <a:p>
            <a:pPr>
              <a:lnSpc>
                <a:spcPts val="1000"/>
              </a:lnSpc>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بلغ من ضعف السلطة المركزية، أن أمراء الولايات استنجدوا بالمغول، لدحر كل محاولة تقوم بها </a:t>
            </a:r>
            <a:r>
              <a:rPr lang="ar-SA" sz="2000" dirty="0" err="1" smtClean="0">
                <a:cs typeface="PT Bold Heading" pitchFamily="2" charset="-78"/>
              </a:rPr>
              <a:t>السلطة </a:t>
            </a:r>
            <a:r>
              <a:rPr lang="ar-SA" sz="2000" dirty="0" smtClean="0">
                <a:cs typeface="PT Bold Heading" pitchFamily="2" charset="-78"/>
              </a:rPr>
              <a:t>، لاستعادة سيطرتها على ولاياتهم.</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قام الأمراء الهنادكة </a:t>
            </a:r>
            <a:r>
              <a:rPr lang="ar-SA" sz="2000" dirty="0" err="1" smtClean="0">
                <a:cs typeface="PT Bold Heading" pitchFamily="2" charset="-78"/>
              </a:rPr>
              <a:t>باقصاء</a:t>
            </a:r>
            <a:r>
              <a:rPr lang="ar-SA" sz="2000" dirty="0" smtClean="0">
                <a:cs typeface="PT Bold Heading" pitchFamily="2" charset="-78"/>
              </a:rPr>
              <a:t> العناصر التركية عن إدارة أمور الدولة، والحلول محلهم، وقاد هذه </a:t>
            </a:r>
            <a:r>
              <a:rPr lang="ar-SA" sz="1950" dirty="0" smtClean="0">
                <a:cs typeface="PT Bold Heading" pitchFamily="2" charset="-78"/>
              </a:rPr>
              <a:t>الحركة </a:t>
            </a:r>
            <a:r>
              <a:rPr lang="ar-SA" sz="1950" dirty="0" smtClean="0">
                <a:solidFill>
                  <a:srgbClr val="C00000"/>
                </a:solidFill>
                <a:cs typeface="PT Bold Heading" pitchFamily="2" charset="-78"/>
              </a:rPr>
              <a:t>عماد الدين ريحان</a:t>
            </a:r>
            <a:r>
              <a:rPr lang="ar-SA" sz="1950" dirty="0" smtClean="0">
                <a:cs typeface="PT Bold Heading" pitchFamily="2" charset="-78"/>
              </a:rPr>
              <a:t>، الذي ولي منصب وكيل الدار، وأفلح </a:t>
            </a:r>
            <a:r>
              <a:rPr lang="ar-SA" sz="1950" dirty="0" err="1" smtClean="0">
                <a:cs typeface="PT Bold Heading" pitchFamily="2" charset="-78"/>
              </a:rPr>
              <a:t>باقصاء</a:t>
            </a:r>
            <a:r>
              <a:rPr lang="ar-SA" sz="1950" dirty="0" smtClean="0">
                <a:cs typeface="PT Bold Heading" pitchFamily="2" charset="-78"/>
              </a:rPr>
              <a:t> بلبن ورجاله الترك عن </a:t>
            </a:r>
            <a:r>
              <a:rPr lang="ar-SA" sz="1950" dirty="0" err="1" smtClean="0">
                <a:cs typeface="PT Bold Heading" pitchFamily="2" charset="-78"/>
              </a:rPr>
              <a:t>الحكم.</a:t>
            </a:r>
            <a:r>
              <a:rPr lang="ar-SA" sz="1950" dirty="0" smtClean="0">
                <a:cs typeface="PT Bold Heading" pitchFamily="2" charset="-78"/>
              </a:rPr>
              <a:t> وبذلك حل النفوذ الهندوكي محل النفوذ التركي، في سلطنة المماليك في دهلي.</a:t>
            </a:r>
          </a:p>
          <a:p>
            <a:pPr>
              <a:lnSpc>
                <a:spcPts val="1000"/>
              </a:lnSpc>
              <a:buFontTx/>
              <a:buChar char="-"/>
            </a:pPr>
            <a:endParaRPr lang="ar-SA" sz="195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Effect transition="in" filter="fade">
                                      <p:cBhvr>
                                        <p:cTn id="29" dur="1000"/>
                                        <p:tgtEl>
                                          <p:spTgt spid="4">
                                            <p:txEl>
                                              <p:pRg st="7" end="7"/>
                                            </p:txEl>
                                          </p:spTgt>
                                        </p:tgtEl>
                                      </p:cBhvr>
                                    </p:animEffect>
                                    <p:anim calcmode="lin" valueType="num">
                                      <p:cBhvr>
                                        <p:cTn id="3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p:cTn id="3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9" dur="500"/>
                                        <p:tgtEl>
                                          <p:spTgt spid="4">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 calcmode="lin" valueType="num">
                                      <p:cBhvr>
                                        <p:cTn id="44"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6" dur="500"/>
                                        <p:tgtEl>
                                          <p:spTgt spid="4">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anim calcmode="lin" valueType="num">
                                      <p:cBhvr>
                                        <p:cTn id="51"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53" dur="500"/>
                                        <p:tgtEl>
                                          <p:spTgt spid="4">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5" end="15"/>
                                            </p:txEl>
                                          </p:spTgt>
                                        </p:tgtEl>
                                        <p:attrNameLst>
                                          <p:attrName>style.visibility</p:attrName>
                                        </p:attrNameLst>
                                      </p:cBhvr>
                                      <p:to>
                                        <p:strVal val="visible"/>
                                      </p:to>
                                    </p:set>
                                    <p:anim calcmode="lin" valueType="num">
                                      <p:cBhvr>
                                        <p:cTn id="58" dur="500" fill="hold"/>
                                        <p:tgtEl>
                                          <p:spTgt spid="4">
                                            <p:txEl>
                                              <p:pRg st="15" end="15"/>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5" end="15"/>
                                            </p:txEl>
                                          </p:spTgt>
                                        </p:tgtEl>
                                        <p:attrNameLst>
                                          <p:attrName>ppt_h</p:attrName>
                                        </p:attrNameLst>
                                      </p:cBhvr>
                                      <p:tavLst>
                                        <p:tav tm="0">
                                          <p:val>
                                            <p:fltVal val="0"/>
                                          </p:val>
                                        </p:tav>
                                        <p:tav tm="100000">
                                          <p:val>
                                            <p:strVal val="#ppt_h"/>
                                          </p:val>
                                        </p:tav>
                                      </p:tavLst>
                                    </p:anim>
                                    <p:animEffect transition="in" filter="fade">
                                      <p:cBhvr>
                                        <p:cTn id="60"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016" y="116632"/>
            <a:ext cx="8892480" cy="5168081"/>
          </a:xfrm>
          <a:prstGeom prst="rect">
            <a:avLst/>
          </a:prstGeom>
        </p:spPr>
        <p:txBody>
          <a:bodyPr wrap="square">
            <a:spAutoFit/>
          </a:bodyPr>
          <a:lstStyle/>
          <a:p>
            <a:pPr>
              <a:buFontTx/>
              <a:buChar char="-"/>
            </a:pPr>
            <a:endParaRPr lang="ar-SA" sz="2000" dirty="0" smtClean="0">
              <a:cs typeface="PT Bold Heading" pitchFamily="2" charset="-78"/>
            </a:endParaRPr>
          </a:p>
          <a:p>
            <a:pPr>
              <a:buFontTx/>
              <a:buChar char="-"/>
            </a:pPr>
            <a:r>
              <a:rPr lang="ar-SA" sz="2000" dirty="0" smtClean="0">
                <a:cs typeface="PT Bold Heading" pitchFamily="2" charset="-78"/>
              </a:rPr>
              <a:t> كان من الطبيعي ان لا يرضَ الأمراء الترك، على تولي الهنادكة بقيادة ريحان السلطة في دهلي، </a:t>
            </a:r>
            <a:r>
              <a:rPr lang="ar-SA" sz="1950" dirty="0" smtClean="0">
                <a:cs typeface="PT Bold Heading" pitchFamily="2" charset="-78"/>
              </a:rPr>
              <a:t>فعقدوا العزم على إعادة بلبن، وانضم إليه الكثيرون من حكام الولايات الترك، وطلبوا من السلطان إعادة بلبن، وعزل ريحان، ولما لم </a:t>
            </a:r>
            <a:r>
              <a:rPr lang="ar-SA" sz="1950" dirty="0" err="1" smtClean="0">
                <a:cs typeface="PT Bold Heading" pitchFamily="2" charset="-78"/>
              </a:rPr>
              <a:t>يستجب</a:t>
            </a:r>
            <a:r>
              <a:rPr lang="ar-SA" sz="1950" dirty="0" smtClean="0">
                <a:cs typeface="PT Bold Heading" pitchFamily="2" charset="-78"/>
              </a:rPr>
              <a:t> السلطان لرغبتهم، تعاضدوا وتحالفوا على </a:t>
            </a:r>
            <a:r>
              <a:rPr lang="ar-SA" sz="2000" dirty="0" smtClean="0">
                <a:cs typeface="PT Bold Heading" pitchFamily="2" charset="-78"/>
              </a:rPr>
              <a:t>تنفيذ رغبتهم بالقوة، فخرج السلطان من </a:t>
            </a:r>
            <a:r>
              <a:rPr lang="ar-SA" sz="2000" dirty="0" smtClean="0">
                <a:cs typeface="PT Bold Heading" pitchFamily="2" charset="-78"/>
              </a:rPr>
              <a:t>عاصمته </a:t>
            </a:r>
            <a:r>
              <a:rPr lang="ar-SA" sz="2000" dirty="0" smtClean="0">
                <a:cs typeface="PT Bold Heading" pitchFamily="2" charset="-78"/>
              </a:rPr>
              <a:t>لسحق تمرد </a:t>
            </a:r>
            <a:r>
              <a:rPr lang="ar-SA" sz="2000" dirty="0" err="1" smtClean="0">
                <a:cs typeface="PT Bold Heading" pitchFamily="2" charset="-78"/>
              </a:rPr>
              <a:t>الثوار </a:t>
            </a:r>
            <a:r>
              <a:rPr lang="ar-SA" sz="2000" dirty="0" smtClean="0">
                <a:cs typeface="PT Bold Heading" pitchFamily="2" charset="-78"/>
              </a:rPr>
              <a:t>، لكنهم هزموا جيش السلطان ودخلوا </a:t>
            </a:r>
            <a:r>
              <a:rPr lang="ar-SA" sz="1950" dirty="0" smtClean="0">
                <a:cs typeface="PT Bold Heading" pitchFamily="2" charset="-78"/>
              </a:rPr>
              <a:t>دهلي </a:t>
            </a:r>
            <a:r>
              <a:rPr lang="ar-SA" sz="1950" dirty="0" err="1" smtClean="0">
                <a:cs typeface="PT Bold Heading" pitchFamily="2" charset="-78"/>
              </a:rPr>
              <a:t>واعادوا</a:t>
            </a:r>
            <a:r>
              <a:rPr lang="ar-SA" sz="1950" dirty="0" smtClean="0">
                <a:cs typeface="PT Bold Heading" pitchFamily="2" charset="-78"/>
              </a:rPr>
              <a:t> بلبن إلى الوزارة،وعزل ريحان سنة </a:t>
            </a:r>
            <a:r>
              <a:rPr lang="ar-SA" sz="1950" dirty="0" err="1" smtClean="0">
                <a:cs typeface="PT Bold Heading" pitchFamily="2" charset="-78"/>
              </a:rPr>
              <a:t>1254م.</a:t>
            </a:r>
            <a:r>
              <a:rPr lang="ar-SA" sz="1950" dirty="0" smtClean="0">
                <a:cs typeface="PT Bold Heading" pitchFamily="2" charset="-78"/>
              </a:rPr>
              <a:t> وأحسن أهالي العاصمة الهندية استقباله بعد غياب دام </a:t>
            </a:r>
            <a:r>
              <a:rPr lang="ar-SA" sz="1950" dirty="0" err="1" smtClean="0">
                <a:cs typeface="PT Bold Heading" pitchFamily="2" charset="-78"/>
              </a:rPr>
              <a:t>عامين .</a:t>
            </a:r>
            <a:endParaRPr lang="ar-SA" sz="1950" dirty="0" smtClean="0">
              <a:cs typeface="PT Bold Heading" pitchFamily="2" charset="-78"/>
            </a:endParaRPr>
          </a:p>
          <a:p>
            <a:pPr>
              <a:buFontTx/>
              <a:buChar char="-"/>
            </a:pPr>
            <a:endParaRPr lang="ar-SA" sz="1950" dirty="0">
              <a:cs typeface="PT Bold Heading" pitchFamily="2" charset="-78"/>
            </a:endParaRPr>
          </a:p>
          <a:p>
            <a:pPr>
              <a:buFontTx/>
              <a:buChar char="-"/>
            </a:pPr>
            <a:r>
              <a:rPr lang="ar-SA" sz="2400" u="sng" dirty="0" smtClean="0">
                <a:solidFill>
                  <a:srgbClr val="00B050"/>
                </a:solidFill>
                <a:cs typeface="PT Bold Heading" pitchFamily="2" charset="-78"/>
              </a:rPr>
              <a:t>المشاكل الخارجية التي واجهت </a:t>
            </a:r>
            <a:r>
              <a:rPr lang="ar-SA" sz="2400" u="sng" dirty="0" err="1" smtClean="0">
                <a:solidFill>
                  <a:srgbClr val="00B050"/>
                </a:solidFill>
                <a:cs typeface="PT Bold Heading" pitchFamily="2" charset="-78"/>
              </a:rPr>
              <a:t>بلبن:</a:t>
            </a:r>
            <a:endParaRPr lang="ar-SA" sz="2400" u="sng" dirty="0" smtClean="0">
              <a:solidFill>
                <a:srgbClr val="00B050"/>
              </a:solidFill>
              <a:cs typeface="PT Bold Heading" pitchFamily="2" charset="-78"/>
            </a:endParaRP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على ان أبرز مواقف بلبن البطولية تجلت في مقاومته لغزو المغول </a:t>
            </a:r>
            <a:r>
              <a:rPr lang="ar-SA" sz="2000" dirty="0" err="1" smtClean="0">
                <a:cs typeface="PT Bold Heading" pitchFamily="2" charset="-78"/>
              </a:rPr>
              <a:t>للهند </a:t>
            </a:r>
            <a:r>
              <a:rPr lang="ar-SA" sz="2000" dirty="0" smtClean="0">
                <a:cs typeface="PT Bold Heading" pitchFamily="2" charset="-78"/>
              </a:rPr>
              <a:t>، فقد هاجموا </a:t>
            </a:r>
            <a:r>
              <a:rPr lang="ar-SA" sz="2000" dirty="0" smtClean="0">
                <a:solidFill>
                  <a:srgbClr val="FF0000"/>
                </a:solidFill>
                <a:cs typeface="PT Bold Heading" pitchFamily="2" charset="-78"/>
              </a:rPr>
              <a:t>السند </a:t>
            </a:r>
            <a:r>
              <a:rPr lang="ar-SA" sz="2000" dirty="0" smtClean="0">
                <a:cs typeface="PT Bold Heading" pitchFamily="2" charset="-78"/>
              </a:rPr>
              <a:t>وضيقوا الحصار على </a:t>
            </a:r>
            <a:r>
              <a:rPr lang="ar-SA" sz="2000" dirty="0" smtClean="0">
                <a:solidFill>
                  <a:srgbClr val="FF0000"/>
                </a:solidFill>
                <a:cs typeface="PT Bold Heading" pitchFamily="2" charset="-78"/>
              </a:rPr>
              <a:t>حصن </a:t>
            </a:r>
            <a:r>
              <a:rPr lang="ar-SA" sz="2000" dirty="0" err="1" smtClean="0">
                <a:solidFill>
                  <a:srgbClr val="FF0000"/>
                </a:solidFill>
                <a:cs typeface="PT Bold Heading" pitchFamily="2" charset="-78"/>
              </a:rPr>
              <a:t>أوكا</a:t>
            </a:r>
            <a:r>
              <a:rPr lang="ar-SA" sz="2000" dirty="0" smtClean="0">
                <a:solidFill>
                  <a:srgbClr val="FF0000"/>
                </a:solidFill>
                <a:cs typeface="PT Bold Heading" pitchFamily="2" charset="-78"/>
              </a:rPr>
              <a:t>، </a:t>
            </a:r>
            <a:r>
              <a:rPr lang="ar-SA" sz="2000" dirty="0" smtClean="0">
                <a:cs typeface="PT Bold Heading" pitchFamily="2" charset="-78"/>
              </a:rPr>
              <a:t>فتصدى لهم بلبن، وأشتبك معهم في قتال عنيف، وأوقع بهم هزيمة كبيرة، وردهم على أعقابهم </a:t>
            </a:r>
            <a:r>
              <a:rPr lang="ar-SA" sz="2000" dirty="0" err="1" smtClean="0">
                <a:cs typeface="PT Bold Heading" pitchFamily="2" charset="-78"/>
              </a:rPr>
              <a:t>خاسرين </a:t>
            </a:r>
            <a:r>
              <a:rPr lang="ar-SA" sz="2000" dirty="0" smtClean="0">
                <a:cs typeface="PT Bold Heading" pitchFamily="2" charset="-78"/>
              </a:rPr>
              <a:t>، وأمنت بلاد الهند الغربية من خطر المغول، وأعاد سيطرة دهلي على هذه </a:t>
            </a:r>
            <a:r>
              <a:rPr lang="ar-SA" sz="2000" dirty="0" err="1" smtClean="0">
                <a:cs typeface="PT Bold Heading" pitchFamily="2" charset="-78"/>
              </a:rPr>
              <a:t>المنطقة .</a:t>
            </a:r>
            <a:endParaRPr lang="ar-SA" sz="2000" dirty="0" smtClean="0">
              <a:cs typeface="PT Bold Heading" pitchFamily="2" charset="-78"/>
            </a:endParaRPr>
          </a:p>
          <a:p>
            <a:pPr>
              <a:buFontTx/>
              <a:buChar char="-"/>
            </a:pPr>
            <a:endParaRPr lang="ar-SA" sz="2000" dirty="0">
              <a:cs typeface="PT Bold Heading" pitchFamily="2" charset="-78"/>
            </a:endParaRPr>
          </a:p>
          <a:p>
            <a:pPr>
              <a:buFontTx/>
              <a:buChar char="-"/>
            </a:pPr>
            <a:endParaRPr lang="ar-SA" sz="2000" dirty="0" smtClean="0">
              <a:cs typeface="PT Bold Heading" pitchFamily="2" charset="-78"/>
            </a:endParaRPr>
          </a:p>
          <a:p>
            <a:pPr>
              <a:buFontTx/>
              <a:buChar char="-"/>
            </a:pPr>
            <a:endParaRPr lang="ar-SA" sz="195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92480" cy="5945217"/>
          </a:xfrm>
          <a:prstGeom prst="rect">
            <a:avLst/>
          </a:prstGeom>
          <a:noFill/>
        </p:spPr>
        <p:txBody>
          <a:bodyPr wrap="square" rtlCol="1">
            <a:spAutoFit/>
          </a:bodyPr>
          <a:lstStyle/>
          <a:p>
            <a:pPr>
              <a:buFont typeface="Arial" pitchFamily="34" charset="0"/>
              <a:buChar char="•"/>
            </a:pPr>
            <a:r>
              <a:rPr lang="ar-SA" sz="2400" u="sng" dirty="0" smtClean="0">
                <a:solidFill>
                  <a:srgbClr val="FF0000"/>
                </a:solidFill>
                <a:cs typeface="PT Bold Heading" pitchFamily="2" charset="-78"/>
              </a:rPr>
              <a:t>غياث الدين </a:t>
            </a:r>
            <a:r>
              <a:rPr lang="ar-SA" sz="2400" u="sng" dirty="0" err="1" smtClean="0">
                <a:solidFill>
                  <a:srgbClr val="FF0000"/>
                </a:solidFill>
                <a:cs typeface="PT Bold Heading" pitchFamily="2" charset="-78"/>
              </a:rPr>
              <a:t>بلبن:</a:t>
            </a:r>
            <a:endParaRPr lang="ar-SA" sz="2400" u="sng" dirty="0" smtClean="0">
              <a:solidFill>
                <a:srgbClr val="FF0000"/>
              </a:solidFill>
              <a:cs typeface="PT Bold Heading" pitchFamily="2" charset="-78"/>
            </a:endParaRPr>
          </a:p>
          <a:p>
            <a:pPr>
              <a:lnSpc>
                <a:spcPts val="1000"/>
              </a:lnSpc>
              <a:buFont typeface="Arial" pitchFamily="34" charset="0"/>
              <a:buChar char="•"/>
            </a:pPr>
            <a:endParaRPr lang="ar-SA" sz="2400" u="sng" dirty="0" smtClean="0">
              <a:solidFill>
                <a:srgbClr val="FF0000"/>
              </a:solidFill>
              <a:cs typeface="PT Bold Heading" pitchFamily="2" charset="-78"/>
            </a:endParaRPr>
          </a:p>
          <a:p>
            <a:pPr>
              <a:buFontTx/>
              <a:buChar char="-"/>
            </a:pPr>
            <a:r>
              <a:rPr lang="ar-SA" sz="1950" dirty="0" smtClean="0">
                <a:cs typeface="PT Bold Heading" pitchFamily="2" charset="-78"/>
              </a:rPr>
              <a:t>ارتفع بلبن إلى أعلى المناصب في إمبراطورية المماليك، ولعب دورًا هامًا في تاريخ سلطنة دهلي المملوكية، الأمر الذي يسر له أمر تولية السلطنة في عام </a:t>
            </a:r>
            <a:r>
              <a:rPr lang="ar-SA" sz="1950" dirty="0" err="1" smtClean="0">
                <a:cs typeface="PT Bold Heading" pitchFamily="2" charset="-78"/>
              </a:rPr>
              <a:t>1266م.</a:t>
            </a:r>
            <a:r>
              <a:rPr lang="ar-SA" sz="1950" dirty="0" smtClean="0">
                <a:cs typeface="PT Bold Heading" pitchFamily="2" charset="-78"/>
              </a:rPr>
              <a:t> وكان قد جاوز الستين من العمر.</a:t>
            </a:r>
          </a:p>
          <a:p>
            <a:pPr>
              <a:lnSpc>
                <a:spcPts val="1000"/>
              </a:lnSpc>
              <a:buFontTx/>
              <a:buChar char="-"/>
            </a:pPr>
            <a:endParaRPr lang="ar-SA" sz="1950" dirty="0" smtClean="0">
              <a:cs typeface="PT Bold Heading" pitchFamily="2" charset="-78"/>
            </a:endParaRPr>
          </a:p>
          <a:p>
            <a:pPr>
              <a:buFontTx/>
              <a:buChar char="-"/>
            </a:pPr>
            <a:r>
              <a:rPr lang="ar-SA" sz="1900" dirty="0" smtClean="0">
                <a:cs typeface="PT Bold Heading" pitchFamily="2" charset="-78"/>
              </a:rPr>
              <a:t>ينتمي بلبن إلى قبيلة تركية، كان أبوه من شيوخها، ووقع بلبن أسيرًا بيد المغول، </a:t>
            </a:r>
            <a:r>
              <a:rPr lang="ar-SA" sz="1900" dirty="0" err="1" smtClean="0">
                <a:cs typeface="PT Bold Heading" pitchFamily="2" charset="-78"/>
              </a:rPr>
              <a:t>وأشتراه</a:t>
            </a:r>
            <a:r>
              <a:rPr lang="ar-SA" sz="1900" dirty="0" smtClean="0">
                <a:cs typeface="PT Bold Heading" pitchFamily="2" charset="-78"/>
              </a:rPr>
              <a:t> الخواجة </a:t>
            </a:r>
            <a:r>
              <a:rPr lang="ar-SA" sz="1900" dirty="0" smtClean="0">
                <a:solidFill>
                  <a:srgbClr val="C00000"/>
                </a:solidFill>
                <a:cs typeface="PT Bold Heading" pitchFamily="2" charset="-78"/>
              </a:rPr>
              <a:t>جمال الدين </a:t>
            </a:r>
            <a:r>
              <a:rPr lang="ar-SA" sz="1900" dirty="0" smtClean="0">
                <a:cs typeface="PT Bold Heading" pitchFamily="2" charset="-78"/>
              </a:rPr>
              <a:t>في البصرة، وبيع في دهلي إلى ألتمش.</a:t>
            </a:r>
          </a:p>
          <a:p>
            <a:pPr>
              <a:lnSpc>
                <a:spcPts val="1000"/>
              </a:lnSpc>
              <a:buFontTx/>
              <a:buChar char="-"/>
            </a:pPr>
            <a:endParaRPr lang="ar-SA" sz="1900" dirty="0" smtClean="0">
              <a:cs typeface="PT Bold Heading" pitchFamily="2" charset="-78"/>
            </a:endParaRPr>
          </a:p>
          <a:p>
            <a:pPr>
              <a:buFontTx/>
              <a:buChar char="-"/>
            </a:pPr>
            <a:r>
              <a:rPr lang="ar-SA" sz="2000" dirty="0" smtClean="0">
                <a:cs typeface="PT Bold Heading" pitchFamily="2" charset="-78"/>
              </a:rPr>
              <a:t>ظهرت شجاعته ومقدرته في سلك الجندية، فأدخله ألتمش في جماعة حرسه، ولما وليت رضية </a:t>
            </a:r>
            <a:r>
              <a:rPr lang="ar-SA" sz="1900" dirty="0" smtClean="0">
                <a:cs typeface="PT Bold Heading" pitchFamily="2" charset="-78"/>
              </a:rPr>
              <a:t>السلطنة، أسندت إليه منصب أمير الصيد، وأدرك بهرام شاه شجاعته وإقدامه، فولاه بعض </a:t>
            </a:r>
            <a:r>
              <a:rPr lang="ar-SA" sz="1900" dirty="0" err="1" smtClean="0">
                <a:cs typeface="PT Bold Heading" pitchFamily="2" charset="-78"/>
              </a:rPr>
              <a:t>الولايات </a:t>
            </a:r>
            <a:r>
              <a:rPr lang="ar-SA" sz="1900" dirty="0" smtClean="0">
                <a:cs typeface="PT Bold Heading" pitchFamily="2" charset="-78"/>
              </a:rPr>
              <a:t>، فأحسن إدارتها، وأعاد إليها الهدوء والاستقرار، وراجت بها الزراعة، وتحسنت الأحوال الاقتصادية.</a:t>
            </a:r>
          </a:p>
          <a:p>
            <a:endParaRPr lang="ar-SA" sz="1900" dirty="0">
              <a:cs typeface="PT Bold Heading" pitchFamily="2" charset="-78"/>
            </a:endParaRPr>
          </a:p>
          <a:p>
            <a:r>
              <a:rPr lang="ar-SA" sz="2400" u="sng" dirty="0" smtClean="0">
                <a:solidFill>
                  <a:srgbClr val="00B050"/>
                </a:solidFill>
                <a:cs typeface="PT Bold Heading" pitchFamily="2" charset="-78"/>
              </a:rPr>
              <a:t>أعمال غياث الدين </a:t>
            </a:r>
            <a:r>
              <a:rPr lang="ar-SA" sz="2400" u="sng" dirty="0" err="1" smtClean="0">
                <a:solidFill>
                  <a:srgbClr val="00B050"/>
                </a:solidFill>
                <a:cs typeface="PT Bold Heading" pitchFamily="2" charset="-78"/>
              </a:rPr>
              <a:t>بلبن:</a:t>
            </a:r>
            <a:r>
              <a:rPr lang="ar-SA" sz="2400" u="sng" dirty="0" smtClean="0">
                <a:solidFill>
                  <a:srgbClr val="00B050"/>
                </a:solidFill>
                <a:cs typeface="PT Bold Heading" pitchFamily="2" charset="-78"/>
              </a:rPr>
              <a:t> </a:t>
            </a:r>
          </a:p>
          <a:p>
            <a:pPr>
              <a:lnSpc>
                <a:spcPts val="1000"/>
              </a:lnSpc>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عمل على تقوية السلطة المركزية، وأعاد الهيبة إلى بلاطه وحكومته.</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أعاد تنظيم الجيش، وتدريبه على أحسن نظام.</a:t>
            </a:r>
          </a:p>
          <a:p>
            <a:pPr>
              <a:lnSpc>
                <a:spcPts val="1000"/>
              </a:lnSpc>
              <a:buFontTx/>
              <a:buChar char="-"/>
            </a:pPr>
            <a:endParaRPr lang="ar-SA" sz="1850" dirty="0" smtClean="0">
              <a:cs typeface="PT Bold Heading" pitchFamily="2" charset="-78"/>
            </a:endParaRPr>
          </a:p>
          <a:p>
            <a:pPr>
              <a:buFontTx/>
              <a:buChar char="-"/>
            </a:pPr>
            <a:r>
              <a:rPr lang="ar-SA" sz="1850" dirty="0">
                <a:cs typeface="PT Bold Heading" pitchFamily="2" charset="-78"/>
              </a:rPr>
              <a:t> </a:t>
            </a:r>
            <a:r>
              <a:rPr lang="ar-SA" sz="1850" dirty="0" smtClean="0">
                <a:cs typeface="PT Bold Heading" pitchFamily="2" charset="-78"/>
              </a:rPr>
              <a:t>أضعف من شأن القادة المماليك موالي ألتمش، الذين كانوا لا ينقطعون عن تدبير المؤامرات والدسائس التي تستهدف تقوية نفوذهم في الدولة على حساب </a:t>
            </a:r>
            <a:r>
              <a:rPr lang="ar-SA" sz="1850" dirty="0" err="1" smtClean="0">
                <a:cs typeface="PT Bold Heading" pitchFamily="2" charset="-78"/>
              </a:rPr>
              <a:t>السلطان.</a:t>
            </a:r>
            <a:r>
              <a:rPr lang="ar-SA" sz="1850" dirty="0" smtClean="0">
                <a:cs typeface="PT Bold Heading" pitchFamily="2" charset="-78"/>
              </a:rPr>
              <a:t> </a:t>
            </a:r>
          </a:p>
          <a:p>
            <a:pPr>
              <a:lnSpc>
                <a:spcPts val="1000"/>
              </a:lnSpc>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أعاد الأمن والنظام إلى ربوع دولته،ولتحقيق ذلك أعد جهازًا قويًا للجاسوسية، يحيطه بجميع أخبار </a:t>
            </a:r>
            <a:r>
              <a:rPr lang="ar-SA" sz="1950" dirty="0" err="1" smtClean="0">
                <a:cs typeface="PT Bold Heading" pitchFamily="2" charset="-78"/>
              </a:rPr>
              <a:t>الأدارات</a:t>
            </a:r>
            <a:r>
              <a:rPr lang="ar-SA" sz="1950" dirty="0" smtClean="0">
                <a:cs typeface="PT Bold Heading" pitchFamily="2" charset="-78"/>
              </a:rPr>
              <a:t> والمصالح الحكومية، ويكتبون له تقارير عن سير حكام الولايات، وسائر الموظفين.</a:t>
            </a:r>
            <a:endParaRPr lang="ar-SA" sz="195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1000"/>
                                        <p:tgtEl>
                                          <p:spTgt spid="4">
                                            <p:txEl>
                                              <p:pRg st="8" end="8"/>
                                            </p:txEl>
                                          </p:spTgt>
                                        </p:tgtEl>
                                      </p:cBhvr>
                                    </p:animEffect>
                                    <p:anim calcmode="lin" valueType="num">
                                      <p:cBhvr>
                                        <p:cTn id="3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Effect transition="in" filter="fade">
                                      <p:cBhvr>
                                        <p:cTn id="44" dur="1000"/>
                                        <p:tgtEl>
                                          <p:spTgt spid="4">
                                            <p:txEl>
                                              <p:pRg st="10" end="10"/>
                                            </p:txEl>
                                          </p:spTgt>
                                        </p:tgtEl>
                                      </p:cBhvr>
                                    </p:animEffect>
                                    <p:anim calcmode="lin" valueType="num">
                                      <p:cBhvr>
                                        <p:cTn id="4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4">
                                            <p:txEl>
                                              <p:pRg st="10" end="10"/>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fade">
                                      <p:cBhvr>
                                        <p:cTn id="52" dur="1000"/>
                                        <p:tgtEl>
                                          <p:spTgt spid="4">
                                            <p:txEl>
                                              <p:pRg st="12" end="12"/>
                                            </p:txEl>
                                          </p:spTgt>
                                        </p:tgtEl>
                                      </p:cBhvr>
                                    </p:animEffect>
                                    <p:anim calcmode="lin" valueType="num">
                                      <p:cBhvr>
                                        <p:cTn id="53"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4">
                                            <p:txEl>
                                              <p:pRg st="12" end="12"/>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nodeType="clickEffect">
                                  <p:stCondLst>
                                    <p:cond delay="0"/>
                                  </p:stCondLst>
                                  <p:childTnLst>
                                    <p:set>
                                      <p:cBhvr>
                                        <p:cTn id="59" dur="1" fill="hold">
                                          <p:stCondLst>
                                            <p:cond delay="0"/>
                                          </p:stCondLst>
                                        </p:cTn>
                                        <p:tgtEl>
                                          <p:spTgt spid="4">
                                            <p:txEl>
                                              <p:pRg st="14" end="14"/>
                                            </p:txEl>
                                          </p:spTgt>
                                        </p:tgtEl>
                                        <p:attrNameLst>
                                          <p:attrName>style.visibility</p:attrName>
                                        </p:attrNameLst>
                                      </p:cBhvr>
                                      <p:to>
                                        <p:strVal val="visible"/>
                                      </p:to>
                                    </p:set>
                                    <p:animEffect transition="in" filter="fade">
                                      <p:cBhvr>
                                        <p:cTn id="60" dur="1000"/>
                                        <p:tgtEl>
                                          <p:spTgt spid="4">
                                            <p:txEl>
                                              <p:pRg st="14" end="14"/>
                                            </p:txEl>
                                          </p:spTgt>
                                        </p:tgtEl>
                                      </p:cBhvr>
                                    </p:animEffect>
                                    <p:anim calcmode="lin" valueType="num">
                                      <p:cBhvr>
                                        <p:cTn id="61"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62" dur="900" decel="100000" fill="hold"/>
                                        <p:tgtEl>
                                          <p:spTgt spid="4">
                                            <p:txEl>
                                              <p:pRg st="14" end="14"/>
                                            </p:txEl>
                                          </p:spTgt>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4">
                                            <p:txEl>
                                              <p:pRg st="14" end="14"/>
                                            </p:txEl>
                                          </p:spTgt>
                                        </p:tgtEl>
                                        <p:attrNameLst>
                                          <p:attrName>ppt_y</p:attrName>
                                        </p:attrNameLst>
                                      </p:cBhvr>
                                      <p:tavLst>
                                        <p:tav tm="0">
                                          <p:val>
                                            <p:strVal val="#ppt_y-.03"/>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37" presetClass="entr" presetSubtype="0" fill="hold" nodeType="clickEffect">
                                  <p:stCondLst>
                                    <p:cond delay="0"/>
                                  </p:stCondLst>
                                  <p:childTnLst>
                                    <p:set>
                                      <p:cBhvr>
                                        <p:cTn id="67" dur="1" fill="hold">
                                          <p:stCondLst>
                                            <p:cond delay="0"/>
                                          </p:stCondLst>
                                        </p:cTn>
                                        <p:tgtEl>
                                          <p:spTgt spid="4">
                                            <p:txEl>
                                              <p:pRg st="16" end="16"/>
                                            </p:txEl>
                                          </p:spTgt>
                                        </p:tgtEl>
                                        <p:attrNameLst>
                                          <p:attrName>style.visibility</p:attrName>
                                        </p:attrNameLst>
                                      </p:cBhvr>
                                      <p:to>
                                        <p:strVal val="visible"/>
                                      </p:to>
                                    </p:set>
                                    <p:animEffect transition="in" filter="fade">
                                      <p:cBhvr>
                                        <p:cTn id="68" dur="1000"/>
                                        <p:tgtEl>
                                          <p:spTgt spid="4">
                                            <p:txEl>
                                              <p:pRg st="16" end="16"/>
                                            </p:txEl>
                                          </p:spTgt>
                                        </p:tgtEl>
                                      </p:cBhvr>
                                    </p:animEffect>
                                    <p:anim calcmode="lin" valueType="num">
                                      <p:cBhvr>
                                        <p:cTn id="69"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4">
                                            <p:txEl>
                                              <p:pRg st="16" end="16"/>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
                                            <p:txEl>
                                              <p:pRg st="16" end="1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88640"/>
            <a:ext cx="8892479" cy="5575885"/>
          </a:xfrm>
          <a:prstGeom prst="rect">
            <a:avLst/>
          </a:prstGeom>
          <a:noFill/>
        </p:spPr>
        <p:txBody>
          <a:bodyPr wrap="square" rtlCol="1">
            <a:spAutoFit/>
          </a:bodyPr>
          <a:lstStyle/>
          <a:p>
            <a:pPr>
              <a:buFont typeface="Arial" pitchFamily="34" charset="0"/>
              <a:buChar char="•"/>
            </a:pPr>
            <a:r>
              <a:rPr lang="ar-SA" sz="2400" u="sng" dirty="0" smtClean="0">
                <a:solidFill>
                  <a:srgbClr val="00B050"/>
                </a:solidFill>
                <a:cs typeface="PT Bold Heading" pitchFamily="2" charset="-78"/>
              </a:rPr>
              <a:t>المشاكل الداخلية التي واجهت غياث الدين </a:t>
            </a:r>
            <a:r>
              <a:rPr lang="ar-SA" sz="2400" u="sng" dirty="0" err="1" smtClean="0">
                <a:solidFill>
                  <a:srgbClr val="00B050"/>
                </a:solidFill>
                <a:cs typeface="PT Bold Heading" pitchFamily="2" charset="-78"/>
              </a:rPr>
              <a:t>بلبن:</a:t>
            </a:r>
            <a:endParaRPr lang="ar-SA" sz="2400" u="sng" dirty="0" smtClean="0">
              <a:solidFill>
                <a:srgbClr val="00B050"/>
              </a:solidFill>
              <a:cs typeface="PT Bold Heading" pitchFamily="2" charset="-78"/>
            </a:endParaRPr>
          </a:p>
          <a:p>
            <a:pPr>
              <a:lnSpc>
                <a:spcPts val="1000"/>
              </a:lnSpc>
              <a:buFont typeface="Arial" pitchFamily="34" charset="0"/>
              <a:buChar char="•"/>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بعد أن أعاد بلبن تنظيم إدارة الدولة، وأعاد إلى حكومة دهلي هيبتها، اتجه إلى القضاء على الفتن الداخلية في </a:t>
            </a:r>
            <a:r>
              <a:rPr lang="ar-SA" sz="2000" dirty="0" err="1" smtClean="0">
                <a:cs typeface="PT Bold Heading" pitchFamily="2" charset="-78"/>
              </a:rPr>
              <a:t>الدولة:</a:t>
            </a:r>
            <a:endParaRPr lang="ar-SA" sz="2000" dirty="0" smtClean="0">
              <a:cs typeface="PT Bold Heading" pitchFamily="2" charset="-78"/>
            </a:endParaRPr>
          </a:p>
          <a:p>
            <a:pPr>
              <a:lnSpc>
                <a:spcPts val="1000"/>
              </a:lnSpc>
              <a:buFontTx/>
              <a:buChar char="-"/>
            </a:pPr>
            <a:endParaRPr lang="ar-SA" sz="2000" dirty="0" smtClean="0">
              <a:cs typeface="PT Bold Heading" pitchFamily="2" charset="-78"/>
            </a:endParaRPr>
          </a:p>
          <a:p>
            <a:r>
              <a:rPr lang="ar-SA" sz="2000" dirty="0" smtClean="0">
                <a:cs typeface="PT Bold Heading" pitchFamily="2" charset="-78"/>
              </a:rPr>
              <a:t>1- ضرب بيد من حديد على يد أهالي </a:t>
            </a:r>
            <a:r>
              <a:rPr lang="ar-SA" sz="2000" dirty="0" smtClean="0">
                <a:solidFill>
                  <a:srgbClr val="FF0000"/>
                </a:solidFill>
                <a:cs typeface="PT Bold Heading" pitchFamily="2" charset="-78"/>
              </a:rPr>
              <a:t>مواتى</a:t>
            </a:r>
            <a:r>
              <a:rPr lang="ar-SA" sz="2000" dirty="0" smtClean="0">
                <a:cs typeface="PT Bold Heading" pitchFamily="2" charset="-78"/>
              </a:rPr>
              <a:t>، الذين قطعوا الطرق، وسرقوا المسافرين، وألحقوا بهم الضرر والأذى، وخصوصًا في بهار، ونهبوا القرى، وقتلوا الأبرياء، واقترب </a:t>
            </a:r>
            <a:r>
              <a:rPr lang="ar-SA" sz="2000" dirty="0" err="1" smtClean="0">
                <a:cs typeface="PT Bold Heading" pitchFamily="2" charset="-78"/>
              </a:rPr>
              <a:t>خطرههم</a:t>
            </a:r>
            <a:r>
              <a:rPr lang="ar-SA" sz="2000" dirty="0" smtClean="0">
                <a:cs typeface="PT Bold Heading" pitchFamily="2" charset="-78"/>
              </a:rPr>
              <a:t> </a:t>
            </a:r>
            <a:r>
              <a:rPr lang="ar-SA" sz="2000" dirty="0" err="1" smtClean="0">
                <a:cs typeface="PT Bold Heading" pitchFamily="2" charset="-78"/>
              </a:rPr>
              <a:t>وشرهم </a:t>
            </a:r>
            <a:r>
              <a:rPr lang="ar-SA" sz="2000" dirty="0" smtClean="0">
                <a:cs typeface="PT Bold Heading" pitchFamily="2" charset="-78"/>
              </a:rPr>
              <a:t>، من العاصمة دهلي.</a:t>
            </a:r>
          </a:p>
          <a:p>
            <a:pPr>
              <a:lnSpc>
                <a:spcPts val="1000"/>
              </a:lnSpc>
            </a:pPr>
            <a:endParaRPr lang="ar-SA" sz="2000" dirty="0" smtClean="0">
              <a:cs typeface="PT Bold Heading" pitchFamily="2" charset="-78"/>
            </a:endParaRPr>
          </a:p>
          <a:p>
            <a:pPr>
              <a:buFontTx/>
              <a:buChar char="-"/>
            </a:pPr>
            <a:r>
              <a:rPr lang="ar-SA" sz="1900" dirty="0" smtClean="0">
                <a:cs typeface="PT Bold Heading" pitchFamily="2" charset="-78"/>
              </a:rPr>
              <a:t>وخرج بلبن من دهلي وسار على رأس جيشه، </a:t>
            </a:r>
            <a:r>
              <a:rPr lang="ar-SA" sz="1900" dirty="0" err="1" smtClean="0">
                <a:cs typeface="PT Bold Heading" pitchFamily="2" charset="-78"/>
              </a:rPr>
              <a:t>لاخضاعهم</a:t>
            </a:r>
            <a:r>
              <a:rPr lang="ar-SA" sz="1900" dirty="0" smtClean="0">
                <a:cs typeface="PT Bold Heading" pitchFamily="2" charset="-78"/>
              </a:rPr>
              <a:t> وهاجمهم هجومًا عنيفًا، ومازال يتعقبهم </a:t>
            </a:r>
            <a:r>
              <a:rPr lang="ar-SA" sz="2000" dirty="0" smtClean="0">
                <a:cs typeface="PT Bold Heading" pitchFamily="2" charset="-78"/>
              </a:rPr>
              <a:t>حتى شتت شملهم، وأمر بتطهير البلاد من الغابات </a:t>
            </a:r>
            <a:r>
              <a:rPr lang="ar-SA" sz="2000" dirty="0" err="1" smtClean="0">
                <a:cs typeface="PT Bold Heading" pitchFamily="2" charset="-78"/>
              </a:rPr>
              <a:t>والادغال</a:t>
            </a:r>
            <a:r>
              <a:rPr lang="ar-SA" sz="2000" dirty="0" smtClean="0">
                <a:cs typeface="PT Bold Heading" pitchFamily="2" charset="-78"/>
              </a:rPr>
              <a:t> التي كانوا يحتمون بها، ومازال يتعقبهم، حتى قتل قائدهم.</a:t>
            </a:r>
          </a:p>
          <a:p>
            <a:pPr>
              <a:lnSpc>
                <a:spcPts val="1000"/>
              </a:lnSpc>
              <a:buFontTx/>
              <a:buChar char="-"/>
            </a:pPr>
            <a:endParaRPr lang="ar-SA" sz="195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رأى بلبن ضرورة المحافظة على الأمن والسلام في الدولة، فأقام الحصون في مختلف البلاد، يقيم بها شرطة لحماية الناس من عدوان اللصوص وقطاع الطرق.</a:t>
            </a:r>
          </a:p>
          <a:p>
            <a:pPr>
              <a:lnSpc>
                <a:spcPts val="1000"/>
              </a:lnSpc>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حول المناطق التي أستأصل منها الغابات إلى أراضي زراعية، يقيم فيها جند لحراستها من عبث العابثين، وبذلك استتب الأمن والنظام في الدولة.</a:t>
            </a:r>
          </a:p>
          <a:p>
            <a:endParaRPr lang="ar-SA" sz="2000" dirty="0">
              <a:cs typeface="PT Bold Heading" pitchFamily="2" charset="-78"/>
            </a:endParaRPr>
          </a:p>
          <a:p>
            <a:endParaRPr lang="ar-SA" sz="20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 calcmode="lin" valueType="num">
                                      <p:cBhvr>
                                        <p:cTn id="3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4">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p:cTn id="43"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92480" cy="3926716"/>
          </a:xfrm>
          <a:prstGeom prst="rect">
            <a:avLst/>
          </a:prstGeom>
          <a:noFill/>
        </p:spPr>
        <p:txBody>
          <a:bodyPr wrap="square" rtlCol="1">
            <a:spAutoFit/>
          </a:bodyPr>
          <a:lstStyle/>
          <a:p>
            <a:endParaRPr lang="ar-SA" dirty="0" smtClean="0"/>
          </a:p>
          <a:p>
            <a:endParaRPr lang="ar-SA" dirty="0" smtClean="0"/>
          </a:p>
          <a:p>
            <a:endParaRPr lang="ar-SA" dirty="0">
              <a:cs typeface="PT Bold Heading" pitchFamily="2" charset="-78"/>
            </a:endParaRPr>
          </a:p>
          <a:p>
            <a:r>
              <a:rPr lang="ar-SA" dirty="0" smtClean="0">
                <a:cs typeface="PT Bold Heading" pitchFamily="2" charset="-78"/>
              </a:rPr>
              <a:t>2</a:t>
            </a:r>
            <a:r>
              <a:rPr lang="ar-SA" sz="1950" dirty="0" smtClean="0">
                <a:cs typeface="PT Bold Heading" pitchFamily="2" charset="-78"/>
              </a:rPr>
              <a:t>- كذلك تعرضت سلطنة المماليك في الهند لخطر آخر من جانب الهندوس، في </a:t>
            </a:r>
            <a:r>
              <a:rPr lang="ar-SA" sz="1950" dirty="0" err="1" smtClean="0">
                <a:solidFill>
                  <a:srgbClr val="FF0000"/>
                </a:solidFill>
                <a:cs typeface="PT Bold Heading" pitchFamily="2" charset="-78"/>
              </a:rPr>
              <a:t>دواب</a:t>
            </a:r>
            <a:r>
              <a:rPr lang="ar-SA" sz="1950" dirty="0" err="1" smtClean="0">
                <a:cs typeface="PT Bold Heading" pitchFamily="2" charset="-78"/>
              </a:rPr>
              <a:t> </a:t>
            </a:r>
            <a:r>
              <a:rPr lang="ar-SA" sz="1950" dirty="0" smtClean="0">
                <a:cs typeface="PT Bold Heading" pitchFamily="2" charset="-78"/>
              </a:rPr>
              <a:t>، حيث قطعوا الطريق بين دهلي والبنغال، فقاومهم حتى ضعفوا ووهنوا، وقبض عليهم وأسرهم.</a:t>
            </a:r>
          </a:p>
          <a:p>
            <a:endParaRPr lang="ar-SA" sz="1950" dirty="0" smtClean="0">
              <a:cs typeface="PT Bold Heading" pitchFamily="2" charset="-78"/>
            </a:endParaRPr>
          </a:p>
          <a:p>
            <a:pPr>
              <a:lnSpc>
                <a:spcPts val="1000"/>
              </a:lnSpc>
            </a:pPr>
            <a:endParaRPr lang="ar-SA" sz="2000" dirty="0" smtClean="0">
              <a:cs typeface="PT Bold Heading" pitchFamily="2" charset="-78"/>
            </a:endParaRPr>
          </a:p>
          <a:p>
            <a:r>
              <a:rPr lang="ar-SA" sz="2000" dirty="0" smtClean="0">
                <a:cs typeface="PT Bold Heading" pitchFamily="2" charset="-78"/>
              </a:rPr>
              <a:t>3- واجه بلبن مشكلة اخرى من جانب المماليك الذين اعترضوا على توليته الحكم، وسعوا إلى الخلاص منه، وكان أمرهم قد قوي في عهد ألتمش وخلفاءه الذين منحوهم الاقطاعات الكبيرة، فطردهم بلبن من الخدمة العسكرية، وأمعن في عقابهم، وقتل كثير منهم، وتخلص من هذه الفئة نهائيًا.</a:t>
            </a:r>
            <a:endParaRPr lang="ar-SA" sz="2000" smtClean="0">
              <a:cs typeface="PT Bold Heading" pitchFamily="2" charset="-78"/>
            </a:endParaRPr>
          </a:p>
          <a:p>
            <a:endParaRPr lang="ar-SA" sz="2000" dirty="0" smtClean="0">
              <a:cs typeface="PT Bold Heading" pitchFamily="2" charset="-78"/>
            </a:endParaRPr>
          </a:p>
          <a:p>
            <a:pPr>
              <a:lnSpc>
                <a:spcPts val="1000"/>
              </a:lnSpc>
            </a:pPr>
            <a:endParaRPr lang="ar-SA" sz="2000" dirty="0" smtClean="0">
              <a:cs typeface="PT Bold Heading" pitchFamily="2" charset="-78"/>
            </a:endParaRPr>
          </a:p>
          <a:p>
            <a:r>
              <a:rPr lang="ar-SA" sz="2000" dirty="0">
                <a:cs typeface="PT Bold Heading" pitchFamily="2" charset="-78"/>
              </a:rPr>
              <a:t> </a:t>
            </a:r>
            <a:r>
              <a:rPr lang="ar-SA" sz="2000" dirty="0" smtClean="0">
                <a:cs typeface="PT Bold Heading" pitchFamily="2" charset="-78"/>
              </a:rPr>
              <a:t>وبهذه الجهود أصبح بلبن سلطانًا قويًا مهابًا يخشى بأسه رجال الدولة.</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16" dur="5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TotalTime>
  <Words>1710</Words>
  <Application>Microsoft Office PowerPoint</Application>
  <PresentationFormat>On-screen Show (4:3)</PresentationFormat>
  <Paragraphs>142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17</cp:revision>
  <dcterms:created xsi:type="dcterms:W3CDTF">2012-04-12T12:26:12Z</dcterms:created>
  <dcterms:modified xsi:type="dcterms:W3CDTF">2012-04-14T22:31:48Z</dcterms:modified>
</cp:coreProperties>
</file>