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6"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44" d="100"/>
          <a:sy n="44" d="100"/>
        </p:scale>
        <p:origin x="-69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008F1B4-0AAA-4F8D-B485-B9B5DB280C42}" type="datetimeFigureOut">
              <a:rPr lang="ar-SA" smtClean="0"/>
              <a:pPr/>
              <a:t>01/06/1433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A65F62E6-4847-457E-8791-59340AC8A364}"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008F1B4-0AAA-4F8D-B485-B9B5DB280C42}" type="datetimeFigureOut">
              <a:rPr lang="ar-SA" smtClean="0"/>
              <a:pPr/>
              <a:t>01/06/1433</a:t>
            </a:fld>
            <a:endParaRPr lang="ar-S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65F62E6-4847-457E-8791-59340AC8A364}"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700808"/>
            <a:ext cx="8640960" cy="2292935"/>
          </a:xfrm>
          <a:prstGeom prst="rect">
            <a:avLst/>
          </a:prstGeom>
          <a:noFill/>
        </p:spPr>
        <p:txBody>
          <a:bodyPr wrap="square" rtlCol="1">
            <a:spAutoFit/>
          </a:bodyPr>
          <a:lstStyle/>
          <a:p>
            <a:endParaRPr lang="ar-SA" dirty="0" smtClean="0"/>
          </a:p>
          <a:p>
            <a:pPr algn="ctr"/>
            <a:r>
              <a:rPr lang="ar-SA" sz="3200" dirty="0" smtClean="0">
                <a:cs typeface="PT Bold Heading" pitchFamily="2" charset="-78"/>
              </a:rPr>
              <a:t>المحاضرة  الثامنة</a:t>
            </a:r>
          </a:p>
          <a:p>
            <a:pPr algn="ctr">
              <a:buFontTx/>
              <a:buChar char="-"/>
            </a:pPr>
            <a:r>
              <a:rPr lang="ar-SA" sz="3200" dirty="0" smtClean="0">
                <a:cs typeface="PT Bold Heading" pitchFamily="2" charset="-78"/>
              </a:rPr>
              <a:t>تابع خلفاء شمس الدين </a:t>
            </a:r>
            <a:r>
              <a:rPr lang="ar-SA" sz="3200" dirty="0" err="1" smtClean="0">
                <a:cs typeface="PT Bold Heading" pitchFamily="2" charset="-78"/>
              </a:rPr>
              <a:t>ألتمش .</a:t>
            </a:r>
            <a:endParaRPr lang="ar-SA" sz="3200" dirty="0" smtClean="0">
              <a:cs typeface="PT Bold Heading" pitchFamily="2" charset="-78"/>
            </a:endParaRPr>
          </a:p>
          <a:p>
            <a:pPr algn="ctr">
              <a:buFontTx/>
              <a:buChar char="-"/>
            </a:pPr>
            <a:r>
              <a:rPr lang="ar-SA" sz="2950" dirty="0" smtClean="0">
                <a:cs typeface="PT Bold Heading" pitchFamily="2" charset="-78"/>
              </a:rPr>
              <a:t> السياسة الداخلية لسلطنة دهلي الإسلامية في العهد الخلجي.</a:t>
            </a:r>
          </a:p>
          <a:p>
            <a:pPr algn="ctr">
              <a:buFontTx/>
              <a:buChar char="-"/>
            </a:pPr>
            <a:r>
              <a:rPr lang="ar-SA" sz="3200" dirty="0">
                <a:cs typeface="PT Bold Heading" pitchFamily="2" charset="-78"/>
              </a:rPr>
              <a:t> </a:t>
            </a:r>
            <a:r>
              <a:rPr lang="ar-SA" sz="3200" dirty="0" smtClean="0">
                <a:cs typeface="PT Bold Heading" pitchFamily="2" charset="-78"/>
              </a:rPr>
              <a:t>الإمارات المستقلة في الهند عن دهلي.</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000"/>
                                        <p:tgtEl>
                                          <p:spTgt spid="4">
                                            <p:txEl>
                                              <p:pRg st="2" end="2"/>
                                            </p:txEl>
                                          </p:spTgt>
                                        </p:tgtEl>
                                      </p:cBhvr>
                                    </p:animEffect>
                                    <p:anim calcmode="lin" valueType="num">
                                      <p:cBhvr>
                                        <p:cTn id="1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1000"/>
                                        <p:tgtEl>
                                          <p:spTgt spid="4">
                                            <p:txEl>
                                              <p:pRg st="3" end="3"/>
                                            </p:txEl>
                                          </p:spTgt>
                                        </p:tgtEl>
                                      </p:cBhvr>
                                    </p:animEffect>
                                    <p:anim calcmode="lin" valueType="num">
                                      <p:cBhvr>
                                        <p:cTn id="2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1000"/>
                                        <p:tgtEl>
                                          <p:spTgt spid="4">
                                            <p:txEl>
                                              <p:pRg st="4" end="4"/>
                                            </p:txEl>
                                          </p:spTgt>
                                        </p:tgtEl>
                                      </p:cBhvr>
                                    </p:animEffect>
                                    <p:anim calcmode="lin" valueType="num">
                                      <p:cBhvr>
                                        <p:cTn id="3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640960" cy="5262979"/>
          </a:xfrm>
          <a:prstGeom prst="rect">
            <a:avLst/>
          </a:prstGeom>
          <a:noFill/>
        </p:spPr>
        <p:txBody>
          <a:bodyPr wrap="square" rtlCol="1">
            <a:spAutoFit/>
          </a:bodyPr>
          <a:lstStyle/>
          <a:p>
            <a:r>
              <a:rPr lang="ar-SA" sz="2800" u="sng" dirty="0" smtClean="0">
                <a:solidFill>
                  <a:srgbClr val="FF0000"/>
                </a:solidFill>
                <a:cs typeface="PT Bold Heading" pitchFamily="2" charset="-78"/>
              </a:rPr>
              <a:t> - المشاكل الخارجية في عهد غياث الدين </a:t>
            </a:r>
            <a:r>
              <a:rPr lang="ar-SA" sz="2800" u="sng" dirty="0" err="1" smtClean="0">
                <a:solidFill>
                  <a:srgbClr val="FF0000"/>
                </a:solidFill>
                <a:cs typeface="PT Bold Heading" pitchFamily="2" charset="-78"/>
              </a:rPr>
              <a:t>بلبن:</a:t>
            </a:r>
            <a:endParaRPr lang="ar-SA" sz="2800" u="sng" dirty="0" smtClean="0">
              <a:solidFill>
                <a:srgbClr val="FF0000"/>
              </a:solidFill>
              <a:cs typeface="PT Bold Heading" pitchFamily="2" charset="-78"/>
            </a:endParaRPr>
          </a:p>
          <a:p>
            <a:pPr>
              <a:lnSpc>
                <a:spcPts val="1000"/>
              </a:lnSpc>
            </a:pPr>
            <a:endParaRPr lang="ar-SA" sz="2800" u="sng" dirty="0" smtClean="0">
              <a:solidFill>
                <a:srgbClr val="FF0000"/>
              </a:solidFill>
              <a:cs typeface="PT Bold Heading" pitchFamily="2" charset="-78"/>
            </a:endParaRPr>
          </a:p>
          <a:p>
            <a:pPr>
              <a:buFontTx/>
              <a:buChar char="-"/>
            </a:pPr>
            <a:r>
              <a:rPr lang="ar-SA" sz="2000" dirty="0" smtClean="0">
                <a:cs typeface="PT Bold Heading" pitchFamily="2" charset="-78"/>
              </a:rPr>
              <a:t>لم يكد بلبن ينتهي من مشاكله الداخلية، إلا وواجه خطرًا خارجيًا جسيمًا، وهو خطر المغول الذين عادوا من جديد إلى تهديد الهند بعد ان زحفوا إلى بلاد العراق بقيادة هولاكو، واستولوا على بغداد، وقتلوا الخليفة المستعصم سنة </a:t>
            </a:r>
            <a:r>
              <a:rPr lang="ar-SA" sz="2000" dirty="0" err="1" smtClean="0">
                <a:cs typeface="PT Bold Heading" pitchFamily="2" charset="-78"/>
              </a:rPr>
              <a:t>656هـ</a:t>
            </a:r>
            <a:r>
              <a:rPr lang="ar-SA" sz="2000" dirty="0" smtClean="0">
                <a:cs typeface="PT Bold Heading" pitchFamily="2" charset="-78"/>
              </a:rPr>
              <a:t>/ </a:t>
            </a:r>
            <a:r>
              <a:rPr lang="ar-SA" sz="2000" dirty="0" err="1" smtClean="0">
                <a:cs typeface="PT Bold Heading" pitchFamily="2" charset="-78"/>
              </a:rPr>
              <a:t>1254م.</a:t>
            </a:r>
            <a:endParaRPr lang="ar-SA" sz="2000" dirty="0" smtClean="0">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sz="1900" dirty="0">
                <a:cs typeface="PT Bold Heading" pitchFamily="2" charset="-78"/>
              </a:rPr>
              <a:t> </a:t>
            </a:r>
            <a:r>
              <a:rPr lang="ar-SA" sz="1900" dirty="0" smtClean="0">
                <a:cs typeface="PT Bold Heading" pitchFamily="2" charset="-78"/>
              </a:rPr>
              <a:t>اعتزم المغول بعد انتصارهم في العراق، على التوجه إلى الهند بعد ان سمعوا عن ثروتها،  فأعد بلبن العدة لصد الاعداء عن بلاده، وبقي في دهلي لا يغادرها، وترك لقواده امر تعقب الخارجين عن سلطانه، حتى لا تتعرض العاصمة لخطر المغول، ولا تقاسي ما قاسته بغداد من ويلات.</a:t>
            </a:r>
          </a:p>
          <a:p>
            <a:pPr>
              <a:lnSpc>
                <a:spcPts val="1000"/>
              </a:lnSpc>
              <a:buFontTx/>
              <a:buChar char="-"/>
            </a:pPr>
            <a:endParaRPr lang="ar-SA" sz="2000" dirty="0" smtClean="0">
              <a:cs typeface="PT Bold Heading" pitchFamily="2" charset="-78"/>
            </a:endParaRPr>
          </a:p>
          <a:p>
            <a:pPr>
              <a:buFontTx/>
              <a:buChar char="-"/>
            </a:pPr>
            <a:r>
              <a:rPr lang="ar-SA" sz="2400" u="sng" dirty="0">
                <a:solidFill>
                  <a:srgbClr val="00B050"/>
                </a:solidFill>
                <a:cs typeface="PT Bold Heading" pitchFamily="2" charset="-78"/>
              </a:rPr>
              <a:t> </a:t>
            </a:r>
            <a:r>
              <a:rPr lang="ar-SA" sz="2400" u="sng" dirty="0" smtClean="0">
                <a:solidFill>
                  <a:srgbClr val="00B050"/>
                </a:solidFill>
                <a:cs typeface="PT Bold Heading" pitchFamily="2" charset="-78"/>
              </a:rPr>
              <a:t>خطة بلبن الدفاعية لصد خطر المغول</a:t>
            </a:r>
          </a:p>
          <a:p>
            <a:pPr>
              <a:lnSpc>
                <a:spcPts val="1000"/>
              </a:lnSpc>
              <a:buFontTx/>
              <a:buChar char="-"/>
            </a:pPr>
            <a:endParaRPr lang="ar-SA" sz="2000" dirty="0" smtClean="0">
              <a:cs typeface="PT Bold Heading" pitchFamily="2" charset="-78"/>
            </a:endParaRPr>
          </a:p>
          <a:p>
            <a:pPr>
              <a:buFontTx/>
              <a:buChar char="-"/>
            </a:pPr>
            <a:r>
              <a:rPr lang="ar-SA" sz="1950" dirty="0" smtClean="0">
                <a:cs typeface="PT Bold Heading" pitchFamily="2" charset="-78"/>
              </a:rPr>
              <a:t>أعاد بلبن بناء القلاع على الحدود، وأقام </a:t>
            </a:r>
            <a:r>
              <a:rPr lang="ar-SA" sz="1950" dirty="0" err="1" smtClean="0">
                <a:cs typeface="PT Bold Heading" pitchFamily="2" charset="-78"/>
              </a:rPr>
              <a:t>تحصينات</a:t>
            </a:r>
            <a:r>
              <a:rPr lang="ar-SA" sz="1950" dirty="0" smtClean="0">
                <a:cs typeface="PT Bold Heading" pitchFamily="2" charset="-78"/>
              </a:rPr>
              <a:t> جديدة مزودة بالجند والسلاح، كما زود جيشه بالأسلحة والمعدات.</a:t>
            </a:r>
          </a:p>
          <a:p>
            <a:pPr>
              <a:lnSpc>
                <a:spcPts val="1000"/>
              </a:lnSpc>
              <a:buFontTx/>
              <a:buChar char="-"/>
            </a:pPr>
            <a:endParaRPr lang="ar-SA" sz="2000" dirty="0" smtClean="0">
              <a:cs typeface="PT Bold Heading" pitchFamily="2" charset="-78"/>
            </a:endParaRPr>
          </a:p>
          <a:p>
            <a:pPr>
              <a:buFontTx/>
              <a:buChar char="-"/>
            </a:pPr>
            <a:r>
              <a:rPr lang="ar-SA" sz="1900" dirty="0">
                <a:cs typeface="PT Bold Heading" pitchFamily="2" charset="-78"/>
              </a:rPr>
              <a:t> </a:t>
            </a:r>
            <a:r>
              <a:rPr lang="ar-SA" sz="1900" dirty="0" smtClean="0">
                <a:cs typeface="PT Bold Heading" pitchFamily="2" charset="-78"/>
              </a:rPr>
              <a:t>أسند  القيادات العسكرية إلى رجال أكفاء، وعين ابنه </a:t>
            </a:r>
            <a:r>
              <a:rPr lang="ar-SA" sz="1900" dirty="0" smtClean="0">
                <a:solidFill>
                  <a:srgbClr val="C00000"/>
                </a:solidFill>
                <a:cs typeface="PT Bold Heading" pitchFamily="2" charset="-78"/>
              </a:rPr>
              <a:t>محمد </a:t>
            </a:r>
            <a:r>
              <a:rPr lang="ar-SA" sz="1900" dirty="0" smtClean="0">
                <a:cs typeface="PT Bold Heading" pitchFamily="2" charset="-78"/>
              </a:rPr>
              <a:t>حاكمًا على الملتان، ووضع ابنه الثاني </a:t>
            </a:r>
            <a:r>
              <a:rPr lang="ar-SA" sz="1900" dirty="0" err="1" smtClean="0">
                <a:solidFill>
                  <a:srgbClr val="C00000"/>
                </a:solidFill>
                <a:cs typeface="PT Bold Heading" pitchFamily="2" charset="-78"/>
              </a:rPr>
              <a:t>بغراخان</a:t>
            </a:r>
            <a:r>
              <a:rPr lang="ar-SA" sz="1900" dirty="0" smtClean="0">
                <a:solidFill>
                  <a:srgbClr val="C00000"/>
                </a:solidFill>
                <a:cs typeface="PT Bold Heading" pitchFamily="2" charset="-78"/>
              </a:rPr>
              <a:t> </a:t>
            </a:r>
            <a:r>
              <a:rPr lang="ar-SA" sz="1900" dirty="0" smtClean="0">
                <a:cs typeface="PT Bold Heading" pitchFamily="2" charset="-78"/>
              </a:rPr>
              <a:t>على حراسة </a:t>
            </a:r>
            <a:r>
              <a:rPr lang="ar-SA" sz="1900" dirty="0" smtClean="0">
                <a:solidFill>
                  <a:srgbClr val="FF0000"/>
                </a:solidFill>
                <a:cs typeface="PT Bold Heading" pitchFamily="2" charset="-78"/>
              </a:rPr>
              <a:t>سمنة</a:t>
            </a:r>
            <a:r>
              <a:rPr lang="ar-SA" sz="1900" dirty="0" smtClean="0">
                <a:cs typeface="PT Bold Heading" pitchFamily="2" charset="-78"/>
              </a:rPr>
              <a:t> و</a:t>
            </a:r>
            <a:r>
              <a:rPr lang="ar-SA" sz="1900" dirty="0" smtClean="0">
                <a:solidFill>
                  <a:srgbClr val="FF0000"/>
                </a:solidFill>
                <a:cs typeface="PT Bold Heading" pitchFamily="2" charset="-78"/>
              </a:rPr>
              <a:t>سنام</a:t>
            </a:r>
            <a:r>
              <a:rPr lang="ar-SA" sz="1900" dirty="0" smtClean="0">
                <a:cs typeface="PT Bold Heading" pitchFamily="2" charset="-78"/>
              </a:rPr>
              <a:t>.</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كان لهذه الخطة الدفاعية أثرها الكبير في درء خطر المغول عن ديار الهند، فحين هاجموها سنة </a:t>
            </a:r>
            <a:r>
              <a:rPr lang="ar-SA" sz="2000" dirty="0" err="1" smtClean="0">
                <a:cs typeface="PT Bold Heading" pitchFamily="2" charset="-78"/>
              </a:rPr>
              <a:t>1279م</a:t>
            </a:r>
            <a:r>
              <a:rPr lang="ar-SA" sz="2000" dirty="0" smtClean="0">
                <a:cs typeface="PT Bold Heading" pitchFamily="2" charset="-78"/>
              </a:rPr>
              <a:t>، تعقبهم محمد وهزمهم، ودفع خطرهم عن بلاد الهند.</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p:cTn id="37"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9" dur="500"/>
                                        <p:tgtEl>
                                          <p:spTgt spid="4">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p:cTn id="51"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16632"/>
            <a:ext cx="8640960" cy="6842899"/>
          </a:xfrm>
          <a:prstGeom prst="rect">
            <a:avLst/>
          </a:prstGeom>
          <a:noFill/>
        </p:spPr>
        <p:txBody>
          <a:bodyPr wrap="square" rtlCol="1">
            <a:spAutoFit/>
          </a:bodyPr>
          <a:lstStyle/>
          <a:p>
            <a:pPr>
              <a:buFontTx/>
              <a:buChar char="-"/>
            </a:pPr>
            <a:r>
              <a:rPr lang="ar-SA" sz="2800" u="sng" dirty="0" smtClean="0">
                <a:solidFill>
                  <a:srgbClr val="FF0000"/>
                </a:solidFill>
                <a:cs typeface="PT Bold Heading" pitchFamily="2" charset="-78"/>
              </a:rPr>
              <a:t>عودة المشاكل الداخلية في عهد </a:t>
            </a:r>
            <a:r>
              <a:rPr lang="ar-SA" sz="2800" u="sng" dirty="0" err="1" smtClean="0">
                <a:solidFill>
                  <a:srgbClr val="FF0000"/>
                </a:solidFill>
                <a:cs typeface="PT Bold Heading" pitchFamily="2" charset="-78"/>
              </a:rPr>
              <a:t>بلبن:</a:t>
            </a:r>
            <a:endParaRPr lang="ar-SA" sz="2800" u="sng" dirty="0" smtClean="0">
              <a:solidFill>
                <a:srgbClr val="FF0000"/>
              </a:solidFill>
              <a:cs typeface="PT Bold Heading" pitchFamily="2" charset="-78"/>
            </a:endParaRPr>
          </a:p>
          <a:p>
            <a:pPr>
              <a:lnSpc>
                <a:spcPts val="1000"/>
              </a:lnSpc>
              <a:buFontTx/>
              <a:buChar char="-"/>
            </a:pPr>
            <a:endParaRPr lang="ar-SA" sz="2800" u="sng" dirty="0" smtClean="0">
              <a:solidFill>
                <a:srgbClr val="FF0000"/>
              </a:solidFill>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كان لانشغال الحكومة الهندية في دفع خطر المغول، دور كبير في بروز مشكلة أخرى داخلية، </a:t>
            </a:r>
            <a:r>
              <a:rPr lang="ar-SA" sz="1950" dirty="0" smtClean="0">
                <a:cs typeface="PT Bold Heading" pitchFamily="2" charset="-78"/>
              </a:rPr>
              <a:t>ذلك أن البنغال بقيادة واليها </a:t>
            </a:r>
            <a:r>
              <a:rPr lang="ar-SA" sz="1950" dirty="0" smtClean="0">
                <a:solidFill>
                  <a:srgbClr val="C00000"/>
                </a:solidFill>
                <a:cs typeface="PT Bold Heading" pitchFamily="2" charset="-78"/>
              </a:rPr>
              <a:t>طغرل </a:t>
            </a:r>
            <a:r>
              <a:rPr lang="ar-SA" sz="1950" dirty="0" smtClean="0">
                <a:cs typeface="PT Bold Heading" pitchFamily="2" charset="-78"/>
              </a:rPr>
              <a:t>عادت إلى محاولة الاستقلال عن دهلي، ولقب واليها نفسه مغيث الدين، وأمر بإقامة الخطبة باسمه، ونقش اسمه على السكة بدلاً من بلبن.</a:t>
            </a:r>
          </a:p>
          <a:p>
            <a:pPr>
              <a:lnSpc>
                <a:spcPts val="1000"/>
              </a:lnSpc>
              <a:buFontTx/>
              <a:buChar char="-"/>
            </a:pPr>
            <a:endParaRPr lang="ar-SA" sz="195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أرسل السلطان جيشًا بقيادة </a:t>
            </a:r>
            <a:r>
              <a:rPr lang="ar-SA" sz="2000" dirty="0" smtClean="0">
                <a:solidFill>
                  <a:srgbClr val="C00000"/>
                </a:solidFill>
                <a:cs typeface="PT Bold Heading" pitchFamily="2" charset="-78"/>
              </a:rPr>
              <a:t>أمير خان </a:t>
            </a:r>
            <a:r>
              <a:rPr lang="ar-SA" sz="2000" dirty="0" smtClean="0">
                <a:cs typeface="PT Bold Heading" pitchFamily="2" charset="-78"/>
              </a:rPr>
              <a:t>لإخضاع طغرل، وإعادة البنغال إلى الخضوع للحكومة المركزية، لكن طغرل انتصر على أمير خان، وغضب بلبن من قائده، وحمله مسئولية الهزيمة التي لحقت به، وحكم عليه بالإعدام.</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أرسل بلبن جيشًا آخر إلى البنغال لسحق تمرد طغرل، لكن هذا الجيش لقى مصير سابقه.</a:t>
            </a:r>
          </a:p>
          <a:p>
            <a:pPr>
              <a:lnSpc>
                <a:spcPts val="1000"/>
              </a:lnSpc>
              <a:buFontTx/>
              <a:buChar char="-"/>
            </a:pPr>
            <a:endParaRPr lang="ar-SA" sz="1950" dirty="0" smtClean="0">
              <a:cs typeface="PT Bold Heading" pitchFamily="2" charset="-78"/>
            </a:endParaRPr>
          </a:p>
          <a:p>
            <a:pPr>
              <a:buFontTx/>
              <a:buChar char="-"/>
            </a:pPr>
            <a:r>
              <a:rPr lang="ar-SA" sz="2000" dirty="0">
                <a:cs typeface="PT Bold Heading" pitchFamily="2" charset="-78"/>
              </a:rPr>
              <a:t> </a:t>
            </a:r>
            <a:r>
              <a:rPr lang="ar-SA" sz="1900" dirty="0" smtClean="0">
                <a:cs typeface="PT Bold Heading" pitchFamily="2" charset="-78"/>
              </a:rPr>
              <a:t>بعد هذه الهزيمة الثانية، سار بلبن بنفسه إلى البنغال لإعادتها إلى حوزته، وصحبه ابنه </a:t>
            </a:r>
            <a:r>
              <a:rPr lang="ar-SA" sz="1900" dirty="0" err="1" smtClean="0">
                <a:cs typeface="PT Bold Heading" pitchFamily="2" charset="-78"/>
              </a:rPr>
              <a:t>بغراخان</a:t>
            </a:r>
            <a:r>
              <a:rPr lang="ar-SA" sz="1900" dirty="0" smtClean="0">
                <a:cs typeface="PT Bold Heading" pitchFamily="2" charset="-78"/>
              </a:rPr>
              <a:t>، وحينما اقترب السلطان من البنغال أخذ طغرل الجزع والفزع، وفر هو ورجاله إلى الغابات المجاورة لشرق البنغال في </a:t>
            </a:r>
            <a:r>
              <a:rPr lang="ar-SA" sz="1900" dirty="0" smtClean="0">
                <a:solidFill>
                  <a:srgbClr val="FF0000"/>
                </a:solidFill>
                <a:cs typeface="PT Bold Heading" pitchFamily="2" charset="-78"/>
              </a:rPr>
              <a:t>جاجنكر.</a:t>
            </a:r>
          </a:p>
          <a:p>
            <a:pPr>
              <a:lnSpc>
                <a:spcPts val="1000"/>
              </a:lnSpc>
              <a:buFontTx/>
              <a:buChar char="-"/>
            </a:pPr>
            <a:endParaRPr lang="ar-SA" sz="1950" dirty="0" smtClean="0">
              <a:cs typeface="PT Bold Heading" pitchFamily="2" charset="-78"/>
            </a:endParaRPr>
          </a:p>
          <a:p>
            <a:pPr>
              <a:buFontTx/>
              <a:buChar char="-"/>
            </a:pPr>
            <a:r>
              <a:rPr lang="ar-SA" sz="1900" dirty="0">
                <a:cs typeface="PT Bold Heading" pitchFamily="2" charset="-78"/>
              </a:rPr>
              <a:t> </a:t>
            </a:r>
            <a:r>
              <a:rPr lang="ar-SA" sz="1900" dirty="0" smtClean="0">
                <a:cs typeface="PT Bold Heading" pitchFamily="2" charset="-78"/>
              </a:rPr>
              <a:t>ارسل السلطان فرقة من الجيش لتعقب المتمردين، وعثروا عليهم بالفعل، وشاهدوهم يشربون </a:t>
            </a:r>
            <a:r>
              <a:rPr lang="ar-SA" sz="1950" dirty="0" smtClean="0">
                <a:cs typeface="PT Bold Heading" pitchFamily="2" charset="-78"/>
              </a:rPr>
              <a:t>ويلهون، والفيلة تتجول بين الاشجار، والخيول والمواشي تتغذى على النباتات، فباغتوهم على حين غفلة منهم، وما زالوا بهم حتى افنوهم عن آخرهم وقتلوا زعيمهم طغرل.</a:t>
            </a:r>
          </a:p>
          <a:p>
            <a:pPr>
              <a:lnSpc>
                <a:spcPts val="1000"/>
              </a:lnSpc>
              <a:buFontTx/>
              <a:buChar char="-"/>
            </a:pPr>
            <a:endParaRPr lang="ar-SA" sz="195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ولكي يضمن السلطان بقاء البنغال على الولاء لدهلي، عهد إلى ابنه </a:t>
            </a:r>
            <a:r>
              <a:rPr lang="ar-SA" sz="1950" dirty="0" err="1" smtClean="0">
                <a:cs typeface="PT Bold Heading" pitchFamily="2" charset="-78"/>
              </a:rPr>
              <a:t>بغراخان</a:t>
            </a:r>
            <a:r>
              <a:rPr lang="ar-SA" sz="1950" dirty="0" smtClean="0">
                <a:cs typeface="PT Bold Heading" pitchFamily="2" charset="-78"/>
              </a:rPr>
              <a:t> بحكم البنغال، فحكمها هو وأعقابه أكثر من نصف قرن.</a:t>
            </a:r>
          </a:p>
          <a:p>
            <a:pPr>
              <a:buFontTx/>
              <a:buChar char="-"/>
            </a:pPr>
            <a:endParaRPr lang="ar-SA" sz="1950" dirty="0" smtClean="0">
              <a:cs typeface="PT Bold Heading" pitchFamily="2" charset="-78"/>
            </a:endParaRPr>
          </a:p>
          <a:p>
            <a:pPr>
              <a:buFontTx/>
              <a:buChar char="-"/>
            </a:pPr>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 calcmode="lin" valueType="num">
                                      <p:cBhvr>
                                        <p:cTn id="36"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8" dur="500"/>
                                        <p:tgtEl>
                                          <p:spTgt spid="4">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 calcmode="lin" valueType="num">
                                      <p:cBhvr>
                                        <p:cTn id="43"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5" dur="500"/>
                                        <p:tgtEl>
                                          <p:spTgt spid="4">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nodeType="clickEffect">
                                  <p:stCondLst>
                                    <p:cond delay="0"/>
                                  </p:stCondLst>
                                  <p:childTnLst>
                                    <p:set>
                                      <p:cBhvr>
                                        <p:cTn id="49" dur="1" fill="hold">
                                          <p:stCondLst>
                                            <p:cond delay="0"/>
                                          </p:stCondLst>
                                        </p:cTn>
                                        <p:tgtEl>
                                          <p:spTgt spid="4">
                                            <p:txEl>
                                              <p:pRg st="12" end="12"/>
                                            </p:txEl>
                                          </p:spTgt>
                                        </p:tgtEl>
                                        <p:attrNameLst>
                                          <p:attrName>style.visibility</p:attrName>
                                        </p:attrNameLst>
                                      </p:cBhvr>
                                      <p:to>
                                        <p:strVal val="visible"/>
                                      </p:to>
                                    </p:set>
                                    <p:anim calcmode="lin" valueType="num">
                                      <p:cBhvr>
                                        <p:cTn id="50"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1"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2"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640960" cy="6370975"/>
          </a:xfrm>
          <a:prstGeom prst="rect">
            <a:avLst/>
          </a:prstGeom>
          <a:noFill/>
        </p:spPr>
        <p:txBody>
          <a:bodyPr wrap="square" rtlCol="1">
            <a:spAutoFit/>
          </a:bodyPr>
          <a:lstStyle/>
          <a:p>
            <a:pPr>
              <a:buFontTx/>
              <a:buChar char="-"/>
            </a:pPr>
            <a:r>
              <a:rPr lang="ar-SA" sz="2800" u="sng" dirty="0" smtClean="0">
                <a:solidFill>
                  <a:srgbClr val="FF0000"/>
                </a:solidFill>
                <a:cs typeface="PT Bold Heading" pitchFamily="2" charset="-78"/>
              </a:rPr>
              <a:t>جهود غياث الدين بلبن في إقرار الأمن وتنظيم </a:t>
            </a:r>
            <a:r>
              <a:rPr lang="ar-SA" sz="2800" u="sng" dirty="0" err="1" smtClean="0">
                <a:solidFill>
                  <a:srgbClr val="FF0000"/>
                </a:solidFill>
                <a:cs typeface="PT Bold Heading" pitchFamily="2" charset="-78"/>
              </a:rPr>
              <a:t>الدولة:</a:t>
            </a:r>
            <a:endParaRPr lang="ar-SA" sz="2800" u="sng" dirty="0" smtClean="0">
              <a:solidFill>
                <a:srgbClr val="FF0000"/>
              </a:solidFill>
              <a:cs typeface="PT Bold Heading" pitchFamily="2" charset="-78"/>
            </a:endParaRPr>
          </a:p>
          <a:p>
            <a:pPr>
              <a:lnSpc>
                <a:spcPts val="1000"/>
              </a:lnSpc>
              <a:buFontTx/>
              <a:buChar char="-"/>
            </a:pPr>
            <a:endParaRPr lang="ar-SA" sz="2800" u="sng" dirty="0" smtClean="0">
              <a:solidFill>
                <a:srgbClr val="FF0000"/>
              </a:solidFill>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توفي بلبن  في سنة </a:t>
            </a:r>
            <a:r>
              <a:rPr lang="ar-SA" sz="2000" dirty="0" err="1" smtClean="0">
                <a:cs typeface="PT Bold Heading" pitchFamily="2" charset="-78"/>
              </a:rPr>
              <a:t>1287م</a:t>
            </a:r>
            <a:r>
              <a:rPr lang="ar-SA" sz="2000" dirty="0" smtClean="0">
                <a:cs typeface="PT Bold Heading" pitchFamily="2" charset="-78"/>
              </a:rPr>
              <a:t>، بعد وفاة ابنه محمد وهو يقاتل المغول، فلم يحتمل صدمة موت ابنه، فتوفي بعدها، بعد حكم دام أربعين سنة.</a:t>
            </a:r>
          </a:p>
          <a:p>
            <a:pPr>
              <a:lnSpc>
                <a:spcPts val="1000"/>
              </a:lnSpc>
              <a:buFontTx/>
              <a:buChar char="-"/>
            </a:pPr>
            <a:endParaRPr lang="ar-SA" sz="200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يعتبر بلبن من اعظم حكام الهند في تاريخها الوسيط، فقد تغلب على الصعوبات الكبيرة التي واجهته.</a:t>
            </a:r>
          </a:p>
          <a:p>
            <a:pPr>
              <a:lnSpc>
                <a:spcPts val="1000"/>
              </a:lnSpc>
              <a:buFontTx/>
              <a:buChar char="-"/>
            </a:pPr>
            <a:endParaRPr lang="ar-SA" sz="1950" dirty="0" smtClean="0">
              <a:cs typeface="PT Bold Heading" pitchFamily="2" charset="-78"/>
            </a:endParaRPr>
          </a:p>
          <a:p>
            <a:r>
              <a:rPr lang="ar-SA" sz="2000" dirty="0" smtClean="0">
                <a:cs typeface="PT Bold Heading" pitchFamily="2" charset="-78"/>
              </a:rPr>
              <a:t>1- وقف في وجه الامراء الهنادكة، الذين حاولوا النيل من سلطانه.</a:t>
            </a:r>
          </a:p>
          <a:p>
            <a:r>
              <a:rPr lang="ar-SA" sz="2000" dirty="0" smtClean="0">
                <a:cs typeface="PT Bold Heading" pitchFamily="2" charset="-78"/>
              </a:rPr>
              <a:t>2- قهر </a:t>
            </a:r>
            <a:r>
              <a:rPr lang="ar-SA" sz="2000" dirty="0" err="1" smtClean="0">
                <a:cs typeface="PT Bold Heading" pitchFamily="2" charset="-78"/>
              </a:rPr>
              <a:t>العصاة</a:t>
            </a:r>
            <a:r>
              <a:rPr lang="ar-SA" sz="2000" dirty="0" smtClean="0">
                <a:cs typeface="PT Bold Heading" pitchFamily="2" charset="-78"/>
              </a:rPr>
              <a:t> والمفسدين.</a:t>
            </a:r>
          </a:p>
          <a:p>
            <a:r>
              <a:rPr lang="ar-SA" sz="2000" dirty="0" smtClean="0">
                <a:cs typeface="PT Bold Heading" pitchFamily="2" charset="-78"/>
              </a:rPr>
              <a:t>3- تمكن من درء خطر المغول عن البلاد.</a:t>
            </a:r>
          </a:p>
          <a:p>
            <a:r>
              <a:rPr lang="ar-SA" sz="2000" dirty="0" smtClean="0">
                <a:cs typeface="PT Bold Heading" pitchFamily="2" charset="-78"/>
              </a:rPr>
              <a:t>4- أقر الامن والنظام في ربوع الدولة.</a:t>
            </a:r>
          </a:p>
          <a:p>
            <a:r>
              <a:rPr lang="ar-SA" sz="2000" dirty="0" smtClean="0">
                <a:cs typeface="PT Bold Heading" pitchFamily="2" charset="-78"/>
              </a:rPr>
              <a:t>5- اشتد في معاقبة الخارجين على القانون والعدالة.</a:t>
            </a:r>
          </a:p>
          <a:p>
            <a:r>
              <a:rPr lang="ar-SA" sz="2000" dirty="0" smtClean="0">
                <a:cs typeface="PT Bold Heading" pitchFamily="2" charset="-78"/>
              </a:rPr>
              <a:t>6- اتخذ لنفسه بلاطًا مهيبًا له مراسم معينة، ورجالاً يرتدون أزياء معينة، ومظاهر خاصة.</a:t>
            </a:r>
          </a:p>
          <a:p>
            <a:r>
              <a:rPr lang="ar-SA" sz="2000" dirty="0" smtClean="0">
                <a:cs typeface="PT Bold Heading" pitchFamily="2" charset="-78"/>
              </a:rPr>
              <a:t>7- اتخذ رجالاً أكفاء في إدارة شئون الدولة.</a:t>
            </a:r>
          </a:p>
          <a:p>
            <a:r>
              <a:rPr lang="ar-SA" sz="2000" dirty="0" smtClean="0">
                <a:cs typeface="PT Bold Heading" pitchFamily="2" charset="-78"/>
              </a:rPr>
              <a:t>8- لم يستطع توسيع رقعة دولته لانشغاله طوال حكمه بمشاكل الدولة الداخلية والخارجية.</a:t>
            </a:r>
          </a:p>
          <a:p>
            <a:r>
              <a:rPr lang="ar-SA" sz="2000" dirty="0" smtClean="0">
                <a:cs typeface="PT Bold Heading" pitchFamily="2" charset="-78"/>
              </a:rPr>
              <a:t>9- لم يأل جهدًا في سبيل حماية الدين والمحافظة على الشريعة.</a:t>
            </a:r>
          </a:p>
          <a:p>
            <a:r>
              <a:rPr lang="ar-SA" sz="1900" dirty="0" smtClean="0">
                <a:cs typeface="PT Bold Heading" pitchFamily="2" charset="-78"/>
              </a:rPr>
              <a:t>10- أقر العدالة، وبنى دارًا أسماها دار الأمن، لرفع المظالم عن رعاياه، وتخفيف اعباء الحياة عليهم.</a:t>
            </a:r>
          </a:p>
          <a:p>
            <a:r>
              <a:rPr lang="ar-SA" sz="2000" dirty="0" smtClean="0">
                <a:cs typeface="PT Bold Heading" pitchFamily="2" charset="-78"/>
              </a:rPr>
              <a:t>11- ساوى بين رعاياه المسلمين والهنادكة، امام القانون.</a:t>
            </a:r>
          </a:p>
          <a:p>
            <a:r>
              <a:rPr lang="ar-SA" dirty="0" smtClean="0">
                <a:cs typeface="PT Bold Heading" pitchFamily="2" charset="-78"/>
              </a:rPr>
              <a:t>12- اهتم بالفنون والآداب، وحرص على رفع شان مجتمعه، فشجع الناس على التحلي بتعاليم الإسلام.</a:t>
            </a:r>
          </a:p>
          <a:p>
            <a:r>
              <a:rPr lang="ar-SA" sz="1950" dirty="0" smtClean="0">
                <a:cs typeface="PT Bold Heading" pitchFamily="2" charset="-78"/>
              </a:rPr>
              <a:t>13- أكرم وفادة الشخصيات الإسلامية الكبيرة التي لجأت إلى الهند فرارًا من بطش وجور المغول، وكان من بين هولاء فريق من بني العباس، ومن امراء خوارزم وغيرهم.</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1000"/>
                                        <p:tgtEl>
                                          <p:spTgt spid="4">
                                            <p:txEl>
                                              <p:pRg st="7" end="7"/>
                                            </p:txEl>
                                          </p:spTgt>
                                        </p:tgtEl>
                                      </p:cBhvr>
                                    </p:animEffect>
                                    <p:anim calcmode="lin" valueType="num">
                                      <p:cBhvr>
                                        <p:cTn id="3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nodeType="click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Effect transition="in" filter="fade">
                                      <p:cBhvr>
                                        <p:cTn id="45" dur="1000"/>
                                        <p:tgtEl>
                                          <p:spTgt spid="4">
                                            <p:txEl>
                                              <p:pRg st="8" end="8"/>
                                            </p:txEl>
                                          </p:spTgt>
                                        </p:tgtEl>
                                      </p:cBhvr>
                                    </p:animEffect>
                                    <p:anim calcmode="lin" valueType="num">
                                      <p:cBhvr>
                                        <p:cTn id="4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nodeType="clickEffect">
                                  <p:stCondLst>
                                    <p:cond delay="0"/>
                                  </p:stCondLst>
                                  <p:childTnLst>
                                    <p:set>
                                      <p:cBhvr>
                                        <p:cTn id="52" dur="1" fill="hold">
                                          <p:stCondLst>
                                            <p:cond delay="0"/>
                                          </p:stCondLst>
                                        </p:cTn>
                                        <p:tgtEl>
                                          <p:spTgt spid="4">
                                            <p:txEl>
                                              <p:pRg st="9" end="9"/>
                                            </p:txEl>
                                          </p:spTgt>
                                        </p:tgtEl>
                                        <p:attrNameLst>
                                          <p:attrName>style.visibility</p:attrName>
                                        </p:attrNameLst>
                                      </p:cBhvr>
                                      <p:to>
                                        <p:strVal val="visible"/>
                                      </p:to>
                                    </p:set>
                                    <p:animEffect transition="in" filter="fade">
                                      <p:cBhvr>
                                        <p:cTn id="53" dur="1000"/>
                                        <p:tgtEl>
                                          <p:spTgt spid="4">
                                            <p:txEl>
                                              <p:pRg st="9" end="9"/>
                                            </p:txEl>
                                          </p:spTgt>
                                        </p:tgtEl>
                                      </p:cBhvr>
                                    </p:animEffect>
                                    <p:anim calcmode="lin" valueType="num">
                                      <p:cBhvr>
                                        <p:cTn id="5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5"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7" presetClass="entr" presetSubtype="0" fill="hold" nodeType="click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animEffect transition="in" filter="fade">
                                      <p:cBhvr>
                                        <p:cTn id="61" dur="1000"/>
                                        <p:tgtEl>
                                          <p:spTgt spid="4">
                                            <p:txEl>
                                              <p:pRg st="10" end="10"/>
                                            </p:txEl>
                                          </p:spTgt>
                                        </p:tgtEl>
                                      </p:cBhvr>
                                    </p:animEffect>
                                    <p:anim calcmode="lin" valueType="num">
                                      <p:cBhvr>
                                        <p:cTn id="6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4">
                                            <p:txEl>
                                              <p:pRg st="10" end="10"/>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4">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nodeType="clickEffect">
                                  <p:stCondLst>
                                    <p:cond delay="0"/>
                                  </p:stCondLst>
                                  <p:childTnLst>
                                    <p:set>
                                      <p:cBhvr>
                                        <p:cTn id="68" dur="1" fill="hold">
                                          <p:stCondLst>
                                            <p:cond delay="0"/>
                                          </p:stCondLst>
                                        </p:cTn>
                                        <p:tgtEl>
                                          <p:spTgt spid="4">
                                            <p:txEl>
                                              <p:pRg st="11" end="11"/>
                                            </p:txEl>
                                          </p:spTgt>
                                        </p:tgtEl>
                                        <p:attrNameLst>
                                          <p:attrName>style.visibility</p:attrName>
                                        </p:attrNameLst>
                                      </p:cBhvr>
                                      <p:to>
                                        <p:strVal val="visible"/>
                                      </p:to>
                                    </p:set>
                                    <p:animEffect transition="in" filter="fade">
                                      <p:cBhvr>
                                        <p:cTn id="69" dur="1000"/>
                                        <p:tgtEl>
                                          <p:spTgt spid="4">
                                            <p:txEl>
                                              <p:pRg st="11" end="11"/>
                                            </p:txEl>
                                          </p:spTgt>
                                        </p:tgtEl>
                                      </p:cBhvr>
                                    </p:animEffect>
                                    <p:anim calcmode="lin" valueType="num">
                                      <p:cBhvr>
                                        <p:cTn id="70"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71"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7" presetClass="entr" presetSubtype="0" fill="hold" nodeType="clickEffect">
                                  <p:stCondLst>
                                    <p:cond delay="0"/>
                                  </p:stCondLst>
                                  <p:childTnLst>
                                    <p:set>
                                      <p:cBhvr>
                                        <p:cTn id="76" dur="1" fill="hold">
                                          <p:stCondLst>
                                            <p:cond delay="0"/>
                                          </p:stCondLst>
                                        </p:cTn>
                                        <p:tgtEl>
                                          <p:spTgt spid="4">
                                            <p:txEl>
                                              <p:pRg st="12" end="12"/>
                                            </p:txEl>
                                          </p:spTgt>
                                        </p:tgtEl>
                                        <p:attrNameLst>
                                          <p:attrName>style.visibility</p:attrName>
                                        </p:attrNameLst>
                                      </p:cBhvr>
                                      <p:to>
                                        <p:strVal val="visible"/>
                                      </p:to>
                                    </p:set>
                                    <p:animEffect transition="in" filter="fade">
                                      <p:cBhvr>
                                        <p:cTn id="77" dur="1000"/>
                                        <p:tgtEl>
                                          <p:spTgt spid="4">
                                            <p:txEl>
                                              <p:pRg st="12" end="12"/>
                                            </p:txEl>
                                          </p:spTgt>
                                        </p:tgtEl>
                                      </p:cBhvr>
                                    </p:animEffect>
                                    <p:anim calcmode="lin" valueType="num">
                                      <p:cBhvr>
                                        <p:cTn id="78"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79" dur="900" decel="100000" fill="hold"/>
                                        <p:tgtEl>
                                          <p:spTgt spid="4">
                                            <p:txEl>
                                              <p:pRg st="12" end="12"/>
                                            </p:txEl>
                                          </p:spTgt>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4">
                                            <p:txEl>
                                              <p:pRg st="12" end="12"/>
                                            </p:txEl>
                                          </p:spTgt>
                                        </p:tgtEl>
                                        <p:attrNameLst>
                                          <p:attrName>ppt_y</p:attrName>
                                        </p:attrNameLst>
                                      </p:cBhvr>
                                      <p:tavLst>
                                        <p:tav tm="0">
                                          <p:val>
                                            <p:strVal val="#ppt_y-.03"/>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7" presetClass="entr" presetSubtype="0" fill="hold" nodeType="clickEffect">
                                  <p:stCondLst>
                                    <p:cond delay="0"/>
                                  </p:stCondLst>
                                  <p:childTnLst>
                                    <p:set>
                                      <p:cBhvr>
                                        <p:cTn id="84" dur="1" fill="hold">
                                          <p:stCondLst>
                                            <p:cond delay="0"/>
                                          </p:stCondLst>
                                        </p:cTn>
                                        <p:tgtEl>
                                          <p:spTgt spid="4">
                                            <p:txEl>
                                              <p:pRg st="13" end="13"/>
                                            </p:txEl>
                                          </p:spTgt>
                                        </p:tgtEl>
                                        <p:attrNameLst>
                                          <p:attrName>style.visibility</p:attrName>
                                        </p:attrNameLst>
                                      </p:cBhvr>
                                      <p:to>
                                        <p:strVal val="visible"/>
                                      </p:to>
                                    </p:set>
                                    <p:animEffect transition="in" filter="fade">
                                      <p:cBhvr>
                                        <p:cTn id="85" dur="1000"/>
                                        <p:tgtEl>
                                          <p:spTgt spid="4">
                                            <p:txEl>
                                              <p:pRg st="13" end="13"/>
                                            </p:txEl>
                                          </p:spTgt>
                                        </p:tgtEl>
                                      </p:cBhvr>
                                    </p:animEffect>
                                    <p:anim calcmode="lin" valueType="num">
                                      <p:cBhvr>
                                        <p:cTn id="86"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87"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7" presetClass="entr" presetSubtype="0" fill="hold" nodeType="clickEffect">
                                  <p:stCondLst>
                                    <p:cond delay="0"/>
                                  </p:stCondLst>
                                  <p:childTnLst>
                                    <p:set>
                                      <p:cBhvr>
                                        <p:cTn id="92" dur="1" fill="hold">
                                          <p:stCondLst>
                                            <p:cond delay="0"/>
                                          </p:stCondLst>
                                        </p:cTn>
                                        <p:tgtEl>
                                          <p:spTgt spid="4">
                                            <p:txEl>
                                              <p:pRg st="14" end="14"/>
                                            </p:txEl>
                                          </p:spTgt>
                                        </p:tgtEl>
                                        <p:attrNameLst>
                                          <p:attrName>style.visibility</p:attrName>
                                        </p:attrNameLst>
                                      </p:cBhvr>
                                      <p:to>
                                        <p:strVal val="visible"/>
                                      </p:to>
                                    </p:set>
                                    <p:animEffect transition="in" filter="fade">
                                      <p:cBhvr>
                                        <p:cTn id="93" dur="1000"/>
                                        <p:tgtEl>
                                          <p:spTgt spid="4">
                                            <p:txEl>
                                              <p:pRg st="14" end="14"/>
                                            </p:txEl>
                                          </p:spTgt>
                                        </p:tgtEl>
                                      </p:cBhvr>
                                    </p:animEffect>
                                    <p:anim calcmode="lin" valueType="num">
                                      <p:cBhvr>
                                        <p:cTn id="94"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95" dur="900" decel="100000" fill="hold"/>
                                        <p:tgtEl>
                                          <p:spTgt spid="4">
                                            <p:txEl>
                                              <p:pRg st="14" end="14"/>
                                            </p:txEl>
                                          </p:spTgt>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4">
                                            <p:txEl>
                                              <p:pRg st="14" end="14"/>
                                            </p:txEl>
                                          </p:spTgt>
                                        </p:tgtEl>
                                        <p:attrNameLst>
                                          <p:attrName>ppt_y</p:attrName>
                                        </p:attrNameLst>
                                      </p:cBhvr>
                                      <p:tavLst>
                                        <p:tav tm="0">
                                          <p:val>
                                            <p:strVal val="#ppt_y-.03"/>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7" presetClass="entr" presetSubtype="0" fill="hold" nodeType="clickEffect">
                                  <p:stCondLst>
                                    <p:cond delay="0"/>
                                  </p:stCondLst>
                                  <p:childTnLst>
                                    <p:set>
                                      <p:cBhvr>
                                        <p:cTn id="100" dur="1" fill="hold">
                                          <p:stCondLst>
                                            <p:cond delay="0"/>
                                          </p:stCondLst>
                                        </p:cTn>
                                        <p:tgtEl>
                                          <p:spTgt spid="4">
                                            <p:txEl>
                                              <p:pRg st="15" end="15"/>
                                            </p:txEl>
                                          </p:spTgt>
                                        </p:tgtEl>
                                        <p:attrNameLst>
                                          <p:attrName>style.visibility</p:attrName>
                                        </p:attrNameLst>
                                      </p:cBhvr>
                                      <p:to>
                                        <p:strVal val="visible"/>
                                      </p:to>
                                    </p:set>
                                    <p:animEffect transition="in" filter="fade">
                                      <p:cBhvr>
                                        <p:cTn id="101" dur="1000"/>
                                        <p:tgtEl>
                                          <p:spTgt spid="4">
                                            <p:txEl>
                                              <p:pRg st="15" end="15"/>
                                            </p:txEl>
                                          </p:spTgt>
                                        </p:tgtEl>
                                      </p:cBhvr>
                                    </p:animEffect>
                                    <p:anim calcmode="lin" valueType="num">
                                      <p:cBhvr>
                                        <p:cTn id="102" dur="1000" fill="hold"/>
                                        <p:tgtEl>
                                          <p:spTgt spid="4">
                                            <p:txEl>
                                              <p:pRg st="15" end="15"/>
                                            </p:txEl>
                                          </p:spTgt>
                                        </p:tgtEl>
                                        <p:attrNameLst>
                                          <p:attrName>ppt_x</p:attrName>
                                        </p:attrNameLst>
                                      </p:cBhvr>
                                      <p:tavLst>
                                        <p:tav tm="0">
                                          <p:val>
                                            <p:strVal val="#ppt_x"/>
                                          </p:val>
                                        </p:tav>
                                        <p:tav tm="100000">
                                          <p:val>
                                            <p:strVal val="#ppt_x"/>
                                          </p:val>
                                        </p:tav>
                                      </p:tavLst>
                                    </p:anim>
                                    <p:anim calcmode="lin" valueType="num">
                                      <p:cBhvr>
                                        <p:cTn id="103" dur="900" decel="100000" fill="hold"/>
                                        <p:tgtEl>
                                          <p:spTgt spid="4">
                                            <p:txEl>
                                              <p:pRg st="15" end="15"/>
                                            </p:txEl>
                                          </p:spTgt>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4">
                                            <p:txEl>
                                              <p:pRg st="15" end="15"/>
                                            </p:txEl>
                                          </p:spTgt>
                                        </p:tgtEl>
                                        <p:attrNameLst>
                                          <p:attrName>ppt_y</p:attrName>
                                        </p:attrNameLst>
                                      </p:cBhvr>
                                      <p:tavLst>
                                        <p:tav tm="0">
                                          <p:val>
                                            <p:strVal val="#ppt_y-.03"/>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37" presetClass="entr" presetSubtype="0" fill="hold" nodeType="clickEffect">
                                  <p:stCondLst>
                                    <p:cond delay="0"/>
                                  </p:stCondLst>
                                  <p:childTnLst>
                                    <p:set>
                                      <p:cBhvr>
                                        <p:cTn id="108" dur="1" fill="hold">
                                          <p:stCondLst>
                                            <p:cond delay="0"/>
                                          </p:stCondLst>
                                        </p:cTn>
                                        <p:tgtEl>
                                          <p:spTgt spid="4">
                                            <p:txEl>
                                              <p:pRg st="16" end="16"/>
                                            </p:txEl>
                                          </p:spTgt>
                                        </p:tgtEl>
                                        <p:attrNameLst>
                                          <p:attrName>style.visibility</p:attrName>
                                        </p:attrNameLst>
                                      </p:cBhvr>
                                      <p:to>
                                        <p:strVal val="visible"/>
                                      </p:to>
                                    </p:set>
                                    <p:animEffect transition="in" filter="fade">
                                      <p:cBhvr>
                                        <p:cTn id="109" dur="1000"/>
                                        <p:tgtEl>
                                          <p:spTgt spid="4">
                                            <p:txEl>
                                              <p:pRg st="16" end="16"/>
                                            </p:txEl>
                                          </p:spTgt>
                                        </p:tgtEl>
                                      </p:cBhvr>
                                    </p:animEffect>
                                    <p:anim calcmode="lin" valueType="num">
                                      <p:cBhvr>
                                        <p:cTn id="110" dur="1000" fill="hold"/>
                                        <p:tgtEl>
                                          <p:spTgt spid="4">
                                            <p:txEl>
                                              <p:pRg st="16" end="16"/>
                                            </p:txEl>
                                          </p:spTgt>
                                        </p:tgtEl>
                                        <p:attrNameLst>
                                          <p:attrName>ppt_x</p:attrName>
                                        </p:attrNameLst>
                                      </p:cBhvr>
                                      <p:tavLst>
                                        <p:tav tm="0">
                                          <p:val>
                                            <p:strVal val="#ppt_x"/>
                                          </p:val>
                                        </p:tav>
                                        <p:tav tm="100000">
                                          <p:val>
                                            <p:strVal val="#ppt_x"/>
                                          </p:val>
                                        </p:tav>
                                      </p:tavLst>
                                    </p:anim>
                                    <p:anim calcmode="lin" valueType="num">
                                      <p:cBhvr>
                                        <p:cTn id="111" dur="900" decel="100000" fill="hold"/>
                                        <p:tgtEl>
                                          <p:spTgt spid="4">
                                            <p:txEl>
                                              <p:pRg st="16" end="16"/>
                                            </p:txEl>
                                          </p:spTgt>
                                        </p:tgtEl>
                                        <p:attrNameLst>
                                          <p:attrName>ppt_y</p:attrName>
                                        </p:attrNameLst>
                                      </p:cBhvr>
                                      <p:tavLst>
                                        <p:tav tm="0">
                                          <p:val>
                                            <p:strVal val="#ppt_y+1"/>
                                          </p:val>
                                        </p:tav>
                                        <p:tav tm="100000">
                                          <p:val>
                                            <p:strVal val="#ppt_y-.03"/>
                                          </p:val>
                                        </p:tav>
                                      </p:tavLst>
                                    </p:anim>
                                    <p:anim calcmode="lin" valueType="num">
                                      <p:cBhvr>
                                        <p:cTn id="112" dur="100" accel="100000" fill="hold">
                                          <p:stCondLst>
                                            <p:cond delay="900"/>
                                          </p:stCondLst>
                                        </p:cTn>
                                        <p:tgtEl>
                                          <p:spTgt spid="4">
                                            <p:txEl>
                                              <p:pRg st="16" end="16"/>
                                            </p:txEl>
                                          </p:spTgt>
                                        </p:tgtEl>
                                        <p:attrNameLst>
                                          <p:attrName>ppt_y</p:attrName>
                                        </p:attrNameLst>
                                      </p:cBhvr>
                                      <p:tavLst>
                                        <p:tav tm="0">
                                          <p:val>
                                            <p:strVal val="#ppt_y-.03"/>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37" presetClass="entr" presetSubtype="0" fill="hold" nodeType="clickEffect">
                                  <p:stCondLst>
                                    <p:cond delay="0"/>
                                  </p:stCondLst>
                                  <p:childTnLst>
                                    <p:set>
                                      <p:cBhvr>
                                        <p:cTn id="116" dur="1" fill="hold">
                                          <p:stCondLst>
                                            <p:cond delay="0"/>
                                          </p:stCondLst>
                                        </p:cTn>
                                        <p:tgtEl>
                                          <p:spTgt spid="4">
                                            <p:txEl>
                                              <p:pRg st="17" end="17"/>
                                            </p:txEl>
                                          </p:spTgt>
                                        </p:tgtEl>
                                        <p:attrNameLst>
                                          <p:attrName>style.visibility</p:attrName>
                                        </p:attrNameLst>
                                      </p:cBhvr>
                                      <p:to>
                                        <p:strVal val="visible"/>
                                      </p:to>
                                    </p:set>
                                    <p:animEffect transition="in" filter="fade">
                                      <p:cBhvr>
                                        <p:cTn id="117" dur="1000"/>
                                        <p:tgtEl>
                                          <p:spTgt spid="4">
                                            <p:txEl>
                                              <p:pRg st="17" end="17"/>
                                            </p:txEl>
                                          </p:spTgt>
                                        </p:tgtEl>
                                      </p:cBhvr>
                                    </p:animEffect>
                                    <p:anim calcmode="lin" valueType="num">
                                      <p:cBhvr>
                                        <p:cTn id="118" dur="1000" fill="hold"/>
                                        <p:tgtEl>
                                          <p:spTgt spid="4">
                                            <p:txEl>
                                              <p:pRg st="17" end="17"/>
                                            </p:txEl>
                                          </p:spTgt>
                                        </p:tgtEl>
                                        <p:attrNameLst>
                                          <p:attrName>ppt_x</p:attrName>
                                        </p:attrNameLst>
                                      </p:cBhvr>
                                      <p:tavLst>
                                        <p:tav tm="0">
                                          <p:val>
                                            <p:strVal val="#ppt_x"/>
                                          </p:val>
                                        </p:tav>
                                        <p:tav tm="100000">
                                          <p:val>
                                            <p:strVal val="#ppt_x"/>
                                          </p:val>
                                        </p:tav>
                                      </p:tavLst>
                                    </p:anim>
                                    <p:anim calcmode="lin" valueType="num">
                                      <p:cBhvr>
                                        <p:cTn id="119" dur="900" decel="100000" fill="hold"/>
                                        <p:tgtEl>
                                          <p:spTgt spid="4">
                                            <p:txEl>
                                              <p:pRg st="17" end="17"/>
                                            </p:txEl>
                                          </p:spTgt>
                                        </p:tgtEl>
                                        <p:attrNameLst>
                                          <p:attrName>ppt_y</p:attrName>
                                        </p:attrNameLst>
                                      </p:cBhvr>
                                      <p:tavLst>
                                        <p:tav tm="0">
                                          <p:val>
                                            <p:strVal val="#ppt_y+1"/>
                                          </p:val>
                                        </p:tav>
                                        <p:tav tm="100000">
                                          <p:val>
                                            <p:strVal val="#ppt_y-.03"/>
                                          </p:val>
                                        </p:tav>
                                      </p:tavLst>
                                    </p:anim>
                                    <p:anim calcmode="lin" valueType="num">
                                      <p:cBhvr>
                                        <p:cTn id="120" dur="100" accel="100000" fill="hold">
                                          <p:stCondLst>
                                            <p:cond delay="900"/>
                                          </p:stCondLst>
                                        </p:cTn>
                                        <p:tgtEl>
                                          <p:spTgt spid="4">
                                            <p:txEl>
                                              <p:pRg st="17" end="17"/>
                                            </p:txEl>
                                          </p:spTgt>
                                        </p:tgtEl>
                                        <p:attrNameLst>
                                          <p:attrName>ppt_y</p:attrName>
                                        </p:attrNameLst>
                                      </p:cBhvr>
                                      <p:tavLst>
                                        <p:tav tm="0">
                                          <p:val>
                                            <p:strVal val="#ppt_y-.03"/>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37" presetClass="entr" presetSubtype="0" fill="hold" nodeType="clickEffect">
                                  <p:stCondLst>
                                    <p:cond delay="0"/>
                                  </p:stCondLst>
                                  <p:childTnLst>
                                    <p:set>
                                      <p:cBhvr>
                                        <p:cTn id="124" dur="1" fill="hold">
                                          <p:stCondLst>
                                            <p:cond delay="0"/>
                                          </p:stCondLst>
                                        </p:cTn>
                                        <p:tgtEl>
                                          <p:spTgt spid="4">
                                            <p:txEl>
                                              <p:pRg st="18" end="18"/>
                                            </p:txEl>
                                          </p:spTgt>
                                        </p:tgtEl>
                                        <p:attrNameLst>
                                          <p:attrName>style.visibility</p:attrName>
                                        </p:attrNameLst>
                                      </p:cBhvr>
                                      <p:to>
                                        <p:strVal val="visible"/>
                                      </p:to>
                                    </p:set>
                                    <p:animEffect transition="in" filter="fade">
                                      <p:cBhvr>
                                        <p:cTn id="125" dur="1000"/>
                                        <p:tgtEl>
                                          <p:spTgt spid="4">
                                            <p:txEl>
                                              <p:pRg st="18" end="18"/>
                                            </p:txEl>
                                          </p:spTgt>
                                        </p:tgtEl>
                                      </p:cBhvr>
                                    </p:animEffect>
                                    <p:anim calcmode="lin" valueType="num">
                                      <p:cBhvr>
                                        <p:cTn id="126" dur="1000" fill="hold"/>
                                        <p:tgtEl>
                                          <p:spTgt spid="4">
                                            <p:txEl>
                                              <p:pRg st="18" end="18"/>
                                            </p:txEl>
                                          </p:spTgt>
                                        </p:tgtEl>
                                        <p:attrNameLst>
                                          <p:attrName>ppt_x</p:attrName>
                                        </p:attrNameLst>
                                      </p:cBhvr>
                                      <p:tavLst>
                                        <p:tav tm="0">
                                          <p:val>
                                            <p:strVal val="#ppt_x"/>
                                          </p:val>
                                        </p:tav>
                                        <p:tav tm="100000">
                                          <p:val>
                                            <p:strVal val="#ppt_x"/>
                                          </p:val>
                                        </p:tav>
                                      </p:tavLst>
                                    </p:anim>
                                    <p:anim calcmode="lin" valueType="num">
                                      <p:cBhvr>
                                        <p:cTn id="127" dur="900" decel="100000" fill="hold"/>
                                        <p:tgtEl>
                                          <p:spTgt spid="4">
                                            <p:txEl>
                                              <p:pRg st="18" end="18"/>
                                            </p:txEl>
                                          </p:spTgt>
                                        </p:tgtEl>
                                        <p:attrNameLst>
                                          <p:attrName>ppt_y</p:attrName>
                                        </p:attrNameLst>
                                      </p:cBhvr>
                                      <p:tavLst>
                                        <p:tav tm="0">
                                          <p:val>
                                            <p:strVal val="#ppt_y+1"/>
                                          </p:val>
                                        </p:tav>
                                        <p:tav tm="100000">
                                          <p:val>
                                            <p:strVal val="#ppt_y-.03"/>
                                          </p:val>
                                        </p:tav>
                                      </p:tavLst>
                                    </p:anim>
                                    <p:anim calcmode="lin" valueType="num">
                                      <p:cBhvr>
                                        <p:cTn id="128" dur="100" accel="100000" fill="hold">
                                          <p:stCondLst>
                                            <p:cond delay="900"/>
                                          </p:stCondLst>
                                        </p:cTn>
                                        <p:tgtEl>
                                          <p:spTgt spid="4">
                                            <p:txEl>
                                              <p:pRg st="18" end="1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8640960" cy="4457631"/>
          </a:xfrm>
          <a:prstGeom prst="rect">
            <a:avLst/>
          </a:prstGeom>
          <a:noFill/>
        </p:spPr>
        <p:txBody>
          <a:bodyPr wrap="square" rtlCol="1">
            <a:spAutoFit/>
          </a:bodyPr>
          <a:lstStyle/>
          <a:p>
            <a:pPr>
              <a:buFontTx/>
              <a:buChar char="-"/>
            </a:pPr>
            <a:r>
              <a:rPr lang="ar-SA" sz="2800" u="sng" dirty="0" smtClean="0">
                <a:solidFill>
                  <a:srgbClr val="FF0000"/>
                </a:solidFill>
                <a:cs typeface="PT Bold Heading" pitchFamily="2" charset="-78"/>
              </a:rPr>
              <a:t>نهاية حكم المماليك لبلاد </a:t>
            </a:r>
            <a:r>
              <a:rPr lang="ar-SA" sz="2800" u="sng" dirty="0" err="1" smtClean="0">
                <a:solidFill>
                  <a:srgbClr val="FF0000"/>
                </a:solidFill>
                <a:cs typeface="PT Bold Heading" pitchFamily="2" charset="-78"/>
              </a:rPr>
              <a:t>الهند:</a:t>
            </a:r>
            <a:endParaRPr lang="ar-SA" sz="2800" u="sng" dirty="0" smtClean="0">
              <a:solidFill>
                <a:srgbClr val="FF0000"/>
              </a:solidFill>
              <a:cs typeface="PT Bold Heading" pitchFamily="2" charset="-78"/>
            </a:endParaRPr>
          </a:p>
          <a:p>
            <a:pPr>
              <a:lnSpc>
                <a:spcPts val="1000"/>
              </a:lnSpc>
              <a:buFontTx/>
              <a:buChar char="-"/>
            </a:pPr>
            <a:endParaRPr lang="ar-SA" sz="2800" u="sng" dirty="0" smtClean="0">
              <a:solidFill>
                <a:srgbClr val="FF0000"/>
              </a:solidFill>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لما شعر بلبن بدنو أجله عهد إلى ابنه </a:t>
            </a:r>
            <a:r>
              <a:rPr lang="ar-SA" sz="2000" dirty="0" err="1" smtClean="0">
                <a:cs typeface="PT Bold Heading" pitchFamily="2" charset="-78"/>
              </a:rPr>
              <a:t>بغراخان</a:t>
            </a:r>
            <a:r>
              <a:rPr lang="ar-SA" sz="2000" dirty="0" smtClean="0">
                <a:cs typeface="PT Bold Heading" pitchFamily="2" charset="-78"/>
              </a:rPr>
              <a:t> بتولي الحكم من بعده، لكنه رفض </a:t>
            </a:r>
            <a:r>
              <a:rPr lang="ar-SA" sz="2000" dirty="0" err="1" smtClean="0">
                <a:cs typeface="PT Bold Heading" pitchFamily="2" charset="-78"/>
              </a:rPr>
              <a:t>ذلك </a:t>
            </a:r>
            <a:r>
              <a:rPr lang="ar-SA" sz="2000" dirty="0" smtClean="0">
                <a:cs typeface="PT Bold Heading" pitchFamily="2" charset="-78"/>
              </a:rPr>
              <a:t>، وآثر البقاء في البنغال، لذلك عهد السلطان إلى </a:t>
            </a:r>
            <a:r>
              <a:rPr lang="ar-SA" sz="2000" dirty="0" err="1" smtClean="0">
                <a:cs typeface="PT Bold Heading" pitchFamily="2" charset="-78"/>
              </a:rPr>
              <a:t>كيخسرو</a:t>
            </a:r>
            <a:r>
              <a:rPr lang="ar-SA" sz="2000" dirty="0" smtClean="0">
                <a:cs typeface="PT Bold Heading" pitchFamily="2" charset="-78"/>
              </a:rPr>
              <a:t> بن </a:t>
            </a:r>
            <a:r>
              <a:rPr lang="ar-SA" sz="2000" dirty="0" err="1" smtClean="0">
                <a:cs typeface="PT Bold Heading" pitchFamily="2" charset="-78"/>
              </a:rPr>
              <a:t>بغراخان</a:t>
            </a:r>
            <a:r>
              <a:rPr lang="ar-SA" sz="2000" dirty="0" smtClean="0">
                <a:cs typeface="PT Bold Heading" pitchFamily="2" charset="-78"/>
              </a:rPr>
              <a:t> بولاية عهده.</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تولى </a:t>
            </a:r>
            <a:r>
              <a:rPr lang="ar-SA" sz="2000" dirty="0" err="1" smtClean="0">
                <a:cs typeface="PT Bold Heading" pitchFamily="2" charset="-78"/>
              </a:rPr>
              <a:t>كيخسرو</a:t>
            </a:r>
            <a:r>
              <a:rPr lang="ar-SA" sz="2000" dirty="0" smtClean="0">
                <a:cs typeface="PT Bold Heading" pitchFamily="2" charset="-78"/>
              </a:rPr>
              <a:t> السلطة في دهلي سنة </a:t>
            </a:r>
            <a:r>
              <a:rPr lang="ar-SA" sz="2000" dirty="0" err="1" smtClean="0">
                <a:cs typeface="PT Bold Heading" pitchFamily="2" charset="-78"/>
              </a:rPr>
              <a:t>1287م</a:t>
            </a:r>
            <a:r>
              <a:rPr lang="ar-SA" sz="2000" dirty="0" smtClean="0">
                <a:cs typeface="PT Bold Heading" pitchFamily="2" charset="-78"/>
              </a:rPr>
              <a:t>، وكان ضعيفًا لا يستطيع القيام بأعباء الحكم، </a:t>
            </a:r>
            <a:r>
              <a:rPr lang="ar-SA" sz="1950" dirty="0" smtClean="0">
                <a:cs typeface="PT Bold Heading" pitchFamily="2" charset="-78"/>
              </a:rPr>
              <a:t>فأسند امور الدولة إلى </a:t>
            </a:r>
            <a:r>
              <a:rPr lang="ar-SA" sz="1950" dirty="0" smtClean="0">
                <a:solidFill>
                  <a:srgbClr val="C00000"/>
                </a:solidFill>
                <a:cs typeface="PT Bold Heading" pitchFamily="2" charset="-78"/>
              </a:rPr>
              <a:t>نظام الدين</a:t>
            </a:r>
            <a:r>
              <a:rPr lang="ar-SA" sz="1950" dirty="0" smtClean="0">
                <a:cs typeface="PT Bold Heading" pitchFamily="2" charset="-78"/>
              </a:rPr>
              <a:t>، وكان رجلاً طموحًا، استبد بأمور الدولة دون السلطان، وزين نظام الدين للسلطان الاستمتاع بمباهج الحياة واللهو والعبث، وأسند المناصب الرئيسية في الدولة إلى رجاله المقربين إليه.</a:t>
            </a:r>
          </a:p>
          <a:p>
            <a:pPr>
              <a:lnSpc>
                <a:spcPts val="1000"/>
              </a:lnSpc>
              <a:buFontTx/>
              <a:buChar char="-"/>
            </a:pPr>
            <a:endParaRPr lang="ar-SA" sz="200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إلا  أن </a:t>
            </a:r>
            <a:r>
              <a:rPr lang="ar-SA" sz="1950" dirty="0" err="1" smtClean="0">
                <a:cs typeface="PT Bold Heading" pitchFamily="2" charset="-78"/>
              </a:rPr>
              <a:t>بغراخان</a:t>
            </a:r>
            <a:r>
              <a:rPr lang="ar-SA" sz="1950" dirty="0" smtClean="0">
                <a:cs typeface="PT Bold Heading" pitchFamily="2" charset="-78"/>
              </a:rPr>
              <a:t> ساءه ما علم من استبداد نظام الدين بأمور الدولة دون ابنه السلطان، وعقد معه لقاء سريًا حثه فيه إلى التخلص من نظام الدين، ورجاله واستعادة نفوذه في الدولة.</a:t>
            </a:r>
          </a:p>
          <a:p>
            <a:pPr>
              <a:lnSpc>
                <a:spcPts val="1000"/>
              </a:lnSpc>
              <a:buFontTx/>
              <a:buChar char="-"/>
            </a:pPr>
            <a:endParaRPr lang="ar-SA" sz="2000" dirty="0" smtClean="0">
              <a:cs typeface="PT Bold Heading" pitchFamily="2" charset="-78"/>
            </a:endParaRPr>
          </a:p>
          <a:p>
            <a:pPr>
              <a:buFontTx/>
              <a:buChar char="-"/>
            </a:pPr>
            <a:r>
              <a:rPr lang="ar-SA" sz="1900" dirty="0">
                <a:cs typeface="PT Bold Heading" pitchFamily="2" charset="-78"/>
              </a:rPr>
              <a:t> </a:t>
            </a:r>
            <a:r>
              <a:rPr lang="ar-SA" sz="1900" dirty="0" smtClean="0">
                <a:cs typeface="PT Bold Heading" pitchFamily="2" charset="-78"/>
              </a:rPr>
              <a:t>لكن الامراء الأتراك لم يمكنوه من فعل ذلك، بل عزلوه وولوا بدلاً منه </a:t>
            </a:r>
            <a:r>
              <a:rPr lang="ar-SA" sz="1900" dirty="0" err="1" smtClean="0">
                <a:cs typeface="PT Bold Heading" pitchFamily="2" charset="-78"/>
              </a:rPr>
              <a:t>كيقباد</a:t>
            </a:r>
            <a:r>
              <a:rPr lang="ar-SA" sz="1900" dirty="0" smtClean="0">
                <a:cs typeface="PT Bold Heading" pitchFamily="2" charset="-78"/>
              </a:rPr>
              <a:t> أحد اولاد </a:t>
            </a:r>
            <a:r>
              <a:rPr lang="ar-SA" sz="1900" dirty="0" err="1" smtClean="0">
                <a:cs typeface="PT Bold Heading" pitchFamily="2" charset="-78"/>
              </a:rPr>
              <a:t>كيخسرو</a:t>
            </a:r>
            <a:r>
              <a:rPr lang="ar-SA" sz="1900" dirty="0" smtClean="0">
                <a:cs typeface="PT Bold Heading" pitchFamily="2" charset="-78"/>
              </a:rPr>
              <a:t> الصغار.</a:t>
            </a:r>
          </a:p>
          <a:p>
            <a:pPr>
              <a:lnSpc>
                <a:spcPts val="1000"/>
              </a:lnSpc>
              <a:buFontTx/>
              <a:buChar char="-"/>
            </a:pPr>
            <a:endParaRPr lang="ar-SA" sz="2000" dirty="0" smtClean="0">
              <a:cs typeface="PT Bold Heading" pitchFamily="2" charset="-78"/>
            </a:endParaRPr>
          </a:p>
          <a:p>
            <a:pPr>
              <a:buFontTx/>
              <a:buChar char="-"/>
            </a:pPr>
            <a:r>
              <a:rPr lang="ar-SA" sz="1850" dirty="0">
                <a:cs typeface="PT Bold Heading" pitchFamily="2" charset="-78"/>
              </a:rPr>
              <a:t> </a:t>
            </a:r>
            <a:r>
              <a:rPr lang="ar-SA" sz="1850" dirty="0" smtClean="0">
                <a:cs typeface="PT Bold Heading" pitchFamily="2" charset="-78"/>
              </a:rPr>
              <a:t>لم يمكن الخلجيون الاتراك من الاستبداد بأمور الدولة، فدخلوا دهلي، </a:t>
            </a:r>
            <a:r>
              <a:rPr lang="ar-SA" sz="1850" dirty="0" err="1" smtClean="0">
                <a:cs typeface="PT Bold Heading" pitchFamily="2" charset="-78"/>
              </a:rPr>
              <a:t>وازالوا</a:t>
            </a:r>
            <a:r>
              <a:rPr lang="ar-SA" sz="1850" dirty="0">
                <a:cs typeface="PT Bold Heading" pitchFamily="2" charset="-78"/>
              </a:rPr>
              <a:t> </a:t>
            </a:r>
            <a:r>
              <a:rPr lang="ar-SA" sz="1850" dirty="0" smtClean="0">
                <a:cs typeface="PT Bold Heading" pitchFamily="2" charset="-78"/>
              </a:rPr>
              <a:t>عنها حكم المماليك.</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 calcmode="lin" valueType="num">
                                      <p:cBhvr>
                                        <p:cTn id="36"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8" dur="500"/>
                                        <p:tgtEl>
                                          <p:spTgt spid="4">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 calcmode="lin" valueType="num">
                                      <p:cBhvr>
                                        <p:cTn id="43"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5"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8640960" cy="6383799"/>
          </a:xfrm>
          <a:prstGeom prst="rect">
            <a:avLst/>
          </a:prstGeom>
          <a:noFill/>
        </p:spPr>
        <p:txBody>
          <a:bodyPr wrap="square" rtlCol="1">
            <a:spAutoFit/>
          </a:bodyPr>
          <a:lstStyle/>
          <a:p>
            <a:pPr>
              <a:buFontTx/>
              <a:buChar char="-"/>
            </a:pPr>
            <a:r>
              <a:rPr lang="ar-SA" sz="2800" u="sng" dirty="0" smtClean="0">
                <a:solidFill>
                  <a:srgbClr val="FF0000"/>
                </a:solidFill>
                <a:cs typeface="PT Bold Heading" pitchFamily="2" charset="-78"/>
              </a:rPr>
              <a:t>السياسة الداخلية لسلطنة دهلي الإسلامية في العهد </a:t>
            </a:r>
            <a:r>
              <a:rPr lang="ar-SA" sz="2800" u="sng" dirty="0" err="1" smtClean="0">
                <a:solidFill>
                  <a:srgbClr val="FF0000"/>
                </a:solidFill>
                <a:cs typeface="PT Bold Heading" pitchFamily="2" charset="-78"/>
              </a:rPr>
              <a:t>الخلجي:</a:t>
            </a:r>
            <a:endParaRPr lang="ar-SA" sz="2800" u="sng" dirty="0" smtClean="0">
              <a:solidFill>
                <a:srgbClr val="FF0000"/>
              </a:solidFill>
              <a:cs typeface="PT Bold Heading" pitchFamily="2" charset="-78"/>
            </a:endParaRPr>
          </a:p>
          <a:p>
            <a:pPr>
              <a:lnSpc>
                <a:spcPts val="1000"/>
              </a:lnSpc>
              <a:buFontTx/>
              <a:buChar char="-"/>
            </a:pPr>
            <a:endParaRPr lang="ar-SA" sz="2800" u="sng" dirty="0">
              <a:solidFill>
                <a:srgbClr val="FF0000"/>
              </a:solidFill>
              <a:cs typeface="PT Bold Heading" pitchFamily="2" charset="-78"/>
            </a:endParaRPr>
          </a:p>
          <a:p>
            <a:pPr>
              <a:buFontTx/>
              <a:buChar char="-"/>
            </a:pPr>
            <a:r>
              <a:rPr lang="ar-SA" sz="1900" dirty="0" smtClean="0">
                <a:cs typeface="PT Bold Heading" pitchFamily="2" charset="-78"/>
              </a:rPr>
              <a:t> أختلف المؤرخون في أصل الخلجيين، فمنهم من يرى أنهم من أصل تركي، على حين يرى آخرون انهم من اصل أفغاني.</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1950" dirty="0" smtClean="0">
                <a:cs typeface="PT Bold Heading" pitchFamily="2" charset="-78"/>
              </a:rPr>
              <a:t>ينسب الخلجيون إلى </a:t>
            </a:r>
            <a:r>
              <a:rPr lang="ar-SA" sz="1950" dirty="0" err="1" smtClean="0">
                <a:solidFill>
                  <a:srgbClr val="C00000"/>
                </a:solidFill>
                <a:cs typeface="PT Bold Heading" pitchFamily="2" charset="-78"/>
              </a:rPr>
              <a:t>قلبج</a:t>
            </a:r>
            <a:r>
              <a:rPr lang="ar-SA" sz="1950" dirty="0" smtClean="0">
                <a:solidFill>
                  <a:srgbClr val="C00000"/>
                </a:solidFill>
                <a:cs typeface="PT Bold Heading" pitchFamily="2" charset="-78"/>
              </a:rPr>
              <a:t> خان </a:t>
            </a:r>
            <a:r>
              <a:rPr lang="ar-SA" sz="1950" dirty="0" smtClean="0">
                <a:cs typeface="PT Bold Heading" pitchFamily="2" charset="-78"/>
              </a:rPr>
              <a:t>أحد أصهار جنكيزخان، الذي نزل بجبال الغور بعد هزيمة شاه خوارزم، وحرف اسمه بعد ذلك إلى </a:t>
            </a:r>
            <a:r>
              <a:rPr lang="ar-SA" sz="1950" dirty="0" err="1" smtClean="0">
                <a:cs typeface="PT Bold Heading" pitchFamily="2" charset="-78"/>
              </a:rPr>
              <a:t>خلج</a:t>
            </a:r>
            <a:r>
              <a:rPr lang="ar-SA" sz="1950" dirty="0" smtClean="0">
                <a:cs typeface="PT Bold Heading" pitchFamily="2" charset="-78"/>
              </a:rPr>
              <a:t>، وقيل لورثته الخلجيون.</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اندمج الخلجيون في الحياة الافغانية، واعتنقوا الإسلام في عهد سلاطين بني سبكتكين، وضم الجيش الغزنوي فرقًا منهم ساهمت في فتح الهند.</a:t>
            </a:r>
          </a:p>
          <a:p>
            <a:pPr>
              <a:lnSpc>
                <a:spcPts val="1000"/>
              </a:lnSpc>
              <a:buFontTx/>
              <a:buChar char="-"/>
            </a:pPr>
            <a:endParaRPr lang="ar-SA" sz="2000" dirty="0">
              <a:cs typeface="PT Bold Heading" pitchFamily="2" charset="-78"/>
            </a:endParaRPr>
          </a:p>
          <a:p>
            <a:pPr>
              <a:buFontTx/>
              <a:buChar char="-"/>
            </a:pPr>
            <a:r>
              <a:rPr lang="ar-SA" sz="2800" u="sng" dirty="0">
                <a:solidFill>
                  <a:srgbClr val="00B050"/>
                </a:solidFill>
                <a:cs typeface="PT Bold Heading" pitchFamily="2" charset="-78"/>
              </a:rPr>
              <a:t> </a:t>
            </a:r>
            <a:r>
              <a:rPr lang="ar-SA" sz="2800" u="sng" dirty="0" smtClean="0">
                <a:solidFill>
                  <a:srgbClr val="00B050"/>
                </a:solidFill>
                <a:cs typeface="PT Bold Heading" pitchFamily="2" charset="-78"/>
              </a:rPr>
              <a:t>بداية توليهم </a:t>
            </a:r>
            <a:r>
              <a:rPr lang="ar-SA" sz="2800" u="sng" dirty="0" err="1" smtClean="0">
                <a:solidFill>
                  <a:srgbClr val="00B050"/>
                </a:solidFill>
                <a:cs typeface="PT Bold Heading" pitchFamily="2" charset="-78"/>
              </a:rPr>
              <a:t>الحكم :</a:t>
            </a:r>
            <a:endParaRPr lang="ar-SA" sz="2800" u="sng" dirty="0" smtClean="0">
              <a:solidFill>
                <a:srgbClr val="00B050"/>
              </a:solidFill>
              <a:cs typeface="PT Bold Heading" pitchFamily="2" charset="-78"/>
            </a:endParaRPr>
          </a:p>
          <a:p>
            <a:pPr>
              <a:lnSpc>
                <a:spcPts val="1000"/>
              </a:lnSpc>
              <a:buFontTx/>
              <a:buChar char="-"/>
            </a:pPr>
            <a:endParaRPr lang="ar-SA" sz="2800" u="sng" dirty="0" smtClean="0">
              <a:solidFill>
                <a:srgbClr val="00B050"/>
              </a:solidFill>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ضعفت دولة المماليك بعد وفاة السلطان بلبن، وساء الخلجيون استبداد الترك بأمور الدولة، وعولوا على تغيير نظام الحكم في دهلي، فساروا إليها بقيادة زعيمهم </a:t>
            </a:r>
            <a:r>
              <a:rPr lang="ar-SA" sz="2000" dirty="0">
                <a:solidFill>
                  <a:srgbClr val="C00000"/>
                </a:solidFill>
                <a:cs typeface="PT Bold Heading" pitchFamily="2" charset="-78"/>
              </a:rPr>
              <a:t>ف</a:t>
            </a:r>
            <a:r>
              <a:rPr lang="ar-SA" sz="2000" dirty="0" smtClean="0">
                <a:solidFill>
                  <a:srgbClr val="C00000"/>
                </a:solidFill>
                <a:cs typeface="PT Bold Heading" pitchFamily="2" charset="-78"/>
              </a:rPr>
              <a:t>يروز</a:t>
            </a:r>
            <a:r>
              <a:rPr lang="ar-SA" sz="2000" dirty="0" smtClean="0">
                <a:cs typeface="PT Bold Heading" pitchFamily="2" charset="-78"/>
              </a:rPr>
              <a:t>، وهزموا القواد الاتراك، وأحدثوا انقلابًا في دهلي، أطاحوا فيه بالسلطان الصغير </a:t>
            </a:r>
            <a:r>
              <a:rPr lang="ar-SA" sz="2000" dirty="0" err="1" smtClean="0">
                <a:cs typeface="PT Bold Heading" pitchFamily="2" charset="-78"/>
              </a:rPr>
              <a:t>كيقباد</a:t>
            </a:r>
            <a:r>
              <a:rPr lang="ar-SA" sz="2000" dirty="0" smtClean="0">
                <a:cs typeface="PT Bold Heading" pitchFamily="2" charset="-78"/>
              </a:rPr>
              <a:t> ابن </a:t>
            </a:r>
            <a:r>
              <a:rPr lang="ar-SA" sz="2000" dirty="0" err="1" smtClean="0">
                <a:cs typeface="PT Bold Heading" pitchFamily="2" charset="-78"/>
              </a:rPr>
              <a:t>كيخسرو</a:t>
            </a:r>
            <a:r>
              <a:rPr lang="ar-SA" sz="2000" dirty="0" smtClean="0">
                <a:cs typeface="PT Bold Heading" pitchFamily="2" charset="-78"/>
              </a:rPr>
              <a:t>، وأعلنوا فيروز سلطانًا ولقب بجلال الدين، وكان ذلك في عام </a:t>
            </a:r>
            <a:r>
              <a:rPr lang="ar-SA" sz="2000" dirty="0" err="1" smtClean="0">
                <a:cs typeface="PT Bold Heading" pitchFamily="2" charset="-78"/>
              </a:rPr>
              <a:t>1290م.</a:t>
            </a:r>
            <a:endParaRPr lang="ar-SA" sz="2000" dirty="0" smtClean="0">
              <a:cs typeface="PT Bold Heading" pitchFamily="2" charset="-78"/>
            </a:endParaRPr>
          </a:p>
          <a:p>
            <a:pPr>
              <a:lnSpc>
                <a:spcPts val="1000"/>
              </a:lnSpc>
              <a:buFontTx/>
              <a:buChar char="-"/>
            </a:pPr>
            <a:endParaRPr lang="ar-SA" sz="185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لم يتقبل أهالي دهلي حكم الخلجيين في بادئ الأمر</a:t>
            </a:r>
            <a:r>
              <a:rPr lang="ar-SA" sz="2000" dirty="0">
                <a:cs typeface="PT Bold Heading" pitchFamily="2" charset="-78"/>
              </a:rPr>
              <a:t> </a:t>
            </a:r>
            <a:r>
              <a:rPr lang="ar-SA" sz="2000" dirty="0" smtClean="0">
                <a:cs typeface="PT Bold Heading" pitchFamily="2" charset="-78"/>
              </a:rPr>
              <a:t>بالرضا والتأييد، لكثرة ما ألحقه جندهم ببلدهم من الخراب والدمار، وارتكابهم حماقات ذهب ضحيتها الكثيرون.</a:t>
            </a:r>
          </a:p>
          <a:p>
            <a:pPr>
              <a:lnSpc>
                <a:spcPts val="1000"/>
              </a:lnSpc>
              <a:buFontTx/>
              <a:buChar char="-"/>
            </a:pPr>
            <a:endParaRPr lang="ar-SA" sz="2000" dirty="0" smtClean="0">
              <a:cs typeface="PT Bold Heading" pitchFamily="2" charset="-78"/>
            </a:endParaRPr>
          </a:p>
          <a:p>
            <a:pPr>
              <a:buFontTx/>
              <a:buChar char="-"/>
            </a:pPr>
            <a:r>
              <a:rPr lang="ar-SA" sz="1900" dirty="0" smtClean="0">
                <a:cs typeface="PT Bold Heading" pitchFamily="2" charset="-78"/>
              </a:rPr>
              <a:t> على ان السلطان الخلجي الذي كان في السبعين من العمر، تمكن بحسن سياسته، وعدله، ومودته، ان يجتذب الناس على محبته، وبذلك خضع أهل دهلي للملك الجديد، والعهد الجديد، ووفد الناس على السلطان الشيخ يبايعونه، ويقدمون له فروض الولاء والطاعة.</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fade">
                                      <p:cBhvr>
                                        <p:cTn id="36" dur="1000"/>
                                        <p:tgtEl>
                                          <p:spTgt spid="4">
                                            <p:txEl>
                                              <p:pRg st="8" end="8"/>
                                            </p:txEl>
                                          </p:spTgt>
                                        </p:tgtEl>
                                      </p:cBhvr>
                                    </p:animEffect>
                                    <p:anim calcmode="lin" valueType="num">
                                      <p:cBhvr>
                                        <p:cTn id="3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p:cTn id="51"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4">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4" end="14"/>
                                            </p:txEl>
                                          </p:spTgt>
                                        </p:tgtEl>
                                        <p:attrNameLst>
                                          <p:attrName>style.visibility</p:attrName>
                                        </p:attrNameLst>
                                      </p:cBhvr>
                                      <p:to>
                                        <p:strVal val="visible"/>
                                      </p:to>
                                    </p:set>
                                    <p:anim calcmode="lin" valueType="num">
                                      <p:cBhvr>
                                        <p:cTn id="58"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640960" cy="6081152"/>
          </a:xfrm>
          <a:prstGeom prst="rect">
            <a:avLst/>
          </a:prstGeom>
          <a:noFill/>
        </p:spPr>
        <p:txBody>
          <a:bodyPr wrap="square" rtlCol="1">
            <a:spAutoFit/>
          </a:bodyPr>
          <a:lstStyle/>
          <a:p>
            <a:pPr>
              <a:buFontTx/>
              <a:buChar char="-"/>
            </a:pPr>
            <a:endParaRPr lang="ar-SA" sz="2800" u="sng" dirty="0" smtClean="0">
              <a:solidFill>
                <a:srgbClr val="FF0000"/>
              </a:solidFill>
              <a:latin typeface="Rockwell" pitchFamily="18" charset="0"/>
              <a:cs typeface="PT Bold Heading" pitchFamily="2" charset="-78"/>
            </a:endParaRPr>
          </a:p>
          <a:p>
            <a:pPr>
              <a:buFontTx/>
              <a:buChar char="-"/>
            </a:pPr>
            <a:endParaRPr lang="ar-SA" sz="2800" u="sng" dirty="0" smtClean="0">
              <a:solidFill>
                <a:srgbClr val="FF0000"/>
              </a:solidFill>
              <a:latin typeface="Rockwell" pitchFamily="18" charset="0"/>
              <a:cs typeface="PT Bold Heading" pitchFamily="2" charset="-78"/>
            </a:endParaRPr>
          </a:p>
          <a:p>
            <a:pPr>
              <a:buFontTx/>
              <a:buChar char="-"/>
            </a:pPr>
            <a:r>
              <a:rPr lang="ar-SA" sz="2800" u="sng" dirty="0" smtClean="0">
                <a:solidFill>
                  <a:srgbClr val="FF0000"/>
                </a:solidFill>
                <a:latin typeface="Rockwell" pitchFamily="18" charset="0"/>
                <a:cs typeface="PT Bold Heading" pitchFamily="2" charset="-78"/>
              </a:rPr>
              <a:t>الإمارات المستقلة في الهند عن </a:t>
            </a:r>
            <a:r>
              <a:rPr lang="ar-SA" sz="2800" u="sng" dirty="0" err="1" smtClean="0">
                <a:solidFill>
                  <a:srgbClr val="FF0000"/>
                </a:solidFill>
                <a:latin typeface="Rockwell" pitchFamily="18" charset="0"/>
                <a:cs typeface="PT Bold Heading" pitchFamily="2" charset="-78"/>
              </a:rPr>
              <a:t>دهلي:</a:t>
            </a:r>
            <a:endParaRPr lang="ar-SA" sz="2800" u="sng" dirty="0" smtClean="0">
              <a:solidFill>
                <a:srgbClr val="FF0000"/>
              </a:solidFill>
              <a:latin typeface="Rockwell" pitchFamily="18" charset="0"/>
              <a:cs typeface="PT Bold Heading" pitchFamily="2" charset="-78"/>
            </a:endParaRPr>
          </a:p>
          <a:p>
            <a:pPr>
              <a:lnSpc>
                <a:spcPts val="1000"/>
              </a:lnSpc>
              <a:buFontTx/>
              <a:buChar char="-"/>
            </a:pPr>
            <a:endParaRPr lang="ar-SA" sz="2800" u="sng" dirty="0" smtClean="0">
              <a:solidFill>
                <a:srgbClr val="FF0000"/>
              </a:solidFill>
              <a:latin typeface="Rockwell" pitchFamily="18" charset="0"/>
              <a:cs typeface="PT Bold Heading" pitchFamily="2" charset="-78"/>
            </a:endParaRPr>
          </a:p>
          <a:p>
            <a:pPr>
              <a:buFontTx/>
              <a:buChar char="-"/>
            </a:pPr>
            <a:r>
              <a:rPr lang="ar-SA" sz="1950" dirty="0" smtClean="0">
                <a:latin typeface="Rockwell" pitchFamily="18" charset="0"/>
                <a:cs typeface="PT Bold Heading" pitchFamily="2" charset="-78"/>
              </a:rPr>
              <a:t> لم يكن سلطان دهلي طوال العور الوسطى قادرًا على السيطرة على الولايات التابعة لمملكته، </a:t>
            </a:r>
            <a:r>
              <a:rPr lang="ar-SA" sz="1900" dirty="0" smtClean="0">
                <a:latin typeface="Rockwell" pitchFamily="18" charset="0"/>
                <a:cs typeface="PT Bold Heading" pitchFamily="2" charset="-78"/>
              </a:rPr>
              <a:t>ومن ثم استقلت بعض الولايات عن دهلي، وخصوصًا البعيدة النائية عنها، حتى اندمجت نهائيًا في امبراطورية المغول.</a:t>
            </a:r>
          </a:p>
          <a:p>
            <a:pPr>
              <a:lnSpc>
                <a:spcPts val="1000"/>
              </a:lnSpc>
              <a:buFontTx/>
              <a:buChar char="-"/>
            </a:pPr>
            <a:endParaRPr lang="ar-SA" sz="1900" dirty="0" smtClean="0">
              <a:latin typeface="Rockwell" pitchFamily="18" charset="0"/>
              <a:cs typeface="PT Bold Heading" pitchFamily="2" charset="-78"/>
            </a:endParaRPr>
          </a:p>
          <a:p>
            <a:pPr>
              <a:buFontTx/>
              <a:buChar char="-"/>
            </a:pPr>
            <a:r>
              <a:rPr lang="ar-SA" sz="2400" u="sng" dirty="0" smtClean="0">
                <a:solidFill>
                  <a:srgbClr val="00B050"/>
                </a:solidFill>
                <a:latin typeface="Rockwell" pitchFamily="18" charset="0"/>
                <a:cs typeface="PT Bold Heading" pitchFamily="2" charset="-78"/>
              </a:rPr>
              <a:t> مملكة </a:t>
            </a:r>
            <a:r>
              <a:rPr lang="ar-SA" sz="2400" u="sng" dirty="0" err="1" smtClean="0">
                <a:solidFill>
                  <a:srgbClr val="00B050"/>
                </a:solidFill>
                <a:latin typeface="Rockwell" pitchFamily="18" charset="0"/>
                <a:cs typeface="PT Bold Heading" pitchFamily="2" charset="-78"/>
              </a:rPr>
              <a:t>الكجرات:</a:t>
            </a:r>
            <a:endParaRPr lang="ar-SA" sz="2400" u="sng" dirty="0" smtClean="0">
              <a:solidFill>
                <a:srgbClr val="00B050"/>
              </a:solidFill>
              <a:latin typeface="Rockwell" pitchFamily="18" charset="0"/>
              <a:cs typeface="PT Bold Heading" pitchFamily="2" charset="-78"/>
            </a:endParaRPr>
          </a:p>
          <a:p>
            <a:pPr>
              <a:lnSpc>
                <a:spcPts val="1000"/>
              </a:lnSpc>
              <a:buFontTx/>
              <a:buChar char="-"/>
            </a:pPr>
            <a:endParaRPr lang="ar-SA" sz="2000" dirty="0" smtClean="0">
              <a:latin typeface="Rockwell" pitchFamily="18" charset="0"/>
              <a:cs typeface="PT Bold Heading" pitchFamily="2" charset="-78"/>
            </a:endParaRPr>
          </a:p>
          <a:p>
            <a:pPr>
              <a:buFontTx/>
              <a:buChar char="-"/>
            </a:pPr>
            <a:r>
              <a:rPr lang="ar-SA" sz="2050" dirty="0" smtClean="0">
                <a:latin typeface="Rockwell" pitchFamily="18" charset="0"/>
                <a:cs typeface="PT Bold Heading" pitchFamily="2" charset="-78"/>
              </a:rPr>
              <a:t> استقلت مملكة الكجرات سنة </a:t>
            </a:r>
            <a:r>
              <a:rPr lang="ar-SA" sz="2050" dirty="0" err="1" smtClean="0">
                <a:latin typeface="Rockwell" pitchFamily="18" charset="0"/>
                <a:cs typeface="PT Bold Heading" pitchFamily="2" charset="-78"/>
              </a:rPr>
              <a:t>1400م</a:t>
            </a:r>
            <a:r>
              <a:rPr lang="ar-SA" sz="2050" dirty="0" smtClean="0">
                <a:latin typeface="Rockwell" pitchFamily="18" charset="0"/>
                <a:cs typeface="PT Bold Heading" pitchFamily="2" charset="-78"/>
              </a:rPr>
              <a:t>، وشيد السلطان أ</a:t>
            </a:r>
            <a:r>
              <a:rPr lang="ar-SA" sz="2050" dirty="0" smtClean="0">
                <a:solidFill>
                  <a:srgbClr val="C00000"/>
                </a:solidFill>
                <a:latin typeface="Rockwell" pitchFamily="18" charset="0"/>
                <a:cs typeface="PT Bold Heading" pitchFamily="2" charset="-78"/>
              </a:rPr>
              <a:t>حمد شاه</a:t>
            </a:r>
            <a:r>
              <a:rPr lang="ar-SA" sz="2050" dirty="0" smtClean="0">
                <a:latin typeface="Rockwell" pitchFamily="18" charset="0"/>
                <a:cs typeface="PT Bold Heading" pitchFamily="2" charset="-78"/>
              </a:rPr>
              <a:t>، مدينة </a:t>
            </a:r>
            <a:r>
              <a:rPr lang="ar-SA" sz="2050" dirty="0" smtClean="0">
                <a:solidFill>
                  <a:srgbClr val="C00000"/>
                </a:solidFill>
                <a:latin typeface="Rockwell" pitchFamily="18" charset="0"/>
                <a:cs typeface="PT Bold Heading" pitchFamily="2" charset="-78"/>
              </a:rPr>
              <a:t>احمد آباد </a:t>
            </a:r>
            <a:r>
              <a:rPr lang="ar-SA" sz="2050" dirty="0" smtClean="0">
                <a:latin typeface="Rockwell" pitchFamily="18" charset="0"/>
                <a:cs typeface="PT Bold Heading" pitchFamily="2" charset="-78"/>
              </a:rPr>
              <a:t>لتكون عاصمة لمملكة </a:t>
            </a:r>
            <a:r>
              <a:rPr lang="ar-SA" sz="2050" dirty="0" err="1" smtClean="0">
                <a:latin typeface="Rockwell" pitchFamily="18" charset="0"/>
                <a:cs typeface="PT Bold Heading" pitchFamily="2" charset="-78"/>
              </a:rPr>
              <a:t>الكجرات،.</a:t>
            </a:r>
            <a:endParaRPr lang="ar-SA" sz="2050" dirty="0" smtClean="0">
              <a:latin typeface="Rockwell" pitchFamily="18" charset="0"/>
              <a:cs typeface="PT Bold Heading" pitchFamily="2" charset="-78"/>
            </a:endParaRPr>
          </a:p>
          <a:p>
            <a:pPr>
              <a:lnSpc>
                <a:spcPts val="1000"/>
              </a:lnSpc>
              <a:buFontTx/>
              <a:buChar char="-"/>
            </a:pPr>
            <a:endParaRPr lang="ar-SA" sz="2000" dirty="0" smtClean="0">
              <a:latin typeface="Rockwell" pitchFamily="18" charset="0"/>
              <a:cs typeface="PT Bold Heading" pitchFamily="2" charset="-78"/>
            </a:endParaRPr>
          </a:p>
          <a:p>
            <a:pPr>
              <a:buFontTx/>
              <a:buChar char="-"/>
            </a:pPr>
            <a:r>
              <a:rPr lang="ar-SA" sz="2100" dirty="0" smtClean="0">
                <a:latin typeface="Rockwell" pitchFamily="18" charset="0"/>
                <a:cs typeface="PT Bold Heading" pitchFamily="2" charset="-78"/>
              </a:rPr>
              <a:t> تشتهر هذه المملكة بثرائها، وتقدمها في صناعة المنسوجات الحريرية والقطنية، وتتصل بالبحر بسهولة ويسر، وقد أشاد الزوار الاجانب بمدينة أحمد أباد، وذكر بعضهم انها من أجمل مدن الأرض، وشبهها آخرون بالبندقية.</a:t>
            </a:r>
          </a:p>
          <a:p>
            <a:pPr>
              <a:lnSpc>
                <a:spcPts val="1000"/>
              </a:lnSpc>
              <a:buFontTx/>
              <a:buChar char="-"/>
            </a:pPr>
            <a:endParaRPr lang="ar-SA" sz="1900" dirty="0" smtClean="0">
              <a:latin typeface="Rockwell" pitchFamily="18" charset="0"/>
              <a:cs typeface="PT Bold Heading" pitchFamily="2" charset="-78"/>
            </a:endParaRPr>
          </a:p>
          <a:p>
            <a:pPr>
              <a:buFontTx/>
              <a:buChar char="-"/>
            </a:pPr>
            <a:r>
              <a:rPr lang="ar-SA" sz="1900" dirty="0" smtClean="0">
                <a:latin typeface="Rockwell" pitchFamily="18" charset="0"/>
                <a:cs typeface="PT Bold Heading" pitchFamily="2" charset="-78"/>
              </a:rPr>
              <a:t> واشتهرت العاصمة أحمد اباد بجمال مبانيها، وبها العديد من المساجد، التي تميزت </a:t>
            </a:r>
            <a:r>
              <a:rPr lang="ar-SA" sz="1900" dirty="0" err="1" smtClean="0">
                <a:latin typeface="Rockwell" pitchFamily="18" charset="0"/>
                <a:cs typeface="PT Bold Heading" pitchFamily="2" charset="-78"/>
              </a:rPr>
              <a:t>بأرتفاعها</a:t>
            </a:r>
            <a:r>
              <a:rPr lang="ar-SA" sz="1900" dirty="0" smtClean="0">
                <a:latin typeface="Rockwell" pitchFamily="18" charset="0"/>
                <a:cs typeface="PT Bold Heading" pitchFamily="2" charset="-78"/>
              </a:rPr>
              <a:t> ورشاقة </a:t>
            </a:r>
            <a:r>
              <a:rPr lang="ar-SA" sz="1900" dirty="0" err="1" smtClean="0">
                <a:latin typeface="Rockwell" pitchFamily="18" charset="0"/>
                <a:cs typeface="PT Bold Heading" pitchFamily="2" charset="-78"/>
              </a:rPr>
              <a:t>مآذنها،</a:t>
            </a:r>
            <a:r>
              <a:rPr lang="ar-SA" sz="1900" dirty="0" smtClean="0">
                <a:latin typeface="Rockwell" pitchFamily="18" charset="0"/>
                <a:cs typeface="PT Bold Heading" pitchFamily="2" charset="-78"/>
              </a:rPr>
              <a:t> </a:t>
            </a:r>
          </a:p>
          <a:p>
            <a:pPr>
              <a:buFontTx/>
              <a:buChar char="-"/>
            </a:pPr>
            <a:endParaRPr lang="ar-SA" sz="2000" dirty="0" smtClean="0">
              <a:latin typeface="Rockwell" pitchFamily="18" charset="0"/>
              <a:cs typeface="PT Bold Heading" pitchFamily="2" charset="-78"/>
            </a:endParaRPr>
          </a:p>
          <a:p>
            <a:r>
              <a:rPr lang="ar-SA" sz="2000" dirty="0" smtClean="0">
                <a:latin typeface="Rockwell" pitchFamily="18" charset="0"/>
                <a:cs typeface="PT Bold Heading" pitchFamily="2" charset="-78"/>
              </a:rPr>
              <a:t>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 calcmode="lin" valueType="num">
                                      <p:cBhvr>
                                        <p:cTn id="1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1000"/>
                                        <p:tgtEl>
                                          <p:spTgt spid="2">
                                            <p:txEl>
                                              <p:pRg st="6" end="6"/>
                                            </p:txEl>
                                          </p:spTgt>
                                        </p:tgtEl>
                                      </p:cBhvr>
                                    </p:animEffect>
                                    <p:anim calcmode="lin" valueType="num">
                                      <p:cBhvr>
                                        <p:cTn id="2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2">
                                            <p:txEl>
                                              <p:pRg st="6" end="6"/>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 calcmode="lin" valueType="num">
                                      <p:cBhvr>
                                        <p:cTn id="30"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2" dur="500"/>
                                        <p:tgtEl>
                                          <p:spTgt spid="2">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 calcmode="lin" valueType="num">
                                      <p:cBhvr>
                                        <p:cTn id="37"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38"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39" dur="500"/>
                                        <p:tgtEl>
                                          <p:spTgt spid="2">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2">
                                            <p:txEl>
                                              <p:pRg st="12" end="12"/>
                                            </p:txEl>
                                          </p:spTgt>
                                        </p:tgtEl>
                                        <p:attrNameLst>
                                          <p:attrName>style.visibility</p:attrName>
                                        </p:attrNameLst>
                                      </p:cBhvr>
                                      <p:to>
                                        <p:strVal val="visible"/>
                                      </p:to>
                                    </p:set>
                                    <p:anim calcmode="lin" valueType="num">
                                      <p:cBhvr>
                                        <p:cTn id="44" dur="500" fill="hold"/>
                                        <p:tgtEl>
                                          <p:spTgt spid="2">
                                            <p:txEl>
                                              <p:pRg st="12" end="12"/>
                                            </p:txEl>
                                          </p:spTgt>
                                        </p:tgtEl>
                                        <p:attrNameLst>
                                          <p:attrName>ppt_w</p:attrName>
                                        </p:attrNameLst>
                                      </p:cBhvr>
                                      <p:tavLst>
                                        <p:tav tm="0">
                                          <p:val>
                                            <p:fltVal val="0"/>
                                          </p:val>
                                        </p:tav>
                                        <p:tav tm="100000">
                                          <p:val>
                                            <p:strVal val="#ppt_w"/>
                                          </p:val>
                                        </p:tav>
                                      </p:tavLst>
                                    </p:anim>
                                    <p:anim calcmode="lin" valueType="num">
                                      <p:cBhvr>
                                        <p:cTn id="45" dur="500" fill="hold"/>
                                        <p:tgtEl>
                                          <p:spTgt spid="2">
                                            <p:txEl>
                                              <p:pRg st="12" end="12"/>
                                            </p:txEl>
                                          </p:spTgt>
                                        </p:tgtEl>
                                        <p:attrNameLst>
                                          <p:attrName>ppt_h</p:attrName>
                                        </p:attrNameLst>
                                      </p:cBhvr>
                                      <p:tavLst>
                                        <p:tav tm="0">
                                          <p:val>
                                            <p:fltVal val="0"/>
                                          </p:val>
                                        </p:tav>
                                        <p:tav tm="100000">
                                          <p:val>
                                            <p:strVal val="#ppt_h"/>
                                          </p:val>
                                        </p:tav>
                                      </p:tavLst>
                                    </p:anim>
                                    <p:animEffect transition="in" filter="fade">
                                      <p:cBhvr>
                                        <p:cTn id="46" dur="500"/>
                                        <p:tgtEl>
                                          <p:spTgt spid="2">
                                            <p:txEl>
                                              <p:pRg st="12" end="1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 calcmode="lin" valueType="num">
                                      <p:cBhvr>
                                        <p:cTn id="51" dur="500" fill="hold"/>
                                        <p:tgtEl>
                                          <p:spTgt spid="2">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2">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640960" cy="4188326"/>
          </a:xfrm>
          <a:prstGeom prst="rect">
            <a:avLst/>
          </a:prstGeom>
          <a:noFill/>
        </p:spPr>
        <p:txBody>
          <a:bodyPr wrap="square" rtlCol="1">
            <a:spAutoFit/>
          </a:bodyPr>
          <a:lstStyle/>
          <a:p>
            <a:pPr>
              <a:buFontTx/>
              <a:buChar char="-"/>
            </a:pPr>
            <a:endParaRPr lang="ar-SA" sz="2800" u="sng" dirty="0" smtClean="0">
              <a:solidFill>
                <a:srgbClr val="00B050"/>
              </a:solidFill>
              <a:cs typeface="PT Bold Heading" pitchFamily="2" charset="-78"/>
            </a:endParaRPr>
          </a:p>
          <a:p>
            <a:pPr>
              <a:buFontTx/>
              <a:buChar char="-"/>
            </a:pPr>
            <a:r>
              <a:rPr lang="ar-SA" sz="2800" u="sng" dirty="0" smtClean="0">
                <a:solidFill>
                  <a:srgbClr val="00B050"/>
                </a:solidFill>
                <a:cs typeface="PT Bold Heading" pitchFamily="2" charset="-78"/>
              </a:rPr>
              <a:t>أشهر سلاطين </a:t>
            </a:r>
            <a:r>
              <a:rPr lang="ar-SA" sz="2800" u="sng" dirty="0" err="1" smtClean="0">
                <a:solidFill>
                  <a:srgbClr val="00B050"/>
                </a:solidFill>
                <a:cs typeface="PT Bold Heading" pitchFamily="2" charset="-78"/>
              </a:rPr>
              <a:t>الكجرات:</a:t>
            </a:r>
            <a:endParaRPr lang="ar-SA" sz="2800" u="sng" dirty="0" smtClean="0">
              <a:solidFill>
                <a:srgbClr val="00B050"/>
              </a:solidFill>
              <a:cs typeface="PT Bold Heading" pitchFamily="2" charset="-78"/>
            </a:endParaRPr>
          </a:p>
          <a:p>
            <a:pPr>
              <a:lnSpc>
                <a:spcPts val="1000"/>
              </a:lnSpc>
              <a:buFontTx/>
              <a:buChar char="-"/>
            </a:pPr>
            <a:endParaRPr lang="ar-SA" sz="2800" u="sng" dirty="0" smtClean="0">
              <a:solidFill>
                <a:srgbClr val="00B050"/>
              </a:solidFill>
              <a:cs typeface="PT Bold Heading" pitchFamily="2" charset="-78"/>
            </a:endParaRPr>
          </a:p>
          <a:p>
            <a:pPr>
              <a:buFontTx/>
              <a:buChar char="-"/>
            </a:pPr>
            <a:r>
              <a:rPr lang="ar-SA" sz="2400" u="sng" dirty="0" smtClean="0">
                <a:solidFill>
                  <a:srgbClr val="C00000"/>
                </a:solidFill>
                <a:cs typeface="PT Bold Heading" pitchFamily="2" charset="-78"/>
              </a:rPr>
              <a:t> </a:t>
            </a:r>
            <a:r>
              <a:rPr lang="ar-SA" sz="2400" u="sng" dirty="0" smtClean="0">
                <a:solidFill>
                  <a:srgbClr val="C00000"/>
                </a:solidFill>
                <a:cs typeface="PT Bold Heading" pitchFamily="2" charset="-78"/>
              </a:rPr>
              <a:t>السلطان محمود( 1526- </a:t>
            </a:r>
            <a:r>
              <a:rPr lang="ar-SA" sz="2400" u="sng" dirty="0" err="1" smtClean="0">
                <a:solidFill>
                  <a:srgbClr val="C00000"/>
                </a:solidFill>
                <a:cs typeface="PT Bold Heading" pitchFamily="2" charset="-78"/>
              </a:rPr>
              <a:t>1537م</a:t>
            </a:r>
            <a:r>
              <a:rPr lang="ar-SA" sz="2400" u="sng" dirty="0" err="1" smtClean="0">
                <a:solidFill>
                  <a:srgbClr val="C00000"/>
                </a:solidFill>
                <a:cs typeface="PT Bold Heading" pitchFamily="2" charset="-78"/>
              </a:rPr>
              <a:t>) </a:t>
            </a:r>
            <a:r>
              <a:rPr lang="ar-SA" sz="2400" u="sng" dirty="0" err="1" smtClean="0">
                <a:solidFill>
                  <a:srgbClr val="C00000"/>
                </a:solidFill>
                <a:cs typeface="PT Bold Heading" pitchFamily="2" charset="-78"/>
              </a:rPr>
              <a:t>:</a:t>
            </a:r>
            <a:endParaRPr lang="ar-SA" sz="2400" u="sng" dirty="0" smtClean="0">
              <a:solidFill>
                <a:srgbClr val="C00000"/>
              </a:solidFill>
              <a:cs typeface="PT Bold Heading" pitchFamily="2" charset="-78"/>
            </a:endParaRPr>
          </a:p>
          <a:p>
            <a:pPr>
              <a:lnSpc>
                <a:spcPts val="1000"/>
              </a:lnSpc>
            </a:pPr>
            <a:endParaRPr lang="ar-SA" sz="2000" dirty="0" smtClean="0">
              <a:cs typeface="PT Bold Heading" pitchFamily="2" charset="-78"/>
            </a:endParaRPr>
          </a:p>
          <a:p>
            <a:pPr>
              <a:buFontTx/>
              <a:buChar char="-"/>
            </a:pPr>
            <a:r>
              <a:rPr lang="ar-SA" sz="2050" dirty="0" smtClean="0">
                <a:cs typeface="PT Bold Heading" pitchFamily="2" charset="-78"/>
              </a:rPr>
              <a:t> استولى على </a:t>
            </a:r>
            <a:r>
              <a:rPr lang="ar-SA" sz="2050" dirty="0" err="1" smtClean="0">
                <a:solidFill>
                  <a:srgbClr val="C00000"/>
                </a:solidFill>
                <a:cs typeface="PT Bold Heading" pitchFamily="2" charset="-78"/>
              </a:rPr>
              <a:t>شيتور</a:t>
            </a:r>
            <a:r>
              <a:rPr lang="ar-SA" sz="2050" dirty="0" smtClean="0">
                <a:cs typeface="PT Bold Heading" pitchFamily="2" charset="-78"/>
              </a:rPr>
              <a:t> ولاذ أميرها بالفرار، وألقت النساء في هذه البلدة بأنفسهن في النار، حتى لا يقعن في الأسر، وتعرض رجال </a:t>
            </a:r>
            <a:r>
              <a:rPr lang="ar-SA" sz="2050" dirty="0" err="1" smtClean="0">
                <a:cs typeface="PT Bold Heading" pitchFamily="2" charset="-78"/>
              </a:rPr>
              <a:t>شيتور</a:t>
            </a:r>
            <a:r>
              <a:rPr lang="ar-SA" sz="2050" dirty="0" smtClean="0">
                <a:cs typeface="PT Bold Heading" pitchFamily="2" charset="-78"/>
              </a:rPr>
              <a:t> لسيوف المسلمين، ومزقوا شر ممزق.</a:t>
            </a:r>
          </a:p>
          <a:p>
            <a:pPr>
              <a:lnSpc>
                <a:spcPts val="1000"/>
              </a:lnSpc>
              <a:buFontTx/>
              <a:buChar char="-"/>
            </a:pPr>
            <a:endParaRPr lang="ar-SA" sz="2400" u="sng" dirty="0" smtClean="0">
              <a:solidFill>
                <a:srgbClr val="00B050"/>
              </a:solidFill>
              <a:cs typeface="PT Bold Heading" pitchFamily="2" charset="-78"/>
            </a:endParaRPr>
          </a:p>
          <a:p>
            <a:pPr>
              <a:buFontTx/>
              <a:buChar char="-"/>
            </a:pPr>
            <a:r>
              <a:rPr lang="ar-SA" sz="2400" u="sng" dirty="0" smtClean="0">
                <a:solidFill>
                  <a:srgbClr val="00B050"/>
                </a:solidFill>
                <a:cs typeface="PT Bold Heading" pitchFamily="2" charset="-78"/>
              </a:rPr>
              <a:t>اصلاحاته </a:t>
            </a:r>
            <a:r>
              <a:rPr lang="ar-SA" sz="2400" u="sng" dirty="0" err="1" smtClean="0">
                <a:solidFill>
                  <a:srgbClr val="00B050"/>
                </a:solidFill>
                <a:cs typeface="PT Bold Heading" pitchFamily="2" charset="-78"/>
              </a:rPr>
              <a:t>الداخلية</a:t>
            </a:r>
            <a:r>
              <a:rPr lang="ar-SA" sz="2000" dirty="0" err="1" smtClean="0">
                <a:cs typeface="PT Bold Heading" pitchFamily="2" charset="-78"/>
              </a:rPr>
              <a:t>:</a:t>
            </a:r>
            <a:endParaRPr lang="ar-SA" sz="2000" dirty="0" smtClean="0">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 شيد السلطان محمود بجوار مدينة أحمد اباد، قصرًا على ضفاف بحيرة صناعية في </a:t>
            </a:r>
            <a:r>
              <a:rPr lang="ar-SA" sz="2000" dirty="0" err="1" smtClean="0">
                <a:cs typeface="PT Bold Heading" pitchFamily="2" charset="-78"/>
              </a:rPr>
              <a:t>سارخيج.</a:t>
            </a:r>
            <a:endParaRPr lang="ar-SA" sz="2000" dirty="0" smtClean="0">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sz="2050" dirty="0" smtClean="0">
                <a:cs typeface="PT Bold Heading" pitchFamily="2" charset="-78"/>
              </a:rPr>
              <a:t> إلا ان أهم انجازاته العمرانية، المسجد الجامع في </a:t>
            </a:r>
            <a:r>
              <a:rPr lang="ar-SA" sz="2050" dirty="0" err="1" smtClean="0">
                <a:solidFill>
                  <a:srgbClr val="C00000"/>
                </a:solidFill>
                <a:cs typeface="PT Bold Heading" pitchFamily="2" charset="-78"/>
              </a:rPr>
              <a:t>شامبانير</a:t>
            </a:r>
            <a:r>
              <a:rPr lang="ar-SA" sz="2050" dirty="0" smtClean="0">
                <a:solidFill>
                  <a:srgbClr val="C00000"/>
                </a:solidFill>
                <a:cs typeface="PT Bold Heading" pitchFamily="2" charset="-78"/>
              </a:rPr>
              <a:t>، </a:t>
            </a:r>
            <a:r>
              <a:rPr lang="ar-SA" sz="2050" dirty="0" smtClean="0">
                <a:cs typeface="PT Bold Heading" pitchFamily="2" charset="-78"/>
              </a:rPr>
              <a:t>وبه قبة </a:t>
            </a:r>
            <a:r>
              <a:rPr lang="ar-SA" sz="2050" dirty="0" err="1" smtClean="0">
                <a:cs typeface="PT Bold Heading" pitchFamily="2" charset="-78"/>
              </a:rPr>
              <a:t>رائعة </a:t>
            </a:r>
            <a:r>
              <a:rPr lang="ar-SA" sz="2050" dirty="0" smtClean="0">
                <a:cs typeface="PT Bold Heading" pitchFamily="2" charset="-78"/>
              </a:rPr>
              <a:t>، ومآذن وأعمدة، </a:t>
            </a:r>
            <a:r>
              <a:rPr lang="ar-SA" sz="1950" dirty="0" smtClean="0">
                <a:cs typeface="PT Bold Heading" pitchFamily="2" charset="-78"/>
              </a:rPr>
              <a:t>ومزين من الداخل، ونقشت على جدرانه آيات قرآنية، ويعد من اجمل المنشآت الدينية، وأبهاها في غرب الهند.</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1000"/>
                                        <p:tgtEl>
                                          <p:spTgt spid="2">
                                            <p:txEl>
                                              <p:pRg st="3" end="3"/>
                                            </p:txEl>
                                          </p:spTgt>
                                        </p:tgtEl>
                                      </p:cBhvr>
                                    </p:animEffect>
                                    <p:anim calcmode="lin" valueType="num">
                                      <p:cBhvr>
                                        <p:cTn id="1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2">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p:cTn id="2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4"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5" dur="500"/>
                                        <p:tgtEl>
                                          <p:spTgt spid="2">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fade">
                                      <p:cBhvr>
                                        <p:cTn id="30" dur="1000"/>
                                        <p:tgtEl>
                                          <p:spTgt spid="2">
                                            <p:txEl>
                                              <p:pRg st="7" end="7"/>
                                            </p:txEl>
                                          </p:spTgt>
                                        </p:tgtEl>
                                      </p:cBhvr>
                                    </p:animEffect>
                                    <p:anim calcmode="lin" valueType="num">
                                      <p:cBhvr>
                                        <p:cTn id="31"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2">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nodeType="clickEffect">
                                  <p:stCondLst>
                                    <p:cond delay="0"/>
                                  </p:stCondLst>
                                  <p:childTnLst>
                                    <p:set>
                                      <p:cBhvr>
                                        <p:cTn id="37" dur="1" fill="hold">
                                          <p:stCondLst>
                                            <p:cond delay="0"/>
                                          </p:stCondLst>
                                        </p:cTn>
                                        <p:tgtEl>
                                          <p:spTgt spid="2">
                                            <p:txEl>
                                              <p:pRg st="9" end="9"/>
                                            </p:txEl>
                                          </p:spTgt>
                                        </p:tgtEl>
                                        <p:attrNameLst>
                                          <p:attrName>style.visibility</p:attrName>
                                        </p:attrNameLst>
                                      </p:cBhvr>
                                      <p:to>
                                        <p:strVal val="visible"/>
                                      </p:to>
                                    </p:set>
                                    <p:anim calcmode="lin" valueType="num">
                                      <p:cBhvr>
                                        <p:cTn id="38"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39"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40" dur="500"/>
                                        <p:tgtEl>
                                          <p:spTgt spid="2">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nodeType="clickEffect">
                                  <p:stCondLst>
                                    <p:cond delay="0"/>
                                  </p:stCondLst>
                                  <p:childTnLst>
                                    <p:set>
                                      <p:cBhvr>
                                        <p:cTn id="44" dur="1" fill="hold">
                                          <p:stCondLst>
                                            <p:cond delay="0"/>
                                          </p:stCondLst>
                                        </p:cTn>
                                        <p:tgtEl>
                                          <p:spTgt spid="2">
                                            <p:txEl>
                                              <p:pRg st="11" end="11"/>
                                            </p:txEl>
                                          </p:spTgt>
                                        </p:tgtEl>
                                        <p:attrNameLst>
                                          <p:attrName>style.visibility</p:attrName>
                                        </p:attrNameLst>
                                      </p:cBhvr>
                                      <p:to>
                                        <p:strVal val="visible"/>
                                      </p:to>
                                    </p:set>
                                    <p:anim calcmode="lin" valueType="num">
                                      <p:cBhvr>
                                        <p:cTn id="45" dur="5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46" dur="500" fill="hold"/>
                                        <p:tgtEl>
                                          <p:spTgt spid="2">
                                            <p:txEl>
                                              <p:pRg st="11" end="11"/>
                                            </p:txEl>
                                          </p:spTgt>
                                        </p:tgtEl>
                                        <p:attrNameLst>
                                          <p:attrName>ppt_h</p:attrName>
                                        </p:attrNameLst>
                                      </p:cBhvr>
                                      <p:tavLst>
                                        <p:tav tm="0">
                                          <p:val>
                                            <p:fltVal val="0"/>
                                          </p:val>
                                        </p:tav>
                                        <p:tav tm="100000">
                                          <p:val>
                                            <p:strVal val="#ppt_h"/>
                                          </p:val>
                                        </p:tav>
                                      </p:tavLst>
                                    </p:anim>
                                    <p:animEffect transition="in" filter="fade">
                                      <p:cBhvr>
                                        <p:cTn id="47"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640959" cy="6173485"/>
          </a:xfrm>
          <a:prstGeom prst="rect">
            <a:avLst/>
          </a:prstGeom>
          <a:noFill/>
        </p:spPr>
        <p:txBody>
          <a:bodyPr wrap="square" rtlCol="1">
            <a:spAutoFit/>
          </a:bodyPr>
          <a:lstStyle/>
          <a:p>
            <a:pPr>
              <a:buFontTx/>
              <a:buChar char="-"/>
            </a:pPr>
            <a:r>
              <a:rPr lang="ar-SA" sz="2800" u="sng" dirty="0" smtClean="0">
                <a:solidFill>
                  <a:srgbClr val="00B050"/>
                </a:solidFill>
                <a:cs typeface="PT Bold Heading" pitchFamily="2" charset="-78"/>
              </a:rPr>
              <a:t>مملكة </a:t>
            </a:r>
            <a:r>
              <a:rPr lang="ar-SA" sz="2800" u="sng" dirty="0" err="1" smtClean="0">
                <a:solidFill>
                  <a:srgbClr val="00B050"/>
                </a:solidFill>
                <a:cs typeface="PT Bold Heading" pitchFamily="2" charset="-78"/>
              </a:rPr>
              <a:t>البهماني:</a:t>
            </a:r>
            <a:endParaRPr lang="ar-SA" sz="2800" u="sng" dirty="0" smtClean="0">
              <a:solidFill>
                <a:srgbClr val="00B050"/>
              </a:solidFill>
              <a:cs typeface="PT Bold Heading" pitchFamily="2" charset="-78"/>
            </a:endParaRPr>
          </a:p>
          <a:p>
            <a:pPr>
              <a:lnSpc>
                <a:spcPts val="1000"/>
              </a:lnSpc>
              <a:buFontTx/>
              <a:buChar char="-"/>
            </a:pPr>
            <a:endParaRPr lang="ar-SA" sz="2800" u="sng" dirty="0" smtClean="0">
              <a:solidFill>
                <a:srgbClr val="00B050"/>
              </a:solidFill>
              <a:cs typeface="PT Bold Heading" pitchFamily="2" charset="-78"/>
            </a:endParaRPr>
          </a:p>
          <a:p>
            <a:pPr>
              <a:buFontTx/>
              <a:buChar char="-"/>
            </a:pPr>
            <a:r>
              <a:rPr lang="ar-SA" sz="1900" dirty="0" smtClean="0">
                <a:cs typeface="PT Bold Heading" pitchFamily="2" charset="-78"/>
              </a:rPr>
              <a:t> استطاع ضابط أفغاني يسمى </a:t>
            </a:r>
            <a:r>
              <a:rPr lang="ar-SA" sz="1900" dirty="0" smtClean="0">
                <a:solidFill>
                  <a:srgbClr val="C00000"/>
                </a:solidFill>
                <a:cs typeface="PT Bold Heading" pitchFamily="2" charset="-78"/>
              </a:rPr>
              <a:t>حسن </a:t>
            </a:r>
            <a:r>
              <a:rPr lang="ar-SA" sz="1900" dirty="0" err="1" smtClean="0">
                <a:solidFill>
                  <a:srgbClr val="C00000"/>
                </a:solidFill>
                <a:cs typeface="PT Bold Heading" pitchFamily="2" charset="-78"/>
              </a:rPr>
              <a:t>جانجو</a:t>
            </a:r>
            <a:r>
              <a:rPr lang="ar-SA" sz="1900" dirty="0" smtClean="0">
                <a:cs typeface="PT Bold Heading" pitchFamily="2" charset="-78"/>
              </a:rPr>
              <a:t>، أن يكونوا دولة مستقلة في جنوب غرب الهند، عرفت باسم </a:t>
            </a:r>
            <a:r>
              <a:rPr lang="ar-SA" sz="1900" dirty="0" err="1" smtClean="0">
                <a:cs typeface="PT Bold Heading" pitchFamily="2" charset="-78"/>
              </a:rPr>
              <a:t>البهماني</a:t>
            </a:r>
            <a:r>
              <a:rPr lang="ar-SA" sz="1900" dirty="0" smtClean="0">
                <a:cs typeface="PT Bold Heading" pitchFamily="2" charset="-78"/>
              </a:rPr>
              <a:t>، أو دولة حيدر أباد.</a:t>
            </a:r>
          </a:p>
          <a:p>
            <a:pPr>
              <a:lnSpc>
                <a:spcPts val="1000"/>
              </a:lnSpc>
              <a:buFontTx/>
              <a:buChar char="-"/>
            </a:pPr>
            <a:endParaRPr lang="ar-SA" sz="1900" dirty="0" smtClean="0">
              <a:cs typeface="PT Bold Heading" pitchFamily="2" charset="-78"/>
            </a:endParaRPr>
          </a:p>
          <a:p>
            <a:pPr>
              <a:buFontTx/>
              <a:buChar char="-"/>
            </a:pPr>
            <a:r>
              <a:rPr lang="ar-SA" sz="2000" dirty="0" smtClean="0">
                <a:cs typeface="PT Bold Heading" pitchFamily="2" charset="-78"/>
              </a:rPr>
              <a:t> اشتملت هذه الدولة على حيدر أباد، ومنطقة في جنوب مدراس، وجزء من منطقة </a:t>
            </a:r>
            <a:r>
              <a:rPr lang="ar-SA" sz="2000" dirty="0" err="1" smtClean="0">
                <a:cs typeface="PT Bold Heading" pitchFamily="2" charset="-78"/>
              </a:rPr>
              <a:t>بومبي.</a:t>
            </a:r>
            <a:endParaRPr lang="ar-SA" sz="2000" dirty="0" smtClean="0">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sz="2400" u="sng" dirty="0" smtClean="0">
                <a:solidFill>
                  <a:srgbClr val="FF0000"/>
                </a:solidFill>
                <a:cs typeface="PT Bold Heading" pitchFamily="2" charset="-78"/>
              </a:rPr>
              <a:t>الأوضاع الداخلية لمملكة </a:t>
            </a:r>
            <a:r>
              <a:rPr lang="ar-SA" sz="2400" u="sng" dirty="0" err="1" smtClean="0">
                <a:solidFill>
                  <a:srgbClr val="FF0000"/>
                </a:solidFill>
                <a:cs typeface="PT Bold Heading" pitchFamily="2" charset="-78"/>
              </a:rPr>
              <a:t>البهماني:</a:t>
            </a:r>
            <a:endParaRPr lang="ar-SA" sz="2400" u="sng" dirty="0" smtClean="0">
              <a:solidFill>
                <a:srgbClr val="FF0000"/>
              </a:solidFill>
              <a:cs typeface="PT Bold Heading" pitchFamily="2" charset="-78"/>
            </a:endParaRPr>
          </a:p>
          <a:p>
            <a:pPr>
              <a:lnSpc>
                <a:spcPts val="1000"/>
              </a:lnSpc>
              <a:buFontTx/>
              <a:buChar char="-"/>
            </a:pPr>
            <a:endParaRPr lang="ar-SA" sz="2400" u="sng" dirty="0" smtClean="0">
              <a:solidFill>
                <a:srgbClr val="FF0000"/>
              </a:solidFill>
              <a:cs typeface="PT Bold Heading" pitchFamily="2" charset="-78"/>
            </a:endParaRPr>
          </a:p>
          <a:p>
            <a:pPr>
              <a:buFontTx/>
              <a:buChar char="-"/>
            </a:pPr>
            <a:r>
              <a:rPr lang="ar-SA" sz="1950" dirty="0" smtClean="0">
                <a:cs typeface="PT Bold Heading" pitchFamily="2" charset="-78"/>
              </a:rPr>
              <a:t> اشتمل بلاط ملوك </a:t>
            </a:r>
            <a:r>
              <a:rPr lang="ar-SA" sz="1950" dirty="0" err="1" smtClean="0">
                <a:cs typeface="PT Bold Heading" pitchFamily="2" charset="-78"/>
              </a:rPr>
              <a:t>البهماني</a:t>
            </a:r>
            <a:r>
              <a:rPr lang="ar-SA" sz="1950" dirty="0" smtClean="0">
                <a:cs typeface="PT Bold Heading" pitchFamily="2" charset="-78"/>
              </a:rPr>
              <a:t> على مواطنين وأجانب، وقد تحيز ملوك </a:t>
            </a:r>
            <a:r>
              <a:rPr lang="ar-SA" sz="1950" dirty="0" err="1" smtClean="0">
                <a:cs typeface="PT Bold Heading" pitchFamily="2" charset="-78"/>
              </a:rPr>
              <a:t>البهماني</a:t>
            </a:r>
            <a:r>
              <a:rPr lang="ar-SA" sz="1950" dirty="0" smtClean="0">
                <a:cs typeface="PT Bold Heading" pitchFamily="2" charset="-78"/>
              </a:rPr>
              <a:t> إلى الأجانب، </a:t>
            </a:r>
            <a:r>
              <a:rPr lang="ar-SA" sz="2100" dirty="0" smtClean="0">
                <a:cs typeface="PT Bold Heading" pitchFamily="2" charset="-78"/>
              </a:rPr>
              <a:t>دون المواطنين الذين عمدوا إلى أضعاف شانهم، وانتهجوا سياسة دعوة فريق من العرب </a:t>
            </a:r>
            <a:r>
              <a:rPr lang="ar-SA" sz="1950" dirty="0" smtClean="0">
                <a:cs typeface="PT Bold Heading" pitchFamily="2" charset="-78"/>
              </a:rPr>
              <a:t>والفرس وبلاد الأفغان، وأسندوا إليهم المراكز الهامة في البلاد، وادى ذلك إلى أحقاد عميقة، وزاد الامر سوءًا ان القادمين إلى البلاد من الشيعة، أما المواطنون فسنيون.</a:t>
            </a:r>
          </a:p>
          <a:p>
            <a:pPr>
              <a:lnSpc>
                <a:spcPts val="1000"/>
              </a:lnSpc>
            </a:pPr>
            <a:endParaRPr lang="ar-SA" sz="1950" dirty="0" smtClean="0">
              <a:cs typeface="PT Bold Heading" pitchFamily="2" charset="-78"/>
            </a:endParaRPr>
          </a:p>
          <a:p>
            <a:pPr>
              <a:buFontTx/>
              <a:buChar char="-"/>
            </a:pPr>
            <a:r>
              <a:rPr lang="ar-SA" sz="1950" dirty="0" smtClean="0">
                <a:cs typeface="PT Bold Heading" pitchFamily="2" charset="-78"/>
              </a:rPr>
              <a:t> انقسمت مملكة </a:t>
            </a:r>
            <a:r>
              <a:rPr lang="ar-SA" sz="1950" dirty="0" err="1" smtClean="0">
                <a:cs typeface="PT Bold Heading" pitchFamily="2" charset="-78"/>
              </a:rPr>
              <a:t>البهماني</a:t>
            </a:r>
            <a:r>
              <a:rPr lang="ar-SA" sz="1950" dirty="0" smtClean="0">
                <a:cs typeface="PT Bold Heading" pitchFamily="2" charset="-78"/>
              </a:rPr>
              <a:t> إلى اربع ولايات، تتمتع كل منها بقدر من الاستقلال، ولكل حاكم من حكام الولايات جيشه، ومن حقه فرض الضرائب، وجبايتها من ولايته، ويعين الموظفين الذين </a:t>
            </a:r>
            <a:r>
              <a:rPr lang="ar-SA" sz="2050" dirty="0" smtClean="0">
                <a:cs typeface="PT Bold Heading" pitchFamily="2" charset="-78"/>
              </a:rPr>
              <a:t>يساعدونه في حكم </a:t>
            </a:r>
            <a:r>
              <a:rPr lang="ar-SA" sz="2050" dirty="0" err="1" smtClean="0">
                <a:cs typeface="PT Bold Heading" pitchFamily="2" charset="-78"/>
              </a:rPr>
              <a:t>الولاية.</a:t>
            </a:r>
            <a:r>
              <a:rPr lang="ar-SA" sz="2050" dirty="0" smtClean="0">
                <a:cs typeface="PT Bold Heading" pitchFamily="2" charset="-78"/>
              </a:rPr>
              <a:t> وبشكل عام كان حاكم الولاية يشرف على الشئون الإدارية والمالية والدفاعية لولايته.</a:t>
            </a: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 أما السلطان فيساعده ثمانية وزراء، وكل وزير مسئول عن اختصاصه مثل المالية، أو الشئون الخارجية، أو القضاء، أو الأمن.</a:t>
            </a: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 نظم ملوك هذه المملكة الجيش أحسن تنظيم.</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fade">
                                      <p:cBhvr>
                                        <p:cTn id="29" dur="1000"/>
                                        <p:tgtEl>
                                          <p:spTgt spid="2">
                                            <p:txEl>
                                              <p:pRg st="6" end="6"/>
                                            </p:txEl>
                                          </p:spTgt>
                                        </p:tgtEl>
                                      </p:cBhvr>
                                    </p:animEffect>
                                    <p:anim calcmode="lin" valueType="num">
                                      <p:cBhvr>
                                        <p:cTn id="3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2">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p:cTn id="37"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9" dur="500"/>
                                        <p:tgtEl>
                                          <p:spTgt spid="2">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2">
                                            <p:txEl>
                                              <p:pRg st="10" end="10"/>
                                            </p:txEl>
                                          </p:spTgt>
                                        </p:tgtEl>
                                        <p:attrNameLst>
                                          <p:attrName>style.visibility</p:attrName>
                                        </p:attrNameLst>
                                      </p:cBhvr>
                                      <p:to>
                                        <p:strVal val="visible"/>
                                      </p:to>
                                    </p:set>
                                    <p:anim calcmode="lin" valueType="num">
                                      <p:cBhvr>
                                        <p:cTn id="44"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2">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 calcmode="lin" valueType="num">
                                      <p:cBhvr>
                                        <p:cTn id="51" dur="500" fill="hold"/>
                                        <p:tgtEl>
                                          <p:spTgt spid="2">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2">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2">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2">
                                            <p:txEl>
                                              <p:pRg st="14" end="14"/>
                                            </p:txEl>
                                          </p:spTgt>
                                        </p:tgtEl>
                                        <p:attrNameLst>
                                          <p:attrName>style.visibility</p:attrName>
                                        </p:attrNameLst>
                                      </p:cBhvr>
                                      <p:to>
                                        <p:strVal val="visible"/>
                                      </p:to>
                                    </p:set>
                                    <p:anim calcmode="lin" valueType="num">
                                      <p:cBhvr>
                                        <p:cTn id="58" dur="500" fill="hold"/>
                                        <p:tgtEl>
                                          <p:spTgt spid="2">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2">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892480" cy="6335068"/>
          </a:xfrm>
          <a:prstGeom prst="rect">
            <a:avLst/>
          </a:prstGeom>
          <a:noFill/>
        </p:spPr>
        <p:txBody>
          <a:bodyPr wrap="square" rtlCol="1">
            <a:spAutoFit/>
          </a:bodyPr>
          <a:lstStyle/>
          <a:p>
            <a:pPr>
              <a:buFontTx/>
              <a:buChar char="-"/>
            </a:pPr>
            <a:r>
              <a:rPr lang="ar-SA" sz="2400" u="sng" dirty="0" smtClean="0">
                <a:solidFill>
                  <a:srgbClr val="FF0000"/>
                </a:solidFill>
                <a:cs typeface="PT Bold Heading" pitchFamily="2" charset="-78"/>
              </a:rPr>
              <a:t>سلاطين مملكة </a:t>
            </a:r>
            <a:r>
              <a:rPr lang="ar-SA" sz="2400" u="sng" dirty="0" err="1" smtClean="0">
                <a:solidFill>
                  <a:srgbClr val="FF0000"/>
                </a:solidFill>
                <a:cs typeface="PT Bold Heading" pitchFamily="2" charset="-78"/>
              </a:rPr>
              <a:t>البهماني:</a:t>
            </a:r>
            <a:endParaRPr lang="ar-SA" sz="2400" u="sng" dirty="0" smtClean="0">
              <a:solidFill>
                <a:srgbClr val="FF0000"/>
              </a:solidFill>
              <a:cs typeface="PT Bold Heading" pitchFamily="2" charset="-78"/>
            </a:endParaRPr>
          </a:p>
          <a:p>
            <a:pPr>
              <a:lnSpc>
                <a:spcPts val="1000"/>
              </a:lnSpc>
              <a:buFontTx/>
              <a:buChar char="-"/>
            </a:pPr>
            <a:endParaRPr lang="ar-SA" sz="2400" u="sng" dirty="0" smtClean="0">
              <a:solidFill>
                <a:srgbClr val="FF0000"/>
              </a:solidFill>
              <a:cs typeface="PT Bold Heading" pitchFamily="2" charset="-78"/>
            </a:endParaRPr>
          </a:p>
          <a:p>
            <a:pPr>
              <a:buFontTx/>
              <a:buChar char="-"/>
            </a:pPr>
            <a:r>
              <a:rPr lang="ar-SA" sz="2800" u="sng" dirty="0" smtClean="0">
                <a:solidFill>
                  <a:srgbClr val="00B050"/>
                </a:solidFill>
                <a:cs typeface="PT Bold Heading" pitchFamily="2" charset="-78"/>
              </a:rPr>
              <a:t> محمد </a:t>
            </a:r>
            <a:r>
              <a:rPr lang="ar-SA" sz="2800" u="sng" dirty="0" err="1" smtClean="0">
                <a:solidFill>
                  <a:srgbClr val="00B050"/>
                </a:solidFill>
                <a:cs typeface="PT Bold Heading" pitchFamily="2" charset="-78"/>
              </a:rPr>
              <a:t>الأول:</a:t>
            </a:r>
            <a:endParaRPr lang="ar-SA" sz="2800" u="sng" dirty="0" smtClean="0">
              <a:solidFill>
                <a:srgbClr val="00B050"/>
              </a:solidFill>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لما توفي مؤسس هذه الأسرة عام </a:t>
            </a:r>
            <a:r>
              <a:rPr lang="ar-SA" sz="2000" dirty="0" err="1" smtClean="0">
                <a:cs typeface="PT Bold Heading" pitchFamily="2" charset="-78"/>
              </a:rPr>
              <a:t>1358م</a:t>
            </a:r>
            <a:r>
              <a:rPr lang="ar-SA" sz="2000" dirty="0" smtClean="0">
                <a:cs typeface="PT Bold Heading" pitchFamily="2" charset="-78"/>
              </a:rPr>
              <a:t>، خلفه ابنه محمد الأول، وبدأ هذا الملك حكمه بأن حصل على تقليد بالحكم من الخليفة العباسي بالقاهرة، حتى يضفي على حكمه الصفة الشرعية.</a:t>
            </a:r>
          </a:p>
          <a:p>
            <a:pPr>
              <a:lnSpc>
                <a:spcPts val="1000"/>
              </a:lnSpc>
              <a:buFontTx/>
              <a:buChar char="-"/>
            </a:pPr>
            <a:endParaRPr lang="ar-SA" sz="2000" dirty="0" smtClean="0">
              <a:cs typeface="PT Bold Heading" pitchFamily="2" charset="-78"/>
            </a:endParaRPr>
          </a:p>
          <a:p>
            <a:pPr>
              <a:buFontTx/>
              <a:buChar char="-"/>
            </a:pPr>
            <a:r>
              <a:rPr lang="ar-SA" sz="1900" dirty="0" smtClean="0">
                <a:cs typeface="PT Bold Heading" pitchFamily="2" charset="-78"/>
              </a:rPr>
              <a:t> نشبت حرب بين مملكة </a:t>
            </a:r>
            <a:r>
              <a:rPr lang="ar-SA" sz="1900" dirty="0" err="1" smtClean="0">
                <a:cs typeface="PT Bold Heading" pitchFamily="2" charset="-78"/>
              </a:rPr>
              <a:t>البهماني</a:t>
            </a:r>
            <a:r>
              <a:rPr lang="ar-SA" sz="1900" dirty="0" smtClean="0">
                <a:cs typeface="PT Bold Heading" pitchFamily="2" charset="-78"/>
              </a:rPr>
              <a:t> ومملكة </a:t>
            </a:r>
            <a:r>
              <a:rPr lang="ar-SA" sz="1900" dirty="0" err="1" smtClean="0">
                <a:solidFill>
                  <a:srgbClr val="C00000"/>
                </a:solidFill>
                <a:cs typeface="PT Bold Heading" pitchFamily="2" charset="-78"/>
              </a:rPr>
              <a:t>فيجايانجار</a:t>
            </a:r>
            <a:r>
              <a:rPr lang="ar-SA" sz="1900" dirty="0" smtClean="0">
                <a:cs typeface="PT Bold Heading" pitchFamily="2" charset="-78"/>
              </a:rPr>
              <a:t>، تقدم فيها جيش </a:t>
            </a:r>
            <a:r>
              <a:rPr lang="ar-SA" sz="1900" dirty="0" err="1" smtClean="0">
                <a:cs typeface="PT Bold Heading" pitchFamily="2" charset="-78"/>
              </a:rPr>
              <a:t>بهماني</a:t>
            </a:r>
            <a:r>
              <a:rPr lang="ar-SA" sz="1900" dirty="0" smtClean="0">
                <a:cs typeface="PT Bold Heading" pitchFamily="2" charset="-78"/>
              </a:rPr>
              <a:t> عبر أراضي العدو، ولكنه لم يستطع مهاجمة أراضيها، وانتهت الحرب بعقد اتفاقية سلام بين الطرفين.</a:t>
            </a:r>
          </a:p>
          <a:p>
            <a:pPr>
              <a:lnSpc>
                <a:spcPts val="1000"/>
              </a:lnSpc>
              <a:buFontTx/>
              <a:buChar char="-"/>
            </a:pPr>
            <a:endParaRPr lang="ar-SA" sz="1900" dirty="0" smtClean="0">
              <a:cs typeface="PT Bold Heading" pitchFamily="2" charset="-78"/>
            </a:endParaRPr>
          </a:p>
          <a:p>
            <a:pPr>
              <a:buFontTx/>
              <a:buChar char="-"/>
            </a:pPr>
            <a:r>
              <a:rPr lang="ar-SA" sz="2800" u="sng" dirty="0" smtClean="0">
                <a:solidFill>
                  <a:srgbClr val="00B050"/>
                </a:solidFill>
                <a:cs typeface="PT Bold Heading" pitchFamily="2" charset="-78"/>
              </a:rPr>
              <a:t> محمد </a:t>
            </a:r>
            <a:r>
              <a:rPr lang="ar-SA" sz="2800" u="sng" dirty="0" err="1" smtClean="0">
                <a:solidFill>
                  <a:srgbClr val="00B050"/>
                </a:solidFill>
                <a:cs typeface="PT Bold Heading" pitchFamily="2" charset="-78"/>
              </a:rPr>
              <a:t>الثاني:</a:t>
            </a:r>
            <a:endParaRPr lang="ar-SA" sz="2800" u="sng" dirty="0" smtClean="0">
              <a:solidFill>
                <a:srgbClr val="00B050"/>
              </a:solidFill>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dirty="0" smtClean="0">
                <a:cs typeface="PT Bold Heading" pitchFamily="2" charset="-78"/>
              </a:rPr>
              <a:t> ولى محمد الثاني العرش عام </a:t>
            </a:r>
            <a:r>
              <a:rPr lang="ar-SA" dirty="0" err="1" smtClean="0">
                <a:cs typeface="PT Bold Heading" pitchFamily="2" charset="-78"/>
              </a:rPr>
              <a:t>1378م</a:t>
            </a:r>
            <a:r>
              <a:rPr lang="ar-SA" dirty="0" smtClean="0">
                <a:cs typeface="PT Bold Heading" pitchFamily="2" charset="-78"/>
              </a:rPr>
              <a:t>، كان حاكمًا عادلاً مصلحًا، شجع العلوم والآداب، وشيد مدارس لأبناء المسلمين اليتامى، وحاول بكل ما يستطيع تقديم العون، وتخفيف المعاناة عن الأرامل والفقراء من النساء.</a:t>
            </a:r>
          </a:p>
          <a:p>
            <a:pPr>
              <a:lnSpc>
                <a:spcPts val="1000"/>
              </a:lnSpc>
              <a:buFontTx/>
              <a:buChar char="-"/>
            </a:pPr>
            <a:endParaRPr lang="ar-SA" sz="1900" dirty="0" smtClean="0">
              <a:cs typeface="PT Bold Heading" pitchFamily="2" charset="-78"/>
            </a:endParaRPr>
          </a:p>
          <a:p>
            <a:pPr>
              <a:buFontTx/>
              <a:buChar char="-"/>
            </a:pPr>
            <a:r>
              <a:rPr lang="ar-SA" sz="2800" u="sng" dirty="0" smtClean="0">
                <a:solidFill>
                  <a:srgbClr val="00B050"/>
                </a:solidFill>
                <a:cs typeface="PT Bold Heading" pitchFamily="2" charset="-78"/>
              </a:rPr>
              <a:t>فيروز </a:t>
            </a:r>
            <a:r>
              <a:rPr lang="ar-SA" sz="2800" u="sng" dirty="0" err="1" smtClean="0">
                <a:solidFill>
                  <a:srgbClr val="00B050"/>
                </a:solidFill>
                <a:cs typeface="PT Bold Heading" pitchFamily="2" charset="-78"/>
              </a:rPr>
              <a:t>شاه </a:t>
            </a:r>
            <a:r>
              <a:rPr lang="ar-SA" sz="2800" u="sng" dirty="0" smtClean="0">
                <a:solidFill>
                  <a:srgbClr val="00B050"/>
                </a:solidFill>
                <a:cs typeface="PT Bold Heading" pitchFamily="2" charset="-78"/>
              </a:rPr>
              <a:t>( 1397- </a:t>
            </a:r>
            <a:r>
              <a:rPr lang="ar-SA" sz="2800" u="sng" dirty="0" err="1" smtClean="0">
                <a:solidFill>
                  <a:srgbClr val="00B050"/>
                </a:solidFill>
                <a:cs typeface="PT Bold Heading" pitchFamily="2" charset="-78"/>
              </a:rPr>
              <a:t>1422م):</a:t>
            </a:r>
            <a:endParaRPr lang="ar-SA" sz="2800" u="sng" dirty="0" smtClean="0">
              <a:solidFill>
                <a:srgbClr val="00B050"/>
              </a:solidFill>
              <a:cs typeface="PT Bold Heading" pitchFamily="2" charset="-78"/>
            </a:endParaRPr>
          </a:p>
          <a:p>
            <a:pPr>
              <a:lnSpc>
                <a:spcPts val="1000"/>
              </a:lnSpc>
              <a:buFontTx/>
              <a:buChar char="-"/>
            </a:pPr>
            <a:endParaRPr lang="ar-SA" sz="2800" u="sng" dirty="0" smtClean="0">
              <a:solidFill>
                <a:srgbClr val="00B050"/>
              </a:solidFill>
              <a:cs typeface="PT Bold Heading" pitchFamily="2" charset="-78"/>
            </a:endParaRPr>
          </a:p>
          <a:p>
            <a:pPr>
              <a:buFontTx/>
              <a:buChar char="-"/>
            </a:pPr>
            <a:r>
              <a:rPr lang="ar-SA" sz="1700" dirty="0" smtClean="0">
                <a:cs typeface="PT Bold Heading" pitchFamily="2" charset="-78"/>
              </a:rPr>
              <a:t> يعتبر من السلاطين الأقوياء لهذه </a:t>
            </a:r>
            <a:r>
              <a:rPr lang="ar-SA" sz="1700" dirty="0" err="1" smtClean="0">
                <a:cs typeface="PT Bold Heading" pitchFamily="2" charset="-78"/>
              </a:rPr>
              <a:t>المملكة </a:t>
            </a:r>
            <a:r>
              <a:rPr lang="ar-SA" sz="1700" dirty="0" smtClean="0">
                <a:cs typeface="PT Bold Heading" pitchFamily="2" charset="-78"/>
              </a:rPr>
              <a:t>، كان حاكمًا </a:t>
            </a:r>
            <a:r>
              <a:rPr lang="ar-SA" sz="1700" dirty="0" err="1" smtClean="0">
                <a:cs typeface="PT Bold Heading" pitchFamily="2" charset="-78"/>
              </a:rPr>
              <a:t>مستنيرًا </a:t>
            </a:r>
            <a:r>
              <a:rPr lang="ar-SA" sz="1700" dirty="0" smtClean="0">
                <a:cs typeface="PT Bold Heading" pitchFamily="2" charset="-78"/>
              </a:rPr>
              <a:t>، بلغت المملكة في عهده أوج عظمتها وازدهارها.</a:t>
            </a: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 فرض السلام على مملكة </a:t>
            </a:r>
            <a:r>
              <a:rPr lang="ar-SA" sz="2000" dirty="0" err="1" smtClean="0">
                <a:cs typeface="PT Bold Heading" pitchFamily="2" charset="-78"/>
              </a:rPr>
              <a:t>فيجايانجار</a:t>
            </a:r>
            <a:r>
              <a:rPr lang="ar-SA" sz="2000" dirty="0" smtClean="0">
                <a:cs typeface="PT Bold Heading" pitchFamily="2" charset="-78"/>
              </a:rPr>
              <a:t>، بعد أن لقنها درسًا قاسيًا، على الرغم من قسوة جيشها </a:t>
            </a:r>
            <a:r>
              <a:rPr lang="ar-SA" sz="2000" dirty="0" err="1" smtClean="0">
                <a:cs typeface="PT Bold Heading" pitchFamily="2" charset="-78"/>
              </a:rPr>
              <a:t>وضخامته.</a:t>
            </a:r>
            <a:r>
              <a:rPr lang="ar-SA" sz="2000" dirty="0" smtClean="0">
                <a:cs typeface="PT Bold Heading" pitchFamily="2" charset="-78"/>
              </a:rPr>
              <a:t> وانتهت الحرب بين الفريقين بعقد معاهدة سلام تعهد فيها راجا </a:t>
            </a:r>
            <a:r>
              <a:rPr lang="ar-SA" sz="2000" dirty="0" err="1" smtClean="0">
                <a:cs typeface="PT Bold Heading" pitchFamily="2" charset="-78"/>
              </a:rPr>
              <a:t>فيجايانجار</a:t>
            </a:r>
            <a:r>
              <a:rPr lang="ar-SA" sz="2000" dirty="0" smtClean="0">
                <a:cs typeface="PT Bold Heading" pitchFamily="2" charset="-78"/>
              </a:rPr>
              <a:t>، بتقديم مبلغ من المال للسلطان </a:t>
            </a:r>
            <a:r>
              <a:rPr lang="ar-SA" sz="2000" dirty="0" err="1" smtClean="0">
                <a:cs typeface="PT Bold Heading" pitchFamily="2" charset="-78"/>
              </a:rPr>
              <a:t>فيروزشاه</a:t>
            </a:r>
            <a:r>
              <a:rPr lang="ar-SA" sz="2000" dirty="0" smtClean="0">
                <a:cs typeface="PT Bold Heading" pitchFamily="2" charset="-78"/>
              </a:rPr>
              <a:t>، وتزوج السلطان إحدى بنات </a:t>
            </a:r>
            <a:r>
              <a:rPr lang="ar-SA" sz="2000" dirty="0" err="1" smtClean="0">
                <a:cs typeface="PT Bold Heading" pitchFamily="2" charset="-78"/>
              </a:rPr>
              <a:t>الراجا</a:t>
            </a:r>
            <a:r>
              <a:rPr lang="ar-SA" sz="2000" dirty="0" smtClean="0">
                <a:cs typeface="PT Bold Heading" pitchFamily="2" charset="-78"/>
              </a:rPr>
              <a:t>، إلا أن هذا الزواج لم يؤد إلى إرساء سلام دائم بين المملكتين المتنافرتين.</a:t>
            </a:r>
          </a:p>
          <a:p>
            <a:pPr>
              <a:buFontTx/>
              <a:buChar char="-"/>
            </a:pPr>
            <a:endParaRPr lang="ar-SA" sz="20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1000"/>
                                        <p:tgtEl>
                                          <p:spTgt spid="2">
                                            <p:txEl>
                                              <p:pRg st="2" end="2"/>
                                            </p:txEl>
                                          </p:spTgt>
                                        </p:tgtEl>
                                      </p:cBhvr>
                                    </p:animEffect>
                                    <p:anim calcmode="lin" valueType="num">
                                      <p:cBhvr>
                                        <p:cTn id="16"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p:cTn id="2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5" dur="5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 calcmode="lin" valueType="num">
                                      <p:cBhvr>
                                        <p:cTn id="3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1000"/>
                                        <p:tgtEl>
                                          <p:spTgt spid="2">
                                            <p:txEl>
                                              <p:pRg st="8" end="8"/>
                                            </p:txEl>
                                          </p:spTgt>
                                        </p:tgtEl>
                                      </p:cBhvr>
                                    </p:animEffect>
                                    <p:anim calcmode="lin" valueType="num">
                                      <p:cBhvr>
                                        <p:cTn id="3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2">
                                            <p:txEl>
                                              <p:pRg st="8" end="8"/>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nodeType="click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 calcmode="lin" valueType="num">
                                      <p:cBhvr>
                                        <p:cTn id="45"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46"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47" dur="500"/>
                                        <p:tgtEl>
                                          <p:spTgt spid="2">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nodeType="clickEffect">
                                  <p:stCondLst>
                                    <p:cond delay="0"/>
                                  </p:stCondLst>
                                  <p:childTnLst>
                                    <p:set>
                                      <p:cBhvr>
                                        <p:cTn id="51" dur="1" fill="hold">
                                          <p:stCondLst>
                                            <p:cond delay="0"/>
                                          </p:stCondLst>
                                        </p:cTn>
                                        <p:tgtEl>
                                          <p:spTgt spid="2">
                                            <p:txEl>
                                              <p:pRg st="12" end="12"/>
                                            </p:txEl>
                                          </p:spTgt>
                                        </p:tgtEl>
                                        <p:attrNameLst>
                                          <p:attrName>style.visibility</p:attrName>
                                        </p:attrNameLst>
                                      </p:cBhvr>
                                      <p:to>
                                        <p:strVal val="visible"/>
                                      </p:to>
                                    </p:set>
                                    <p:animEffect transition="in" filter="fade">
                                      <p:cBhvr>
                                        <p:cTn id="52" dur="1000"/>
                                        <p:tgtEl>
                                          <p:spTgt spid="2">
                                            <p:txEl>
                                              <p:pRg st="12" end="12"/>
                                            </p:txEl>
                                          </p:spTgt>
                                        </p:tgtEl>
                                      </p:cBhvr>
                                    </p:animEffect>
                                    <p:anim calcmode="lin" valueType="num">
                                      <p:cBhvr>
                                        <p:cTn id="53"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54" dur="900" decel="100000" fill="hold"/>
                                        <p:tgtEl>
                                          <p:spTgt spid="2">
                                            <p:txEl>
                                              <p:pRg st="12" end="12"/>
                                            </p:txEl>
                                          </p:spTgt>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2">
                                            <p:txEl>
                                              <p:pRg st="12" end="12"/>
                                            </p:txEl>
                                          </p:spTgt>
                                        </p:tgtEl>
                                        <p:attrNameLst>
                                          <p:attrName>ppt_y</p:attrName>
                                        </p:attrNameLst>
                                      </p:cBhvr>
                                      <p:tavLst>
                                        <p:tav tm="0">
                                          <p:val>
                                            <p:strVal val="#ppt_y-.03"/>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nodeType="clickEffect">
                                  <p:stCondLst>
                                    <p:cond delay="0"/>
                                  </p:stCondLst>
                                  <p:childTnLst>
                                    <p:set>
                                      <p:cBhvr>
                                        <p:cTn id="59" dur="1" fill="hold">
                                          <p:stCondLst>
                                            <p:cond delay="0"/>
                                          </p:stCondLst>
                                        </p:cTn>
                                        <p:tgtEl>
                                          <p:spTgt spid="2">
                                            <p:txEl>
                                              <p:pRg st="14" end="14"/>
                                            </p:txEl>
                                          </p:spTgt>
                                        </p:tgtEl>
                                        <p:attrNameLst>
                                          <p:attrName>style.visibility</p:attrName>
                                        </p:attrNameLst>
                                      </p:cBhvr>
                                      <p:to>
                                        <p:strVal val="visible"/>
                                      </p:to>
                                    </p:set>
                                    <p:anim calcmode="lin" valueType="num">
                                      <p:cBhvr>
                                        <p:cTn id="60" dur="500" fill="hold"/>
                                        <p:tgtEl>
                                          <p:spTgt spid="2">
                                            <p:txEl>
                                              <p:pRg st="14" end="14"/>
                                            </p:txEl>
                                          </p:spTgt>
                                        </p:tgtEl>
                                        <p:attrNameLst>
                                          <p:attrName>ppt_w</p:attrName>
                                        </p:attrNameLst>
                                      </p:cBhvr>
                                      <p:tavLst>
                                        <p:tav tm="0">
                                          <p:val>
                                            <p:fltVal val="0"/>
                                          </p:val>
                                        </p:tav>
                                        <p:tav tm="100000">
                                          <p:val>
                                            <p:strVal val="#ppt_w"/>
                                          </p:val>
                                        </p:tav>
                                      </p:tavLst>
                                    </p:anim>
                                    <p:anim calcmode="lin" valueType="num">
                                      <p:cBhvr>
                                        <p:cTn id="61" dur="500" fill="hold"/>
                                        <p:tgtEl>
                                          <p:spTgt spid="2">
                                            <p:txEl>
                                              <p:pRg st="14" end="14"/>
                                            </p:txEl>
                                          </p:spTgt>
                                        </p:tgtEl>
                                        <p:attrNameLst>
                                          <p:attrName>ppt_h</p:attrName>
                                        </p:attrNameLst>
                                      </p:cBhvr>
                                      <p:tavLst>
                                        <p:tav tm="0">
                                          <p:val>
                                            <p:fltVal val="0"/>
                                          </p:val>
                                        </p:tav>
                                        <p:tav tm="100000">
                                          <p:val>
                                            <p:strVal val="#ppt_h"/>
                                          </p:val>
                                        </p:tav>
                                      </p:tavLst>
                                    </p:anim>
                                    <p:animEffect transition="in" filter="fade">
                                      <p:cBhvr>
                                        <p:cTn id="62" dur="500"/>
                                        <p:tgtEl>
                                          <p:spTgt spid="2">
                                            <p:txEl>
                                              <p:pRg st="14" end="1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nodeType="clickEffect">
                                  <p:stCondLst>
                                    <p:cond delay="0"/>
                                  </p:stCondLst>
                                  <p:childTnLst>
                                    <p:set>
                                      <p:cBhvr>
                                        <p:cTn id="66" dur="1" fill="hold">
                                          <p:stCondLst>
                                            <p:cond delay="0"/>
                                          </p:stCondLst>
                                        </p:cTn>
                                        <p:tgtEl>
                                          <p:spTgt spid="2">
                                            <p:txEl>
                                              <p:pRg st="16" end="16"/>
                                            </p:txEl>
                                          </p:spTgt>
                                        </p:tgtEl>
                                        <p:attrNameLst>
                                          <p:attrName>style.visibility</p:attrName>
                                        </p:attrNameLst>
                                      </p:cBhvr>
                                      <p:to>
                                        <p:strVal val="visible"/>
                                      </p:to>
                                    </p:set>
                                    <p:anim calcmode="lin" valueType="num">
                                      <p:cBhvr>
                                        <p:cTn id="67" dur="500" fill="hold"/>
                                        <p:tgtEl>
                                          <p:spTgt spid="2">
                                            <p:txEl>
                                              <p:pRg st="16" end="16"/>
                                            </p:txEl>
                                          </p:spTgt>
                                        </p:tgtEl>
                                        <p:attrNameLst>
                                          <p:attrName>ppt_w</p:attrName>
                                        </p:attrNameLst>
                                      </p:cBhvr>
                                      <p:tavLst>
                                        <p:tav tm="0">
                                          <p:val>
                                            <p:fltVal val="0"/>
                                          </p:val>
                                        </p:tav>
                                        <p:tav tm="100000">
                                          <p:val>
                                            <p:strVal val="#ppt_w"/>
                                          </p:val>
                                        </p:tav>
                                      </p:tavLst>
                                    </p:anim>
                                    <p:anim calcmode="lin" valueType="num">
                                      <p:cBhvr>
                                        <p:cTn id="68" dur="500" fill="hold"/>
                                        <p:tgtEl>
                                          <p:spTgt spid="2">
                                            <p:txEl>
                                              <p:pRg st="16" end="16"/>
                                            </p:txEl>
                                          </p:spTgt>
                                        </p:tgtEl>
                                        <p:attrNameLst>
                                          <p:attrName>ppt_h</p:attrName>
                                        </p:attrNameLst>
                                      </p:cBhvr>
                                      <p:tavLst>
                                        <p:tav tm="0">
                                          <p:val>
                                            <p:fltVal val="0"/>
                                          </p:val>
                                        </p:tav>
                                        <p:tav tm="100000">
                                          <p:val>
                                            <p:strVal val="#ppt_h"/>
                                          </p:val>
                                        </p:tav>
                                      </p:tavLst>
                                    </p:anim>
                                    <p:animEffect transition="in" filter="fade">
                                      <p:cBhvr>
                                        <p:cTn id="69" dur="500"/>
                                        <p:tgtEl>
                                          <p:spTgt spid="2">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4624"/>
            <a:ext cx="8640959" cy="7030130"/>
          </a:xfrm>
          <a:prstGeom prst="rect">
            <a:avLst/>
          </a:prstGeom>
          <a:noFill/>
        </p:spPr>
        <p:txBody>
          <a:bodyPr wrap="square" rtlCol="1">
            <a:spAutoFit/>
          </a:bodyPr>
          <a:lstStyle/>
          <a:p>
            <a:pPr>
              <a:buFontTx/>
              <a:buChar char="-"/>
            </a:pPr>
            <a:r>
              <a:rPr lang="ar-SA" sz="2800" u="sng" dirty="0" smtClean="0">
                <a:solidFill>
                  <a:srgbClr val="C00000"/>
                </a:solidFill>
                <a:cs typeface="PT Bold Heading" pitchFamily="2" charset="-78"/>
              </a:rPr>
              <a:t>اصلاحات السلطان فيروز </a:t>
            </a:r>
            <a:r>
              <a:rPr lang="ar-SA" sz="2800" u="sng" dirty="0" err="1" smtClean="0">
                <a:solidFill>
                  <a:srgbClr val="C00000"/>
                </a:solidFill>
                <a:cs typeface="PT Bold Heading" pitchFamily="2" charset="-78"/>
              </a:rPr>
              <a:t>شاه:</a:t>
            </a:r>
            <a:endParaRPr lang="ar-SA" sz="2800" u="sng" dirty="0" smtClean="0">
              <a:solidFill>
                <a:srgbClr val="C00000"/>
              </a:solidFill>
              <a:cs typeface="PT Bold Heading" pitchFamily="2" charset="-78"/>
            </a:endParaRPr>
          </a:p>
          <a:p>
            <a:pPr>
              <a:lnSpc>
                <a:spcPts val="1000"/>
              </a:lnSpc>
              <a:buFontTx/>
              <a:buChar char="-"/>
            </a:pPr>
            <a:endParaRPr lang="ar-SA" sz="2800" u="sng" dirty="0" smtClean="0">
              <a:solidFill>
                <a:srgbClr val="C00000"/>
              </a:solidFill>
              <a:cs typeface="PT Bold Heading" pitchFamily="2" charset="-78"/>
            </a:endParaRPr>
          </a:p>
          <a:p>
            <a:pPr>
              <a:buFontTx/>
              <a:buChar char="-"/>
            </a:pPr>
            <a:r>
              <a:rPr lang="ar-SA" sz="1950" dirty="0" smtClean="0">
                <a:cs typeface="PT Bold Heading" pitchFamily="2" charset="-78"/>
              </a:rPr>
              <a:t> شيد السلطان فيروز المنشآت الضخمة في مملكته، وكان يحب ويشجع الآداب والعلوم والموسيقى.</a:t>
            </a:r>
          </a:p>
          <a:p>
            <a:pPr>
              <a:lnSpc>
                <a:spcPts val="1000"/>
              </a:lnSpc>
              <a:buFontTx/>
              <a:buChar char="-"/>
            </a:pPr>
            <a:endParaRPr lang="ar-SA" sz="1950" dirty="0" smtClean="0">
              <a:cs typeface="PT Bold Heading" pitchFamily="2" charset="-78"/>
            </a:endParaRPr>
          </a:p>
          <a:p>
            <a:pPr>
              <a:buFontTx/>
              <a:buChar char="-"/>
            </a:pPr>
            <a:r>
              <a:rPr lang="ar-SA" sz="2000" dirty="0" smtClean="0">
                <a:cs typeface="PT Bold Heading" pitchFamily="2" charset="-78"/>
              </a:rPr>
              <a:t> اهتم بالدراسات الدينية في مختلف الأديان.</a:t>
            </a: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 كان قصره يضم نساء أوربيات وهنديات، واستطاع التفاهم معهن بلغاتهن</a:t>
            </a:r>
          </a:p>
          <a:p>
            <a:pPr>
              <a:lnSpc>
                <a:spcPts val="1000"/>
              </a:lnSpc>
              <a:buFontTx/>
              <a:buChar char="-"/>
            </a:pPr>
            <a:endParaRPr lang="ar-SA" sz="2000" dirty="0" smtClean="0">
              <a:cs typeface="PT Bold Heading" pitchFamily="2" charset="-78"/>
            </a:endParaRPr>
          </a:p>
          <a:p>
            <a:pPr>
              <a:buFontTx/>
              <a:buChar char="-"/>
            </a:pPr>
            <a:r>
              <a:rPr lang="ar-SA" sz="2400" u="sng" dirty="0" smtClean="0">
                <a:solidFill>
                  <a:srgbClr val="00B050"/>
                </a:solidFill>
                <a:cs typeface="PT Bold Heading" pitchFamily="2" charset="-78"/>
              </a:rPr>
              <a:t>وفاة السلطان فيروز </a:t>
            </a:r>
            <a:r>
              <a:rPr lang="ar-SA" sz="2400" u="sng" dirty="0" err="1" smtClean="0">
                <a:solidFill>
                  <a:srgbClr val="00B050"/>
                </a:solidFill>
                <a:cs typeface="PT Bold Heading" pitchFamily="2" charset="-78"/>
              </a:rPr>
              <a:t>شاه:</a:t>
            </a:r>
            <a:endParaRPr lang="ar-SA" sz="2400" u="sng" dirty="0" smtClean="0">
              <a:solidFill>
                <a:srgbClr val="00B050"/>
              </a:solidFill>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sz="1950" dirty="0" smtClean="0">
                <a:cs typeface="PT Bold Heading" pitchFamily="2" charset="-78"/>
              </a:rPr>
              <a:t> انتهت حياة هذا السلطان بمؤامرة دبرها أخوه أحمد، الذي خلفه في الحكم، ونقل هذا السلطان عاصمة بلاده إلى بدار.</a:t>
            </a:r>
          </a:p>
          <a:p>
            <a:pPr>
              <a:lnSpc>
                <a:spcPts val="1000"/>
              </a:lnSpc>
              <a:buFontTx/>
              <a:buChar char="-"/>
            </a:pPr>
            <a:endParaRPr lang="ar-SA" sz="1950" dirty="0" smtClean="0">
              <a:cs typeface="PT Bold Heading" pitchFamily="2" charset="-78"/>
            </a:endParaRPr>
          </a:p>
          <a:p>
            <a:pPr>
              <a:buFontTx/>
              <a:buChar char="-"/>
            </a:pPr>
            <a:r>
              <a:rPr lang="ar-SA" sz="2800" u="sng" dirty="0" smtClean="0">
                <a:solidFill>
                  <a:srgbClr val="FF0000"/>
                </a:solidFill>
                <a:cs typeface="PT Bold Heading" pitchFamily="2" charset="-78"/>
              </a:rPr>
              <a:t> محمد شاه </a:t>
            </a:r>
            <a:r>
              <a:rPr lang="ar-SA" sz="2800" u="sng" dirty="0" err="1" smtClean="0">
                <a:solidFill>
                  <a:srgbClr val="FF0000"/>
                </a:solidFill>
                <a:cs typeface="PT Bold Heading" pitchFamily="2" charset="-78"/>
              </a:rPr>
              <a:t>الثالث </a:t>
            </a:r>
            <a:r>
              <a:rPr lang="ar-SA" sz="2800" u="sng" dirty="0" smtClean="0">
                <a:solidFill>
                  <a:srgbClr val="FF0000"/>
                </a:solidFill>
                <a:cs typeface="PT Bold Heading" pitchFamily="2" charset="-78"/>
              </a:rPr>
              <a:t>( 1463- </a:t>
            </a:r>
            <a:r>
              <a:rPr lang="ar-SA" sz="2800" u="sng" dirty="0" err="1" smtClean="0">
                <a:solidFill>
                  <a:srgbClr val="FF0000"/>
                </a:solidFill>
                <a:cs typeface="PT Bold Heading" pitchFamily="2" charset="-78"/>
              </a:rPr>
              <a:t>1482م):</a:t>
            </a:r>
            <a:endParaRPr lang="ar-SA" sz="2800" u="sng" dirty="0" smtClean="0">
              <a:solidFill>
                <a:srgbClr val="FF0000"/>
              </a:solidFill>
              <a:cs typeface="PT Bold Heading" pitchFamily="2" charset="-78"/>
            </a:endParaRPr>
          </a:p>
          <a:p>
            <a:pPr>
              <a:lnSpc>
                <a:spcPts val="1000"/>
              </a:lnSpc>
              <a:buFontTx/>
              <a:buChar char="-"/>
            </a:pPr>
            <a:endParaRPr lang="ar-SA" sz="2000" dirty="0" smtClean="0">
              <a:cs typeface="PT Bold Heading" pitchFamily="2" charset="-78"/>
            </a:endParaRPr>
          </a:p>
          <a:p>
            <a:pPr>
              <a:buFontTx/>
              <a:buChar char="-"/>
            </a:pPr>
            <a:r>
              <a:rPr lang="ar-SA" sz="1950" dirty="0" smtClean="0">
                <a:cs typeface="PT Bold Heading" pitchFamily="2" charset="-78"/>
              </a:rPr>
              <a:t> آخر من حكم مملكة </a:t>
            </a:r>
            <a:r>
              <a:rPr lang="ar-SA" sz="1950" dirty="0" err="1" smtClean="0">
                <a:cs typeface="PT Bold Heading" pitchFamily="2" charset="-78"/>
              </a:rPr>
              <a:t>البهماني</a:t>
            </a:r>
            <a:r>
              <a:rPr lang="ar-SA" sz="1950" dirty="0" smtClean="0">
                <a:cs typeface="PT Bold Heading" pitchFamily="2" charset="-78"/>
              </a:rPr>
              <a:t>، ويرجع ما حققه من نجاح في سياسته إلى وزيره محمود جوان.</a:t>
            </a:r>
          </a:p>
          <a:p>
            <a:pPr>
              <a:lnSpc>
                <a:spcPts val="1000"/>
              </a:lnSpc>
              <a:buFontTx/>
              <a:buChar char="-"/>
            </a:pPr>
            <a:endParaRPr lang="ar-SA" sz="1950" dirty="0" smtClean="0">
              <a:cs typeface="PT Bold Heading" pitchFamily="2" charset="-78"/>
            </a:endParaRPr>
          </a:p>
          <a:p>
            <a:pPr>
              <a:buFontTx/>
              <a:buChar char="-"/>
            </a:pPr>
            <a:r>
              <a:rPr lang="ar-SA" sz="2000" dirty="0" smtClean="0">
                <a:cs typeface="PT Bold Heading" pitchFamily="2" charset="-78"/>
              </a:rPr>
              <a:t> إلا ان </a:t>
            </a:r>
            <a:r>
              <a:rPr lang="ar-SA" sz="2000" dirty="0" err="1" smtClean="0">
                <a:cs typeface="PT Bold Heading" pitchFamily="2" charset="-78"/>
              </a:rPr>
              <a:t>السطان</a:t>
            </a:r>
            <a:r>
              <a:rPr lang="ar-SA" sz="2000" dirty="0" smtClean="0">
                <a:cs typeface="PT Bold Heading" pitchFamily="2" charset="-78"/>
              </a:rPr>
              <a:t> توجس خيفة من وزيره، واتهمه بمحاولة خلع السلطان، وتنصيب نفسه حاكمًا مستقلاً على المملكة.</a:t>
            </a:r>
          </a:p>
          <a:p>
            <a:pPr>
              <a:lnSpc>
                <a:spcPts val="1000"/>
              </a:lnSpc>
              <a:buFontTx/>
              <a:buChar char="-"/>
            </a:pPr>
            <a:endParaRPr lang="ar-SA" sz="2000" dirty="0" smtClean="0">
              <a:cs typeface="PT Bold Heading" pitchFamily="2" charset="-78"/>
            </a:endParaRPr>
          </a:p>
          <a:p>
            <a:pPr>
              <a:buFontTx/>
              <a:buChar char="-"/>
            </a:pPr>
            <a:r>
              <a:rPr lang="ar-SA" sz="1850" dirty="0" smtClean="0">
                <a:cs typeface="PT Bold Heading" pitchFamily="2" charset="-78"/>
              </a:rPr>
              <a:t> سعى حكام </a:t>
            </a:r>
            <a:r>
              <a:rPr lang="ar-SA" sz="1850" dirty="0" err="1" smtClean="0">
                <a:cs typeface="PT Bold Heading" pitchFamily="2" charset="-78"/>
              </a:rPr>
              <a:t>الولايت</a:t>
            </a:r>
            <a:r>
              <a:rPr lang="ar-SA" sz="1850" dirty="0" smtClean="0">
                <a:cs typeface="PT Bold Heading" pitchFamily="2" charset="-78"/>
              </a:rPr>
              <a:t> وكبار الموظفين إلى بث الوقيعة بين السلطان ووزيره، لأنه تشدد في مراقبتهم، ولم يتهاون مع واحد منهم، فضلاً على أنه فارسي الأصل.</a:t>
            </a:r>
          </a:p>
          <a:p>
            <a:pPr>
              <a:lnSpc>
                <a:spcPts val="1000"/>
              </a:lnSpc>
              <a:buFontTx/>
              <a:buChar char="-"/>
            </a:pPr>
            <a:endParaRPr lang="ar-SA" sz="1850" dirty="0" smtClean="0">
              <a:cs typeface="PT Bold Heading" pitchFamily="2" charset="-78"/>
            </a:endParaRPr>
          </a:p>
          <a:p>
            <a:pPr>
              <a:buFontTx/>
              <a:buChar char="-"/>
            </a:pPr>
            <a:r>
              <a:rPr lang="ar-SA" sz="1750" dirty="0" smtClean="0">
                <a:cs typeface="PT Bold Heading" pitchFamily="2" charset="-78"/>
              </a:rPr>
              <a:t> فوجه السلطان لوزيره تهمة الخيانة العظمى، ودافع الوزير عن نفسه، وأنكر التهمة، وحاول إثبات براءته، وحذر الوزير السلطان من مغبة وعاقبة قتله ظلمًا، لأن ذلك سيؤدي إلى فقدانه لشخصيته وضياع ملكه.</a:t>
            </a:r>
          </a:p>
          <a:p>
            <a:pPr>
              <a:lnSpc>
                <a:spcPts val="1000"/>
              </a:lnSpc>
              <a:buFontTx/>
              <a:buChar char="-"/>
            </a:pPr>
            <a:endParaRPr lang="ar-SA" sz="1750" dirty="0" smtClean="0">
              <a:cs typeface="PT Bold Heading" pitchFamily="2" charset="-78"/>
            </a:endParaRPr>
          </a:p>
          <a:p>
            <a:pPr>
              <a:buFontTx/>
              <a:buChar char="-"/>
            </a:pPr>
            <a:r>
              <a:rPr lang="ar-SA" sz="1950" dirty="0" smtClean="0">
                <a:cs typeface="PT Bold Heading" pitchFamily="2" charset="-78"/>
              </a:rPr>
              <a:t> إلا ان السلطان قتل وزيره وهو في الثانية والسبعين من العمر، وبعد ان خدم المملكة بإخلاص خمسة وثلاثين عامًا</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p:cTn id="2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2">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2">
                                            <p:txEl>
                                              <p:pRg st="8" end="8"/>
                                            </p:txEl>
                                          </p:spTgt>
                                        </p:tgtEl>
                                        <p:attrNameLst>
                                          <p:attrName>style.visibility</p:attrName>
                                        </p:attrNameLst>
                                      </p:cBhvr>
                                      <p:to>
                                        <p:strVal val="visible"/>
                                      </p:to>
                                    </p:set>
                                    <p:animEffect transition="in" filter="fade">
                                      <p:cBhvr>
                                        <p:cTn id="36" dur="1000"/>
                                        <p:tgtEl>
                                          <p:spTgt spid="2">
                                            <p:txEl>
                                              <p:pRg st="8" end="8"/>
                                            </p:txEl>
                                          </p:spTgt>
                                        </p:tgtEl>
                                      </p:cBhvr>
                                    </p:animEffect>
                                    <p:anim calcmode="lin" valueType="num">
                                      <p:cBhvr>
                                        <p:cTn id="3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2">
                                            <p:txEl>
                                              <p:pRg st="8" end="8"/>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2">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2">
                                            <p:txEl>
                                              <p:pRg st="10" end="10"/>
                                            </p:txEl>
                                          </p:spTgt>
                                        </p:tgtEl>
                                        <p:attrNameLst>
                                          <p:attrName>style.visibility</p:attrName>
                                        </p:attrNameLst>
                                      </p:cBhvr>
                                      <p:to>
                                        <p:strVal val="visible"/>
                                      </p:to>
                                    </p:set>
                                    <p:anim calcmode="lin" valueType="num">
                                      <p:cBhvr>
                                        <p:cTn id="44"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2">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nodeType="click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Effect transition="in" filter="fade">
                                      <p:cBhvr>
                                        <p:cTn id="51" dur="1000"/>
                                        <p:tgtEl>
                                          <p:spTgt spid="2">
                                            <p:txEl>
                                              <p:pRg st="12" end="12"/>
                                            </p:txEl>
                                          </p:spTgt>
                                        </p:tgtEl>
                                      </p:cBhvr>
                                    </p:animEffect>
                                    <p:anim calcmode="lin" valueType="num">
                                      <p:cBhvr>
                                        <p:cTn id="52"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53" dur="900" decel="100000" fill="hold"/>
                                        <p:tgtEl>
                                          <p:spTgt spid="2">
                                            <p:txEl>
                                              <p:pRg st="12" end="12"/>
                                            </p:txEl>
                                          </p:spTgt>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
                                            <p:txEl>
                                              <p:pRg st="12" end="12"/>
                                            </p:txEl>
                                          </p:spTgt>
                                        </p:tgtEl>
                                        <p:attrNameLst>
                                          <p:attrName>ppt_y</p:attrName>
                                        </p:attrNameLst>
                                      </p:cBhvr>
                                      <p:tavLst>
                                        <p:tav tm="0">
                                          <p:val>
                                            <p:strVal val="#ppt_y-.03"/>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0" fill="hold" nodeType="clickEffect">
                                  <p:stCondLst>
                                    <p:cond delay="0"/>
                                  </p:stCondLst>
                                  <p:childTnLst>
                                    <p:set>
                                      <p:cBhvr>
                                        <p:cTn id="58" dur="1" fill="hold">
                                          <p:stCondLst>
                                            <p:cond delay="0"/>
                                          </p:stCondLst>
                                        </p:cTn>
                                        <p:tgtEl>
                                          <p:spTgt spid="2">
                                            <p:txEl>
                                              <p:pRg st="14" end="14"/>
                                            </p:txEl>
                                          </p:spTgt>
                                        </p:tgtEl>
                                        <p:attrNameLst>
                                          <p:attrName>style.visibility</p:attrName>
                                        </p:attrNameLst>
                                      </p:cBhvr>
                                      <p:to>
                                        <p:strVal val="visible"/>
                                      </p:to>
                                    </p:set>
                                    <p:anim calcmode="lin" valueType="num">
                                      <p:cBhvr>
                                        <p:cTn id="59" dur="500" fill="hold"/>
                                        <p:tgtEl>
                                          <p:spTgt spid="2">
                                            <p:txEl>
                                              <p:pRg st="14" end="14"/>
                                            </p:txEl>
                                          </p:spTgt>
                                        </p:tgtEl>
                                        <p:attrNameLst>
                                          <p:attrName>ppt_w</p:attrName>
                                        </p:attrNameLst>
                                      </p:cBhvr>
                                      <p:tavLst>
                                        <p:tav tm="0">
                                          <p:val>
                                            <p:fltVal val="0"/>
                                          </p:val>
                                        </p:tav>
                                        <p:tav tm="100000">
                                          <p:val>
                                            <p:strVal val="#ppt_w"/>
                                          </p:val>
                                        </p:tav>
                                      </p:tavLst>
                                    </p:anim>
                                    <p:anim calcmode="lin" valueType="num">
                                      <p:cBhvr>
                                        <p:cTn id="60" dur="500" fill="hold"/>
                                        <p:tgtEl>
                                          <p:spTgt spid="2">
                                            <p:txEl>
                                              <p:pRg st="14" end="14"/>
                                            </p:txEl>
                                          </p:spTgt>
                                        </p:tgtEl>
                                        <p:attrNameLst>
                                          <p:attrName>ppt_h</p:attrName>
                                        </p:attrNameLst>
                                      </p:cBhvr>
                                      <p:tavLst>
                                        <p:tav tm="0">
                                          <p:val>
                                            <p:fltVal val="0"/>
                                          </p:val>
                                        </p:tav>
                                        <p:tav tm="100000">
                                          <p:val>
                                            <p:strVal val="#ppt_h"/>
                                          </p:val>
                                        </p:tav>
                                      </p:tavLst>
                                    </p:anim>
                                    <p:animEffect transition="in" filter="fade">
                                      <p:cBhvr>
                                        <p:cTn id="61" dur="500"/>
                                        <p:tgtEl>
                                          <p:spTgt spid="2">
                                            <p:txEl>
                                              <p:pRg st="14" end="1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0" fill="hold" nodeType="clickEffect">
                                  <p:stCondLst>
                                    <p:cond delay="0"/>
                                  </p:stCondLst>
                                  <p:childTnLst>
                                    <p:set>
                                      <p:cBhvr>
                                        <p:cTn id="65" dur="1" fill="hold">
                                          <p:stCondLst>
                                            <p:cond delay="0"/>
                                          </p:stCondLst>
                                        </p:cTn>
                                        <p:tgtEl>
                                          <p:spTgt spid="2">
                                            <p:txEl>
                                              <p:pRg st="16" end="16"/>
                                            </p:txEl>
                                          </p:spTgt>
                                        </p:tgtEl>
                                        <p:attrNameLst>
                                          <p:attrName>style.visibility</p:attrName>
                                        </p:attrNameLst>
                                      </p:cBhvr>
                                      <p:to>
                                        <p:strVal val="visible"/>
                                      </p:to>
                                    </p:set>
                                    <p:anim calcmode="lin" valueType="num">
                                      <p:cBhvr>
                                        <p:cTn id="66" dur="500" fill="hold"/>
                                        <p:tgtEl>
                                          <p:spTgt spid="2">
                                            <p:txEl>
                                              <p:pRg st="16" end="16"/>
                                            </p:txEl>
                                          </p:spTgt>
                                        </p:tgtEl>
                                        <p:attrNameLst>
                                          <p:attrName>ppt_w</p:attrName>
                                        </p:attrNameLst>
                                      </p:cBhvr>
                                      <p:tavLst>
                                        <p:tav tm="0">
                                          <p:val>
                                            <p:fltVal val="0"/>
                                          </p:val>
                                        </p:tav>
                                        <p:tav tm="100000">
                                          <p:val>
                                            <p:strVal val="#ppt_w"/>
                                          </p:val>
                                        </p:tav>
                                      </p:tavLst>
                                    </p:anim>
                                    <p:anim calcmode="lin" valueType="num">
                                      <p:cBhvr>
                                        <p:cTn id="67" dur="500" fill="hold"/>
                                        <p:tgtEl>
                                          <p:spTgt spid="2">
                                            <p:txEl>
                                              <p:pRg st="16" end="16"/>
                                            </p:txEl>
                                          </p:spTgt>
                                        </p:tgtEl>
                                        <p:attrNameLst>
                                          <p:attrName>ppt_h</p:attrName>
                                        </p:attrNameLst>
                                      </p:cBhvr>
                                      <p:tavLst>
                                        <p:tav tm="0">
                                          <p:val>
                                            <p:fltVal val="0"/>
                                          </p:val>
                                        </p:tav>
                                        <p:tav tm="100000">
                                          <p:val>
                                            <p:strVal val="#ppt_h"/>
                                          </p:val>
                                        </p:tav>
                                      </p:tavLst>
                                    </p:anim>
                                    <p:animEffect transition="in" filter="fade">
                                      <p:cBhvr>
                                        <p:cTn id="68" dur="500"/>
                                        <p:tgtEl>
                                          <p:spTgt spid="2">
                                            <p:txEl>
                                              <p:pRg st="16" end="16"/>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0" fill="hold" nodeType="clickEffect">
                                  <p:stCondLst>
                                    <p:cond delay="0"/>
                                  </p:stCondLst>
                                  <p:childTnLst>
                                    <p:set>
                                      <p:cBhvr>
                                        <p:cTn id="72" dur="1" fill="hold">
                                          <p:stCondLst>
                                            <p:cond delay="0"/>
                                          </p:stCondLst>
                                        </p:cTn>
                                        <p:tgtEl>
                                          <p:spTgt spid="2">
                                            <p:txEl>
                                              <p:pRg st="18" end="18"/>
                                            </p:txEl>
                                          </p:spTgt>
                                        </p:tgtEl>
                                        <p:attrNameLst>
                                          <p:attrName>style.visibility</p:attrName>
                                        </p:attrNameLst>
                                      </p:cBhvr>
                                      <p:to>
                                        <p:strVal val="visible"/>
                                      </p:to>
                                    </p:set>
                                    <p:anim calcmode="lin" valueType="num">
                                      <p:cBhvr>
                                        <p:cTn id="73" dur="500" fill="hold"/>
                                        <p:tgtEl>
                                          <p:spTgt spid="2">
                                            <p:txEl>
                                              <p:pRg st="18" end="18"/>
                                            </p:txEl>
                                          </p:spTgt>
                                        </p:tgtEl>
                                        <p:attrNameLst>
                                          <p:attrName>ppt_w</p:attrName>
                                        </p:attrNameLst>
                                      </p:cBhvr>
                                      <p:tavLst>
                                        <p:tav tm="0">
                                          <p:val>
                                            <p:fltVal val="0"/>
                                          </p:val>
                                        </p:tav>
                                        <p:tav tm="100000">
                                          <p:val>
                                            <p:strVal val="#ppt_w"/>
                                          </p:val>
                                        </p:tav>
                                      </p:tavLst>
                                    </p:anim>
                                    <p:anim calcmode="lin" valueType="num">
                                      <p:cBhvr>
                                        <p:cTn id="74" dur="500" fill="hold"/>
                                        <p:tgtEl>
                                          <p:spTgt spid="2">
                                            <p:txEl>
                                              <p:pRg st="18" end="18"/>
                                            </p:txEl>
                                          </p:spTgt>
                                        </p:tgtEl>
                                        <p:attrNameLst>
                                          <p:attrName>ppt_h</p:attrName>
                                        </p:attrNameLst>
                                      </p:cBhvr>
                                      <p:tavLst>
                                        <p:tav tm="0">
                                          <p:val>
                                            <p:fltVal val="0"/>
                                          </p:val>
                                        </p:tav>
                                        <p:tav tm="100000">
                                          <p:val>
                                            <p:strVal val="#ppt_h"/>
                                          </p:val>
                                        </p:tav>
                                      </p:tavLst>
                                    </p:anim>
                                    <p:animEffect transition="in" filter="fade">
                                      <p:cBhvr>
                                        <p:cTn id="75" dur="500"/>
                                        <p:tgtEl>
                                          <p:spTgt spid="2">
                                            <p:txEl>
                                              <p:pRg st="18" end="1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0" fill="hold" nodeType="clickEffect">
                                  <p:stCondLst>
                                    <p:cond delay="0"/>
                                  </p:stCondLst>
                                  <p:childTnLst>
                                    <p:set>
                                      <p:cBhvr>
                                        <p:cTn id="79" dur="1" fill="hold">
                                          <p:stCondLst>
                                            <p:cond delay="0"/>
                                          </p:stCondLst>
                                        </p:cTn>
                                        <p:tgtEl>
                                          <p:spTgt spid="2">
                                            <p:txEl>
                                              <p:pRg st="20" end="20"/>
                                            </p:txEl>
                                          </p:spTgt>
                                        </p:tgtEl>
                                        <p:attrNameLst>
                                          <p:attrName>style.visibility</p:attrName>
                                        </p:attrNameLst>
                                      </p:cBhvr>
                                      <p:to>
                                        <p:strVal val="visible"/>
                                      </p:to>
                                    </p:set>
                                    <p:anim calcmode="lin" valueType="num">
                                      <p:cBhvr>
                                        <p:cTn id="80" dur="500" fill="hold"/>
                                        <p:tgtEl>
                                          <p:spTgt spid="2">
                                            <p:txEl>
                                              <p:pRg st="20" end="20"/>
                                            </p:txEl>
                                          </p:spTgt>
                                        </p:tgtEl>
                                        <p:attrNameLst>
                                          <p:attrName>ppt_w</p:attrName>
                                        </p:attrNameLst>
                                      </p:cBhvr>
                                      <p:tavLst>
                                        <p:tav tm="0">
                                          <p:val>
                                            <p:fltVal val="0"/>
                                          </p:val>
                                        </p:tav>
                                        <p:tav tm="100000">
                                          <p:val>
                                            <p:strVal val="#ppt_w"/>
                                          </p:val>
                                        </p:tav>
                                      </p:tavLst>
                                    </p:anim>
                                    <p:anim calcmode="lin" valueType="num">
                                      <p:cBhvr>
                                        <p:cTn id="81" dur="500" fill="hold"/>
                                        <p:tgtEl>
                                          <p:spTgt spid="2">
                                            <p:txEl>
                                              <p:pRg st="20" end="20"/>
                                            </p:txEl>
                                          </p:spTgt>
                                        </p:tgtEl>
                                        <p:attrNameLst>
                                          <p:attrName>ppt_h</p:attrName>
                                        </p:attrNameLst>
                                      </p:cBhvr>
                                      <p:tavLst>
                                        <p:tav tm="0">
                                          <p:val>
                                            <p:fltVal val="0"/>
                                          </p:val>
                                        </p:tav>
                                        <p:tav tm="100000">
                                          <p:val>
                                            <p:strVal val="#ppt_h"/>
                                          </p:val>
                                        </p:tav>
                                      </p:tavLst>
                                    </p:anim>
                                    <p:animEffect transition="in" filter="fade">
                                      <p:cBhvr>
                                        <p:cTn id="82" dur="500"/>
                                        <p:tgtEl>
                                          <p:spTgt spid="2">
                                            <p:txEl>
                                              <p:pRg st="20" end="2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0" fill="hold" nodeType="clickEffect">
                                  <p:stCondLst>
                                    <p:cond delay="0"/>
                                  </p:stCondLst>
                                  <p:childTnLst>
                                    <p:set>
                                      <p:cBhvr>
                                        <p:cTn id="86" dur="1" fill="hold">
                                          <p:stCondLst>
                                            <p:cond delay="0"/>
                                          </p:stCondLst>
                                        </p:cTn>
                                        <p:tgtEl>
                                          <p:spTgt spid="2">
                                            <p:txEl>
                                              <p:pRg st="22" end="22"/>
                                            </p:txEl>
                                          </p:spTgt>
                                        </p:tgtEl>
                                        <p:attrNameLst>
                                          <p:attrName>style.visibility</p:attrName>
                                        </p:attrNameLst>
                                      </p:cBhvr>
                                      <p:to>
                                        <p:strVal val="visible"/>
                                      </p:to>
                                    </p:set>
                                    <p:anim calcmode="lin" valueType="num">
                                      <p:cBhvr>
                                        <p:cTn id="87" dur="500" fill="hold"/>
                                        <p:tgtEl>
                                          <p:spTgt spid="2">
                                            <p:txEl>
                                              <p:pRg st="22" end="22"/>
                                            </p:txEl>
                                          </p:spTgt>
                                        </p:tgtEl>
                                        <p:attrNameLst>
                                          <p:attrName>ppt_w</p:attrName>
                                        </p:attrNameLst>
                                      </p:cBhvr>
                                      <p:tavLst>
                                        <p:tav tm="0">
                                          <p:val>
                                            <p:fltVal val="0"/>
                                          </p:val>
                                        </p:tav>
                                        <p:tav tm="100000">
                                          <p:val>
                                            <p:strVal val="#ppt_w"/>
                                          </p:val>
                                        </p:tav>
                                      </p:tavLst>
                                    </p:anim>
                                    <p:anim calcmode="lin" valueType="num">
                                      <p:cBhvr>
                                        <p:cTn id="88" dur="500" fill="hold"/>
                                        <p:tgtEl>
                                          <p:spTgt spid="2">
                                            <p:txEl>
                                              <p:pRg st="22" end="22"/>
                                            </p:txEl>
                                          </p:spTgt>
                                        </p:tgtEl>
                                        <p:attrNameLst>
                                          <p:attrName>ppt_h</p:attrName>
                                        </p:attrNameLst>
                                      </p:cBhvr>
                                      <p:tavLst>
                                        <p:tav tm="0">
                                          <p:val>
                                            <p:fltVal val="0"/>
                                          </p:val>
                                        </p:tav>
                                        <p:tav tm="100000">
                                          <p:val>
                                            <p:strVal val="#ppt_h"/>
                                          </p:val>
                                        </p:tav>
                                      </p:tavLst>
                                    </p:anim>
                                    <p:animEffect transition="in" filter="fade">
                                      <p:cBhvr>
                                        <p:cTn id="89" dur="500"/>
                                        <p:tgtEl>
                                          <p:spTgt spid="2">
                                            <p:txEl>
                                              <p:pRg st="22"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16632"/>
            <a:ext cx="8640960" cy="6609502"/>
          </a:xfrm>
          <a:prstGeom prst="rect">
            <a:avLst/>
          </a:prstGeom>
          <a:noFill/>
        </p:spPr>
        <p:txBody>
          <a:bodyPr wrap="square" rtlCol="1">
            <a:spAutoFit/>
          </a:bodyPr>
          <a:lstStyle/>
          <a:p>
            <a:r>
              <a:rPr lang="ar-SA" sz="2800" u="sng" dirty="0" smtClean="0">
                <a:solidFill>
                  <a:srgbClr val="FF0000"/>
                </a:solidFill>
                <a:cs typeface="PT Bold Heading" pitchFamily="2" charset="-78"/>
              </a:rPr>
              <a:t>ضعف مملكة </a:t>
            </a:r>
            <a:r>
              <a:rPr lang="ar-SA" sz="2800" u="sng" dirty="0" err="1" smtClean="0">
                <a:solidFill>
                  <a:srgbClr val="FF0000"/>
                </a:solidFill>
                <a:cs typeface="PT Bold Heading" pitchFamily="2" charset="-78"/>
              </a:rPr>
              <a:t>البهماني:</a:t>
            </a:r>
            <a:endParaRPr lang="ar-SA" sz="2800" u="sng" dirty="0" smtClean="0">
              <a:solidFill>
                <a:srgbClr val="FF0000"/>
              </a:solidFill>
              <a:cs typeface="PT Bold Heading" pitchFamily="2" charset="-78"/>
            </a:endParaRPr>
          </a:p>
          <a:p>
            <a:pPr>
              <a:lnSpc>
                <a:spcPts val="1000"/>
              </a:lnSpc>
            </a:pPr>
            <a:endParaRPr lang="ar-SA" sz="2800" u="sng" dirty="0" smtClean="0">
              <a:solidFill>
                <a:srgbClr val="FF0000"/>
              </a:solidFill>
              <a:cs typeface="PT Bold Heading" pitchFamily="2" charset="-78"/>
            </a:endParaRPr>
          </a:p>
          <a:p>
            <a:pPr>
              <a:buFontTx/>
              <a:buChar char="-"/>
            </a:pPr>
            <a:r>
              <a:rPr lang="ar-SA" sz="1950" dirty="0" smtClean="0">
                <a:cs typeface="PT Bold Heading" pitchFamily="2" charset="-78"/>
              </a:rPr>
              <a:t>أخذت مملكة </a:t>
            </a:r>
            <a:r>
              <a:rPr lang="ar-SA" sz="1950" dirty="0" err="1" smtClean="0">
                <a:cs typeface="PT Bold Heading" pitchFamily="2" charset="-78"/>
              </a:rPr>
              <a:t>البهماني</a:t>
            </a:r>
            <a:r>
              <a:rPr lang="ar-SA" sz="1950" dirty="0" smtClean="0">
                <a:cs typeface="PT Bold Heading" pitchFamily="2" charset="-78"/>
              </a:rPr>
              <a:t> في الضعف والتدهور، بعد وفاة السلطان محمد الثالث، وعمت الفوضى </a:t>
            </a:r>
            <a:r>
              <a:rPr lang="ar-SA" sz="1900" dirty="0" smtClean="0">
                <a:cs typeface="PT Bold Heading" pitchFamily="2" charset="-78"/>
              </a:rPr>
              <a:t>البلاد، وساد القتال في الشوارع بين المواطنين الهنود والوافدين الاجانب، وحكم البلاد ملوكًا كانوا العوبة في ايدي القواد </a:t>
            </a:r>
            <a:r>
              <a:rPr lang="ar-SA" sz="1900" dirty="0" err="1" smtClean="0">
                <a:cs typeface="PT Bold Heading" pitchFamily="2" charset="-78"/>
              </a:rPr>
              <a:t>الأتراك،.</a:t>
            </a:r>
            <a:endParaRPr lang="ar-SA" sz="1900" dirty="0" smtClean="0">
              <a:cs typeface="PT Bold Heading" pitchFamily="2" charset="-78"/>
            </a:endParaRPr>
          </a:p>
          <a:p>
            <a:pPr>
              <a:lnSpc>
                <a:spcPts val="1000"/>
              </a:lnSpc>
              <a:buFontTx/>
              <a:buChar char="-"/>
            </a:pPr>
            <a:endParaRPr lang="ar-SA" sz="1900" dirty="0" smtClean="0">
              <a:cs typeface="PT Bold Heading" pitchFamily="2" charset="-78"/>
            </a:endParaRPr>
          </a:p>
          <a:p>
            <a:pPr>
              <a:buFontTx/>
              <a:buChar char="-"/>
            </a:pPr>
            <a:r>
              <a:rPr lang="ar-SA" sz="1850" dirty="0" smtClean="0">
                <a:cs typeface="PT Bold Heading" pitchFamily="2" charset="-78"/>
              </a:rPr>
              <a:t> ظل الأمر يزداد سوءًا حتى </a:t>
            </a:r>
            <a:r>
              <a:rPr lang="ar-SA" sz="1850" dirty="0" err="1" smtClean="0">
                <a:cs typeface="PT Bold Heading" pitchFamily="2" charset="-78"/>
              </a:rPr>
              <a:t>أستعان</a:t>
            </a:r>
            <a:r>
              <a:rPr lang="ar-SA" sz="1850" dirty="0" smtClean="0">
                <a:cs typeface="PT Bold Heading" pitchFamily="2" charset="-78"/>
              </a:rPr>
              <a:t> آخر ملوكها، بالسلطان </a:t>
            </a:r>
            <a:r>
              <a:rPr lang="ar-SA" sz="1850" dirty="0" err="1" smtClean="0">
                <a:solidFill>
                  <a:srgbClr val="C00000"/>
                </a:solidFill>
                <a:cs typeface="PT Bold Heading" pitchFamily="2" charset="-78"/>
              </a:rPr>
              <a:t>بابر</a:t>
            </a:r>
            <a:r>
              <a:rPr lang="ar-SA" sz="1850" dirty="0" smtClean="0">
                <a:solidFill>
                  <a:srgbClr val="C00000"/>
                </a:solidFill>
                <a:cs typeface="PT Bold Heading" pitchFamily="2" charset="-78"/>
              </a:rPr>
              <a:t> </a:t>
            </a:r>
            <a:r>
              <a:rPr lang="ar-SA" sz="1850" dirty="0" smtClean="0">
                <a:cs typeface="PT Bold Heading" pitchFamily="2" charset="-78"/>
              </a:rPr>
              <a:t>سلطان المغول في دهلي، لإنقاذه من الفوضى السائدة في البلاد، ودخلت المملكة في حوزة دهلي، وتوفي آخر ملوك </a:t>
            </a:r>
            <a:r>
              <a:rPr lang="ar-SA" sz="1850" dirty="0" err="1" smtClean="0">
                <a:cs typeface="PT Bold Heading" pitchFamily="2" charset="-78"/>
              </a:rPr>
              <a:t>البهماني</a:t>
            </a:r>
            <a:r>
              <a:rPr lang="ar-SA" sz="1850" dirty="0" smtClean="0">
                <a:cs typeface="PT Bold Heading" pitchFamily="2" charset="-78"/>
              </a:rPr>
              <a:t> عام </a:t>
            </a:r>
            <a:r>
              <a:rPr lang="ar-SA" sz="1850" dirty="0" err="1" smtClean="0">
                <a:cs typeface="PT Bold Heading" pitchFamily="2" charset="-78"/>
              </a:rPr>
              <a:t>1526م.</a:t>
            </a:r>
            <a:endParaRPr lang="ar-SA" sz="1850" dirty="0" smtClean="0">
              <a:cs typeface="PT Bold Heading" pitchFamily="2" charset="-78"/>
            </a:endParaRPr>
          </a:p>
          <a:p>
            <a:pPr>
              <a:lnSpc>
                <a:spcPts val="1000"/>
              </a:lnSpc>
              <a:buFontTx/>
              <a:buChar char="-"/>
            </a:pPr>
            <a:endParaRPr lang="ar-SA" sz="1950" dirty="0" smtClean="0">
              <a:cs typeface="PT Bold Heading" pitchFamily="2" charset="-78"/>
            </a:endParaRPr>
          </a:p>
          <a:p>
            <a:pPr>
              <a:buFontTx/>
              <a:buChar char="-"/>
            </a:pPr>
            <a:r>
              <a:rPr lang="ar-SA" sz="2800" u="sng" dirty="0" smtClean="0">
                <a:solidFill>
                  <a:srgbClr val="FF0000"/>
                </a:solidFill>
                <a:cs typeface="PT Bold Heading" pitchFamily="2" charset="-78"/>
              </a:rPr>
              <a:t> المجتمع في عهد مملكة </a:t>
            </a:r>
            <a:r>
              <a:rPr lang="ar-SA" sz="2800" u="sng" dirty="0" err="1" smtClean="0">
                <a:solidFill>
                  <a:srgbClr val="FF0000"/>
                </a:solidFill>
                <a:cs typeface="PT Bold Heading" pitchFamily="2" charset="-78"/>
              </a:rPr>
              <a:t>البهماني:</a:t>
            </a:r>
            <a:endParaRPr lang="ar-SA" sz="2800" u="sng" dirty="0" smtClean="0">
              <a:solidFill>
                <a:srgbClr val="FF0000"/>
              </a:solidFill>
              <a:cs typeface="PT Bold Heading" pitchFamily="2" charset="-78"/>
            </a:endParaRPr>
          </a:p>
          <a:p>
            <a:pPr>
              <a:lnSpc>
                <a:spcPts val="1000"/>
              </a:lnSpc>
              <a:buFontTx/>
              <a:buChar char="-"/>
            </a:pPr>
            <a:endParaRPr lang="ar-SA" sz="2000" dirty="0" smtClean="0">
              <a:cs typeface="PT Bold Heading" pitchFamily="2" charset="-78"/>
            </a:endParaRPr>
          </a:p>
          <a:p>
            <a:r>
              <a:rPr lang="ar-SA" sz="2000" dirty="0" smtClean="0">
                <a:cs typeface="PT Bold Heading" pitchFamily="2" charset="-78"/>
              </a:rPr>
              <a:t>1- نشأ مجتمع جديد في مملكة </a:t>
            </a:r>
            <a:r>
              <a:rPr lang="ar-SA" sz="2000" dirty="0" err="1" smtClean="0">
                <a:cs typeface="PT Bold Heading" pitchFamily="2" charset="-78"/>
              </a:rPr>
              <a:t>البهماني</a:t>
            </a:r>
            <a:r>
              <a:rPr lang="ar-SA" sz="2000" dirty="0" smtClean="0">
                <a:cs typeface="PT Bold Heading" pitchFamily="2" charset="-78"/>
              </a:rPr>
              <a:t> من تزاوج العناصر الأجنبية، بالعناصر الوطنية.</a:t>
            </a:r>
          </a:p>
          <a:p>
            <a:pPr>
              <a:lnSpc>
                <a:spcPts val="1000"/>
              </a:lnSpc>
            </a:pPr>
            <a:endParaRPr lang="ar-SA" sz="2000" dirty="0" smtClean="0">
              <a:cs typeface="PT Bold Heading" pitchFamily="2" charset="-78"/>
            </a:endParaRPr>
          </a:p>
          <a:p>
            <a:r>
              <a:rPr lang="ar-SA" sz="1900" dirty="0" smtClean="0">
                <a:cs typeface="PT Bold Heading" pitchFamily="2" charset="-78"/>
              </a:rPr>
              <a:t>2- تغير وضع الفلاح في القرية في عهد الوزير جوان، حيث حقق المزارع في عهده دخلاً كبيرُا، نتيجة لسياسته الاقتصادية، واستتاب الامن والنظام في البلاد.</a:t>
            </a:r>
          </a:p>
          <a:p>
            <a:pPr>
              <a:lnSpc>
                <a:spcPts val="1000"/>
              </a:lnSpc>
            </a:pPr>
            <a:endParaRPr lang="ar-SA" sz="1900" dirty="0" smtClean="0">
              <a:cs typeface="PT Bold Heading" pitchFamily="2" charset="-78"/>
            </a:endParaRPr>
          </a:p>
          <a:p>
            <a:r>
              <a:rPr lang="ar-SA" sz="2000" dirty="0" smtClean="0">
                <a:cs typeface="PT Bold Heading" pitchFamily="2" charset="-78"/>
              </a:rPr>
              <a:t>3- عم العمران في البلاد، حتى تشابكت القرى.</a:t>
            </a:r>
          </a:p>
          <a:p>
            <a:pPr>
              <a:lnSpc>
                <a:spcPts val="1000"/>
              </a:lnSpc>
            </a:pPr>
            <a:endParaRPr lang="ar-SA" sz="2000" dirty="0" smtClean="0">
              <a:cs typeface="PT Bold Heading" pitchFamily="2" charset="-78"/>
            </a:endParaRPr>
          </a:p>
          <a:p>
            <a:r>
              <a:rPr lang="ar-SA" sz="2000" dirty="0" smtClean="0">
                <a:cs typeface="PT Bold Heading" pitchFamily="2" charset="-78"/>
              </a:rPr>
              <a:t>4- كان يوجد في كل قرية مسجد يتعلم فيه الأطفال القرآن الكريم، ويديرها القاضي بمقتضى الشريعة الإسلامية.</a:t>
            </a:r>
          </a:p>
          <a:p>
            <a:pPr>
              <a:lnSpc>
                <a:spcPts val="1000"/>
              </a:lnSpc>
            </a:pPr>
            <a:endParaRPr lang="ar-SA" sz="2000" dirty="0" smtClean="0">
              <a:cs typeface="PT Bold Heading" pitchFamily="2" charset="-78"/>
            </a:endParaRPr>
          </a:p>
          <a:p>
            <a:r>
              <a:rPr lang="ar-SA" sz="2000" dirty="0" smtClean="0">
                <a:cs typeface="PT Bold Heading" pitchFamily="2" charset="-78"/>
              </a:rPr>
              <a:t>5- اما في المدن فقد كان بها مدارس لتعليم اللغتين العربية والفارسية، ولها أوقاف ينفق من ريعها على إدارتها.</a:t>
            </a:r>
          </a:p>
          <a:p>
            <a:pPr>
              <a:lnSpc>
                <a:spcPts val="1000"/>
              </a:lnSpc>
            </a:pPr>
            <a:endParaRPr lang="ar-SA" sz="2000" dirty="0" smtClean="0">
              <a:cs typeface="PT Bold Heading" pitchFamily="2" charset="-78"/>
            </a:endParaRPr>
          </a:p>
          <a:p>
            <a:r>
              <a:rPr lang="ar-SA" sz="1950" dirty="0" smtClean="0">
                <a:cs typeface="PT Bold Heading" pitchFamily="2" charset="-78"/>
              </a:rPr>
              <a:t>6- اهتم ملوك </a:t>
            </a:r>
            <a:r>
              <a:rPr lang="ar-SA" sz="1950" dirty="0" err="1" smtClean="0">
                <a:cs typeface="PT Bold Heading" pitchFamily="2" charset="-78"/>
              </a:rPr>
              <a:t>البهماني</a:t>
            </a:r>
            <a:r>
              <a:rPr lang="ar-SA" sz="1950" dirty="0" smtClean="0">
                <a:cs typeface="PT Bold Heading" pitchFamily="2" charset="-78"/>
              </a:rPr>
              <a:t> بالعمارة، ويتضح ذلك في القلاع التي شيدوها في مختلف انحاء البلاد، ومن اشهر قلاعهم قلعة </a:t>
            </a:r>
            <a:r>
              <a:rPr lang="ar-SA" sz="1950" dirty="0" smtClean="0">
                <a:solidFill>
                  <a:srgbClr val="C00000"/>
                </a:solidFill>
                <a:cs typeface="PT Bold Heading" pitchFamily="2" charset="-78"/>
              </a:rPr>
              <a:t>دولت أباد</a:t>
            </a:r>
            <a:r>
              <a:rPr lang="ar-SA" sz="1950" dirty="0" smtClean="0">
                <a:cs typeface="PT Bold Heading" pitchFamily="2" charset="-78"/>
              </a:rPr>
              <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p:cTn id="37"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9" dur="500"/>
                                        <p:tgtEl>
                                          <p:spTgt spid="4">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p:cTn id="51"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4">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4" end="14"/>
                                            </p:txEl>
                                          </p:spTgt>
                                        </p:tgtEl>
                                        <p:attrNameLst>
                                          <p:attrName>style.visibility</p:attrName>
                                        </p:attrNameLst>
                                      </p:cBhvr>
                                      <p:to>
                                        <p:strVal val="visible"/>
                                      </p:to>
                                    </p:set>
                                    <p:anim calcmode="lin" valueType="num">
                                      <p:cBhvr>
                                        <p:cTn id="58"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4">
                                            <p:txEl>
                                              <p:pRg st="14" end="14"/>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nodeType="clickEffect">
                                  <p:stCondLst>
                                    <p:cond delay="0"/>
                                  </p:stCondLst>
                                  <p:childTnLst>
                                    <p:set>
                                      <p:cBhvr>
                                        <p:cTn id="64" dur="1" fill="hold">
                                          <p:stCondLst>
                                            <p:cond delay="0"/>
                                          </p:stCondLst>
                                        </p:cTn>
                                        <p:tgtEl>
                                          <p:spTgt spid="4">
                                            <p:txEl>
                                              <p:pRg st="16" end="16"/>
                                            </p:txEl>
                                          </p:spTgt>
                                        </p:tgtEl>
                                        <p:attrNameLst>
                                          <p:attrName>style.visibility</p:attrName>
                                        </p:attrNameLst>
                                      </p:cBhvr>
                                      <p:to>
                                        <p:strVal val="visible"/>
                                      </p:to>
                                    </p:set>
                                    <p:anim calcmode="lin" valueType="num">
                                      <p:cBhvr>
                                        <p:cTn id="65" dur="5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66" dur="500" fill="hold"/>
                                        <p:tgtEl>
                                          <p:spTgt spid="4">
                                            <p:txEl>
                                              <p:pRg st="16" end="16"/>
                                            </p:txEl>
                                          </p:spTgt>
                                        </p:tgtEl>
                                        <p:attrNameLst>
                                          <p:attrName>ppt_h</p:attrName>
                                        </p:attrNameLst>
                                      </p:cBhvr>
                                      <p:tavLst>
                                        <p:tav tm="0">
                                          <p:val>
                                            <p:fltVal val="0"/>
                                          </p:val>
                                        </p:tav>
                                        <p:tav tm="100000">
                                          <p:val>
                                            <p:strVal val="#ppt_h"/>
                                          </p:val>
                                        </p:tav>
                                      </p:tavLst>
                                    </p:anim>
                                    <p:animEffect transition="in" filter="fade">
                                      <p:cBhvr>
                                        <p:cTn id="67" dur="500"/>
                                        <p:tgtEl>
                                          <p:spTgt spid="4">
                                            <p:txEl>
                                              <p:pRg st="16" end="1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0" fill="hold" nodeType="clickEffect">
                                  <p:stCondLst>
                                    <p:cond delay="0"/>
                                  </p:stCondLst>
                                  <p:childTnLst>
                                    <p:set>
                                      <p:cBhvr>
                                        <p:cTn id="71" dur="1" fill="hold">
                                          <p:stCondLst>
                                            <p:cond delay="0"/>
                                          </p:stCondLst>
                                        </p:cTn>
                                        <p:tgtEl>
                                          <p:spTgt spid="4">
                                            <p:txEl>
                                              <p:pRg st="18" end="18"/>
                                            </p:txEl>
                                          </p:spTgt>
                                        </p:tgtEl>
                                        <p:attrNameLst>
                                          <p:attrName>style.visibility</p:attrName>
                                        </p:attrNameLst>
                                      </p:cBhvr>
                                      <p:to>
                                        <p:strVal val="visible"/>
                                      </p:to>
                                    </p:set>
                                    <p:anim calcmode="lin" valueType="num">
                                      <p:cBhvr>
                                        <p:cTn id="72" dur="500" fill="hold"/>
                                        <p:tgtEl>
                                          <p:spTgt spid="4">
                                            <p:txEl>
                                              <p:pRg st="18" end="18"/>
                                            </p:txEl>
                                          </p:spTgt>
                                        </p:tgtEl>
                                        <p:attrNameLst>
                                          <p:attrName>ppt_w</p:attrName>
                                        </p:attrNameLst>
                                      </p:cBhvr>
                                      <p:tavLst>
                                        <p:tav tm="0">
                                          <p:val>
                                            <p:fltVal val="0"/>
                                          </p:val>
                                        </p:tav>
                                        <p:tav tm="100000">
                                          <p:val>
                                            <p:strVal val="#ppt_w"/>
                                          </p:val>
                                        </p:tav>
                                      </p:tavLst>
                                    </p:anim>
                                    <p:anim calcmode="lin" valueType="num">
                                      <p:cBhvr>
                                        <p:cTn id="73" dur="500" fill="hold"/>
                                        <p:tgtEl>
                                          <p:spTgt spid="4">
                                            <p:txEl>
                                              <p:pRg st="18" end="18"/>
                                            </p:txEl>
                                          </p:spTgt>
                                        </p:tgtEl>
                                        <p:attrNameLst>
                                          <p:attrName>ppt_h</p:attrName>
                                        </p:attrNameLst>
                                      </p:cBhvr>
                                      <p:tavLst>
                                        <p:tav tm="0">
                                          <p:val>
                                            <p:fltVal val="0"/>
                                          </p:val>
                                        </p:tav>
                                        <p:tav tm="100000">
                                          <p:val>
                                            <p:strVal val="#ppt_h"/>
                                          </p:val>
                                        </p:tav>
                                      </p:tavLst>
                                    </p:anim>
                                    <p:animEffect transition="in" filter="fade">
                                      <p:cBhvr>
                                        <p:cTn id="74" dur="500"/>
                                        <p:tgtEl>
                                          <p:spTgt spid="4">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8892480" cy="5842625"/>
          </a:xfrm>
          <a:prstGeom prst="rect">
            <a:avLst/>
          </a:prstGeom>
          <a:noFill/>
        </p:spPr>
        <p:txBody>
          <a:bodyPr wrap="square" rtlCol="1">
            <a:spAutoFit/>
          </a:bodyPr>
          <a:lstStyle/>
          <a:p>
            <a:pPr>
              <a:buFontTx/>
              <a:buChar char="-"/>
            </a:pPr>
            <a:r>
              <a:rPr lang="ar-SA" sz="2800" u="sng" dirty="0" smtClean="0">
                <a:solidFill>
                  <a:srgbClr val="00B050"/>
                </a:solidFill>
                <a:cs typeface="PT Bold Heading" pitchFamily="2" charset="-78"/>
              </a:rPr>
              <a:t>مملكة </a:t>
            </a:r>
            <a:r>
              <a:rPr lang="ar-SA" sz="2800" u="sng" dirty="0" err="1" smtClean="0">
                <a:solidFill>
                  <a:srgbClr val="00B050"/>
                </a:solidFill>
                <a:cs typeface="PT Bold Heading" pitchFamily="2" charset="-78"/>
              </a:rPr>
              <a:t>بيجابور:</a:t>
            </a:r>
            <a:endParaRPr lang="ar-SA" sz="2800" u="sng" dirty="0" smtClean="0">
              <a:solidFill>
                <a:srgbClr val="00B050"/>
              </a:solidFill>
              <a:cs typeface="PT Bold Heading" pitchFamily="2" charset="-78"/>
            </a:endParaRPr>
          </a:p>
          <a:p>
            <a:pPr>
              <a:lnSpc>
                <a:spcPts val="1000"/>
              </a:lnSpc>
              <a:buFontTx/>
              <a:buChar char="-"/>
            </a:pPr>
            <a:endParaRPr lang="ar-SA" sz="2800" u="sng" dirty="0" smtClean="0">
              <a:solidFill>
                <a:srgbClr val="00B050"/>
              </a:solidFill>
              <a:cs typeface="PT Bold Heading" pitchFamily="2" charset="-78"/>
            </a:endParaRPr>
          </a:p>
          <a:p>
            <a:pPr>
              <a:buFontTx/>
              <a:buChar char="-"/>
            </a:pPr>
            <a:r>
              <a:rPr lang="ar-SA" sz="1850" dirty="0" smtClean="0">
                <a:cs typeface="PT Bold Heading" pitchFamily="2" charset="-78"/>
              </a:rPr>
              <a:t> أسسها </a:t>
            </a:r>
            <a:r>
              <a:rPr lang="ar-SA" sz="1850" dirty="0" smtClean="0">
                <a:solidFill>
                  <a:srgbClr val="C00000"/>
                </a:solidFill>
                <a:cs typeface="PT Bold Heading" pitchFamily="2" charset="-78"/>
              </a:rPr>
              <a:t>يوسف عادل شاه</a:t>
            </a:r>
            <a:r>
              <a:rPr lang="ar-SA" sz="1850" dirty="0" smtClean="0">
                <a:cs typeface="PT Bold Heading" pitchFamily="2" charset="-78"/>
              </a:rPr>
              <a:t>، الذي كان واليًا على ولاية من ولايات مملكة </a:t>
            </a:r>
            <a:r>
              <a:rPr lang="ar-SA" sz="1850" dirty="0" err="1" smtClean="0">
                <a:cs typeface="PT Bold Heading" pitchFamily="2" charset="-78"/>
              </a:rPr>
              <a:t>البهماني</a:t>
            </a:r>
            <a:r>
              <a:rPr lang="ar-SA" sz="1850" dirty="0" smtClean="0">
                <a:cs typeface="PT Bold Heading" pitchFamily="2" charset="-78"/>
              </a:rPr>
              <a:t>، حيث أعلن استقلاله عام </a:t>
            </a:r>
            <a:r>
              <a:rPr lang="ar-SA" sz="1850" dirty="0" err="1" smtClean="0">
                <a:cs typeface="PT Bold Heading" pitchFamily="2" charset="-78"/>
              </a:rPr>
              <a:t>1489م.</a:t>
            </a:r>
            <a:r>
              <a:rPr lang="ar-SA" sz="1850" dirty="0" smtClean="0">
                <a:cs typeface="PT Bold Heading" pitchFamily="2" charset="-78"/>
              </a:rPr>
              <a:t> </a:t>
            </a:r>
          </a:p>
          <a:p>
            <a:pPr>
              <a:lnSpc>
                <a:spcPts val="1000"/>
              </a:lnSpc>
              <a:buFontTx/>
              <a:buChar char="-"/>
            </a:pPr>
            <a:endParaRPr lang="ar-SA" sz="2000" dirty="0" smtClean="0">
              <a:cs typeface="PT Bold Heading" pitchFamily="2" charset="-78"/>
            </a:endParaRPr>
          </a:p>
          <a:p>
            <a:pPr>
              <a:buFontTx/>
              <a:buChar char="-"/>
            </a:pPr>
            <a:r>
              <a:rPr lang="ar-SA" sz="2100" dirty="0" smtClean="0">
                <a:cs typeface="PT Bold Heading" pitchFamily="2" charset="-78"/>
              </a:rPr>
              <a:t> كان يوسف عادل عبدًا اشتراه الوزير جوان، وتعرف جوان على مقدرته، وأسند إليه وظيفة رئيسية، وأثبت يوسف أنه حاكم قدير مستنير، واستفاد من أستاذه جوان.</a:t>
            </a: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 تزوج يوسف من امرأة من مارثا، وأخلص لها، واستعمل لغة </a:t>
            </a:r>
            <a:r>
              <a:rPr lang="ar-SA" sz="2000" dirty="0" err="1" smtClean="0">
                <a:cs typeface="PT Bold Heading" pitchFamily="2" charset="-78"/>
              </a:rPr>
              <a:t>المارثا</a:t>
            </a:r>
            <a:r>
              <a:rPr lang="ar-SA" sz="2000" dirty="0" smtClean="0">
                <a:cs typeface="PT Bold Heading" pitchFamily="2" charset="-78"/>
              </a:rPr>
              <a:t> في المخاطبة، وكان ذلك من اسباب تقرب الهنود له، وأسند المناصب الرسمية للهنود.</a:t>
            </a:r>
          </a:p>
          <a:p>
            <a:pPr>
              <a:lnSpc>
                <a:spcPts val="1000"/>
              </a:lnSpc>
              <a:buFontTx/>
              <a:buChar char="-"/>
            </a:pPr>
            <a:endParaRPr lang="ar-SA" sz="2000" dirty="0" smtClean="0">
              <a:cs typeface="PT Bold Heading" pitchFamily="2" charset="-78"/>
            </a:endParaRPr>
          </a:p>
          <a:p>
            <a:pPr>
              <a:buFontTx/>
              <a:buChar char="-"/>
            </a:pPr>
            <a:r>
              <a:rPr lang="ar-SA" sz="2400" u="sng" dirty="0" smtClean="0">
                <a:solidFill>
                  <a:srgbClr val="FF0000"/>
                </a:solidFill>
                <a:cs typeface="PT Bold Heading" pitchFamily="2" charset="-78"/>
              </a:rPr>
              <a:t> صفات يوسف عادل </a:t>
            </a:r>
            <a:r>
              <a:rPr lang="ar-SA" sz="2400" u="sng" dirty="0" err="1" smtClean="0">
                <a:solidFill>
                  <a:srgbClr val="FF0000"/>
                </a:solidFill>
                <a:cs typeface="PT Bold Heading" pitchFamily="2" charset="-78"/>
              </a:rPr>
              <a:t>شاه:</a:t>
            </a:r>
            <a:endParaRPr lang="ar-SA" sz="2400" u="sng" dirty="0" smtClean="0">
              <a:solidFill>
                <a:srgbClr val="FF0000"/>
              </a:solidFill>
              <a:cs typeface="PT Bold Heading" pitchFamily="2" charset="-78"/>
            </a:endParaRPr>
          </a:p>
          <a:p>
            <a:pPr>
              <a:lnSpc>
                <a:spcPts val="1000"/>
              </a:lnSpc>
              <a:buFontTx/>
              <a:buChar char="-"/>
            </a:pPr>
            <a:endParaRPr lang="ar-SA" sz="2000" dirty="0" smtClean="0">
              <a:cs typeface="PT Bold Heading" pitchFamily="2" charset="-78"/>
            </a:endParaRPr>
          </a:p>
          <a:p>
            <a:r>
              <a:rPr lang="ar-SA" sz="2000" dirty="0" smtClean="0">
                <a:cs typeface="PT Bold Heading" pitchFamily="2" charset="-78"/>
              </a:rPr>
              <a:t>1- اتصف بالحكمة والفصاحة والنجابة، وكان موسيقيًا </a:t>
            </a:r>
            <a:r>
              <a:rPr lang="ar-SA" sz="2000" dirty="0" err="1" smtClean="0">
                <a:cs typeface="PT Bold Heading" pitchFamily="2" charset="-78"/>
              </a:rPr>
              <a:t>بارعًا </a:t>
            </a:r>
            <a:r>
              <a:rPr lang="ar-SA" sz="2000" dirty="0" smtClean="0">
                <a:cs typeface="PT Bold Heading" pitchFamily="2" charset="-78"/>
              </a:rPr>
              <a:t>، وأديبًا فذًا.</a:t>
            </a:r>
          </a:p>
          <a:p>
            <a:pPr>
              <a:lnSpc>
                <a:spcPts val="1000"/>
              </a:lnSpc>
            </a:pPr>
            <a:endParaRPr lang="ar-SA" sz="2000" dirty="0" smtClean="0">
              <a:cs typeface="PT Bold Heading" pitchFamily="2" charset="-78"/>
            </a:endParaRPr>
          </a:p>
          <a:p>
            <a:r>
              <a:rPr lang="ar-SA" sz="2000" dirty="0" smtClean="0">
                <a:cs typeface="PT Bold Heading" pitchFamily="2" charset="-78"/>
              </a:rPr>
              <a:t>2- حرص على بث الفضيلة بين وزرائه ورجال دولته وضرب المثل بنفسه، وحثهم على التعامل مع الناس بالعدالة والحكمة.</a:t>
            </a:r>
          </a:p>
          <a:p>
            <a:pPr>
              <a:lnSpc>
                <a:spcPts val="1000"/>
              </a:lnSpc>
            </a:pPr>
            <a:endParaRPr lang="ar-SA" sz="2000" dirty="0" smtClean="0">
              <a:cs typeface="PT Bold Heading" pitchFamily="2" charset="-78"/>
            </a:endParaRPr>
          </a:p>
          <a:p>
            <a:r>
              <a:rPr lang="ar-SA" sz="1900" dirty="0" smtClean="0">
                <a:cs typeface="PT Bold Heading" pitchFamily="2" charset="-78"/>
              </a:rPr>
              <a:t>3- جلب إلى بلاطه رجال أكفاء من فارس وتركستان والروم، وفنانين من مختلف البقاع والأصقاع، وكفل لهم الحياة الكريمة الهنيئة.</a:t>
            </a:r>
          </a:p>
          <a:p>
            <a:pPr>
              <a:lnSpc>
                <a:spcPts val="1000"/>
              </a:lnSpc>
            </a:pPr>
            <a:endParaRPr lang="ar-SA" sz="2000" dirty="0" smtClean="0">
              <a:cs typeface="PT Bold Heading" pitchFamily="2" charset="-78"/>
            </a:endParaRPr>
          </a:p>
          <a:p>
            <a:r>
              <a:rPr lang="ar-SA" sz="2000" dirty="0" smtClean="0">
                <a:cs typeface="PT Bold Heading" pitchFamily="2" charset="-78"/>
              </a:rPr>
              <a:t>4- وضع </a:t>
            </a:r>
            <a:r>
              <a:rPr lang="ar-SA" sz="2000" dirty="0" err="1" smtClean="0">
                <a:cs typeface="PT Bold Heading" pitchFamily="2" charset="-78"/>
              </a:rPr>
              <a:t>لخفائه</a:t>
            </a:r>
            <a:r>
              <a:rPr lang="ar-SA" sz="2000" dirty="0" smtClean="0">
                <a:cs typeface="PT Bold Heading" pitchFamily="2" charset="-78"/>
              </a:rPr>
              <a:t> المبادئ والأسس التي ينبغي للحاكم أن يتحلى بها.</a:t>
            </a:r>
          </a:p>
          <a:p>
            <a:pPr>
              <a:buFontTx/>
              <a:buChar char="-"/>
            </a:pPr>
            <a:endParaRPr lang="ar-SA" dirty="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fade">
                                      <p:cBhvr>
                                        <p:cTn id="36" dur="1000"/>
                                        <p:tgtEl>
                                          <p:spTgt spid="4">
                                            <p:txEl>
                                              <p:pRg st="8" end="8"/>
                                            </p:txEl>
                                          </p:spTgt>
                                        </p:tgtEl>
                                      </p:cBhvr>
                                    </p:animEffect>
                                    <p:anim calcmode="lin" valueType="num">
                                      <p:cBhvr>
                                        <p:cTn id="3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p:cTn id="51"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4">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4" end="14"/>
                                            </p:txEl>
                                          </p:spTgt>
                                        </p:tgtEl>
                                        <p:attrNameLst>
                                          <p:attrName>style.visibility</p:attrName>
                                        </p:attrNameLst>
                                      </p:cBhvr>
                                      <p:to>
                                        <p:strVal val="visible"/>
                                      </p:to>
                                    </p:set>
                                    <p:anim calcmode="lin" valueType="num">
                                      <p:cBhvr>
                                        <p:cTn id="58"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4">
                                            <p:txEl>
                                              <p:pRg st="14" end="14"/>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nodeType="clickEffect">
                                  <p:stCondLst>
                                    <p:cond delay="0"/>
                                  </p:stCondLst>
                                  <p:childTnLst>
                                    <p:set>
                                      <p:cBhvr>
                                        <p:cTn id="64" dur="1" fill="hold">
                                          <p:stCondLst>
                                            <p:cond delay="0"/>
                                          </p:stCondLst>
                                        </p:cTn>
                                        <p:tgtEl>
                                          <p:spTgt spid="4">
                                            <p:txEl>
                                              <p:pRg st="16" end="16"/>
                                            </p:txEl>
                                          </p:spTgt>
                                        </p:tgtEl>
                                        <p:attrNameLst>
                                          <p:attrName>style.visibility</p:attrName>
                                        </p:attrNameLst>
                                      </p:cBhvr>
                                      <p:to>
                                        <p:strVal val="visible"/>
                                      </p:to>
                                    </p:set>
                                    <p:anim calcmode="lin" valueType="num">
                                      <p:cBhvr>
                                        <p:cTn id="65" dur="5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66" dur="500" fill="hold"/>
                                        <p:tgtEl>
                                          <p:spTgt spid="4">
                                            <p:txEl>
                                              <p:pRg st="16" end="16"/>
                                            </p:txEl>
                                          </p:spTgt>
                                        </p:tgtEl>
                                        <p:attrNameLst>
                                          <p:attrName>ppt_h</p:attrName>
                                        </p:attrNameLst>
                                      </p:cBhvr>
                                      <p:tavLst>
                                        <p:tav tm="0">
                                          <p:val>
                                            <p:fltVal val="0"/>
                                          </p:val>
                                        </p:tav>
                                        <p:tav tm="100000">
                                          <p:val>
                                            <p:strVal val="#ppt_h"/>
                                          </p:val>
                                        </p:tav>
                                      </p:tavLst>
                                    </p:anim>
                                    <p:animEffect transition="in" filter="fade">
                                      <p:cBhvr>
                                        <p:cTn id="67" dur="5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016" y="118373"/>
            <a:ext cx="8892480" cy="3211135"/>
          </a:xfrm>
          <a:prstGeom prst="rect">
            <a:avLst/>
          </a:prstGeom>
          <a:noFill/>
        </p:spPr>
        <p:txBody>
          <a:bodyPr wrap="square" rtlCol="1">
            <a:spAutoFit/>
          </a:bodyPr>
          <a:lstStyle/>
          <a:p>
            <a:pPr>
              <a:buFontTx/>
              <a:buChar char="-"/>
            </a:pPr>
            <a:endParaRPr lang="ar-SA" sz="2800" u="sng" dirty="0" smtClean="0">
              <a:solidFill>
                <a:srgbClr val="FF0000"/>
              </a:solidFill>
              <a:cs typeface="PT Bold Heading" pitchFamily="2" charset="-78"/>
            </a:endParaRPr>
          </a:p>
          <a:p>
            <a:pPr>
              <a:buFontTx/>
              <a:buChar char="-"/>
            </a:pPr>
            <a:r>
              <a:rPr lang="ar-SA" sz="2800" u="sng" dirty="0" smtClean="0">
                <a:solidFill>
                  <a:srgbClr val="FF0000"/>
                </a:solidFill>
                <a:cs typeface="PT Bold Heading" pitchFamily="2" charset="-78"/>
              </a:rPr>
              <a:t>إبراهيم </a:t>
            </a:r>
            <a:r>
              <a:rPr lang="ar-SA" sz="2800" u="sng" dirty="0" err="1" smtClean="0">
                <a:solidFill>
                  <a:srgbClr val="FF0000"/>
                </a:solidFill>
                <a:cs typeface="PT Bold Heading" pitchFamily="2" charset="-78"/>
              </a:rPr>
              <a:t>الثاني </a:t>
            </a:r>
            <a:r>
              <a:rPr lang="ar-SA" sz="2800" u="sng" dirty="0" smtClean="0">
                <a:solidFill>
                  <a:srgbClr val="FF0000"/>
                </a:solidFill>
                <a:cs typeface="PT Bold Heading" pitchFamily="2" charset="-78"/>
              </a:rPr>
              <a:t>(1580-</a:t>
            </a:r>
            <a:r>
              <a:rPr lang="ar-SA" sz="2800" u="sng" dirty="0" err="1" smtClean="0">
                <a:solidFill>
                  <a:srgbClr val="FF0000"/>
                </a:solidFill>
                <a:cs typeface="PT Bold Heading" pitchFamily="2" charset="-78"/>
              </a:rPr>
              <a:t>1626م):</a:t>
            </a:r>
            <a:endParaRPr lang="ar-SA" sz="2800" u="sng" dirty="0" smtClean="0">
              <a:solidFill>
                <a:srgbClr val="FF0000"/>
              </a:solidFill>
              <a:cs typeface="PT Bold Heading" pitchFamily="2" charset="-78"/>
            </a:endParaRPr>
          </a:p>
          <a:p>
            <a:pPr>
              <a:lnSpc>
                <a:spcPts val="1000"/>
              </a:lnSpc>
              <a:buFontTx/>
              <a:buChar char="-"/>
            </a:pPr>
            <a:endParaRPr lang="ar-SA" sz="2800" u="sng" dirty="0" smtClean="0">
              <a:solidFill>
                <a:srgbClr val="FF0000"/>
              </a:solidFill>
              <a:cs typeface="PT Bold Heading" pitchFamily="2" charset="-78"/>
            </a:endParaRPr>
          </a:p>
          <a:p>
            <a:pPr>
              <a:buFontTx/>
              <a:buChar char="-"/>
            </a:pPr>
            <a:r>
              <a:rPr lang="ar-SA" sz="2100" dirty="0" smtClean="0">
                <a:cs typeface="PT Bold Heading" pitchFamily="2" charset="-78"/>
              </a:rPr>
              <a:t> من أبرز حكام بيجابور، واصل سياسة أسلافه الحكيمة.</a:t>
            </a:r>
          </a:p>
          <a:p>
            <a:pPr>
              <a:lnSpc>
                <a:spcPts val="1000"/>
              </a:lnSpc>
              <a:buFontTx/>
              <a:buChar char="-"/>
            </a:pPr>
            <a:endParaRPr lang="ar-SA" sz="2100" dirty="0" smtClean="0">
              <a:cs typeface="PT Bold Heading" pitchFamily="2" charset="-78"/>
            </a:endParaRPr>
          </a:p>
          <a:p>
            <a:pPr>
              <a:buFontTx/>
              <a:buChar char="-"/>
            </a:pPr>
            <a:r>
              <a:rPr lang="ar-SA" sz="2100" dirty="0" smtClean="0">
                <a:cs typeface="PT Bold Heading" pitchFamily="2" charset="-78"/>
              </a:rPr>
              <a:t> شجع التجارة مع القوى الخارجية.</a:t>
            </a:r>
          </a:p>
          <a:p>
            <a:pPr>
              <a:lnSpc>
                <a:spcPts val="1000"/>
              </a:lnSpc>
              <a:buFontTx/>
              <a:buChar char="-"/>
            </a:pPr>
            <a:endParaRPr lang="ar-SA" sz="2100" dirty="0" smtClean="0">
              <a:cs typeface="PT Bold Heading" pitchFamily="2" charset="-78"/>
            </a:endParaRPr>
          </a:p>
          <a:p>
            <a:pPr>
              <a:buFontTx/>
              <a:buChar char="-"/>
            </a:pPr>
            <a:r>
              <a:rPr lang="ar-SA" sz="2100" dirty="0" smtClean="0">
                <a:cs typeface="PT Bold Heading" pitchFamily="2" charset="-78"/>
              </a:rPr>
              <a:t> جلب إلى بلاطه الفنانين والأدباء.</a:t>
            </a:r>
          </a:p>
          <a:p>
            <a:pPr>
              <a:lnSpc>
                <a:spcPts val="1000"/>
              </a:lnSpc>
              <a:buFontTx/>
              <a:buChar char="-"/>
            </a:pPr>
            <a:endParaRPr lang="ar-SA" sz="2100" dirty="0" smtClean="0">
              <a:cs typeface="PT Bold Heading" pitchFamily="2" charset="-78"/>
            </a:endParaRPr>
          </a:p>
          <a:p>
            <a:pPr>
              <a:buFontTx/>
              <a:buChar char="-"/>
            </a:pPr>
            <a:r>
              <a:rPr lang="ar-SA" sz="2100" dirty="0" smtClean="0">
                <a:cs typeface="PT Bold Heading" pitchFamily="2" charset="-78"/>
              </a:rPr>
              <a:t> تعاطف مع المسيحيين، ومنحهم أراضي لإقامة كنائس.</a:t>
            </a:r>
          </a:p>
          <a:p>
            <a:pPr>
              <a:lnSpc>
                <a:spcPts val="1000"/>
              </a:lnSpc>
              <a:buFontTx/>
              <a:buChar char="-"/>
            </a:pPr>
            <a:endParaRPr lang="ar-SA" sz="2100" dirty="0" smtClean="0">
              <a:cs typeface="PT Bold Heading" pitchFamily="2" charset="-78"/>
            </a:endParaRPr>
          </a:p>
          <a:p>
            <a:pPr>
              <a:buFontTx/>
              <a:buChar char="-"/>
            </a:pPr>
            <a:r>
              <a:rPr lang="ar-SA" sz="2100" dirty="0" smtClean="0">
                <a:cs typeface="PT Bold Heading" pitchFamily="2" charset="-78"/>
              </a:rPr>
              <a:t> أهتم بالأدب الفارسي.</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 calcmode="lin" valueType="num">
                                      <p:cBhvr>
                                        <p:cTn id="36"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8" dur="500"/>
                                        <p:tgtEl>
                                          <p:spTgt spid="4">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anim calcmode="lin" valueType="num">
                                      <p:cBhvr>
                                        <p:cTn id="43"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5"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2357</TotalTime>
  <Words>2317</Words>
  <Application>Microsoft Office PowerPoint</Application>
  <PresentationFormat>On-screen Show (4:3)</PresentationFormat>
  <Paragraphs>207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arwa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NAWAL</cp:lastModifiedBy>
  <cp:revision>13</cp:revision>
  <dcterms:created xsi:type="dcterms:W3CDTF">2012-04-18T21:34:11Z</dcterms:created>
  <dcterms:modified xsi:type="dcterms:W3CDTF">2012-04-23T06:18:37Z</dcterms:modified>
</cp:coreProperties>
</file>