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4" d="100"/>
          <a:sy n="44" d="100"/>
        </p:scale>
        <p:origin x="-135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16798E5F-99E6-4253-99A5-9845C68FC5C2}" type="datetimeFigureOut">
              <a:rPr lang="ar-SA" smtClean="0"/>
              <a:t>13/06/1433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5CD1DD1-F6DC-46E3-A725-83BBE0DB2D52}"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6798E5F-99E6-4253-99A5-9845C68FC5C2}" type="datetimeFigureOut">
              <a:rPr lang="ar-SA" smtClean="0"/>
              <a:t>13/06/1433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5CD1DD1-F6DC-46E3-A725-83BBE0DB2D52}"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798E5F-99E6-4253-99A5-9845C68FC5C2}" type="datetimeFigureOut">
              <a:rPr lang="ar-SA" smtClean="0"/>
              <a:t>13/06/1433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5CD1DD1-F6DC-46E3-A725-83BBE0DB2D52}"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16798E5F-99E6-4253-99A5-9845C68FC5C2}" type="datetimeFigureOut">
              <a:rPr lang="ar-SA" smtClean="0"/>
              <a:t>13/06/1433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5CD1DD1-F6DC-46E3-A725-83BBE0DB2D52}"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16798E5F-99E6-4253-99A5-9845C68FC5C2}" type="datetimeFigureOut">
              <a:rPr lang="ar-SA" smtClean="0"/>
              <a:t>13/06/1433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35CD1DD1-F6DC-46E3-A725-83BBE0DB2D52}"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16798E5F-99E6-4253-99A5-9845C68FC5C2}" type="datetimeFigureOut">
              <a:rPr lang="ar-SA" smtClean="0"/>
              <a:t>13/06/1433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35CD1DD1-F6DC-46E3-A725-83BBE0DB2D52}"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798E5F-99E6-4253-99A5-9845C68FC5C2}" type="datetimeFigureOut">
              <a:rPr lang="ar-SA" smtClean="0"/>
              <a:t>13/06/1433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35CD1DD1-F6DC-46E3-A725-83BBE0DB2D52}"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98E5F-99E6-4253-99A5-9845C68FC5C2}" type="datetimeFigureOut">
              <a:rPr lang="ar-SA" smtClean="0"/>
              <a:t>13/06/1433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5CD1DD1-F6DC-46E3-A725-83BBE0DB2D52}"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98E5F-99E6-4253-99A5-9845C68FC5C2}" type="datetimeFigureOut">
              <a:rPr lang="ar-SA" smtClean="0"/>
              <a:t>13/06/1433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5CD1DD1-F6DC-46E3-A725-83BBE0DB2D52}"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6798E5F-99E6-4253-99A5-9845C68FC5C2}" type="datetimeFigureOut">
              <a:rPr lang="ar-SA" smtClean="0"/>
              <a:t>13/06/1433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5CD1DD1-F6DC-46E3-A725-83BBE0DB2D52}"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6798E5F-99E6-4253-99A5-9845C68FC5C2}" type="datetimeFigureOut">
              <a:rPr lang="ar-SA" smtClean="0"/>
              <a:t>13/06/1433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5CD1DD1-F6DC-46E3-A725-83BBE0DB2D52}"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6798E5F-99E6-4253-99A5-9845C68FC5C2}" type="datetimeFigureOut">
              <a:rPr lang="ar-SA" smtClean="0"/>
              <a:t>13/06/1433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5CD1DD1-F6DC-46E3-A725-83BBE0DB2D52}"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1600" y="1844824"/>
            <a:ext cx="7416824" cy="2831544"/>
          </a:xfrm>
          <a:prstGeom prst="rect">
            <a:avLst/>
          </a:prstGeom>
          <a:noFill/>
        </p:spPr>
        <p:txBody>
          <a:bodyPr wrap="square" rtlCol="1">
            <a:spAutoFit/>
          </a:bodyPr>
          <a:lstStyle/>
          <a:p>
            <a:pPr algn="ctr"/>
            <a:endParaRPr lang="ar-SA" dirty="0" smtClean="0"/>
          </a:p>
          <a:p>
            <a:pPr algn="ctr">
              <a:buFontTx/>
              <a:buChar char="-"/>
            </a:pPr>
            <a:r>
              <a:rPr lang="ar-SA" sz="4000" dirty="0" smtClean="0">
                <a:cs typeface="PT Bold Heading" pitchFamily="2" charset="-78"/>
              </a:rPr>
              <a:t>المحاضرة </a:t>
            </a:r>
            <a:r>
              <a:rPr lang="ar-SA" sz="4000" dirty="0" err="1" smtClean="0">
                <a:cs typeface="PT Bold Heading" pitchFamily="2" charset="-78"/>
              </a:rPr>
              <a:t>العاشرة:</a:t>
            </a:r>
            <a:endParaRPr lang="ar-SA" sz="4000" dirty="0" smtClean="0">
              <a:cs typeface="PT Bold Heading" pitchFamily="2" charset="-78"/>
            </a:endParaRPr>
          </a:p>
          <a:p>
            <a:pPr algn="ctr">
              <a:buFontTx/>
              <a:buChar char="-"/>
            </a:pPr>
            <a:r>
              <a:rPr lang="ar-SA" sz="4000" dirty="0">
                <a:cs typeface="PT Bold Heading" pitchFamily="2" charset="-78"/>
              </a:rPr>
              <a:t> </a:t>
            </a:r>
            <a:r>
              <a:rPr lang="ar-SA" sz="4000" dirty="0" smtClean="0">
                <a:cs typeface="PT Bold Heading" pitchFamily="2" charset="-78"/>
              </a:rPr>
              <a:t>تابع سلاطين المغول في بلاد الهند.</a:t>
            </a:r>
          </a:p>
          <a:p>
            <a:pPr algn="ctr">
              <a:buFontTx/>
              <a:buChar char="-"/>
            </a:pPr>
            <a:r>
              <a:rPr lang="ar-SA" sz="4000" dirty="0" smtClean="0">
                <a:solidFill>
                  <a:srgbClr val="FF0000"/>
                </a:solidFill>
                <a:cs typeface="PT Bold Heading" pitchFamily="2" charset="-78"/>
              </a:rPr>
              <a:t> جلال الدين اكبر</a:t>
            </a:r>
          </a:p>
          <a:p>
            <a:pPr algn="ctr">
              <a:buFontTx/>
              <a:buChar char="-"/>
            </a:pPr>
            <a:r>
              <a:rPr lang="ar-SA" sz="4000" dirty="0" smtClean="0">
                <a:solidFill>
                  <a:srgbClr val="FF0000"/>
                </a:solidFill>
                <a:cs typeface="PT Bold Heading" pitchFamily="2" charset="-78"/>
              </a:rPr>
              <a:t>( 1556- </a:t>
            </a:r>
            <a:r>
              <a:rPr lang="ar-SA" sz="4000" dirty="0" err="1" smtClean="0">
                <a:solidFill>
                  <a:srgbClr val="FF0000"/>
                </a:solidFill>
                <a:cs typeface="PT Bold Heading" pitchFamily="2" charset="-78"/>
              </a:rPr>
              <a:t>1605م)</a:t>
            </a:r>
            <a:endParaRPr lang="ar-SA" sz="4000" dirty="0" smtClean="0">
              <a:solidFill>
                <a:srgbClr val="FF0000"/>
              </a:solidFill>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par>
                                <p:cTn id="10" presetID="53"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 calcmode="lin" valueType="num">
                                      <p:cBhvr>
                                        <p:cTn id="12"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4">
                                            <p:txEl>
                                              <p:pRg st="2" end="2"/>
                                            </p:txEl>
                                          </p:spTgt>
                                        </p:tgtEl>
                                      </p:cBhvr>
                                    </p:animEffect>
                                  </p:childTnLst>
                                </p:cTn>
                              </p:par>
                              <p:par>
                                <p:cTn id="15" presetID="53"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 calcmode="lin" valueType="num">
                                      <p:cBhvr>
                                        <p:cTn id="17"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9" dur="500"/>
                                        <p:tgtEl>
                                          <p:spTgt spid="4">
                                            <p:txEl>
                                              <p:pRg st="3" end="3"/>
                                            </p:txEl>
                                          </p:spTgt>
                                        </p:tgtEl>
                                      </p:cBhvr>
                                    </p:animEffect>
                                  </p:childTnLst>
                                </p:cTn>
                              </p:par>
                              <p:par>
                                <p:cTn id="20" presetID="53" presetClass="entr" presetSubtype="0" fill="hold"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40439"/>
            <a:ext cx="8892480" cy="5996513"/>
          </a:xfrm>
          <a:prstGeom prst="rect">
            <a:avLst/>
          </a:prstGeom>
          <a:noFill/>
        </p:spPr>
        <p:txBody>
          <a:bodyPr wrap="square" rtlCol="1">
            <a:spAutoFit/>
          </a:bodyPr>
          <a:lstStyle/>
          <a:p>
            <a:pPr>
              <a:buFontTx/>
              <a:buChar char="-"/>
            </a:pPr>
            <a:endParaRPr lang="ar-SA" sz="2800" u="sng" dirty="0" smtClean="0">
              <a:solidFill>
                <a:srgbClr val="FF0000"/>
              </a:solidFill>
              <a:cs typeface="PT Bold Heading" pitchFamily="2" charset="-78"/>
            </a:endParaRPr>
          </a:p>
          <a:p>
            <a:pPr>
              <a:buFontTx/>
              <a:buChar char="-"/>
            </a:pPr>
            <a:r>
              <a:rPr lang="ar-SA" sz="2800" u="sng" dirty="0" err="1" smtClean="0">
                <a:solidFill>
                  <a:srgbClr val="FF0000"/>
                </a:solidFill>
                <a:cs typeface="PT Bold Heading" pitchFamily="2" charset="-78"/>
              </a:rPr>
              <a:t>تربيته:</a:t>
            </a:r>
            <a:endParaRPr lang="ar-SA" sz="2800" u="sng" dirty="0" smtClean="0">
              <a:solidFill>
                <a:srgbClr val="FF0000"/>
              </a:solidFill>
              <a:cs typeface="PT Bold Heading" pitchFamily="2" charset="-78"/>
            </a:endParaRPr>
          </a:p>
          <a:p>
            <a:pPr>
              <a:lnSpc>
                <a:spcPts val="1060"/>
              </a:lnSpc>
              <a:buFontTx/>
              <a:buChar char="-"/>
            </a:pPr>
            <a:endParaRPr lang="ar-SA" sz="2800" u="sng" dirty="0" smtClean="0">
              <a:solidFill>
                <a:srgbClr val="FF0000"/>
              </a:solidFill>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أسماه والده </a:t>
            </a:r>
            <a:r>
              <a:rPr lang="ar-SA" sz="1950" dirty="0" err="1" smtClean="0">
                <a:cs typeface="PT Bold Heading" pitchFamily="2" charset="-78"/>
              </a:rPr>
              <a:t>محمد </a:t>
            </a:r>
            <a:r>
              <a:rPr lang="ar-SA" sz="1950" dirty="0" smtClean="0">
                <a:cs typeface="PT Bold Heading" pitchFamily="2" charset="-78"/>
              </a:rPr>
              <a:t>، وأطلق عليه الهنود( أكبر)، فيما بعد للدلالة على ارتفاع شانه، وعلو منزلته.</a:t>
            </a:r>
          </a:p>
          <a:p>
            <a:pPr>
              <a:lnSpc>
                <a:spcPts val="1040"/>
              </a:lnSpc>
              <a:buFontTx/>
              <a:buChar char="-"/>
            </a:pPr>
            <a:endParaRPr lang="ar-SA" sz="195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عنى والده بتربيته، فعهد إلى أحد أفراد أسرته بتهذيبه، وتعليمه المراسم، وأساليب الحكم والإدارة، بالإضافة </a:t>
            </a:r>
            <a:r>
              <a:rPr lang="ar-SA" sz="2000" dirty="0">
                <a:cs typeface="PT Bold Heading" pitchFamily="2" charset="-78"/>
              </a:rPr>
              <a:t>إ</a:t>
            </a:r>
            <a:r>
              <a:rPr lang="ar-SA" sz="2000" dirty="0" smtClean="0">
                <a:cs typeface="PT Bold Heading" pitchFamily="2" charset="-78"/>
              </a:rPr>
              <a:t>لى تدريبه على أعمال الفروسية، وفن الحرب والقتال، وقد استجاب بسرعة لمربيه، فأتقن وهو في الثانية عشرة من عمره، ركوب الفيلة والخيول والجمال، وأصبح فارسًا قويًا، يخرج إلى الصيد في رحلات كثيرة، ويخرج إلى الغابات لصيد الأسود والنمور.</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أتقن أساليب الحرب والقتال، حتى اطلق عليه لقب غازي، أي </a:t>
            </a:r>
            <a:r>
              <a:rPr lang="ar-SA" sz="2000" dirty="0" smtClean="0">
                <a:solidFill>
                  <a:srgbClr val="FF0000"/>
                </a:solidFill>
                <a:cs typeface="PT Bold Heading" pitchFamily="2" charset="-78"/>
              </a:rPr>
              <a:t>قاهر </a:t>
            </a:r>
            <a:r>
              <a:rPr lang="ar-SA" sz="2000" dirty="0" err="1" smtClean="0">
                <a:solidFill>
                  <a:srgbClr val="FF0000"/>
                </a:solidFill>
                <a:cs typeface="PT Bold Heading" pitchFamily="2" charset="-78"/>
              </a:rPr>
              <a:t>عبدة</a:t>
            </a:r>
            <a:r>
              <a:rPr lang="ar-SA" sz="2000" dirty="0" smtClean="0">
                <a:solidFill>
                  <a:srgbClr val="FF0000"/>
                </a:solidFill>
                <a:cs typeface="PT Bold Heading" pitchFamily="2" charset="-78"/>
              </a:rPr>
              <a:t> الأصنام والأوثان.</a:t>
            </a:r>
          </a:p>
          <a:p>
            <a:pPr>
              <a:lnSpc>
                <a:spcPts val="1000"/>
              </a:lnSpc>
              <a:buFontTx/>
              <a:buChar char="-"/>
            </a:pPr>
            <a:endParaRPr lang="ar-SA" sz="2000" dirty="0" smtClean="0">
              <a:solidFill>
                <a:srgbClr val="FF0000"/>
              </a:solidFill>
              <a:cs typeface="PT Bold Heading" pitchFamily="2" charset="-78"/>
            </a:endParaRPr>
          </a:p>
          <a:p>
            <a:pPr>
              <a:buFontTx/>
              <a:buChar char="-"/>
            </a:pPr>
            <a:r>
              <a:rPr lang="ar-SA" sz="2000" dirty="0" smtClean="0">
                <a:cs typeface="PT Bold Heading" pitchFamily="2" charset="-78"/>
              </a:rPr>
              <a:t>رفض تعلم القراءة والكتابة، واكتفى بالاستماع إلى العلماء والأدباء، حتى قرأ بواسطتهم أمهات الكتب.</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هيأه إتقانه لأساليب الفروسية، وفن الحرب والقتال، بالإضافة إلى سعة إطلاعه على الكثير من الكتب، لقيادة أمة فرقتها الحروب والانقسامات والمشاحنات.</a:t>
            </a:r>
          </a:p>
          <a:p>
            <a:pPr>
              <a:buFontTx/>
              <a:buChar char="-"/>
            </a:pPr>
            <a:endParaRPr lang="ar-SA" sz="2000" dirty="0" smtClean="0">
              <a:cs typeface="PT Bold Heading" pitchFamily="2" charset="-78"/>
            </a:endParaRPr>
          </a:p>
          <a:p>
            <a:endParaRPr lang="ar-SA" dirty="0"/>
          </a:p>
          <a:p>
            <a:endParaRPr lang="ar-SA" dirty="0" smtClean="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calcmode="lin" valueType="num">
                                      <p:cBhvr>
                                        <p:cTn id="2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p:cTn id="29"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1" dur="500"/>
                                        <p:tgtEl>
                                          <p:spTgt spid="4">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 calcmode="lin" valueType="num">
                                      <p:cBhvr>
                                        <p:cTn id="36"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8" dur="500"/>
                                        <p:tgtEl>
                                          <p:spTgt spid="4">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4">
                                            <p:txEl>
                                              <p:pRg st="11" end="11"/>
                                            </p:txEl>
                                          </p:spTgt>
                                        </p:tgtEl>
                                        <p:attrNameLst>
                                          <p:attrName>style.visibility</p:attrName>
                                        </p:attrNameLst>
                                      </p:cBhvr>
                                      <p:to>
                                        <p:strVal val="visible"/>
                                      </p:to>
                                    </p:set>
                                    <p:anim calcmode="lin" valueType="num">
                                      <p:cBhvr>
                                        <p:cTn id="43"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45"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008" y="116632"/>
            <a:ext cx="8892480" cy="6968574"/>
          </a:xfrm>
          <a:prstGeom prst="rect">
            <a:avLst/>
          </a:prstGeom>
          <a:noFill/>
        </p:spPr>
        <p:txBody>
          <a:bodyPr wrap="square" rtlCol="1">
            <a:spAutoFit/>
          </a:bodyPr>
          <a:lstStyle/>
          <a:p>
            <a:pPr>
              <a:buFontTx/>
              <a:buChar char="-"/>
            </a:pPr>
            <a:r>
              <a:rPr lang="ar-SA" sz="2800" u="sng" dirty="0" smtClean="0">
                <a:solidFill>
                  <a:srgbClr val="FF0000"/>
                </a:solidFill>
                <a:cs typeface="PT Bold Heading" pitchFamily="2" charset="-78"/>
              </a:rPr>
              <a:t>توليه </a:t>
            </a:r>
            <a:r>
              <a:rPr lang="ar-SA" sz="2800" u="sng" dirty="0" err="1" smtClean="0">
                <a:solidFill>
                  <a:srgbClr val="FF0000"/>
                </a:solidFill>
                <a:cs typeface="PT Bold Heading" pitchFamily="2" charset="-78"/>
              </a:rPr>
              <a:t>العرش:</a:t>
            </a:r>
            <a:endParaRPr lang="ar-SA" sz="2800" u="sng" dirty="0" smtClean="0">
              <a:solidFill>
                <a:srgbClr val="FF0000"/>
              </a:solidFill>
              <a:cs typeface="PT Bold Heading" pitchFamily="2" charset="-78"/>
            </a:endParaRPr>
          </a:p>
          <a:p>
            <a:pPr>
              <a:lnSpc>
                <a:spcPts val="1060"/>
              </a:lnSpc>
              <a:buFontTx/>
              <a:buChar char="-"/>
            </a:pPr>
            <a:endParaRPr lang="ar-SA" sz="2800" u="sng" dirty="0" smtClean="0">
              <a:solidFill>
                <a:srgbClr val="FF0000"/>
              </a:solidFill>
              <a:cs typeface="PT Bold Heading" pitchFamily="2" charset="-78"/>
            </a:endParaRPr>
          </a:p>
          <a:p>
            <a:pPr>
              <a:buFontTx/>
              <a:buChar char="-"/>
            </a:pPr>
            <a:r>
              <a:rPr lang="ar-SA" sz="1850" dirty="0">
                <a:cs typeface="PT Bold Heading" pitchFamily="2" charset="-78"/>
              </a:rPr>
              <a:t> </a:t>
            </a:r>
            <a:r>
              <a:rPr lang="ar-SA" sz="1850" dirty="0" smtClean="0">
                <a:cs typeface="PT Bold Heading" pitchFamily="2" charset="-78"/>
              </a:rPr>
              <a:t>تولى العرش وهو في الثانية عشرة من عمره، وتولى الإشراف عليه، صديق والده الحميم </a:t>
            </a:r>
            <a:r>
              <a:rPr lang="ar-SA" sz="1850" dirty="0" err="1" smtClean="0">
                <a:solidFill>
                  <a:srgbClr val="00B050"/>
                </a:solidFill>
                <a:cs typeface="PT Bold Heading" pitchFamily="2" charset="-78"/>
              </a:rPr>
              <a:t>بيرم</a:t>
            </a:r>
            <a:r>
              <a:rPr lang="ar-SA" sz="1850" dirty="0" smtClean="0">
                <a:solidFill>
                  <a:srgbClr val="00B050"/>
                </a:solidFill>
                <a:cs typeface="PT Bold Heading" pitchFamily="2" charset="-78"/>
              </a:rPr>
              <a:t> شاه، </a:t>
            </a:r>
            <a:r>
              <a:rPr lang="ar-SA" sz="1850" dirty="0" smtClean="0">
                <a:cs typeface="PT Bold Heading" pitchFamily="2" charset="-78"/>
              </a:rPr>
              <a:t>ودربه احسن تدريب، حتى استطاع وهو في الثامنة عشرة من عمره حكم البلاد وإداراتها بمقدرة وكفاءة.</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1950" dirty="0" smtClean="0">
                <a:cs typeface="PT Bold Heading" pitchFamily="2" charset="-78"/>
              </a:rPr>
              <a:t>تولى اكبر حكم الهند، وقد انقسمت الولايات على نفسها، ووقف الأمراء من دهلي موقف العداء، ورفضوا الولاء والطاعة لسلطان دهلي.</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تدهورت أحوال الهند الاقتصادية والاجتماعية، وخاصة بعد تفشي الطواعين والأوبئة، وانتشار المجاعات في البلاد.</a:t>
            </a:r>
          </a:p>
          <a:p>
            <a:pPr>
              <a:lnSpc>
                <a:spcPts val="1000"/>
              </a:lnSpc>
              <a:buFontTx/>
              <a:buChar char="-"/>
            </a:pPr>
            <a:endParaRPr lang="ar-SA" sz="2000" dirty="0">
              <a:cs typeface="PT Bold Heading" pitchFamily="2" charset="-78"/>
            </a:endParaRPr>
          </a:p>
          <a:p>
            <a:pPr>
              <a:buFontTx/>
              <a:buChar char="-"/>
            </a:pPr>
            <a:r>
              <a:rPr lang="ar-SA" sz="2800" dirty="0" smtClean="0">
                <a:solidFill>
                  <a:srgbClr val="FF0000"/>
                </a:solidFill>
                <a:cs typeface="PT Bold Heading" pitchFamily="2" charset="-78"/>
              </a:rPr>
              <a:t>المشاكل </a:t>
            </a:r>
            <a:r>
              <a:rPr lang="ar-SA" sz="2800" dirty="0" err="1" smtClean="0">
                <a:solidFill>
                  <a:srgbClr val="FF0000"/>
                </a:solidFill>
                <a:cs typeface="PT Bold Heading" pitchFamily="2" charset="-78"/>
              </a:rPr>
              <a:t>الداخلية:</a:t>
            </a:r>
            <a:endParaRPr lang="ar-SA" sz="2800" dirty="0" smtClean="0">
              <a:solidFill>
                <a:srgbClr val="FF0000"/>
              </a:solidFill>
              <a:cs typeface="PT Bold Heading" pitchFamily="2" charset="-78"/>
            </a:endParaRPr>
          </a:p>
          <a:p>
            <a:pPr>
              <a:lnSpc>
                <a:spcPts val="1000"/>
              </a:lnSpc>
              <a:buFontTx/>
              <a:buChar char="-"/>
            </a:pPr>
            <a:endParaRPr lang="ar-SA" sz="2000" dirty="0" smtClean="0">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رفضت الولايات الاعتراف بحكومة دهلي المركزية، وحاولت الاستقلال عنها نهائيًا، حيث استقلت </a:t>
            </a:r>
            <a:r>
              <a:rPr lang="ar-SA" sz="1950" dirty="0" smtClean="0">
                <a:solidFill>
                  <a:srgbClr val="C00000"/>
                </a:solidFill>
                <a:cs typeface="PT Bold Heading" pitchFamily="2" charset="-78"/>
              </a:rPr>
              <a:t>الكجرات</a:t>
            </a:r>
            <a:r>
              <a:rPr lang="ar-SA" sz="1950" dirty="0" smtClean="0">
                <a:cs typeface="PT Bold Heading" pitchFamily="2" charset="-78"/>
              </a:rPr>
              <a:t> و</a:t>
            </a:r>
            <a:r>
              <a:rPr lang="ar-SA" sz="1950" dirty="0" smtClean="0">
                <a:solidFill>
                  <a:srgbClr val="C00000"/>
                </a:solidFill>
                <a:cs typeface="PT Bold Heading" pitchFamily="2" charset="-78"/>
              </a:rPr>
              <a:t>البنغال </a:t>
            </a:r>
            <a:r>
              <a:rPr lang="ar-SA" sz="1950" dirty="0" smtClean="0">
                <a:cs typeface="PT Bold Heading" pitchFamily="2" charset="-78"/>
              </a:rPr>
              <a:t>و</a:t>
            </a:r>
            <a:r>
              <a:rPr lang="ar-SA" sz="1950" dirty="0" smtClean="0">
                <a:solidFill>
                  <a:srgbClr val="C00000"/>
                </a:solidFill>
                <a:cs typeface="PT Bold Heading" pitchFamily="2" charset="-78"/>
              </a:rPr>
              <a:t>مالوا</a:t>
            </a:r>
            <a:r>
              <a:rPr lang="ar-SA" sz="1950" dirty="0" smtClean="0">
                <a:cs typeface="PT Bold Heading" pitchFamily="2" charset="-78"/>
              </a:rPr>
              <a:t>.</a:t>
            </a:r>
          </a:p>
          <a:p>
            <a:pPr>
              <a:lnSpc>
                <a:spcPts val="1000"/>
              </a:lnSpc>
              <a:buFontTx/>
              <a:buChar char="-"/>
            </a:pPr>
            <a:endParaRPr lang="ar-SA" sz="195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خضعت </a:t>
            </a:r>
            <a:r>
              <a:rPr lang="ar-SA" sz="2000" dirty="0" smtClean="0">
                <a:solidFill>
                  <a:srgbClr val="C00000"/>
                </a:solidFill>
                <a:cs typeface="PT Bold Heading" pitchFamily="2" charset="-78"/>
              </a:rPr>
              <a:t>كابل</a:t>
            </a:r>
            <a:r>
              <a:rPr lang="ar-SA" sz="2000" dirty="0" smtClean="0">
                <a:cs typeface="PT Bold Heading" pitchFamily="2" charset="-78"/>
              </a:rPr>
              <a:t> </a:t>
            </a:r>
            <a:r>
              <a:rPr lang="ar-SA" sz="2000" dirty="0" smtClean="0">
                <a:solidFill>
                  <a:srgbClr val="00B050"/>
                </a:solidFill>
                <a:cs typeface="PT Bold Heading" pitchFamily="2" charset="-78"/>
              </a:rPr>
              <a:t>لمحمد حكيم </a:t>
            </a:r>
            <a:r>
              <a:rPr lang="ar-SA" sz="2000" dirty="0" smtClean="0">
                <a:cs typeface="PT Bold Heading" pitchFamily="2" charset="-78"/>
              </a:rPr>
              <a:t>الأخ الأكبر للإمبراطور.</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زاد نفوذ الافغان </a:t>
            </a:r>
            <a:r>
              <a:rPr lang="ar-SA" sz="2000" dirty="0" err="1" smtClean="0">
                <a:cs typeface="PT Bold Heading" pitchFamily="2" charset="-78"/>
              </a:rPr>
              <a:t>والراجات</a:t>
            </a:r>
            <a:r>
              <a:rPr lang="ar-SA" sz="2000" dirty="0" smtClean="0">
                <a:cs typeface="PT Bold Heading" pitchFamily="2" charset="-78"/>
              </a:rPr>
              <a:t> في بلادهم.</a:t>
            </a:r>
          </a:p>
          <a:p>
            <a:pPr>
              <a:lnSpc>
                <a:spcPts val="1000"/>
              </a:lnSpc>
              <a:buFontTx/>
              <a:buChar char="-"/>
            </a:pPr>
            <a:endParaRPr lang="ar-SA" sz="1900" dirty="0" smtClean="0">
              <a:cs typeface="PT Bold Heading" pitchFamily="2" charset="-78"/>
            </a:endParaRPr>
          </a:p>
          <a:p>
            <a:pPr>
              <a:buFontTx/>
              <a:buChar char="-"/>
            </a:pPr>
            <a:r>
              <a:rPr lang="ar-SA" sz="1900" dirty="0">
                <a:cs typeface="PT Bold Heading" pitchFamily="2" charset="-78"/>
              </a:rPr>
              <a:t> </a:t>
            </a:r>
            <a:r>
              <a:rPr lang="ar-SA" sz="1900" dirty="0" smtClean="0">
                <a:cs typeface="PT Bold Heading" pitchFamily="2" charset="-78"/>
              </a:rPr>
              <a:t>خضعت المناطق الشرقية ل</a:t>
            </a:r>
            <a:r>
              <a:rPr lang="ar-SA" sz="1900" dirty="0" smtClean="0">
                <a:solidFill>
                  <a:srgbClr val="00B050"/>
                </a:solidFill>
                <a:cs typeface="PT Bold Heading" pitchFamily="2" charset="-78"/>
              </a:rPr>
              <a:t>عادل خان</a:t>
            </a:r>
            <a:r>
              <a:rPr lang="ar-SA" sz="1900" dirty="0" smtClean="0">
                <a:cs typeface="PT Bold Heading" pitchFamily="2" charset="-78"/>
              </a:rPr>
              <a:t>، بعد أن انتصر قواده في المعارك التي خاضوها، حتى استطاعوا السيطرة على دهلي.</a:t>
            </a:r>
          </a:p>
          <a:p>
            <a:pPr>
              <a:lnSpc>
                <a:spcPts val="1000"/>
              </a:lnSpc>
              <a:buFontTx/>
              <a:buChar char="-"/>
            </a:pPr>
            <a:endParaRPr lang="ar-SA" sz="1900" dirty="0" smtClean="0">
              <a:cs typeface="PT Bold Heading" pitchFamily="2" charset="-78"/>
            </a:endParaRPr>
          </a:p>
          <a:p>
            <a:pPr>
              <a:buFontTx/>
              <a:buChar char="-"/>
            </a:pPr>
            <a:r>
              <a:rPr lang="ar-SA" sz="2050" dirty="0" smtClean="0">
                <a:cs typeface="PT Bold Heading" pitchFamily="2" charset="-78"/>
              </a:rPr>
              <a:t>وبذلك ساءت احوال الإمبراطورية في بداية عهد أكبر، حتى كادت أن تزول، إلا ان قائده الشجاع </a:t>
            </a:r>
            <a:r>
              <a:rPr lang="ar-SA" sz="2050" dirty="0" err="1" smtClean="0">
                <a:cs typeface="PT Bold Heading" pitchFamily="2" charset="-78"/>
              </a:rPr>
              <a:t>بيرم</a:t>
            </a:r>
            <a:r>
              <a:rPr lang="ar-SA" sz="2050" dirty="0" smtClean="0">
                <a:cs typeface="PT Bold Heading" pitchFamily="2" charset="-78"/>
              </a:rPr>
              <a:t> خان، قرر استعادة أملاك الإمبراطورية، وبعثها قوية من جديد، وتوحيد المملكة، والقضاء على الحركات الانفصالية، وإبادة عناصر الفتنة ودعاة الانفصال.</a:t>
            </a:r>
          </a:p>
          <a:p>
            <a:pPr>
              <a:buFontTx/>
              <a:buChar char="-"/>
            </a:pPr>
            <a:endParaRPr lang="ar-SA" sz="200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p:cTn id="2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Effect transition="in" filter="fade">
                                      <p:cBhvr>
                                        <p:cTn id="36" dur="1000"/>
                                        <p:tgtEl>
                                          <p:spTgt spid="4">
                                            <p:txEl>
                                              <p:pRg st="8" end="8"/>
                                            </p:txEl>
                                          </p:spTgt>
                                        </p:tgtEl>
                                      </p:cBhvr>
                                    </p:animEffect>
                                    <p:anim calcmode="lin" valueType="num">
                                      <p:cBhvr>
                                        <p:cTn id="3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 calcmode="lin" valueType="num">
                                      <p:cBhvr>
                                        <p:cTn id="44"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4">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 calcmode="lin" valueType="num">
                                      <p:cBhvr>
                                        <p:cTn id="51"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3" dur="500"/>
                                        <p:tgtEl>
                                          <p:spTgt spid="4">
                                            <p:txEl>
                                              <p:pRg st="12" end="1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nodeType="clickEffect">
                                  <p:stCondLst>
                                    <p:cond delay="0"/>
                                  </p:stCondLst>
                                  <p:childTnLst>
                                    <p:set>
                                      <p:cBhvr>
                                        <p:cTn id="57" dur="1" fill="hold">
                                          <p:stCondLst>
                                            <p:cond delay="0"/>
                                          </p:stCondLst>
                                        </p:cTn>
                                        <p:tgtEl>
                                          <p:spTgt spid="4">
                                            <p:txEl>
                                              <p:pRg st="14" end="14"/>
                                            </p:txEl>
                                          </p:spTgt>
                                        </p:tgtEl>
                                        <p:attrNameLst>
                                          <p:attrName>style.visibility</p:attrName>
                                        </p:attrNameLst>
                                      </p:cBhvr>
                                      <p:to>
                                        <p:strVal val="visible"/>
                                      </p:to>
                                    </p:set>
                                    <p:anim calcmode="lin" valueType="num">
                                      <p:cBhvr>
                                        <p:cTn id="58"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60" dur="500"/>
                                        <p:tgtEl>
                                          <p:spTgt spid="4">
                                            <p:txEl>
                                              <p:pRg st="14" end="14"/>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0" fill="hold" nodeType="clickEffect">
                                  <p:stCondLst>
                                    <p:cond delay="0"/>
                                  </p:stCondLst>
                                  <p:childTnLst>
                                    <p:set>
                                      <p:cBhvr>
                                        <p:cTn id="64" dur="1" fill="hold">
                                          <p:stCondLst>
                                            <p:cond delay="0"/>
                                          </p:stCondLst>
                                        </p:cTn>
                                        <p:tgtEl>
                                          <p:spTgt spid="4">
                                            <p:txEl>
                                              <p:pRg st="16" end="16"/>
                                            </p:txEl>
                                          </p:spTgt>
                                        </p:tgtEl>
                                        <p:attrNameLst>
                                          <p:attrName>style.visibility</p:attrName>
                                        </p:attrNameLst>
                                      </p:cBhvr>
                                      <p:to>
                                        <p:strVal val="visible"/>
                                      </p:to>
                                    </p:set>
                                    <p:anim calcmode="lin" valueType="num">
                                      <p:cBhvr>
                                        <p:cTn id="65" dur="500" fill="hold"/>
                                        <p:tgtEl>
                                          <p:spTgt spid="4">
                                            <p:txEl>
                                              <p:pRg st="16" end="16"/>
                                            </p:txEl>
                                          </p:spTgt>
                                        </p:tgtEl>
                                        <p:attrNameLst>
                                          <p:attrName>ppt_w</p:attrName>
                                        </p:attrNameLst>
                                      </p:cBhvr>
                                      <p:tavLst>
                                        <p:tav tm="0">
                                          <p:val>
                                            <p:fltVal val="0"/>
                                          </p:val>
                                        </p:tav>
                                        <p:tav tm="100000">
                                          <p:val>
                                            <p:strVal val="#ppt_w"/>
                                          </p:val>
                                        </p:tav>
                                      </p:tavLst>
                                    </p:anim>
                                    <p:anim calcmode="lin" valueType="num">
                                      <p:cBhvr>
                                        <p:cTn id="66" dur="500" fill="hold"/>
                                        <p:tgtEl>
                                          <p:spTgt spid="4">
                                            <p:txEl>
                                              <p:pRg st="16" end="16"/>
                                            </p:txEl>
                                          </p:spTgt>
                                        </p:tgtEl>
                                        <p:attrNameLst>
                                          <p:attrName>ppt_h</p:attrName>
                                        </p:attrNameLst>
                                      </p:cBhvr>
                                      <p:tavLst>
                                        <p:tav tm="0">
                                          <p:val>
                                            <p:fltVal val="0"/>
                                          </p:val>
                                        </p:tav>
                                        <p:tav tm="100000">
                                          <p:val>
                                            <p:strVal val="#ppt_h"/>
                                          </p:val>
                                        </p:tav>
                                      </p:tavLst>
                                    </p:anim>
                                    <p:animEffect transition="in" filter="fade">
                                      <p:cBhvr>
                                        <p:cTn id="67" dur="500"/>
                                        <p:tgtEl>
                                          <p:spTgt spid="4">
                                            <p:txEl>
                                              <p:pRg st="16" end="1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0" fill="hold" nodeType="clickEffect">
                                  <p:stCondLst>
                                    <p:cond delay="0"/>
                                  </p:stCondLst>
                                  <p:childTnLst>
                                    <p:set>
                                      <p:cBhvr>
                                        <p:cTn id="71" dur="1" fill="hold">
                                          <p:stCondLst>
                                            <p:cond delay="0"/>
                                          </p:stCondLst>
                                        </p:cTn>
                                        <p:tgtEl>
                                          <p:spTgt spid="4">
                                            <p:txEl>
                                              <p:pRg st="18" end="18"/>
                                            </p:txEl>
                                          </p:spTgt>
                                        </p:tgtEl>
                                        <p:attrNameLst>
                                          <p:attrName>style.visibility</p:attrName>
                                        </p:attrNameLst>
                                      </p:cBhvr>
                                      <p:to>
                                        <p:strVal val="visible"/>
                                      </p:to>
                                    </p:set>
                                    <p:anim calcmode="lin" valueType="num">
                                      <p:cBhvr>
                                        <p:cTn id="72" dur="500" fill="hold"/>
                                        <p:tgtEl>
                                          <p:spTgt spid="4">
                                            <p:txEl>
                                              <p:pRg st="18" end="18"/>
                                            </p:txEl>
                                          </p:spTgt>
                                        </p:tgtEl>
                                        <p:attrNameLst>
                                          <p:attrName>ppt_w</p:attrName>
                                        </p:attrNameLst>
                                      </p:cBhvr>
                                      <p:tavLst>
                                        <p:tav tm="0">
                                          <p:val>
                                            <p:fltVal val="0"/>
                                          </p:val>
                                        </p:tav>
                                        <p:tav tm="100000">
                                          <p:val>
                                            <p:strVal val="#ppt_w"/>
                                          </p:val>
                                        </p:tav>
                                      </p:tavLst>
                                    </p:anim>
                                    <p:anim calcmode="lin" valueType="num">
                                      <p:cBhvr>
                                        <p:cTn id="73" dur="500" fill="hold"/>
                                        <p:tgtEl>
                                          <p:spTgt spid="4">
                                            <p:txEl>
                                              <p:pRg st="18" end="18"/>
                                            </p:txEl>
                                          </p:spTgt>
                                        </p:tgtEl>
                                        <p:attrNameLst>
                                          <p:attrName>ppt_h</p:attrName>
                                        </p:attrNameLst>
                                      </p:cBhvr>
                                      <p:tavLst>
                                        <p:tav tm="0">
                                          <p:val>
                                            <p:fltVal val="0"/>
                                          </p:val>
                                        </p:tav>
                                        <p:tav tm="100000">
                                          <p:val>
                                            <p:strVal val="#ppt_h"/>
                                          </p:val>
                                        </p:tav>
                                      </p:tavLst>
                                    </p:anim>
                                    <p:animEffect transition="in" filter="fade">
                                      <p:cBhvr>
                                        <p:cTn id="74" dur="500"/>
                                        <p:tgtEl>
                                          <p:spTgt spid="4">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8892480" cy="5242461"/>
          </a:xfrm>
          <a:prstGeom prst="rect">
            <a:avLst/>
          </a:prstGeom>
          <a:noFill/>
        </p:spPr>
        <p:txBody>
          <a:bodyPr wrap="square" rtlCol="1">
            <a:spAutoFit/>
          </a:bodyPr>
          <a:lstStyle/>
          <a:p>
            <a:pPr>
              <a:buFontTx/>
              <a:buChar char="-"/>
            </a:pPr>
            <a:endParaRPr lang="ar-SA" sz="2800" u="sng" dirty="0" smtClean="0">
              <a:solidFill>
                <a:srgbClr val="FF0000"/>
              </a:solidFill>
              <a:cs typeface="PT Bold Heading" pitchFamily="2" charset="-78"/>
            </a:endParaRPr>
          </a:p>
          <a:p>
            <a:pPr>
              <a:buFontTx/>
              <a:buChar char="-"/>
            </a:pPr>
            <a:r>
              <a:rPr lang="ar-SA" sz="2800" u="sng" dirty="0" smtClean="0">
                <a:solidFill>
                  <a:srgbClr val="FF0000"/>
                </a:solidFill>
                <a:cs typeface="PT Bold Heading" pitchFamily="2" charset="-78"/>
              </a:rPr>
              <a:t>متاعب </a:t>
            </a:r>
            <a:r>
              <a:rPr lang="ar-SA" sz="2800" u="sng" dirty="0" err="1" smtClean="0">
                <a:solidFill>
                  <a:srgbClr val="FF0000"/>
                </a:solidFill>
                <a:cs typeface="PT Bold Heading" pitchFamily="2" charset="-78"/>
              </a:rPr>
              <a:t>أكبر:</a:t>
            </a:r>
            <a:endParaRPr lang="ar-SA" sz="2800" u="sng" dirty="0" smtClean="0">
              <a:solidFill>
                <a:srgbClr val="FF0000"/>
              </a:solidFill>
              <a:cs typeface="PT Bold Heading" pitchFamily="2" charset="-78"/>
            </a:endParaRPr>
          </a:p>
          <a:p>
            <a:pPr>
              <a:lnSpc>
                <a:spcPts val="1000"/>
              </a:lnSpc>
              <a:buFontTx/>
              <a:buChar char="-"/>
            </a:pPr>
            <a:endParaRPr lang="ar-SA" sz="2800" u="sng" dirty="0" smtClean="0">
              <a:solidFill>
                <a:srgbClr val="FF0000"/>
              </a:solidFill>
              <a:cs typeface="PT Bold Heading" pitchFamily="2" charset="-78"/>
            </a:endParaRPr>
          </a:p>
          <a:p>
            <a:r>
              <a:rPr lang="ar-SA" sz="2400" u="sng" dirty="0" smtClean="0">
                <a:solidFill>
                  <a:srgbClr val="00B050"/>
                </a:solidFill>
                <a:cs typeface="PT Bold Heading" pitchFamily="2" charset="-78"/>
              </a:rPr>
              <a:t>1- وزيره </a:t>
            </a:r>
            <a:r>
              <a:rPr lang="ar-SA" sz="2400" u="sng" dirty="0" err="1" smtClean="0">
                <a:solidFill>
                  <a:srgbClr val="00B050"/>
                </a:solidFill>
                <a:cs typeface="PT Bold Heading" pitchFamily="2" charset="-78"/>
              </a:rPr>
              <a:t>بيرم</a:t>
            </a:r>
            <a:r>
              <a:rPr lang="ar-SA" sz="2400" u="sng" dirty="0" smtClean="0">
                <a:solidFill>
                  <a:srgbClr val="00B050"/>
                </a:solidFill>
                <a:cs typeface="PT Bold Heading" pitchFamily="2" charset="-78"/>
              </a:rPr>
              <a:t> </a:t>
            </a:r>
            <a:r>
              <a:rPr lang="ar-SA" sz="2400" u="sng" dirty="0" err="1" smtClean="0">
                <a:solidFill>
                  <a:srgbClr val="00B050"/>
                </a:solidFill>
                <a:cs typeface="PT Bold Heading" pitchFamily="2" charset="-78"/>
              </a:rPr>
              <a:t>خان:</a:t>
            </a:r>
            <a:endParaRPr lang="ar-SA" sz="2400" u="sng" dirty="0" smtClean="0">
              <a:solidFill>
                <a:srgbClr val="00B050"/>
              </a:solidFill>
              <a:cs typeface="PT Bold Heading" pitchFamily="2" charset="-78"/>
            </a:endParaRPr>
          </a:p>
          <a:p>
            <a:pPr>
              <a:lnSpc>
                <a:spcPts val="1000"/>
              </a:lnSpc>
            </a:pPr>
            <a:endParaRPr lang="ar-SA" sz="2400" u="sng" dirty="0">
              <a:solidFill>
                <a:srgbClr val="00B050"/>
              </a:solidFill>
              <a:cs typeface="PT Bold Heading" pitchFamily="2" charset="-78"/>
            </a:endParaRPr>
          </a:p>
          <a:p>
            <a:pPr>
              <a:buFontTx/>
              <a:buChar char="-"/>
            </a:pPr>
            <a:r>
              <a:rPr lang="ar-SA" sz="1950" dirty="0" smtClean="0">
                <a:cs typeface="PT Bold Heading" pitchFamily="2" charset="-78"/>
              </a:rPr>
              <a:t>كان هذا الوزير شيعيًا متعصبًا لمذهبه، اضطهد السنة، وبالغ في اضطهادهم، وحرمهم من شغل المناصب الرفيعة، وكان لا يسمح لأحد منهم بالاختلاط بالسلطان إلا بإذنه، وقصد من ذلك إضعاف أفراد الحاشية، كما قلل من نفقتهم.</a:t>
            </a:r>
          </a:p>
          <a:p>
            <a:pPr>
              <a:buFontTx/>
              <a:buChar char="-"/>
            </a:pPr>
            <a:endParaRPr lang="ar-SA" sz="2000" dirty="0" smtClean="0">
              <a:cs typeface="PT Bold Heading" pitchFamily="2" charset="-78"/>
            </a:endParaRPr>
          </a:p>
          <a:p>
            <a:pPr>
              <a:buFontTx/>
              <a:buChar char="-"/>
            </a:pPr>
            <a:r>
              <a:rPr lang="ar-SA" sz="2050" dirty="0">
                <a:cs typeface="PT Bold Heading" pitchFamily="2" charset="-78"/>
              </a:rPr>
              <a:t> </a:t>
            </a:r>
            <a:r>
              <a:rPr lang="ar-SA" sz="2050" dirty="0" smtClean="0">
                <a:cs typeface="PT Bold Heading" pitchFamily="2" charset="-78"/>
              </a:rPr>
              <a:t>استاء رجال ونساء القصر السنة منه، وتآمروا </a:t>
            </a:r>
            <a:r>
              <a:rPr lang="ar-SA" sz="2050" dirty="0" err="1" smtClean="0">
                <a:cs typeface="PT Bold Heading" pitchFamily="2" charset="-78"/>
              </a:rPr>
              <a:t>ضده.</a:t>
            </a:r>
            <a:r>
              <a:rPr lang="ar-SA" sz="2050" dirty="0" smtClean="0">
                <a:cs typeface="PT Bold Heading" pitchFamily="2" charset="-78"/>
              </a:rPr>
              <a:t> وتضافروا في إغضاب أكبر على وزيره، وأوهموه أنه يعمل على السيطرة على الدولة، وعلى إضعافه.</a:t>
            </a:r>
          </a:p>
          <a:p>
            <a:pPr>
              <a:buFontTx/>
              <a:buChar char="-"/>
            </a:pPr>
            <a:endParaRPr lang="ar-SA" sz="2000" dirty="0" smtClean="0">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استجاب أكبر لهذه الوشايات، وأعرض عن وزيره، واعتزم إبعاده عن القصر، وعن دهلي، وأرسله للحج ليتخلص منه، وفي طريقه إلى الكجرات، اغتاله أفغاني يدعى </a:t>
            </a:r>
            <a:r>
              <a:rPr lang="ar-SA" sz="1950" dirty="0" smtClean="0">
                <a:solidFill>
                  <a:srgbClr val="C00000"/>
                </a:solidFill>
                <a:cs typeface="PT Bold Heading" pitchFamily="2" charset="-78"/>
              </a:rPr>
              <a:t>مبارك خان</a:t>
            </a:r>
            <a:r>
              <a:rPr lang="ar-SA" sz="1950" dirty="0" smtClean="0">
                <a:cs typeface="PT Bold Heading" pitchFamily="2" charset="-78"/>
              </a:rPr>
              <a:t>، انتقامًا لمقتل أبيه، </a:t>
            </a:r>
            <a:r>
              <a:rPr lang="ar-SA" sz="2050" dirty="0" smtClean="0">
                <a:cs typeface="PT Bold Heading" pitchFamily="2" charset="-78"/>
              </a:rPr>
              <a:t>وقد حرص </a:t>
            </a:r>
            <a:r>
              <a:rPr lang="ar-SA" sz="2050" dirty="0" err="1" smtClean="0">
                <a:cs typeface="PT Bold Heading" pitchFamily="2" charset="-78"/>
              </a:rPr>
              <a:t>أكبر </a:t>
            </a:r>
            <a:r>
              <a:rPr lang="ar-SA" sz="2050" dirty="0" smtClean="0">
                <a:cs typeface="PT Bold Heading" pitchFamily="2" charset="-78"/>
              </a:rPr>
              <a:t>، بعد أن تخلص من وزيره </a:t>
            </a:r>
            <a:r>
              <a:rPr lang="ar-SA" sz="2050" dirty="0" err="1" smtClean="0">
                <a:cs typeface="PT Bold Heading" pitchFamily="2" charset="-78"/>
              </a:rPr>
              <a:t>بيرم</a:t>
            </a:r>
            <a:r>
              <a:rPr lang="ar-SA" sz="2050" dirty="0" smtClean="0">
                <a:cs typeface="PT Bold Heading" pitchFamily="2" charset="-78"/>
              </a:rPr>
              <a:t> خان على تخليد ذكرى مربيه، فألحق  ابنه </a:t>
            </a:r>
            <a:r>
              <a:rPr lang="ar-SA" sz="2050" dirty="0" smtClean="0">
                <a:solidFill>
                  <a:srgbClr val="C00000"/>
                </a:solidFill>
                <a:cs typeface="PT Bold Heading" pitchFamily="2" charset="-78"/>
              </a:rPr>
              <a:t>عبدالرحيم</a:t>
            </a:r>
            <a:r>
              <a:rPr lang="ar-SA" sz="2050" dirty="0" smtClean="0">
                <a:cs typeface="PT Bold Heading" pitchFamily="2" charset="-78"/>
              </a:rPr>
              <a:t> ببلاطه.</a:t>
            </a:r>
          </a:p>
          <a:p>
            <a:endParaRPr lang="ar-SA" dirty="0" smtClean="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1000"/>
                                        <p:tgtEl>
                                          <p:spTgt spid="4">
                                            <p:txEl>
                                              <p:pRg st="3" end="3"/>
                                            </p:txEl>
                                          </p:spTgt>
                                        </p:tgtEl>
                                      </p:cBhvr>
                                    </p:animEffect>
                                    <p:anim calcmode="lin" valueType="num">
                                      <p:cBhvr>
                                        <p:cTn id="1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 calcmode="lin" valueType="num">
                                      <p:cBhvr>
                                        <p:cTn id="23"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4"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5" dur="500"/>
                                        <p:tgtEl>
                                          <p:spTgt spid="4">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 calcmode="lin" valueType="num">
                                      <p:cBhvr>
                                        <p:cTn id="30"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1"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 calcmode="lin" valueType="num">
                                      <p:cBhvr>
                                        <p:cTn id="37"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9"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008" y="251356"/>
            <a:ext cx="8892480" cy="4885953"/>
          </a:xfrm>
          <a:prstGeom prst="rect">
            <a:avLst/>
          </a:prstGeom>
          <a:noFill/>
        </p:spPr>
        <p:txBody>
          <a:bodyPr wrap="square" rtlCol="1">
            <a:spAutoFit/>
          </a:bodyPr>
          <a:lstStyle/>
          <a:p>
            <a:endParaRPr lang="ar-SA" sz="2000" dirty="0" smtClean="0">
              <a:solidFill>
                <a:srgbClr val="00B050"/>
              </a:solidFill>
              <a:cs typeface="PT Bold Heading" pitchFamily="2" charset="-78"/>
            </a:endParaRPr>
          </a:p>
          <a:p>
            <a:r>
              <a:rPr lang="ar-SA" sz="2800" u="sng" dirty="0" smtClean="0">
                <a:solidFill>
                  <a:srgbClr val="00B050"/>
                </a:solidFill>
                <a:cs typeface="PT Bold Heading" pitchFamily="2" charset="-78"/>
              </a:rPr>
              <a:t>2- </a:t>
            </a:r>
            <a:r>
              <a:rPr lang="ar-SA" sz="2800" u="sng" dirty="0" err="1" smtClean="0">
                <a:solidFill>
                  <a:srgbClr val="00B050"/>
                </a:solidFill>
                <a:cs typeface="PT Bold Heading" pitchFamily="2" charset="-78"/>
              </a:rPr>
              <a:t>البيجوم</a:t>
            </a:r>
            <a:r>
              <a:rPr lang="ar-SA" sz="2800" u="sng" dirty="0" smtClean="0">
                <a:solidFill>
                  <a:srgbClr val="00B050"/>
                </a:solidFill>
                <a:cs typeface="PT Bold Heading" pitchFamily="2" charset="-78"/>
              </a:rPr>
              <a:t> </a:t>
            </a:r>
            <a:r>
              <a:rPr lang="ar-SA" sz="2800" u="sng" dirty="0" err="1" smtClean="0">
                <a:solidFill>
                  <a:srgbClr val="00B050"/>
                </a:solidFill>
                <a:cs typeface="PT Bold Heading" pitchFamily="2" charset="-78"/>
              </a:rPr>
              <a:t>حميدة:</a:t>
            </a:r>
            <a:endParaRPr lang="ar-SA" sz="2800" u="sng" dirty="0" smtClean="0">
              <a:solidFill>
                <a:srgbClr val="00B050"/>
              </a:solidFill>
              <a:cs typeface="PT Bold Heading" pitchFamily="2" charset="-78"/>
            </a:endParaRPr>
          </a:p>
          <a:p>
            <a:endParaRPr lang="ar-SA" sz="2000" dirty="0">
              <a:solidFill>
                <a:srgbClr val="00B050"/>
              </a:solidFill>
              <a:cs typeface="PT Bold Heading" pitchFamily="2" charset="-78"/>
            </a:endParaRPr>
          </a:p>
          <a:p>
            <a:pPr>
              <a:buFontTx/>
              <a:buChar char="-"/>
            </a:pPr>
            <a:r>
              <a:rPr lang="ar-SA" sz="2050" dirty="0" smtClean="0">
                <a:cs typeface="PT Bold Heading" pitchFamily="2" charset="-78"/>
              </a:rPr>
              <a:t>لم تنته متاعب أكبر من رجال دولته بقتل وزيره </a:t>
            </a:r>
            <a:r>
              <a:rPr lang="ar-SA" sz="2050" dirty="0" err="1" smtClean="0">
                <a:cs typeface="PT Bold Heading" pitchFamily="2" charset="-78"/>
              </a:rPr>
              <a:t>بيرم</a:t>
            </a:r>
            <a:r>
              <a:rPr lang="ar-SA" sz="2050" dirty="0" smtClean="0">
                <a:cs typeface="PT Bold Heading" pitchFamily="2" charset="-78"/>
              </a:rPr>
              <a:t> خان، بل واجه متاعب أخرى من مرضعته، التي استغلت نفوذها في إسناد أمور الدولة الرئيسية إلى أهلها وذويها، ورفعت من مكانة ابنها </a:t>
            </a:r>
            <a:r>
              <a:rPr lang="ar-SA" sz="2050" dirty="0" smtClean="0">
                <a:solidFill>
                  <a:srgbClr val="C00000"/>
                </a:solidFill>
                <a:cs typeface="PT Bold Heading" pitchFamily="2" charset="-78"/>
              </a:rPr>
              <a:t>أدهم خان</a:t>
            </a:r>
            <a:r>
              <a:rPr lang="ar-SA" sz="2050" dirty="0" smtClean="0">
                <a:cs typeface="PT Bold Heading" pitchFamily="2" charset="-78"/>
              </a:rPr>
              <a:t>.</a:t>
            </a:r>
          </a:p>
          <a:p>
            <a:pPr>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أضعف أكبر من نفوذها، وعزل أدهم خان، وأبقاه في قصره، وعهد إلى </a:t>
            </a:r>
            <a:r>
              <a:rPr lang="ar-SA" sz="2000" dirty="0" smtClean="0">
                <a:solidFill>
                  <a:srgbClr val="C00000"/>
                </a:solidFill>
                <a:cs typeface="PT Bold Heading" pitchFamily="2" charset="-78"/>
              </a:rPr>
              <a:t>شمس </a:t>
            </a:r>
            <a:r>
              <a:rPr lang="ar-SA" sz="2000" dirty="0" err="1" smtClean="0">
                <a:solidFill>
                  <a:srgbClr val="C00000"/>
                </a:solidFill>
                <a:cs typeface="PT Bold Heading" pitchFamily="2" charset="-78"/>
              </a:rPr>
              <a:t>الدين </a:t>
            </a:r>
            <a:r>
              <a:rPr lang="ar-SA" sz="2000" dirty="0" smtClean="0">
                <a:cs typeface="PT Bold Heading" pitchFamily="2" charset="-78"/>
              </a:rPr>
              <a:t>( أحد رجال حاشيته)، بمنصب وكيل الدار.</a:t>
            </a:r>
          </a:p>
          <a:p>
            <a:pPr>
              <a:buFontTx/>
              <a:buChar char="-"/>
            </a:pPr>
            <a:endParaRPr lang="ar-SA" sz="2000" dirty="0" smtClean="0">
              <a:cs typeface="PT Bold Heading" pitchFamily="2" charset="-78"/>
            </a:endParaRPr>
          </a:p>
          <a:p>
            <a:pPr>
              <a:buFontTx/>
              <a:buChar char="-"/>
            </a:pPr>
            <a:r>
              <a:rPr lang="ar-SA" sz="2100" dirty="0">
                <a:cs typeface="PT Bold Heading" pitchFamily="2" charset="-78"/>
              </a:rPr>
              <a:t> </a:t>
            </a:r>
            <a:r>
              <a:rPr lang="ar-SA" sz="2100" dirty="0" smtClean="0">
                <a:cs typeface="PT Bold Heading" pitchFamily="2" charset="-78"/>
              </a:rPr>
              <a:t>إلا ان أدهم </a:t>
            </a:r>
            <a:r>
              <a:rPr lang="ar-SA" sz="2100" dirty="0" err="1" smtClean="0">
                <a:cs typeface="PT Bold Heading" pitchFamily="2" charset="-78"/>
              </a:rPr>
              <a:t>خان </a:t>
            </a:r>
            <a:r>
              <a:rPr lang="ar-SA" sz="2100" dirty="0" smtClean="0">
                <a:cs typeface="PT Bold Heading" pitchFamily="2" charset="-78"/>
              </a:rPr>
              <a:t>، حقد على شمس الدين الذي تولى منصبه، وباغته ليلاً وقتله في القصر الإمبراطوري.</a:t>
            </a:r>
          </a:p>
          <a:p>
            <a:pPr>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قبض السلطان على أدهم، وألقاه من شرفات القصر سنة </a:t>
            </a:r>
            <a:r>
              <a:rPr lang="ar-SA" sz="2000" dirty="0" err="1" smtClean="0">
                <a:cs typeface="PT Bold Heading" pitchFamily="2" charset="-78"/>
              </a:rPr>
              <a:t>1563م</a:t>
            </a:r>
            <a:r>
              <a:rPr lang="ar-SA" sz="2000" dirty="0" smtClean="0">
                <a:cs typeface="PT Bold Heading" pitchFamily="2" charset="-78"/>
              </a:rPr>
              <a:t>، ولم تلبث أمه أن ماتت كمدًا وحزنًا عليه، وبذلك تخلص أكبر من مراكز القوى في قصره، وانفرد بالسلطة في دولته.</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calcmode="lin" valueType="num">
                                      <p:cBhvr>
                                        <p:cTn id="2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p:cTn id="29"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1" dur="500"/>
                                        <p:tgtEl>
                                          <p:spTgt spid="4">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 calcmode="lin" valueType="num">
                                      <p:cBhvr>
                                        <p:cTn id="36"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8"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88640"/>
            <a:ext cx="8892480" cy="6694140"/>
          </a:xfrm>
          <a:prstGeom prst="rect">
            <a:avLst/>
          </a:prstGeom>
          <a:noFill/>
        </p:spPr>
        <p:txBody>
          <a:bodyPr wrap="square" rtlCol="1">
            <a:spAutoFit/>
          </a:bodyPr>
          <a:lstStyle/>
          <a:p>
            <a:pPr>
              <a:buFontTx/>
              <a:buChar char="-"/>
            </a:pPr>
            <a:r>
              <a:rPr lang="ar-SA" sz="2800" u="sng" dirty="0" smtClean="0">
                <a:solidFill>
                  <a:srgbClr val="FF0000"/>
                </a:solidFill>
                <a:cs typeface="PT Bold Heading" pitchFamily="2" charset="-78"/>
              </a:rPr>
              <a:t>سياسة أكبر في </a:t>
            </a:r>
            <a:r>
              <a:rPr lang="ar-SA" sz="2800" u="sng" dirty="0" err="1" smtClean="0">
                <a:solidFill>
                  <a:srgbClr val="FF0000"/>
                </a:solidFill>
                <a:cs typeface="PT Bold Heading" pitchFamily="2" charset="-78"/>
              </a:rPr>
              <a:t>الهند:</a:t>
            </a:r>
            <a:endParaRPr lang="ar-SA" sz="2800" u="sng" dirty="0" smtClean="0">
              <a:solidFill>
                <a:srgbClr val="FF0000"/>
              </a:solidFill>
              <a:cs typeface="PT Bold Heading" pitchFamily="2" charset="-78"/>
            </a:endParaRPr>
          </a:p>
          <a:p>
            <a:pPr>
              <a:lnSpc>
                <a:spcPts val="1000"/>
              </a:lnSpc>
              <a:buFontTx/>
              <a:buChar char="-"/>
            </a:pPr>
            <a:endParaRPr lang="ar-SA" sz="2000" dirty="0" smtClean="0">
              <a:cs typeface="PT Bold Heading" pitchFamily="2" charset="-78"/>
            </a:endParaRPr>
          </a:p>
          <a:p>
            <a:pPr>
              <a:buFontTx/>
              <a:buChar char="-"/>
            </a:pPr>
            <a:r>
              <a:rPr lang="ar-SA" sz="1900" dirty="0" smtClean="0">
                <a:cs typeface="PT Bold Heading" pitchFamily="2" charset="-78"/>
              </a:rPr>
              <a:t>تطلع أكبر إلى تأكيد سيطرة دهلي على سائر ولايات دولته، لذلك قاد عدة حملات حربية، استمرت حتى سنة </a:t>
            </a:r>
            <a:r>
              <a:rPr lang="ar-SA" sz="1900" dirty="0" err="1" smtClean="0">
                <a:cs typeface="PT Bold Heading" pitchFamily="2" charset="-78"/>
              </a:rPr>
              <a:t>1601م</a:t>
            </a:r>
            <a:r>
              <a:rPr lang="ar-SA" sz="1900" dirty="0" smtClean="0">
                <a:cs typeface="PT Bold Heading" pitchFamily="2" charset="-78"/>
              </a:rPr>
              <a:t>، وانتهت بسيطرته الكاملة على </a:t>
            </a:r>
            <a:r>
              <a:rPr lang="ar-SA" sz="1900" dirty="0" err="1" smtClean="0">
                <a:cs typeface="PT Bold Heading" pitchFamily="2" charset="-78"/>
              </a:rPr>
              <a:t>دولته.</a:t>
            </a:r>
            <a:r>
              <a:rPr lang="ar-SA" sz="1900" dirty="0" smtClean="0">
                <a:cs typeface="PT Bold Heading" pitchFamily="2" charset="-78"/>
              </a:rPr>
              <a:t> حيث </a:t>
            </a:r>
            <a:r>
              <a:rPr lang="ar-SA" sz="1900" dirty="0" err="1" smtClean="0">
                <a:cs typeface="PT Bold Heading" pitchFamily="2" charset="-78"/>
              </a:rPr>
              <a:t>قام:</a:t>
            </a:r>
            <a:r>
              <a:rPr lang="ar-SA" sz="1900" dirty="0" smtClean="0">
                <a:cs typeface="PT Bold Heading" pitchFamily="2" charset="-78"/>
              </a:rPr>
              <a:t> </a:t>
            </a:r>
          </a:p>
          <a:p>
            <a:pPr>
              <a:lnSpc>
                <a:spcPts val="1000"/>
              </a:lnSpc>
              <a:buFontTx/>
              <a:buChar char="-"/>
            </a:pPr>
            <a:endParaRPr lang="ar-SA" sz="2000" dirty="0" smtClean="0">
              <a:cs typeface="PT Bold Heading" pitchFamily="2" charset="-78"/>
            </a:endParaRPr>
          </a:p>
          <a:p>
            <a:r>
              <a:rPr lang="ar-SA" sz="2000" dirty="0" smtClean="0">
                <a:cs typeface="PT Bold Heading" pitchFamily="2" charset="-78"/>
              </a:rPr>
              <a:t>1- بهزيمة جيش </a:t>
            </a:r>
            <a:r>
              <a:rPr lang="ar-SA" sz="2000" dirty="0" smtClean="0">
                <a:solidFill>
                  <a:srgbClr val="C00000"/>
                </a:solidFill>
                <a:cs typeface="PT Bold Heading" pitchFamily="2" charset="-78"/>
              </a:rPr>
              <a:t>الراجبوتانا، </a:t>
            </a:r>
            <a:r>
              <a:rPr lang="ar-SA" sz="2000" dirty="0" smtClean="0">
                <a:cs typeface="PT Bold Heading" pitchFamily="2" charset="-78"/>
              </a:rPr>
              <a:t>وبذلك ضمها إلى سلطنة المغول.</a:t>
            </a:r>
          </a:p>
          <a:p>
            <a:pPr>
              <a:lnSpc>
                <a:spcPts val="1000"/>
              </a:lnSpc>
            </a:pPr>
            <a:endParaRPr lang="ar-SA" sz="2000" dirty="0" smtClean="0">
              <a:cs typeface="PT Bold Heading" pitchFamily="2" charset="-78"/>
            </a:endParaRPr>
          </a:p>
          <a:p>
            <a:r>
              <a:rPr lang="ar-SA" sz="1950" dirty="0" smtClean="0">
                <a:cs typeface="PT Bold Heading" pitchFamily="2" charset="-78"/>
              </a:rPr>
              <a:t>2- أخضع </a:t>
            </a:r>
            <a:r>
              <a:rPr lang="ar-SA" sz="1950" dirty="0" smtClean="0">
                <a:solidFill>
                  <a:srgbClr val="C00000"/>
                </a:solidFill>
                <a:cs typeface="PT Bold Heading" pitchFamily="2" charset="-78"/>
              </a:rPr>
              <a:t>موار</a:t>
            </a:r>
            <a:r>
              <a:rPr lang="ar-SA" sz="1950" dirty="0" smtClean="0">
                <a:cs typeface="PT Bold Heading" pitchFamily="2" charset="-78"/>
              </a:rPr>
              <a:t>، لأنه رأى أن حصون وقلاع هذه الولاية تشرفان على مملكته، وتشكلان خطرًا عليها، فأرسل عدة جيوش لمهاجمتها، وانتهت المعارك بوقوع موار في أيدي الجيش الإمبراطوري.</a:t>
            </a:r>
          </a:p>
          <a:p>
            <a:pPr>
              <a:lnSpc>
                <a:spcPts val="1000"/>
              </a:lnSpc>
            </a:pPr>
            <a:endParaRPr lang="ar-SA" sz="2000" dirty="0" smtClean="0">
              <a:cs typeface="PT Bold Heading" pitchFamily="2" charset="-78"/>
            </a:endParaRPr>
          </a:p>
          <a:p>
            <a:r>
              <a:rPr lang="ar-SA" sz="2000" dirty="0" smtClean="0">
                <a:cs typeface="PT Bold Heading" pitchFamily="2" charset="-78"/>
              </a:rPr>
              <a:t>3- انتهز أكبر فرصة ضعف ولاية </a:t>
            </a:r>
            <a:r>
              <a:rPr lang="ar-SA" sz="2000" dirty="0" smtClean="0">
                <a:solidFill>
                  <a:srgbClr val="C00000"/>
                </a:solidFill>
                <a:cs typeface="PT Bold Heading" pitchFamily="2" charset="-78"/>
              </a:rPr>
              <a:t>الكجرات</a:t>
            </a:r>
            <a:r>
              <a:rPr lang="ar-SA" sz="2000" dirty="0" smtClean="0">
                <a:cs typeface="PT Bold Heading" pitchFamily="2" charset="-78"/>
              </a:rPr>
              <a:t> في عهد سلطانها </a:t>
            </a:r>
            <a:r>
              <a:rPr lang="ar-SA" sz="2000" dirty="0" smtClean="0">
                <a:solidFill>
                  <a:srgbClr val="00B050"/>
                </a:solidFill>
                <a:cs typeface="PT Bold Heading" pitchFamily="2" charset="-78"/>
              </a:rPr>
              <a:t>مظفر الدين الثاني</a:t>
            </a:r>
            <a:r>
              <a:rPr lang="ar-SA" sz="2000" dirty="0" smtClean="0">
                <a:cs typeface="PT Bold Heading" pitchFamily="2" charset="-78"/>
              </a:rPr>
              <a:t>، الذي لم يعد له من السلطة والنفوذ في ولايته سوى الاسم فقط، في حين أستقل كبار رجال دولته </a:t>
            </a:r>
            <a:r>
              <a:rPr lang="ar-SA" sz="2000" dirty="0" err="1" smtClean="0">
                <a:cs typeface="PT Bold Heading" pitchFamily="2" charset="-78"/>
              </a:rPr>
              <a:t>بالاقطاعات</a:t>
            </a:r>
            <a:r>
              <a:rPr lang="ar-SA" sz="2000" dirty="0" smtClean="0">
                <a:cs typeface="PT Bold Heading" pitchFamily="2" charset="-78"/>
              </a:rPr>
              <a:t> التي تحت أيديهم، لذلك سار أكبر إلى الكجرات سنة </a:t>
            </a:r>
            <a:r>
              <a:rPr lang="ar-SA" sz="2000" dirty="0" err="1" smtClean="0">
                <a:cs typeface="PT Bold Heading" pitchFamily="2" charset="-78"/>
              </a:rPr>
              <a:t>1572م</a:t>
            </a:r>
            <a:r>
              <a:rPr lang="ar-SA" sz="2000" dirty="0" smtClean="0">
                <a:cs typeface="PT Bold Heading" pitchFamily="2" charset="-78"/>
              </a:rPr>
              <a:t>، فاستسلم السلطان الضعيف للإمبراطور أكبر، فعفا عنه، وأمده بالمال الكثير.</a:t>
            </a:r>
          </a:p>
          <a:p>
            <a:pPr>
              <a:lnSpc>
                <a:spcPts val="1000"/>
              </a:lnSpc>
            </a:pPr>
            <a:endParaRPr lang="ar-SA" sz="2000" dirty="0" smtClean="0">
              <a:cs typeface="PT Bold Heading" pitchFamily="2" charset="-78"/>
            </a:endParaRPr>
          </a:p>
          <a:p>
            <a:r>
              <a:rPr lang="ar-SA" sz="2000" dirty="0">
                <a:cs typeface="PT Bold Heading" pitchFamily="2" charset="-78"/>
              </a:rPr>
              <a:t> </a:t>
            </a:r>
            <a:r>
              <a:rPr lang="ar-SA" sz="2000" dirty="0" smtClean="0">
                <a:cs typeface="PT Bold Heading" pitchFamily="2" charset="-78"/>
              </a:rPr>
              <a:t>- إلا أن مظفر خان ساءه ما حل بملكه من الهوان والضياع، فعول على استرداد ولايته، فأعد جيشًا قاده إلى الكجرات واسترد </a:t>
            </a:r>
            <a:r>
              <a:rPr lang="ar-SA" sz="2000" dirty="0" smtClean="0">
                <a:solidFill>
                  <a:srgbClr val="C00000"/>
                </a:solidFill>
                <a:cs typeface="PT Bold Heading" pitchFamily="2" charset="-78"/>
              </a:rPr>
              <a:t>أحمد آباد </a:t>
            </a:r>
            <a:r>
              <a:rPr lang="ar-SA" sz="2000" dirty="0" err="1" smtClean="0">
                <a:solidFill>
                  <a:srgbClr val="C00000"/>
                </a:solidFill>
                <a:cs typeface="PT Bold Heading" pitchFamily="2" charset="-78"/>
              </a:rPr>
              <a:t>وكمباي</a:t>
            </a:r>
            <a:r>
              <a:rPr lang="ar-SA" sz="2000" dirty="0" smtClean="0">
                <a:solidFill>
                  <a:srgbClr val="C00000"/>
                </a:solidFill>
                <a:cs typeface="PT Bold Heading" pitchFamily="2" charset="-78"/>
              </a:rPr>
              <a:t> وبارودا,  </a:t>
            </a:r>
            <a:r>
              <a:rPr lang="ar-SA" sz="2000" dirty="0" smtClean="0">
                <a:cs typeface="PT Bold Heading" pitchFamily="2" charset="-78"/>
              </a:rPr>
              <a:t>غير أن السلطان أكبر لم يمكنه من البقاء في بلاده، فأرسل جيشًا إلى الكجرات بقيادة </a:t>
            </a:r>
            <a:r>
              <a:rPr lang="ar-SA" sz="2000" dirty="0" smtClean="0">
                <a:solidFill>
                  <a:srgbClr val="00B050"/>
                </a:solidFill>
                <a:cs typeface="PT Bold Heading" pitchFamily="2" charset="-78"/>
              </a:rPr>
              <a:t>عبدالرحيم خان</a:t>
            </a:r>
            <a:r>
              <a:rPr lang="ar-SA" sz="2000" dirty="0" smtClean="0">
                <a:cs typeface="PT Bold Heading" pitchFamily="2" charset="-78"/>
              </a:rPr>
              <a:t>، فهزم جيش الإمبراطور، مظفر خان، وطارد قواته، واسترد كل إقليم </a:t>
            </a:r>
            <a:r>
              <a:rPr lang="ar-SA" sz="2000" dirty="0" err="1" smtClean="0">
                <a:cs typeface="PT Bold Heading" pitchFamily="2" charset="-78"/>
              </a:rPr>
              <a:t>كجرات.</a:t>
            </a:r>
            <a:r>
              <a:rPr lang="ar-SA" sz="2000" dirty="0" smtClean="0">
                <a:cs typeface="PT Bold Heading" pitchFamily="2" charset="-78"/>
              </a:rPr>
              <a:t> </a:t>
            </a:r>
          </a:p>
          <a:p>
            <a:pPr>
              <a:lnSpc>
                <a:spcPts val="1000"/>
              </a:lnSpc>
            </a:pPr>
            <a:endParaRPr lang="ar-SA" sz="2000" dirty="0" smtClean="0">
              <a:cs typeface="PT Bold Heading" pitchFamily="2" charset="-78"/>
            </a:endParaRPr>
          </a:p>
          <a:p>
            <a:r>
              <a:rPr lang="ar-SA" sz="2000" dirty="0" smtClean="0">
                <a:cs typeface="PT Bold Heading" pitchFamily="2" charset="-78"/>
              </a:rPr>
              <a:t>- وبانضمام الكجرات إلى إمبراطورية المغول، ازدادت ثروة الدولة من هذا الإقليم الغني، الذي كان يمدها بجزء كبير من دخلها.</a:t>
            </a:r>
          </a:p>
          <a:p>
            <a:endParaRPr lang="ar-SA" dirty="0" smtClean="0"/>
          </a:p>
          <a:p>
            <a:pPr>
              <a:buFontTx/>
              <a:buChar char="-"/>
            </a:pPr>
            <a:endParaRPr lang="ar-SA" dirty="0" smtClean="0"/>
          </a:p>
          <a:p>
            <a:r>
              <a:rPr lang="ar-SA" dirty="0"/>
              <a:t> </a:t>
            </a:r>
            <a:endParaRPr lang="ar-SA" dirty="0" smtClean="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p:cTn id="2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 calcmode="lin" valueType="num">
                                      <p:cBhvr>
                                        <p:cTn id="36"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8" dur="500"/>
                                        <p:tgtEl>
                                          <p:spTgt spid="4">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 calcmode="lin" valueType="num">
                                      <p:cBhvr>
                                        <p:cTn id="43"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5" dur="500"/>
                                        <p:tgtEl>
                                          <p:spTgt spid="4">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0" fill="hold" nodeType="clickEffect">
                                  <p:stCondLst>
                                    <p:cond delay="0"/>
                                  </p:stCondLst>
                                  <p:childTnLst>
                                    <p:set>
                                      <p:cBhvr>
                                        <p:cTn id="49" dur="1" fill="hold">
                                          <p:stCondLst>
                                            <p:cond delay="0"/>
                                          </p:stCondLst>
                                        </p:cTn>
                                        <p:tgtEl>
                                          <p:spTgt spid="4">
                                            <p:txEl>
                                              <p:pRg st="12" end="12"/>
                                            </p:txEl>
                                          </p:spTgt>
                                        </p:tgtEl>
                                        <p:attrNameLst>
                                          <p:attrName>style.visibility</p:attrName>
                                        </p:attrNameLst>
                                      </p:cBhvr>
                                      <p:to>
                                        <p:strVal val="visible"/>
                                      </p:to>
                                    </p:set>
                                    <p:anim calcmode="lin" valueType="num">
                                      <p:cBhvr>
                                        <p:cTn id="50"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1"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2"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016" y="116632"/>
            <a:ext cx="8892480" cy="6614631"/>
          </a:xfrm>
          <a:prstGeom prst="rect">
            <a:avLst/>
          </a:prstGeom>
          <a:noFill/>
        </p:spPr>
        <p:txBody>
          <a:bodyPr wrap="square" rtlCol="1">
            <a:spAutoFit/>
          </a:bodyPr>
          <a:lstStyle/>
          <a:p>
            <a:endParaRPr lang="ar-SA" sz="2000" dirty="0" smtClean="0">
              <a:cs typeface="PT Bold Heading" pitchFamily="2" charset="-78"/>
            </a:endParaRPr>
          </a:p>
          <a:p>
            <a:r>
              <a:rPr lang="ar-SA" sz="2000" dirty="0" smtClean="0">
                <a:cs typeface="PT Bold Heading" pitchFamily="2" charset="-78"/>
              </a:rPr>
              <a:t>4- </a:t>
            </a:r>
            <a:r>
              <a:rPr lang="ar-SA" sz="2400" u="sng" dirty="0" smtClean="0">
                <a:solidFill>
                  <a:srgbClr val="C00000"/>
                </a:solidFill>
                <a:cs typeface="PT Bold Heading" pitchFamily="2" charset="-78"/>
              </a:rPr>
              <a:t>البنغال: </a:t>
            </a:r>
            <a:r>
              <a:rPr lang="ar-SA" sz="2000" dirty="0" smtClean="0">
                <a:cs typeface="PT Bold Heading" pitchFamily="2" charset="-78"/>
              </a:rPr>
              <a:t>كان يحكم البنغال في عهد السلطان أكبر، </a:t>
            </a:r>
            <a:r>
              <a:rPr lang="ar-SA" sz="2000" dirty="0" smtClean="0">
                <a:solidFill>
                  <a:srgbClr val="00B050"/>
                </a:solidFill>
                <a:cs typeface="PT Bold Heading" pitchFamily="2" charset="-78"/>
              </a:rPr>
              <a:t>سليمان </a:t>
            </a:r>
            <a:r>
              <a:rPr lang="ar-SA" sz="2000" dirty="0" err="1" smtClean="0">
                <a:solidFill>
                  <a:srgbClr val="00B050"/>
                </a:solidFill>
                <a:cs typeface="PT Bold Heading" pitchFamily="2" charset="-78"/>
              </a:rPr>
              <a:t>كاراراني</a:t>
            </a:r>
            <a:r>
              <a:rPr lang="ar-SA" sz="2000" dirty="0" smtClean="0">
                <a:solidFill>
                  <a:srgbClr val="00B050"/>
                </a:solidFill>
                <a:cs typeface="PT Bold Heading" pitchFamily="2" charset="-78"/>
              </a:rPr>
              <a:t>، </a:t>
            </a:r>
            <a:r>
              <a:rPr lang="ar-SA" sz="2000" dirty="0" smtClean="0">
                <a:cs typeface="PT Bold Heading" pitchFamily="2" charset="-78"/>
              </a:rPr>
              <a:t>الذي اعترف بسيادة أكبر عندما شعر بقوته، وأقيمت الخطبة في البنغال باسم السلطان أكبر، وضربت العملة باسمه.</a:t>
            </a:r>
          </a:p>
          <a:p>
            <a:pPr>
              <a:lnSpc>
                <a:spcPts val="1000"/>
              </a:lnSpc>
            </a:pPr>
            <a:endParaRPr lang="ar-SA" sz="2000" dirty="0" smtClean="0">
              <a:cs typeface="PT Bold Heading" pitchFamily="2" charset="-78"/>
            </a:endParaRPr>
          </a:p>
          <a:p>
            <a:pPr>
              <a:buFontTx/>
              <a:buChar char="-"/>
            </a:pPr>
            <a:r>
              <a:rPr lang="ar-SA" sz="1900" dirty="0" smtClean="0">
                <a:cs typeface="PT Bold Heading" pitchFamily="2" charset="-78"/>
              </a:rPr>
              <a:t>إلا أن </a:t>
            </a:r>
            <a:r>
              <a:rPr lang="ar-SA" sz="1900" dirty="0" err="1" smtClean="0">
                <a:solidFill>
                  <a:srgbClr val="00B050"/>
                </a:solidFill>
                <a:cs typeface="PT Bold Heading" pitchFamily="2" charset="-78"/>
              </a:rPr>
              <a:t>داواد</a:t>
            </a:r>
            <a:r>
              <a:rPr lang="ar-SA" sz="1900" dirty="0" smtClean="0">
                <a:solidFill>
                  <a:srgbClr val="00B050"/>
                </a:solidFill>
                <a:cs typeface="PT Bold Heading" pitchFamily="2" charset="-78"/>
              </a:rPr>
              <a:t> </a:t>
            </a:r>
            <a:r>
              <a:rPr lang="ar-SA" sz="1900" dirty="0" smtClean="0">
                <a:cs typeface="PT Bold Heading" pitchFamily="2" charset="-78"/>
              </a:rPr>
              <a:t>الذي خلف والده </a:t>
            </a:r>
            <a:r>
              <a:rPr lang="ar-SA" sz="1900" dirty="0" err="1" smtClean="0">
                <a:cs typeface="PT Bold Heading" pitchFamily="2" charset="-78"/>
              </a:rPr>
              <a:t>كاراراني</a:t>
            </a:r>
            <a:r>
              <a:rPr lang="ar-SA" sz="1900" dirty="0" smtClean="0">
                <a:cs typeface="PT Bold Heading" pitchFamily="2" charset="-78"/>
              </a:rPr>
              <a:t>، رفض سياسة أبيه في الاعتراف بسيادة المغول، وأعلن استقلاله بولايته، وحذف اسم أكبر من الخطبة ومن العملة، ورفض إرسال الجزية إلى دهلي.</a:t>
            </a:r>
          </a:p>
          <a:p>
            <a:pPr>
              <a:lnSpc>
                <a:spcPts val="1000"/>
              </a:lnSpc>
              <a:buFontTx/>
              <a:buChar char="-"/>
            </a:pPr>
            <a:endParaRPr lang="ar-SA" sz="2000" dirty="0" smtClean="0">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لم يتغاضَ أكبر عن موقف البنغال الانفصالي، فهاجم أكبر، داوود عدة هجمات، ادت إلى هزيمته، </a:t>
            </a:r>
            <a:r>
              <a:rPr lang="ar-SA" sz="1900" dirty="0" smtClean="0">
                <a:cs typeface="PT Bold Heading" pitchFamily="2" charset="-78"/>
              </a:rPr>
              <a:t>وأعلن ولاءه لإمبراطورية المغول، وتعهد بأداء الجزية، وبذلك انضمت البنغال إلى إمبراطورية المغول.</a:t>
            </a:r>
          </a:p>
          <a:p>
            <a:pPr>
              <a:buFontTx/>
              <a:buChar char="-"/>
            </a:pPr>
            <a:endParaRPr lang="ar-SA" sz="1900" dirty="0" smtClean="0">
              <a:cs typeface="PT Bold Heading" pitchFamily="2" charset="-78"/>
            </a:endParaRPr>
          </a:p>
          <a:p>
            <a:r>
              <a:rPr lang="ar-SA" sz="1900" dirty="0" smtClean="0">
                <a:cs typeface="PT Bold Heading" pitchFamily="2" charset="-78"/>
              </a:rPr>
              <a:t>5- تطلع أكبر بعد سيطرته على البنغال إلى فتح جنوب الهند، وخصوصًا </a:t>
            </a:r>
            <a:r>
              <a:rPr lang="ar-SA" sz="1900" dirty="0" smtClean="0">
                <a:solidFill>
                  <a:srgbClr val="C00000"/>
                </a:solidFill>
                <a:cs typeface="PT Bold Heading" pitchFamily="2" charset="-78"/>
              </a:rPr>
              <a:t>إقليم الدكن </a:t>
            </a:r>
            <a:r>
              <a:rPr lang="ar-SA" sz="1900" dirty="0" smtClean="0">
                <a:cs typeface="PT Bold Heading" pitchFamily="2" charset="-78"/>
              </a:rPr>
              <a:t>الذي استعصى كثيرًا على أمراء المسلمين وملوكهم، والمعروف أن هذا الإقليم من أكثر الأقاليم ثورة في بلاد الهند، وتحقيقًا لسياسة أكبر في السيطرة على الهند، شن عدة حملات على الدكن، وبعد خمس سنوات من الحروب تم لأكبر السيطرة على كل بلاد الدكن سنة </a:t>
            </a:r>
            <a:r>
              <a:rPr lang="ar-SA" sz="1900" dirty="0" err="1" smtClean="0">
                <a:cs typeface="PT Bold Heading" pitchFamily="2" charset="-78"/>
              </a:rPr>
              <a:t>1600م.</a:t>
            </a:r>
            <a:endParaRPr lang="ar-SA" sz="1900" dirty="0" smtClean="0">
              <a:cs typeface="PT Bold Heading" pitchFamily="2" charset="-78"/>
            </a:endParaRPr>
          </a:p>
          <a:p>
            <a:pPr>
              <a:lnSpc>
                <a:spcPts val="1000"/>
              </a:lnSpc>
            </a:pPr>
            <a:endParaRPr lang="ar-SA" sz="2000" dirty="0" smtClean="0">
              <a:cs typeface="PT Bold Heading" pitchFamily="2" charset="-78"/>
            </a:endParaRPr>
          </a:p>
          <a:p>
            <a:r>
              <a:rPr lang="ar-SA" sz="1850" dirty="0" smtClean="0">
                <a:cs typeface="PT Bold Heading" pitchFamily="2" charset="-78"/>
              </a:rPr>
              <a:t>6- تطلع السلطان أكبر إلى السيطرة على إقليم </a:t>
            </a:r>
            <a:r>
              <a:rPr lang="ar-SA" sz="1850" dirty="0" err="1" smtClean="0">
                <a:solidFill>
                  <a:srgbClr val="C00000"/>
                </a:solidFill>
                <a:cs typeface="PT Bold Heading" pitchFamily="2" charset="-78"/>
              </a:rPr>
              <a:t>كشمير </a:t>
            </a:r>
            <a:r>
              <a:rPr lang="ar-SA" sz="1850" dirty="0" smtClean="0">
                <a:cs typeface="PT Bold Heading" pitchFamily="2" charset="-78"/>
              </a:rPr>
              <a:t>، لأهميته السياسية والاقتصادية والإستراتيجية، فأرسل جيشًا لضمه على دولته.</a:t>
            </a:r>
          </a:p>
          <a:p>
            <a:pPr>
              <a:lnSpc>
                <a:spcPts val="1000"/>
              </a:lnSpc>
            </a:pPr>
            <a:endParaRPr lang="ar-SA" sz="1850" dirty="0" smtClean="0">
              <a:cs typeface="PT Bold Heading" pitchFamily="2" charset="-78"/>
            </a:endParaRPr>
          </a:p>
          <a:p>
            <a:pPr>
              <a:buFontTx/>
              <a:buChar char="-"/>
            </a:pPr>
            <a:r>
              <a:rPr lang="ar-SA" sz="2000" dirty="0" smtClean="0">
                <a:cs typeface="PT Bold Heading" pitchFamily="2" charset="-78"/>
              </a:rPr>
              <a:t>التقى جيش المغول </a:t>
            </a:r>
            <a:r>
              <a:rPr lang="ar-SA" sz="2000" dirty="0" smtClean="0">
                <a:solidFill>
                  <a:srgbClr val="00B050"/>
                </a:solidFill>
                <a:cs typeface="PT Bold Heading" pitchFamily="2" charset="-78"/>
              </a:rPr>
              <a:t>بيوسف خان </a:t>
            </a:r>
            <a:r>
              <a:rPr lang="ar-SA" sz="2000" dirty="0" smtClean="0">
                <a:cs typeface="PT Bold Heading" pitchFamily="2" charset="-78"/>
              </a:rPr>
              <a:t>حاكم كشمير، وعرقل هطول الأمطار بغزارة، وصول الإمدادات الغذائية إلى جيش المغول، ومع ذلك ضغط جيش المغول على جند كشمير، فاستسلم يوسف خان لجيش الدولة، وأعلن انضمام بلاده إلى دولة المغول، وأقام الخطبة في بلاده باسم </a:t>
            </a:r>
            <a:r>
              <a:rPr lang="ar-SA" sz="2000" dirty="0" err="1" smtClean="0">
                <a:cs typeface="PT Bold Heading" pitchFamily="2" charset="-78"/>
              </a:rPr>
              <a:t>السلطان .</a:t>
            </a:r>
            <a:r>
              <a:rPr lang="ar-SA" sz="2000" dirty="0" smtClean="0">
                <a:cs typeface="PT Bold Heading" pitchFamily="2" charset="-78"/>
              </a:rPr>
              <a:t> </a:t>
            </a:r>
          </a:p>
          <a:p>
            <a:pPr>
              <a:lnSpc>
                <a:spcPts val="1000"/>
              </a:lnSpc>
              <a:buFontTx/>
              <a:buChar char="-"/>
            </a:pPr>
            <a:endParaRPr lang="ar-SA" sz="2000" dirty="0" smtClean="0">
              <a:cs typeface="PT Bold Heading" pitchFamily="2" charset="-78"/>
            </a:endParaRPr>
          </a:p>
          <a:p>
            <a:pPr>
              <a:buFontTx/>
              <a:buChar char="-"/>
            </a:pPr>
            <a:r>
              <a:rPr lang="ar-SA" sz="2000" dirty="0" smtClean="0">
                <a:cs typeface="PT Bold Heading" pitchFamily="2" charset="-78"/>
              </a:rPr>
              <a:t>وبذلك انضمت كشمير إلى إمبراطورية المغول.</a:t>
            </a:r>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 calcmode="lin" valueType="num">
                                      <p:cBhvr>
                                        <p:cTn id="28"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0" dur="500"/>
                                        <p:tgtEl>
                                          <p:spTgt spid="4">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 calcmode="lin" valueType="num">
                                      <p:cBhvr>
                                        <p:cTn id="35"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7" dur="500"/>
                                        <p:tgtEl>
                                          <p:spTgt spid="4">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4">
                                            <p:txEl>
                                              <p:pRg st="11" end="11"/>
                                            </p:txEl>
                                          </p:spTgt>
                                        </p:tgtEl>
                                        <p:attrNameLst>
                                          <p:attrName>style.visibility</p:attrName>
                                        </p:attrNameLst>
                                      </p:cBhvr>
                                      <p:to>
                                        <p:strVal val="visible"/>
                                      </p:to>
                                    </p:set>
                                    <p:anim calcmode="lin" valueType="num">
                                      <p:cBhvr>
                                        <p:cTn id="42"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44" dur="500"/>
                                        <p:tgtEl>
                                          <p:spTgt spid="4">
                                            <p:txEl>
                                              <p:pRg st="11" end="1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7" presetClass="entr" presetSubtype="0" fill="hold" nodeType="clickEffect">
                                  <p:stCondLst>
                                    <p:cond delay="0"/>
                                  </p:stCondLst>
                                  <p:childTnLst>
                                    <p:set>
                                      <p:cBhvr>
                                        <p:cTn id="48" dur="1" fill="hold">
                                          <p:stCondLst>
                                            <p:cond delay="0"/>
                                          </p:stCondLst>
                                        </p:cTn>
                                        <p:tgtEl>
                                          <p:spTgt spid="4">
                                            <p:txEl>
                                              <p:pRg st="13" end="13"/>
                                            </p:txEl>
                                          </p:spTgt>
                                        </p:tgtEl>
                                        <p:attrNameLst>
                                          <p:attrName>style.visibility</p:attrName>
                                        </p:attrNameLst>
                                      </p:cBhvr>
                                      <p:to>
                                        <p:strVal val="visible"/>
                                      </p:to>
                                    </p:set>
                                    <p:animEffect transition="in" filter="fade">
                                      <p:cBhvr>
                                        <p:cTn id="49" dur="1000"/>
                                        <p:tgtEl>
                                          <p:spTgt spid="4">
                                            <p:txEl>
                                              <p:pRg st="13" end="13"/>
                                            </p:txEl>
                                          </p:spTgt>
                                        </p:tgtEl>
                                      </p:cBhvr>
                                    </p:animEffect>
                                    <p:anim calcmode="lin" valueType="num">
                                      <p:cBhvr>
                                        <p:cTn id="50"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4">
                                            <p:txEl>
                                              <p:pRg st="13" end="13"/>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4">
                                            <p:txEl>
                                              <p:pRg st="13" end="1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008" y="116632"/>
            <a:ext cx="8892480" cy="6568465"/>
          </a:xfrm>
          <a:prstGeom prst="rect">
            <a:avLst/>
          </a:prstGeom>
          <a:noFill/>
        </p:spPr>
        <p:txBody>
          <a:bodyPr wrap="square" rtlCol="1">
            <a:spAutoFit/>
          </a:bodyPr>
          <a:lstStyle/>
          <a:p>
            <a:pPr>
              <a:buFontTx/>
              <a:buChar char="-"/>
            </a:pPr>
            <a:r>
              <a:rPr lang="ar-SA" sz="2400" u="sng" dirty="0" smtClean="0">
                <a:solidFill>
                  <a:srgbClr val="FF0000"/>
                </a:solidFill>
                <a:cs typeface="PT Bold Heading" pitchFamily="2" charset="-78"/>
              </a:rPr>
              <a:t>العوامل التي ساعدت الإمبراطور جلال الدين أكبر على تحقيق </a:t>
            </a:r>
            <a:r>
              <a:rPr lang="ar-SA" sz="2400" u="sng" dirty="0" err="1" smtClean="0">
                <a:solidFill>
                  <a:srgbClr val="FF0000"/>
                </a:solidFill>
                <a:cs typeface="PT Bold Heading" pitchFamily="2" charset="-78"/>
              </a:rPr>
              <a:t>الانتصارات:</a:t>
            </a:r>
            <a:endParaRPr lang="ar-SA" sz="2400" u="sng" dirty="0" smtClean="0">
              <a:solidFill>
                <a:srgbClr val="FF0000"/>
              </a:solidFill>
              <a:cs typeface="PT Bold Heading" pitchFamily="2" charset="-78"/>
            </a:endParaRPr>
          </a:p>
          <a:p>
            <a:pPr>
              <a:lnSpc>
                <a:spcPts val="1000"/>
              </a:lnSpc>
            </a:pPr>
            <a:endParaRPr lang="ar-SA" sz="2400" u="sng" dirty="0" smtClean="0">
              <a:solidFill>
                <a:srgbClr val="FF0000"/>
              </a:solidFill>
              <a:cs typeface="PT Bold Heading" pitchFamily="2" charset="-78"/>
            </a:endParaRPr>
          </a:p>
          <a:p>
            <a:r>
              <a:rPr lang="ar-SA" sz="2000" dirty="0" smtClean="0">
                <a:cs typeface="PT Bold Heading" pitchFamily="2" charset="-78"/>
              </a:rPr>
              <a:t>1- قوته الجسدية.</a:t>
            </a:r>
          </a:p>
          <a:p>
            <a:pPr>
              <a:lnSpc>
                <a:spcPts val="1000"/>
              </a:lnSpc>
            </a:pPr>
            <a:endParaRPr lang="ar-SA" sz="2000" dirty="0" smtClean="0">
              <a:cs typeface="PT Bold Heading" pitchFamily="2" charset="-78"/>
            </a:endParaRPr>
          </a:p>
          <a:p>
            <a:r>
              <a:rPr lang="ar-SA" sz="2000" dirty="0" smtClean="0">
                <a:cs typeface="PT Bold Heading" pitchFamily="2" charset="-78"/>
              </a:rPr>
              <a:t>2- سيطرته الكاملة على الجيش، وعلى الشعب.</a:t>
            </a:r>
          </a:p>
          <a:p>
            <a:pPr>
              <a:lnSpc>
                <a:spcPts val="1000"/>
              </a:lnSpc>
            </a:pPr>
            <a:endParaRPr lang="ar-SA" sz="2000" dirty="0" smtClean="0">
              <a:cs typeface="PT Bold Heading" pitchFamily="2" charset="-78"/>
            </a:endParaRPr>
          </a:p>
          <a:p>
            <a:r>
              <a:rPr lang="ar-SA" sz="1950" dirty="0" smtClean="0">
                <a:cs typeface="PT Bold Heading" pitchFamily="2" charset="-78"/>
              </a:rPr>
              <a:t>3- اهتمامه بتزويد الجيش بكافة الأسلحة الحديثة </a:t>
            </a:r>
            <a:r>
              <a:rPr lang="ar-SA" sz="1950" dirty="0" err="1" smtClean="0">
                <a:cs typeface="PT Bold Heading" pitchFamily="2" charset="-78"/>
              </a:rPr>
              <a:t>كالمدفعية.</a:t>
            </a:r>
            <a:r>
              <a:rPr lang="ar-SA" sz="1950" dirty="0" smtClean="0">
                <a:cs typeface="PT Bold Heading" pitchFamily="2" charset="-78"/>
              </a:rPr>
              <a:t> واستخدام </a:t>
            </a:r>
            <a:r>
              <a:rPr lang="ar-SA" sz="1950" dirty="0" err="1" smtClean="0">
                <a:cs typeface="PT Bold Heading" pitchFamily="2" charset="-78"/>
              </a:rPr>
              <a:t>الألغام.</a:t>
            </a:r>
            <a:r>
              <a:rPr lang="ar-SA" sz="1950" dirty="0">
                <a:cs typeface="PT Bold Heading" pitchFamily="2" charset="-78"/>
              </a:rPr>
              <a:t> </a:t>
            </a:r>
            <a:r>
              <a:rPr lang="ar-SA" sz="1950" dirty="0" smtClean="0">
                <a:cs typeface="PT Bold Heading" pitchFamily="2" charset="-78"/>
              </a:rPr>
              <a:t>بالإضافة الى تزويد الجيش بالفيلة والخيول.</a:t>
            </a:r>
          </a:p>
          <a:p>
            <a:pPr>
              <a:lnSpc>
                <a:spcPts val="1000"/>
              </a:lnSpc>
            </a:pPr>
            <a:endParaRPr lang="ar-SA" sz="2000" dirty="0">
              <a:cs typeface="PT Bold Heading" pitchFamily="2" charset="-78"/>
            </a:endParaRPr>
          </a:p>
          <a:p>
            <a:pPr>
              <a:buFontTx/>
              <a:buChar char="-"/>
            </a:pPr>
            <a:r>
              <a:rPr lang="ar-SA" sz="2800" u="sng" dirty="0" smtClean="0">
                <a:solidFill>
                  <a:srgbClr val="FF0000"/>
                </a:solidFill>
                <a:cs typeface="PT Bold Heading" pitchFamily="2" charset="-78"/>
              </a:rPr>
              <a:t>السياسة </a:t>
            </a:r>
            <a:r>
              <a:rPr lang="ar-SA" sz="2800" u="sng" dirty="0" err="1" smtClean="0">
                <a:solidFill>
                  <a:srgbClr val="FF0000"/>
                </a:solidFill>
                <a:cs typeface="PT Bold Heading" pitchFamily="2" charset="-78"/>
              </a:rPr>
              <a:t>الداخلية:</a:t>
            </a:r>
            <a:endParaRPr lang="ar-SA" sz="2800" u="sng" dirty="0" smtClean="0">
              <a:solidFill>
                <a:srgbClr val="FF0000"/>
              </a:solidFill>
              <a:cs typeface="PT Bold Heading" pitchFamily="2" charset="-78"/>
            </a:endParaRPr>
          </a:p>
          <a:p>
            <a:pPr>
              <a:lnSpc>
                <a:spcPts val="1000"/>
              </a:lnSpc>
              <a:buFontTx/>
              <a:buChar char="-"/>
            </a:pPr>
            <a:endParaRPr lang="ar-SA" sz="2000" dirty="0" smtClean="0">
              <a:cs typeface="PT Bold Heading" pitchFamily="2" charset="-78"/>
            </a:endParaRPr>
          </a:p>
          <a:p>
            <a:r>
              <a:rPr lang="ar-SA" sz="1950" dirty="0" smtClean="0">
                <a:cs typeface="PT Bold Heading" pitchFamily="2" charset="-78"/>
              </a:rPr>
              <a:t>1- شُغف جلال الدين اكبر بمجالس العلم، على الرغم من أنه كان لا يقرأ ولا يكتب، وإنما يملى عليه، </a:t>
            </a:r>
            <a:r>
              <a:rPr lang="ar-SA" sz="1850" dirty="0" smtClean="0">
                <a:cs typeface="PT Bold Heading" pitchFamily="2" charset="-78"/>
              </a:rPr>
              <a:t>ويستمع إلى قراءات العلماء، فأحاط نفسه برجال العلم في الهند، واستمع منهم إلى خلاصة دراساتهم، وأفكارهم فاتسعت دائرة معارفه في الأخلاق والتاريخ والأديان.</a:t>
            </a:r>
          </a:p>
          <a:p>
            <a:pPr>
              <a:lnSpc>
                <a:spcPts val="1000"/>
              </a:lnSpc>
            </a:pPr>
            <a:endParaRPr lang="ar-SA" sz="2000" dirty="0" smtClean="0">
              <a:cs typeface="PT Bold Heading" pitchFamily="2" charset="-78"/>
            </a:endParaRPr>
          </a:p>
          <a:p>
            <a:pPr>
              <a:buFontTx/>
              <a:buChar char="-"/>
            </a:pPr>
            <a:r>
              <a:rPr lang="ar-SA" sz="1900" dirty="0" smtClean="0">
                <a:cs typeface="PT Bold Heading" pitchFamily="2" charset="-78"/>
              </a:rPr>
              <a:t>حرص على دراسة علوم الهند، فأمر بترجمة الكتب الهندية المكتوبة باللغة السنسكريتية إلى اللغة الفارسية، حتى تكون في متناول الدارسين لثقافة الهند من رجال القصر، ومن الأفغان المنتشرين في إمبراطورية دهلي.</a:t>
            </a:r>
          </a:p>
          <a:p>
            <a:pPr>
              <a:lnSpc>
                <a:spcPts val="1000"/>
              </a:lnSpc>
              <a:buFontTx/>
              <a:buChar char="-"/>
            </a:pPr>
            <a:endParaRPr lang="ar-SA" sz="1900" dirty="0" smtClean="0">
              <a:cs typeface="PT Bold Heading" pitchFamily="2" charset="-78"/>
            </a:endParaRPr>
          </a:p>
          <a:p>
            <a:r>
              <a:rPr lang="ar-SA" sz="1950" dirty="0" smtClean="0">
                <a:cs typeface="PT Bold Heading" pitchFamily="2" charset="-78"/>
              </a:rPr>
              <a:t>2- حقق المساواة بين  أهل الهند الأصليين، وبين المسلمين الوافدين على بلاد الهند من بلاد الأفغان وغيرها، حتى تنعدم الحروب بين الفريقين، ويعم الرخاء والاستقرار في ربوع الهند.</a:t>
            </a:r>
          </a:p>
          <a:p>
            <a:pPr>
              <a:lnSpc>
                <a:spcPts val="1000"/>
              </a:lnSpc>
              <a:buFontTx/>
              <a:buChar char="-"/>
            </a:pPr>
            <a:endParaRPr lang="ar-SA" sz="1950" dirty="0" smtClean="0">
              <a:cs typeface="PT Bold Heading" pitchFamily="2" charset="-78"/>
            </a:endParaRPr>
          </a:p>
          <a:p>
            <a:r>
              <a:rPr lang="ar-SA" sz="1950" dirty="0" smtClean="0">
                <a:cs typeface="PT Bold Heading" pitchFamily="2" charset="-78"/>
              </a:rPr>
              <a:t>3- </a:t>
            </a:r>
            <a:r>
              <a:rPr lang="ar-SA" sz="2000" dirty="0" smtClean="0">
                <a:cs typeface="PT Bold Heading" pitchFamily="2" charset="-78"/>
              </a:rPr>
              <a:t>حكم بلاد الهند بالعدل، وطبق المساواة على عنصري السكان في </a:t>
            </a:r>
            <a:r>
              <a:rPr lang="ar-SA" sz="2000" dirty="0" err="1" smtClean="0">
                <a:cs typeface="PT Bold Heading" pitchFamily="2" charset="-78"/>
              </a:rPr>
              <a:t>الهند </a:t>
            </a:r>
            <a:r>
              <a:rPr lang="ar-SA" sz="2000" dirty="0" smtClean="0">
                <a:cs typeface="PT Bold Heading" pitchFamily="2" charset="-78"/>
              </a:rPr>
              <a:t>( المسلمين والهندوس)، حتى يتضامن المسلمون والهندوس في خدمة بلدهم، وتتحسن احوال البلاد، ويرتفع شأن عنصري الأمة، وتتحسن بالتالي الاوضاع الاجتماعية والاقتصادية والسياسية للبلاد.</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p:cTn id="2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Effect transition="in" filter="fade">
                                      <p:cBhvr>
                                        <p:cTn id="36" dur="1000"/>
                                        <p:tgtEl>
                                          <p:spTgt spid="4">
                                            <p:txEl>
                                              <p:pRg st="8" end="8"/>
                                            </p:txEl>
                                          </p:spTgt>
                                        </p:tgtEl>
                                      </p:cBhvr>
                                    </p:animEffect>
                                    <p:anim calcmode="lin" valueType="num">
                                      <p:cBhvr>
                                        <p:cTn id="3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 calcmode="lin" valueType="num">
                                      <p:cBhvr>
                                        <p:cTn id="44"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4">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 calcmode="lin" valueType="num">
                                      <p:cBhvr>
                                        <p:cTn id="51"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3" dur="500"/>
                                        <p:tgtEl>
                                          <p:spTgt spid="4">
                                            <p:txEl>
                                              <p:pRg st="12" end="1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nodeType="clickEffect">
                                  <p:stCondLst>
                                    <p:cond delay="0"/>
                                  </p:stCondLst>
                                  <p:childTnLst>
                                    <p:set>
                                      <p:cBhvr>
                                        <p:cTn id="57" dur="1" fill="hold">
                                          <p:stCondLst>
                                            <p:cond delay="0"/>
                                          </p:stCondLst>
                                        </p:cTn>
                                        <p:tgtEl>
                                          <p:spTgt spid="4">
                                            <p:txEl>
                                              <p:pRg st="14" end="14"/>
                                            </p:txEl>
                                          </p:spTgt>
                                        </p:tgtEl>
                                        <p:attrNameLst>
                                          <p:attrName>style.visibility</p:attrName>
                                        </p:attrNameLst>
                                      </p:cBhvr>
                                      <p:to>
                                        <p:strVal val="visible"/>
                                      </p:to>
                                    </p:set>
                                    <p:anim calcmode="lin" valueType="num">
                                      <p:cBhvr>
                                        <p:cTn id="58"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60" dur="500"/>
                                        <p:tgtEl>
                                          <p:spTgt spid="4">
                                            <p:txEl>
                                              <p:pRg st="14" end="14"/>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0" fill="hold" nodeType="clickEffect">
                                  <p:stCondLst>
                                    <p:cond delay="0"/>
                                  </p:stCondLst>
                                  <p:childTnLst>
                                    <p:set>
                                      <p:cBhvr>
                                        <p:cTn id="64" dur="1" fill="hold">
                                          <p:stCondLst>
                                            <p:cond delay="0"/>
                                          </p:stCondLst>
                                        </p:cTn>
                                        <p:tgtEl>
                                          <p:spTgt spid="4">
                                            <p:txEl>
                                              <p:pRg st="16" end="16"/>
                                            </p:txEl>
                                          </p:spTgt>
                                        </p:tgtEl>
                                        <p:attrNameLst>
                                          <p:attrName>style.visibility</p:attrName>
                                        </p:attrNameLst>
                                      </p:cBhvr>
                                      <p:to>
                                        <p:strVal val="visible"/>
                                      </p:to>
                                    </p:set>
                                    <p:anim calcmode="lin" valueType="num">
                                      <p:cBhvr>
                                        <p:cTn id="65" dur="500" fill="hold"/>
                                        <p:tgtEl>
                                          <p:spTgt spid="4">
                                            <p:txEl>
                                              <p:pRg st="16" end="16"/>
                                            </p:txEl>
                                          </p:spTgt>
                                        </p:tgtEl>
                                        <p:attrNameLst>
                                          <p:attrName>ppt_w</p:attrName>
                                        </p:attrNameLst>
                                      </p:cBhvr>
                                      <p:tavLst>
                                        <p:tav tm="0">
                                          <p:val>
                                            <p:fltVal val="0"/>
                                          </p:val>
                                        </p:tav>
                                        <p:tav tm="100000">
                                          <p:val>
                                            <p:strVal val="#ppt_w"/>
                                          </p:val>
                                        </p:tav>
                                      </p:tavLst>
                                    </p:anim>
                                    <p:anim calcmode="lin" valueType="num">
                                      <p:cBhvr>
                                        <p:cTn id="66" dur="500" fill="hold"/>
                                        <p:tgtEl>
                                          <p:spTgt spid="4">
                                            <p:txEl>
                                              <p:pRg st="16" end="16"/>
                                            </p:txEl>
                                          </p:spTgt>
                                        </p:tgtEl>
                                        <p:attrNameLst>
                                          <p:attrName>ppt_h</p:attrName>
                                        </p:attrNameLst>
                                      </p:cBhvr>
                                      <p:tavLst>
                                        <p:tav tm="0">
                                          <p:val>
                                            <p:fltVal val="0"/>
                                          </p:val>
                                        </p:tav>
                                        <p:tav tm="100000">
                                          <p:val>
                                            <p:strVal val="#ppt_h"/>
                                          </p:val>
                                        </p:tav>
                                      </p:tavLst>
                                    </p:anim>
                                    <p:animEffect transition="in" filter="fade">
                                      <p:cBhvr>
                                        <p:cTn id="67" dur="500"/>
                                        <p:tgtEl>
                                          <p:spTgt spid="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016" y="116632"/>
            <a:ext cx="8892480" cy="6286336"/>
          </a:xfrm>
          <a:prstGeom prst="rect">
            <a:avLst/>
          </a:prstGeom>
          <a:noFill/>
        </p:spPr>
        <p:txBody>
          <a:bodyPr wrap="square" rtlCol="1">
            <a:spAutoFit/>
          </a:bodyPr>
          <a:lstStyle/>
          <a:p>
            <a:endParaRPr lang="ar-SA" sz="1950" dirty="0" smtClean="0">
              <a:cs typeface="PT Bold Heading" pitchFamily="2" charset="-78"/>
            </a:endParaRPr>
          </a:p>
          <a:p>
            <a:endParaRPr lang="ar-SA" sz="1950">
              <a:cs typeface="PT Bold Heading" pitchFamily="2" charset="-78"/>
            </a:endParaRPr>
          </a:p>
          <a:p>
            <a:r>
              <a:rPr lang="ar-SA" sz="1950" smtClean="0">
                <a:cs typeface="PT Bold Heading" pitchFamily="2" charset="-78"/>
              </a:rPr>
              <a:t>4- </a:t>
            </a:r>
            <a:r>
              <a:rPr lang="ar-SA" sz="1950" dirty="0" smtClean="0">
                <a:cs typeface="PT Bold Heading" pitchFamily="2" charset="-78"/>
              </a:rPr>
              <a:t>أمر بشغل الوظائف والمناصب بمن تؤهله كفاءته وثقافته، مسلمًا او غير مسلم، وضمت حاشيته مسلمين وغير مسلمين، واتخذ مستشاريه من المسلمين والهندوس، وتزوج من هندوسية.</a:t>
            </a:r>
          </a:p>
          <a:p>
            <a:pPr>
              <a:lnSpc>
                <a:spcPts val="1000"/>
              </a:lnSpc>
            </a:pPr>
            <a:endParaRPr lang="ar-SA" sz="2000" dirty="0" smtClean="0">
              <a:cs typeface="PT Bold Heading" pitchFamily="2" charset="-78"/>
            </a:endParaRPr>
          </a:p>
          <a:p>
            <a:r>
              <a:rPr lang="ar-SA" sz="1950" dirty="0" smtClean="0">
                <a:cs typeface="PT Bold Heading" pitchFamily="2" charset="-78"/>
              </a:rPr>
              <a:t>5- طالب بتحسين أحوال الزراع، لأنهم مصدر القوت للأمة، يكدحون من اجل إنتاج الطعام للناس.</a:t>
            </a:r>
          </a:p>
          <a:p>
            <a:pPr>
              <a:lnSpc>
                <a:spcPts val="1000"/>
              </a:lnSpc>
            </a:pPr>
            <a:endParaRPr lang="ar-SA" sz="2000" dirty="0" smtClean="0">
              <a:cs typeface="PT Bold Heading" pitchFamily="2" charset="-78"/>
            </a:endParaRPr>
          </a:p>
          <a:p>
            <a:r>
              <a:rPr lang="ar-SA" sz="2000" dirty="0" smtClean="0">
                <a:cs typeface="PT Bold Heading" pitchFamily="2" charset="-78"/>
              </a:rPr>
              <a:t>6- طالب بالتسامح الديني، وعدم اضطهاد أهل الديانات الاخرى، أو إرغامهم على التحول من دينهم إلى الإسلام، لأنه لا إكراه في الدين.</a:t>
            </a:r>
          </a:p>
          <a:p>
            <a:pPr>
              <a:lnSpc>
                <a:spcPts val="1000"/>
              </a:lnSpc>
            </a:pPr>
            <a:endParaRPr lang="ar-SA" sz="2000" dirty="0" smtClean="0">
              <a:cs typeface="PT Bold Heading" pitchFamily="2" charset="-78"/>
            </a:endParaRPr>
          </a:p>
          <a:p>
            <a:r>
              <a:rPr lang="ar-SA" sz="2000" dirty="0" smtClean="0">
                <a:cs typeface="PT Bold Heading" pitchFamily="2" charset="-78"/>
              </a:rPr>
              <a:t>7- أوجب قرع الطبول عند طلوع الشمس، وفي منتصف الليل، وعندما تبدأ الشمس في الظهور، وعند انتقالها من برج على برج، على الناس جميعًا هندوس ومسلمين، شكر الله على نعمه، لأن الشمس وفوائدها كثيرة، وهو بهذا القرار يتقرب إلى عقائد الهندوس، ويعمل على إرضائهم.</a:t>
            </a:r>
          </a:p>
          <a:p>
            <a:pPr>
              <a:lnSpc>
                <a:spcPts val="1000"/>
              </a:lnSpc>
            </a:pPr>
            <a:endParaRPr lang="ar-SA" sz="2000" dirty="0" smtClean="0">
              <a:cs typeface="PT Bold Heading" pitchFamily="2" charset="-78"/>
            </a:endParaRPr>
          </a:p>
          <a:p>
            <a:r>
              <a:rPr lang="ar-SA" sz="2000" dirty="0" smtClean="0">
                <a:cs typeface="PT Bold Heading" pitchFamily="2" charset="-78"/>
              </a:rPr>
              <a:t>8- اعتنى بالشرطة، وأمر باستتباب الامن والنظام، وحراسة الازقة والشوارع والطرقات، والمحافظة على الامن فيها.</a:t>
            </a:r>
          </a:p>
          <a:p>
            <a:pPr>
              <a:lnSpc>
                <a:spcPts val="1000"/>
              </a:lnSpc>
            </a:pPr>
            <a:endParaRPr lang="ar-SA" sz="2000" dirty="0" smtClean="0">
              <a:cs typeface="PT Bold Heading" pitchFamily="2" charset="-78"/>
            </a:endParaRPr>
          </a:p>
          <a:p>
            <a:r>
              <a:rPr lang="ar-SA" dirty="0" smtClean="0">
                <a:cs typeface="PT Bold Heading" pitchFamily="2" charset="-78"/>
              </a:rPr>
              <a:t>9- أوجب على الحكومة تحديد الأسعار، ولا يجوز بيع الخيل إلا بتصريح من الدولة، لأهميته الإستراتيجية.</a:t>
            </a:r>
          </a:p>
          <a:p>
            <a:pPr>
              <a:lnSpc>
                <a:spcPts val="1000"/>
              </a:lnSpc>
            </a:pPr>
            <a:endParaRPr lang="ar-SA" sz="2000" dirty="0" smtClean="0">
              <a:cs typeface="PT Bold Heading" pitchFamily="2" charset="-78"/>
            </a:endParaRPr>
          </a:p>
          <a:p>
            <a:r>
              <a:rPr lang="ar-SA" sz="2000" dirty="0" smtClean="0">
                <a:cs typeface="PT Bold Heading" pitchFamily="2" charset="-78"/>
              </a:rPr>
              <a:t>10- أما من الناحية الاجتماعية فنجده حدد سن الزواج للرجل على أن لا يقل عمره عن 16 سنة، </a:t>
            </a:r>
            <a:r>
              <a:rPr lang="ar-SA" sz="2050" dirty="0" smtClean="0">
                <a:cs typeface="PT Bold Heading" pitchFamily="2" charset="-78"/>
              </a:rPr>
              <a:t>اما البنت فلا يقل عن 14 سنة، ولا يجوز الزواج من ابنة العم أو ابنة الخال، لأن تقارب الانساب يؤدي إلى وجود ذرية ضعيفة.</a:t>
            </a:r>
          </a:p>
          <a:p>
            <a:endParaRPr lang="ar-SA" dirty="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 calcmode="lin" valueType="num">
                                      <p:cBhvr>
                                        <p:cTn id="21"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23" dur="500"/>
                                        <p:tgtEl>
                                          <p:spTgt spid="4">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0" dur="500"/>
                                        <p:tgtEl>
                                          <p:spTgt spid="4">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 calcmode="lin" valueType="num">
                                      <p:cBhvr>
                                        <p:cTn id="35"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37" dur="500"/>
                                        <p:tgtEl>
                                          <p:spTgt spid="4">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4">
                                            <p:txEl>
                                              <p:pRg st="12" end="12"/>
                                            </p:txEl>
                                          </p:spTgt>
                                        </p:tgtEl>
                                        <p:attrNameLst>
                                          <p:attrName>style.visibility</p:attrName>
                                        </p:attrNameLst>
                                      </p:cBhvr>
                                      <p:to>
                                        <p:strVal val="visible"/>
                                      </p:to>
                                    </p:set>
                                    <p:anim calcmode="lin" valueType="num">
                                      <p:cBhvr>
                                        <p:cTn id="42"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44" dur="500"/>
                                        <p:tgtEl>
                                          <p:spTgt spid="4">
                                            <p:txEl>
                                              <p:pRg st="12" end="1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nodeType="clickEffect">
                                  <p:stCondLst>
                                    <p:cond delay="0"/>
                                  </p:stCondLst>
                                  <p:childTnLst>
                                    <p:set>
                                      <p:cBhvr>
                                        <p:cTn id="48" dur="1" fill="hold">
                                          <p:stCondLst>
                                            <p:cond delay="0"/>
                                          </p:stCondLst>
                                        </p:cTn>
                                        <p:tgtEl>
                                          <p:spTgt spid="4">
                                            <p:txEl>
                                              <p:pRg st="14" end="14"/>
                                            </p:txEl>
                                          </p:spTgt>
                                        </p:tgtEl>
                                        <p:attrNameLst>
                                          <p:attrName>style.visibility</p:attrName>
                                        </p:attrNameLst>
                                      </p:cBhvr>
                                      <p:to>
                                        <p:strVal val="visible"/>
                                      </p:to>
                                    </p:set>
                                    <p:anim calcmode="lin" valueType="num">
                                      <p:cBhvr>
                                        <p:cTn id="49"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51"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684</TotalTime>
  <Words>1511</Words>
  <Application>Microsoft Office PowerPoint</Application>
  <PresentationFormat>On-screen Show (4:3)</PresentationFormat>
  <Paragraphs>120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arwa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NAWAL</cp:lastModifiedBy>
  <cp:revision>5</cp:revision>
  <dcterms:created xsi:type="dcterms:W3CDTF">2012-05-03T22:58:07Z</dcterms:created>
  <dcterms:modified xsi:type="dcterms:W3CDTF">2012-05-04T10:22:13Z</dcterms:modified>
</cp:coreProperties>
</file>