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4" d="100"/>
          <a:sy n="44" d="100"/>
        </p:scale>
        <p:origin x="-135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5417E96-390C-4EBC-99B8-DC0840EF678A}" type="datetimeFigureOut">
              <a:rPr lang="ar-SA" smtClean="0"/>
              <a:pPr/>
              <a:t>16/04/1433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91F5074-C8CF-47DC-A495-49B408CCC36F}"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5417E96-390C-4EBC-99B8-DC0840EF678A}" type="datetimeFigureOut">
              <a:rPr lang="ar-SA" smtClean="0"/>
              <a:pPr/>
              <a:t>16/04/1433</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91F5074-C8CF-47DC-A495-49B408CCC36F}"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988840"/>
            <a:ext cx="8496944" cy="2585323"/>
          </a:xfrm>
          <a:prstGeom prst="rect">
            <a:avLst/>
          </a:prstGeom>
          <a:noFill/>
        </p:spPr>
        <p:txBody>
          <a:bodyPr wrap="square" rtlCol="1">
            <a:spAutoFit/>
          </a:bodyPr>
          <a:lstStyle/>
          <a:p>
            <a:pPr algn="ctr"/>
            <a:r>
              <a:rPr lang="ar-SA" sz="3600" dirty="0" smtClean="0">
                <a:cs typeface="PT Bold Heading" pitchFamily="2" charset="-78"/>
              </a:rPr>
              <a:t>المحاضرة الخامسة </a:t>
            </a:r>
          </a:p>
          <a:p>
            <a:pPr algn="ctr"/>
            <a:r>
              <a:rPr lang="ar-SA" sz="3600" dirty="0" smtClean="0">
                <a:cs typeface="PT Bold Heading" pitchFamily="2" charset="-78"/>
              </a:rPr>
              <a:t>تابع / الغوريون</a:t>
            </a:r>
          </a:p>
          <a:p>
            <a:pPr algn="ctr">
              <a:buFont typeface="Arial" charset="0"/>
              <a:buChar char="•"/>
            </a:pPr>
            <a:r>
              <a:rPr lang="ar-SA" sz="3600" dirty="0" smtClean="0">
                <a:cs typeface="PT Bold Heading" pitchFamily="2" charset="-78"/>
              </a:rPr>
              <a:t>أسباب فتح الغور لبلاد الهند.</a:t>
            </a:r>
          </a:p>
          <a:p>
            <a:pPr algn="ctr">
              <a:buFont typeface="Arial" charset="0"/>
              <a:buChar char="•"/>
            </a:pPr>
            <a:r>
              <a:rPr lang="ar-SA" sz="3600" dirty="0">
                <a:cs typeface="PT Bold Heading" pitchFamily="2" charset="-78"/>
              </a:rPr>
              <a:t> </a:t>
            </a:r>
            <a:r>
              <a:rPr lang="ar-SA" sz="3600" dirty="0" smtClean="0">
                <a:cs typeface="PT Bold Heading" pitchFamily="2" charset="-78"/>
              </a:rPr>
              <a:t>ضعف مملكة الغور وانهيارها.</a:t>
            </a:r>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6042680"/>
          </a:xfrm>
          <a:prstGeom prst="rect">
            <a:avLst/>
          </a:prstGeom>
          <a:noFill/>
        </p:spPr>
        <p:txBody>
          <a:bodyPr wrap="square" rtlCol="1">
            <a:spAutoFit/>
          </a:bodyPr>
          <a:lstStyle/>
          <a:p>
            <a:pPr>
              <a:buFont typeface="Arial" charset="0"/>
              <a:buChar char="•"/>
            </a:pPr>
            <a:endParaRPr lang="ar-SA" sz="2000" dirty="0" smtClean="0">
              <a:cs typeface="PT Bold Heading" pitchFamily="2" charset="-78"/>
            </a:endParaRPr>
          </a:p>
          <a:p>
            <a:pPr>
              <a:buFont typeface="Arial" charset="0"/>
              <a:buChar char="•"/>
            </a:pPr>
            <a:r>
              <a:rPr lang="ar-SA" sz="2800" u="sng" dirty="0" smtClean="0">
                <a:solidFill>
                  <a:srgbClr val="FF0000"/>
                </a:solidFill>
                <a:cs typeface="PT Bold Heading" pitchFamily="2" charset="-78"/>
              </a:rPr>
              <a:t>أسباب فتح الغور لبلاد الهند:</a:t>
            </a:r>
          </a:p>
          <a:p>
            <a:pPr>
              <a:lnSpc>
                <a:spcPts val="1000"/>
              </a:lnSpc>
            </a:pPr>
            <a:endParaRPr lang="ar-SA" sz="2000" dirty="0" smtClean="0">
              <a:cs typeface="PT Bold Heading" pitchFamily="2" charset="-78"/>
            </a:endParaRPr>
          </a:p>
          <a:p>
            <a:pPr>
              <a:buFont typeface="Arial" charset="0"/>
              <a:buChar char="•"/>
            </a:pPr>
            <a:r>
              <a:rPr lang="ar-SA" sz="2000" dirty="0">
                <a:cs typeface="PT Bold Heading" pitchFamily="2" charset="-78"/>
              </a:rPr>
              <a:t> </a:t>
            </a:r>
            <a:r>
              <a:rPr lang="ar-SA" sz="2000" dirty="0" smtClean="0">
                <a:cs typeface="PT Bold Heading" pitchFamily="2" charset="-78"/>
              </a:rPr>
              <a:t>البحث عن ميادين جديدة للتوسع، ومن الطبيعي جدًا أن تكون بلاد الهند هذا الميدان، خاصة وأن الغور كونوا لهم دولة في أفغانستان، في منطقة جبلية وعرة، واستطاعت أن تكون لها أيضًا قوة ضاربة قهرت الغزنويين، وانتزعت ممتلكاتهم في غزنة وما جاورها.</a:t>
            </a:r>
          </a:p>
          <a:p>
            <a:pPr>
              <a:lnSpc>
                <a:spcPts val="1000"/>
              </a:lnSpc>
            </a:pPr>
            <a:endParaRPr lang="ar-SA" sz="2000" dirty="0" smtClean="0">
              <a:cs typeface="PT Bold Heading" pitchFamily="2" charset="-78"/>
            </a:endParaRPr>
          </a:p>
          <a:p>
            <a:pPr>
              <a:buFont typeface="Arial" charset="0"/>
              <a:buChar char="•"/>
            </a:pPr>
            <a:r>
              <a:rPr lang="ar-SA" sz="2000" dirty="0">
                <a:cs typeface="PT Bold Heading" pitchFamily="2" charset="-78"/>
              </a:rPr>
              <a:t> </a:t>
            </a:r>
            <a:r>
              <a:rPr lang="ar-SA" sz="2000" dirty="0" smtClean="0">
                <a:cs typeface="PT Bold Heading" pitchFamily="2" charset="-78"/>
              </a:rPr>
              <a:t>ومن الأسباب التي دعت الغور للتوسع في بلاد الهند، عدم استطاعتهم الزحف إلى وسط آسيا، حيث الدولة الخوارزمية، ودولة الخِطا تقومان في هذه الجهات، ولا تمكنان الغور من التوغل في بلادهما.</a:t>
            </a:r>
          </a:p>
          <a:p>
            <a:pPr>
              <a:lnSpc>
                <a:spcPts val="1000"/>
              </a:lnSpc>
            </a:pPr>
            <a:endParaRPr lang="ar-SA" sz="2000" dirty="0" smtClean="0">
              <a:cs typeface="PT Bold Heading" pitchFamily="2" charset="-78"/>
            </a:endParaRPr>
          </a:p>
          <a:p>
            <a:pPr>
              <a:buFont typeface="Arial" charset="0"/>
              <a:buChar char="•"/>
            </a:pPr>
            <a:r>
              <a:rPr lang="ar-SA" sz="2000" dirty="0">
                <a:cs typeface="PT Bold Heading" pitchFamily="2" charset="-78"/>
              </a:rPr>
              <a:t> </a:t>
            </a:r>
            <a:r>
              <a:rPr lang="ar-SA" sz="2000" dirty="0" smtClean="0">
                <a:cs typeface="PT Bold Heading" pitchFamily="2" charset="-78"/>
              </a:rPr>
              <a:t>رغبة الغور في القضاء نهائيًا على الدولة الغزنوية، خاصة وان الغزنويين نقلوا مقر دولتهم إلى لاهور، واخذوا في العمل على تقوية أمرهم لاسترداد البلاد التي انتزعها الغور منهم في أفغانستان، فكان لابد إذن للغور من القضاء نهائيًا على آخر معاقل الغزنويين في الهند، حتى يأمنوا على دولتهم الناشئة من أي محاولة قد يبذلها الغزنويون لاسترداد أفغانستان منهم.</a:t>
            </a:r>
          </a:p>
          <a:p>
            <a:pPr>
              <a:lnSpc>
                <a:spcPts val="1000"/>
              </a:lnSpc>
            </a:pPr>
            <a:endParaRPr lang="ar-SA" sz="2000" dirty="0" smtClean="0">
              <a:cs typeface="PT Bold Heading" pitchFamily="2" charset="-78"/>
            </a:endParaRPr>
          </a:p>
          <a:p>
            <a:pPr>
              <a:buFont typeface="Arial" charset="0"/>
              <a:buChar char="•"/>
            </a:pPr>
            <a:r>
              <a:rPr lang="ar-SA" sz="1950" dirty="0">
                <a:cs typeface="PT Bold Heading" pitchFamily="2" charset="-78"/>
              </a:rPr>
              <a:t> </a:t>
            </a:r>
            <a:r>
              <a:rPr lang="ar-SA" sz="1950" dirty="0" smtClean="0">
                <a:cs typeface="PT Bold Heading" pitchFamily="2" charset="-78"/>
              </a:rPr>
              <a:t>كثرت الانقسامات والخلافات التي كانت بين أمراء بلاد الهند في الشمال، حيث أضعفتهم وأنهكت قواهم، فرأى الغور أنهم لن يواجهوا متاعب كثيرة في تحقيق سياستهم في بلاد الهند.</a:t>
            </a:r>
          </a:p>
          <a:p>
            <a:pPr>
              <a:lnSpc>
                <a:spcPts val="1000"/>
              </a:lnSpc>
            </a:pPr>
            <a:endParaRPr lang="ar-SA" sz="2000" dirty="0" smtClean="0">
              <a:cs typeface="PT Bold Heading" pitchFamily="2" charset="-78"/>
            </a:endParaRPr>
          </a:p>
          <a:p>
            <a:pPr>
              <a:buFont typeface="Arial" charset="0"/>
              <a:buChar char="•"/>
            </a:pPr>
            <a:r>
              <a:rPr lang="ar-SA" sz="2000" dirty="0">
                <a:cs typeface="PT Bold Heading" pitchFamily="2" charset="-78"/>
              </a:rPr>
              <a:t> </a:t>
            </a:r>
            <a:r>
              <a:rPr lang="ar-SA" sz="2000" dirty="0" smtClean="0">
                <a:cs typeface="PT Bold Heading" pitchFamily="2" charset="-78"/>
              </a:rPr>
              <a:t>الرغبة في نشر الإسلام، خاصة وأن الغور كانوا حديثي عهد بالإسلام، تحدوهم الرغبة والأمل في نشر الإسلام في بلاد الهند، التي لا يزال معظم سكانها على الوثنية.</a:t>
            </a:r>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1000"/>
                                        <p:tgtEl>
                                          <p:spTgt spid="4">
                                            <p:txEl>
                                              <p:pRg st="9" end="9"/>
                                            </p:txEl>
                                          </p:spTgt>
                                        </p:tgtEl>
                                      </p:cBhvr>
                                    </p:animEffect>
                                    <p:anim calcmode="lin" valueType="num">
                                      <p:cBhvr>
                                        <p:cTn id="3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Effect transition="in" filter="fade">
                                      <p:cBhvr>
                                        <p:cTn id="46" dur="1000"/>
                                        <p:tgtEl>
                                          <p:spTgt spid="4">
                                            <p:txEl>
                                              <p:pRg st="11" end="11"/>
                                            </p:txEl>
                                          </p:spTgt>
                                        </p:tgtEl>
                                      </p:cBhvr>
                                    </p:animEffect>
                                    <p:anim calcmode="lin" valueType="num">
                                      <p:cBhvr>
                                        <p:cTn id="4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88640"/>
            <a:ext cx="8568952" cy="6170920"/>
          </a:xfrm>
          <a:prstGeom prst="rect">
            <a:avLst/>
          </a:prstGeom>
          <a:noFill/>
        </p:spPr>
        <p:txBody>
          <a:bodyPr wrap="square" rtlCol="1">
            <a:spAutoFit/>
          </a:bodyPr>
          <a:lstStyle/>
          <a:p>
            <a:pPr>
              <a:buFont typeface="Arial" pitchFamily="34" charset="0"/>
              <a:buChar char="•"/>
            </a:pPr>
            <a:r>
              <a:rPr lang="ar-SA" sz="2800" u="sng" dirty="0" smtClean="0">
                <a:solidFill>
                  <a:srgbClr val="FF0000"/>
                </a:solidFill>
                <a:cs typeface="PT Bold Heading" pitchFamily="2" charset="-78"/>
              </a:rPr>
              <a:t>توسع الغور في بلاد الهند:</a:t>
            </a:r>
          </a:p>
          <a:p>
            <a:pPr>
              <a:buFontTx/>
              <a:buChar char="-"/>
            </a:pPr>
            <a:r>
              <a:rPr lang="ar-SA" sz="2400" u="sng" dirty="0" smtClean="0">
                <a:solidFill>
                  <a:srgbClr val="00B050"/>
                </a:solidFill>
                <a:cs typeface="PT Bold Heading" pitchFamily="2" charset="-78"/>
              </a:rPr>
              <a:t>القوى الموجودة في بلاد الهند وقت التوسع:</a:t>
            </a:r>
          </a:p>
          <a:p>
            <a:pPr>
              <a:buFontTx/>
              <a:buChar char="-"/>
            </a:pPr>
            <a:r>
              <a:rPr lang="ar-SA" sz="2000" dirty="0">
                <a:cs typeface="PT Bold Heading" pitchFamily="2" charset="-78"/>
              </a:rPr>
              <a:t> </a:t>
            </a:r>
            <a:r>
              <a:rPr lang="ar-SA" sz="2000" dirty="0" smtClean="0">
                <a:cs typeface="PT Bold Heading" pitchFamily="2" charset="-78"/>
              </a:rPr>
              <a:t>انقسم القسم الشمالي من الهند حينما شرع الغور في الزحف إليها، إلى ممالك متعددة منقسمة على نفسها، ومستقلة عن بعضها البعض: </a:t>
            </a:r>
          </a:p>
          <a:p>
            <a:r>
              <a:rPr lang="ar-SA" sz="2000" dirty="0" smtClean="0">
                <a:cs typeface="PT Bold Heading" pitchFamily="2" charset="-78"/>
              </a:rPr>
              <a:t>1) مملكة البنجاب ويحكمها السلطان الغزنوي خسروشاه.</a:t>
            </a:r>
          </a:p>
          <a:p>
            <a:r>
              <a:rPr lang="ar-SA" sz="2000" dirty="0" smtClean="0">
                <a:cs typeface="PT Bold Heading" pitchFamily="2" charset="-78"/>
              </a:rPr>
              <a:t>2) مملكة الملتان وتحكمها أسرة إسماعيلية من القرامطة.</a:t>
            </a:r>
          </a:p>
          <a:p>
            <a:r>
              <a:rPr lang="ar-SA" sz="2000" dirty="0" smtClean="0">
                <a:cs typeface="PT Bold Heading" pitchFamily="2" charset="-78"/>
              </a:rPr>
              <a:t>3) السند وتحكمها أسرة هندية تسمى سمارس.</a:t>
            </a:r>
          </a:p>
          <a:p>
            <a:r>
              <a:rPr lang="ar-SA" sz="1950" dirty="0" smtClean="0">
                <a:cs typeface="PT Bold Heading" pitchFamily="2" charset="-78"/>
              </a:rPr>
              <a:t>4) مملكة دهلي وأجمير، ومملكة قنوج، ومملكة جوجرات، ومملكة البنغال، ويسمى هذا القسم هندوستان، ويشمل أخصب بقاع الهند وأكثرها سكانًا، ويحكمها أمراء هنود من الراجبوتيين.</a:t>
            </a:r>
          </a:p>
          <a:p>
            <a:pPr>
              <a:buFontTx/>
              <a:buChar char="-"/>
            </a:pPr>
            <a:r>
              <a:rPr lang="ar-SA" sz="2400" u="sng" dirty="0" smtClean="0">
                <a:solidFill>
                  <a:srgbClr val="00B050"/>
                </a:solidFill>
                <a:cs typeface="PT Bold Heading" pitchFamily="2" charset="-78"/>
              </a:rPr>
              <a:t>بداية التوسع:</a:t>
            </a:r>
          </a:p>
          <a:p>
            <a:pPr>
              <a:buFontTx/>
              <a:buChar char="-"/>
            </a:pPr>
            <a:r>
              <a:rPr lang="ar-SA" sz="2000" dirty="0">
                <a:cs typeface="PT Bold Heading" pitchFamily="2" charset="-78"/>
              </a:rPr>
              <a:t> </a:t>
            </a:r>
            <a:r>
              <a:rPr lang="ar-SA" sz="2000" dirty="0" smtClean="0">
                <a:cs typeface="PT Bold Heading" pitchFamily="2" charset="-78"/>
              </a:rPr>
              <a:t>سار الغور بقيادة السلطان غياث الدين إلى الملتان في عام 570هـ، واستولوا عليها. ثم ضم بشاور إلى دولته.</a:t>
            </a:r>
          </a:p>
          <a:p>
            <a:pPr>
              <a:buFontTx/>
              <a:buChar char="-"/>
            </a:pPr>
            <a:r>
              <a:rPr lang="ar-SA" sz="2000" dirty="0">
                <a:cs typeface="PT Bold Heading" pitchFamily="2" charset="-78"/>
              </a:rPr>
              <a:t> </a:t>
            </a:r>
            <a:r>
              <a:rPr lang="ar-SA" sz="2000" dirty="0" smtClean="0">
                <a:cs typeface="PT Bold Heading" pitchFamily="2" charset="-78"/>
              </a:rPr>
              <a:t>بعد ذلك قصد السلطان الغوري لاهور، وتصدى له السلطان خسروشاه وأوقع به الهزيمة، فاتجه سلطان الغور إلى </a:t>
            </a:r>
            <a:r>
              <a:rPr lang="ar-SA" sz="2000" dirty="0" smtClean="0">
                <a:solidFill>
                  <a:srgbClr val="C00000"/>
                </a:solidFill>
                <a:cs typeface="PT Bold Heading" pitchFamily="2" charset="-78"/>
              </a:rPr>
              <a:t>سيالكوت</a:t>
            </a:r>
            <a:r>
              <a:rPr lang="ar-SA" sz="2000" dirty="0" smtClean="0">
                <a:cs typeface="PT Bold Heading" pitchFamily="2" charset="-78"/>
              </a:rPr>
              <a:t> وانتزعها، واتخذها قاعدة لشن الغارات على لاهور، وبعد عدة سنوات استطاع السلطان الغوري الاستيلاء على لاهور، وبسقوطها اكتملت سيطرة الغور على إقليم البنجاب بأكمله.</a:t>
            </a:r>
          </a:p>
          <a:p>
            <a:pPr>
              <a:buFontTx/>
              <a:buChar char="-"/>
            </a:pPr>
            <a:r>
              <a:rPr lang="ar-SA" sz="1950" dirty="0" smtClean="0">
                <a:cs typeface="PT Bold Heading" pitchFamily="2" charset="-78"/>
              </a:rPr>
              <a:t> لما أتم السلطان غياث الدين ضم بلاد السند والبنجاب إلى حوزته، عهد إلى أخيه شهاب الدين، بحكم هذه البلاد، نيابة عنه فأتخذ من لاهور مركزًا له، وعمل شهاب الدين على تثبيت أقدام الغور فيها وتوسيع ممتلكاتهم في الهند.</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fade">
                                      <p:cBhvr>
                                        <p:cTn id="36" dur="1000"/>
                                        <p:tgtEl>
                                          <p:spTgt spid="4">
                                            <p:txEl>
                                              <p:pRg st="4" end="4"/>
                                            </p:txEl>
                                          </p:spTgt>
                                        </p:tgtEl>
                                      </p:cBhvr>
                                    </p:animEffect>
                                    <p:anim calcmode="lin" valueType="num">
                                      <p:cBhvr>
                                        <p:cTn id="3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Effect transition="in" filter="fade">
                                      <p:cBhvr>
                                        <p:cTn id="44" dur="1000"/>
                                        <p:tgtEl>
                                          <p:spTgt spid="4">
                                            <p:txEl>
                                              <p:pRg st="5" end="5"/>
                                            </p:txEl>
                                          </p:spTgt>
                                        </p:tgtEl>
                                      </p:cBhvr>
                                    </p:animEffect>
                                    <p:anim calcmode="lin" valueType="num">
                                      <p:cBhvr>
                                        <p:cTn id="4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nodeType="clickEffect">
                                  <p:stCondLst>
                                    <p:cond delay="0"/>
                                  </p:stCondLst>
                                  <p:childTnLst>
                                    <p:set>
                                      <p:cBhvr>
                                        <p:cTn id="51" dur="1" fill="hold">
                                          <p:stCondLst>
                                            <p:cond delay="0"/>
                                          </p:stCondLst>
                                        </p:cTn>
                                        <p:tgtEl>
                                          <p:spTgt spid="4">
                                            <p:txEl>
                                              <p:pRg st="6" end="6"/>
                                            </p:txEl>
                                          </p:spTgt>
                                        </p:tgtEl>
                                        <p:attrNameLst>
                                          <p:attrName>style.visibility</p:attrName>
                                        </p:attrNameLst>
                                      </p:cBhvr>
                                      <p:to>
                                        <p:strVal val="visible"/>
                                      </p:to>
                                    </p:set>
                                    <p:animEffect transition="in" filter="fade">
                                      <p:cBhvr>
                                        <p:cTn id="52" dur="1000"/>
                                        <p:tgtEl>
                                          <p:spTgt spid="4">
                                            <p:txEl>
                                              <p:pRg st="6" end="6"/>
                                            </p:txEl>
                                          </p:spTgt>
                                        </p:tgtEl>
                                      </p:cBhvr>
                                    </p:animEffect>
                                    <p:anim calcmode="lin" valueType="num">
                                      <p:cBhvr>
                                        <p:cTn id="5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4">
                                            <p:txEl>
                                              <p:pRg st="7" end="7"/>
                                            </p:txEl>
                                          </p:spTgt>
                                        </p:tgtEl>
                                        <p:attrNameLst>
                                          <p:attrName>style.visibility</p:attrName>
                                        </p:attrNameLst>
                                      </p:cBhvr>
                                      <p:to>
                                        <p:strVal val="visible"/>
                                      </p:to>
                                    </p:set>
                                    <p:anim calcmode="lin" valueType="num">
                                      <p:cBhvr>
                                        <p:cTn id="60"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4">
                                            <p:txEl>
                                              <p:p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nodeType="clickEffect">
                                  <p:stCondLst>
                                    <p:cond delay="0"/>
                                  </p:stCondLst>
                                  <p:childTnLst>
                                    <p:set>
                                      <p:cBhvr>
                                        <p:cTn id="66" dur="1" fill="hold">
                                          <p:stCondLst>
                                            <p:cond delay="0"/>
                                          </p:stCondLst>
                                        </p:cTn>
                                        <p:tgtEl>
                                          <p:spTgt spid="4">
                                            <p:txEl>
                                              <p:pRg st="8" end="8"/>
                                            </p:txEl>
                                          </p:spTgt>
                                        </p:tgtEl>
                                        <p:attrNameLst>
                                          <p:attrName>style.visibility</p:attrName>
                                        </p:attrNameLst>
                                      </p:cBhvr>
                                      <p:to>
                                        <p:strVal val="visible"/>
                                      </p:to>
                                    </p:set>
                                    <p:anim calcmode="lin" valueType="num">
                                      <p:cBhvr>
                                        <p:cTn id="6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4">
                                            <p:txEl>
                                              <p:pRg st="8" end="8"/>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nodeType="clickEffect">
                                  <p:stCondLst>
                                    <p:cond delay="0"/>
                                  </p:stCondLst>
                                  <p:childTnLst>
                                    <p:set>
                                      <p:cBhvr>
                                        <p:cTn id="73" dur="1" fill="hold">
                                          <p:stCondLst>
                                            <p:cond delay="0"/>
                                          </p:stCondLst>
                                        </p:cTn>
                                        <p:tgtEl>
                                          <p:spTgt spid="4">
                                            <p:txEl>
                                              <p:pRg st="9" end="9"/>
                                            </p:txEl>
                                          </p:spTgt>
                                        </p:tgtEl>
                                        <p:attrNameLst>
                                          <p:attrName>style.visibility</p:attrName>
                                        </p:attrNameLst>
                                      </p:cBhvr>
                                      <p:to>
                                        <p:strVal val="visible"/>
                                      </p:to>
                                    </p:set>
                                    <p:anim calcmode="lin" valueType="num">
                                      <p:cBhvr>
                                        <p:cTn id="74"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5"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6" dur="500"/>
                                        <p:tgtEl>
                                          <p:spTgt spid="4">
                                            <p:txEl>
                                              <p:pRg st="9" end="9"/>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0" fill="hold" nodeType="clickEffect">
                                  <p:stCondLst>
                                    <p:cond delay="0"/>
                                  </p:stCondLst>
                                  <p:childTnLst>
                                    <p:set>
                                      <p:cBhvr>
                                        <p:cTn id="80" dur="1" fill="hold">
                                          <p:stCondLst>
                                            <p:cond delay="0"/>
                                          </p:stCondLst>
                                        </p:cTn>
                                        <p:tgtEl>
                                          <p:spTgt spid="4">
                                            <p:txEl>
                                              <p:pRg st="10" end="10"/>
                                            </p:txEl>
                                          </p:spTgt>
                                        </p:tgtEl>
                                        <p:attrNameLst>
                                          <p:attrName>style.visibility</p:attrName>
                                        </p:attrNameLst>
                                      </p:cBhvr>
                                      <p:to>
                                        <p:strVal val="visible"/>
                                      </p:to>
                                    </p:set>
                                    <p:anim calcmode="lin" valueType="num">
                                      <p:cBhvr>
                                        <p:cTn id="81"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82"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83"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40439"/>
            <a:ext cx="8640960" cy="6919843"/>
          </a:xfrm>
          <a:prstGeom prst="rect">
            <a:avLst/>
          </a:prstGeom>
        </p:spPr>
        <p:txBody>
          <a:bodyPr wrap="square">
            <a:spAutoFit/>
          </a:bodyPr>
          <a:lstStyle/>
          <a:p>
            <a:pPr>
              <a:lnSpc>
                <a:spcPts val="1000"/>
              </a:lnSpc>
              <a:buFontTx/>
              <a:buChar char="-"/>
            </a:pPr>
            <a:endParaRPr lang="ar-SA" sz="2000" dirty="0" smtClean="0">
              <a:cs typeface="PT Bold Heading" pitchFamily="2" charset="-78"/>
            </a:endParaRPr>
          </a:p>
          <a:p>
            <a:pPr>
              <a:buFontTx/>
              <a:buChar char="-"/>
            </a:pPr>
            <a:r>
              <a:rPr lang="ar-SA" sz="2400" u="sng" dirty="0" smtClean="0">
                <a:solidFill>
                  <a:srgbClr val="00B050"/>
                </a:solidFill>
                <a:cs typeface="PT Bold Heading" pitchFamily="2" charset="-78"/>
              </a:rPr>
              <a:t> ردة فعل أمراء الهند:</a:t>
            </a:r>
          </a:p>
          <a:p>
            <a:pPr>
              <a:lnSpc>
                <a:spcPts val="1000"/>
              </a:lnSpc>
              <a:buFontTx/>
              <a:buChar char="-"/>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 فطن الأمراء الراجبوتيين إلى خطر الغور، وخشوا من ازدياد نفوذهم، ورأوا في ذلك خطرًا يهدد سلطانهم، فتحالفوا فيما بينهم، ونسوا خلافاتهم، وعقدوا العزم على طرد الغور من بلاد الهند، قبل أن يهاجموا ديارهم، وينتزعوا بلادهم،</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في سنة 587هـ، حشد الأمراء الراجبوتيين  قواتهم عند </a:t>
            </a:r>
            <a:r>
              <a:rPr lang="ar-SA" sz="2000" dirty="0" smtClean="0">
                <a:solidFill>
                  <a:srgbClr val="C00000"/>
                </a:solidFill>
                <a:cs typeface="PT Bold Heading" pitchFamily="2" charset="-78"/>
              </a:rPr>
              <a:t>سرهند</a:t>
            </a:r>
            <a:r>
              <a:rPr lang="ar-SA" sz="2000" dirty="0" smtClean="0">
                <a:cs typeface="PT Bold Heading" pitchFamily="2" charset="-78"/>
              </a:rPr>
              <a:t> على حدود البنجاب الشرقية، واستنفروا الهنادكة للانضمام إليهم .</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لما علم شهاب الدين بنواياهم نحوه وتجمعهم لملاقاته، سار إليهم على راس جيش كبير، ودارت معركة عنيفة بين الفريقين عند </a:t>
            </a:r>
            <a:r>
              <a:rPr lang="ar-SA" sz="2000" dirty="0" smtClean="0">
                <a:solidFill>
                  <a:srgbClr val="C00000"/>
                </a:solidFill>
                <a:cs typeface="PT Bold Heading" pitchFamily="2" charset="-78"/>
              </a:rPr>
              <a:t>تارين، </a:t>
            </a:r>
            <a:r>
              <a:rPr lang="ar-SA" sz="2000" dirty="0" smtClean="0">
                <a:cs typeface="PT Bold Heading" pitchFamily="2" charset="-78"/>
              </a:rPr>
              <a:t>انتهت بانتصار الهنادكة على الغور ، وقتلوا واسروا كثير من المسلمين، واصيب شهاب الدين بجراح شديدة، وكاد أن يلقي مصرعه لولا أن بعض جنده حمله إلى خارج ميدان القتال .</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كان من الطبيعي أن لا يتغاضَ السلطان غياث الدين عن هزيمة جنده في الهند، فأعد جيشً مكونًا من مائة وعشرين ألف مقاتل من الأفغان والأتراك والفرس، لإخضاع الهنادكة ، واعادة نفوذ الغور إلى ما كان عليه من القوة والغلبة.</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استمر إعداد هذا الجيش عامًا كاملاً، بعدها سار إلى الهند بقيادة شهاب الدين، والتقى بأعدائه في نفس الموضع الذي نشبت فيه معركة العام السابق، وعلى الرغم من التفوق العددي للهنادكة، واستخدامهم الفيلة في الحرب، إلا أن قوات الغور أحرزوا انتصارًا عظيمًا على الهنادكة، وقتلوا الكثير منهم ، من بينهم بعض الأمراء كأمير أجمير ، وغنم الغور مغانم كثيرة.</a:t>
            </a:r>
          </a:p>
          <a:p>
            <a:endParaRPr lang="ar-SA"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anim calcmode="lin" valueType="num">
                                      <p:cBhvr>
                                        <p:cTn id="43"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5"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6632"/>
            <a:ext cx="8640960" cy="6129883"/>
          </a:xfrm>
          <a:prstGeom prst="rect">
            <a:avLst/>
          </a:prstGeom>
        </p:spPr>
        <p:txBody>
          <a:bodyPr wrap="square">
            <a:spAutoFit/>
          </a:bodyPr>
          <a:lstStyle/>
          <a:p>
            <a:pPr>
              <a:buFontTx/>
              <a:buChar char="-"/>
            </a:pPr>
            <a:endParaRPr lang="ar-SA" sz="2400" u="sng" dirty="0" smtClean="0">
              <a:solidFill>
                <a:srgbClr val="FF0000"/>
              </a:solidFill>
              <a:cs typeface="PT Bold Heading" pitchFamily="2" charset="-78"/>
            </a:endParaRPr>
          </a:p>
          <a:p>
            <a:pPr>
              <a:buFontTx/>
              <a:buChar char="-"/>
            </a:pPr>
            <a:r>
              <a:rPr lang="ar-SA" sz="2400" u="sng" dirty="0" smtClean="0">
                <a:solidFill>
                  <a:srgbClr val="FF0000"/>
                </a:solidFill>
                <a:cs typeface="PT Bold Heading" pitchFamily="2" charset="-78"/>
              </a:rPr>
              <a:t>نتائج هذه  المعركة:</a:t>
            </a:r>
          </a:p>
          <a:p>
            <a:pPr>
              <a:lnSpc>
                <a:spcPts val="1000"/>
              </a:lnSpc>
            </a:pPr>
            <a:endParaRPr lang="ar-SA" sz="2400" dirty="0" smtClean="0">
              <a:solidFill>
                <a:srgbClr val="FF0000"/>
              </a:solidFill>
              <a:cs typeface="PT Bold Heading" pitchFamily="2" charset="-78"/>
            </a:endParaRPr>
          </a:p>
          <a:p>
            <a:r>
              <a:rPr lang="ar-SA" sz="2000" dirty="0" smtClean="0">
                <a:cs typeface="PT Bold Heading" pitchFamily="2" charset="-78"/>
              </a:rPr>
              <a:t>1- تقلص نفوذ وسلطان أمراء الراجبوتيين .</a:t>
            </a:r>
          </a:p>
          <a:p>
            <a:pPr>
              <a:lnSpc>
                <a:spcPts val="1000"/>
              </a:lnSpc>
            </a:pPr>
            <a:endParaRPr lang="ar-SA" sz="2000" dirty="0" smtClean="0">
              <a:cs typeface="PT Bold Heading" pitchFamily="2" charset="-78"/>
            </a:endParaRPr>
          </a:p>
          <a:p>
            <a:r>
              <a:rPr lang="ar-SA" sz="2000" dirty="0" smtClean="0">
                <a:cs typeface="PT Bold Heading" pitchFamily="2" charset="-78"/>
              </a:rPr>
              <a:t>2- امتد نفوذ سلطان الغور إلى بلاد </a:t>
            </a:r>
            <a:r>
              <a:rPr lang="ar-SA" sz="2000" dirty="0" smtClean="0">
                <a:solidFill>
                  <a:srgbClr val="C00000"/>
                </a:solidFill>
                <a:cs typeface="PT Bold Heading" pitchFamily="2" charset="-78"/>
              </a:rPr>
              <a:t>سروستي، وسمنه، وكهرام، وهنسا، وآجمير.</a:t>
            </a:r>
          </a:p>
          <a:p>
            <a:pPr>
              <a:lnSpc>
                <a:spcPts val="1000"/>
              </a:lnSpc>
            </a:pPr>
            <a:endParaRPr lang="ar-SA" sz="2000" dirty="0" smtClean="0">
              <a:cs typeface="PT Bold Heading" pitchFamily="2" charset="-78"/>
            </a:endParaRPr>
          </a:p>
          <a:p>
            <a:r>
              <a:rPr lang="ar-SA" sz="2000" dirty="0" smtClean="0">
                <a:cs typeface="PT Bold Heading" pitchFamily="2" charset="-78"/>
              </a:rPr>
              <a:t>3- حطم شهاب الدين الأصنام في هذه البلاد التي امتلكها.</a:t>
            </a:r>
          </a:p>
          <a:p>
            <a:pPr>
              <a:lnSpc>
                <a:spcPts val="1000"/>
              </a:lnSpc>
            </a:pPr>
            <a:endParaRPr lang="ar-SA" sz="2000" dirty="0" smtClean="0">
              <a:cs typeface="PT Bold Heading" pitchFamily="2" charset="-78"/>
            </a:endParaRPr>
          </a:p>
          <a:p>
            <a:r>
              <a:rPr lang="ar-SA" sz="2000" dirty="0" smtClean="0">
                <a:cs typeface="PT Bold Heading" pitchFamily="2" charset="-78"/>
              </a:rPr>
              <a:t>4- شيد مساجد يذكر فيها اسم الله، وحطم معابد الشرك.</a:t>
            </a:r>
          </a:p>
          <a:p>
            <a:pPr>
              <a:lnSpc>
                <a:spcPts val="1000"/>
              </a:lnSpc>
            </a:pPr>
            <a:endParaRPr lang="ar-SA" sz="2000" dirty="0" smtClean="0">
              <a:cs typeface="PT Bold Heading" pitchFamily="2" charset="-78"/>
            </a:endParaRPr>
          </a:p>
          <a:p>
            <a:r>
              <a:rPr lang="ar-SA" sz="2000" dirty="0" smtClean="0">
                <a:cs typeface="PT Bold Heading" pitchFamily="2" charset="-78"/>
              </a:rPr>
              <a:t>5- اصبح الطريق مفتوح أمام الغور للزحف إلى دهلي.</a:t>
            </a:r>
          </a:p>
          <a:p>
            <a:pPr>
              <a:lnSpc>
                <a:spcPts val="1000"/>
              </a:lnSpc>
            </a:pPr>
            <a:endParaRPr lang="ar-SA" sz="2000" dirty="0" smtClean="0">
              <a:cs typeface="PT Bold Heading" pitchFamily="2" charset="-78"/>
            </a:endParaRPr>
          </a:p>
          <a:p>
            <a:r>
              <a:rPr lang="ar-SA" sz="2000" dirty="0" smtClean="0">
                <a:cs typeface="PT Bold Heading" pitchFamily="2" charset="-78"/>
              </a:rPr>
              <a:t>6- اتسعت دولة الغور في الهند حتى اقتربت من حدود الصين شرقًا.</a:t>
            </a:r>
          </a:p>
          <a:p>
            <a:pPr>
              <a:lnSpc>
                <a:spcPts val="1000"/>
              </a:lnSpc>
            </a:pPr>
            <a:endParaRPr lang="ar-SA" sz="2000" dirty="0" smtClean="0">
              <a:cs typeface="PT Bold Heading" pitchFamily="2" charset="-78"/>
            </a:endParaRPr>
          </a:p>
          <a:p>
            <a:pPr>
              <a:buFont typeface="Arial" pitchFamily="34" charset="0"/>
              <a:buChar char="•"/>
            </a:pPr>
            <a:r>
              <a:rPr lang="ar-SA" sz="2400" u="sng" dirty="0" smtClean="0">
                <a:solidFill>
                  <a:srgbClr val="00B050"/>
                </a:solidFill>
                <a:cs typeface="PT Bold Heading" pitchFamily="2" charset="-78"/>
              </a:rPr>
              <a:t>أعمال قطب الدين أيبك:</a:t>
            </a:r>
          </a:p>
          <a:p>
            <a:pPr>
              <a:lnSpc>
                <a:spcPts val="1000"/>
              </a:lnSpc>
            </a:pPr>
            <a:endParaRPr lang="ar-SA" sz="2400" u="sng" dirty="0" smtClean="0">
              <a:solidFill>
                <a:srgbClr val="00B050"/>
              </a:solidFill>
              <a:cs typeface="PT Bold Heading" pitchFamily="2" charset="-78"/>
            </a:endParaRPr>
          </a:p>
          <a:p>
            <a:r>
              <a:rPr lang="ar-SA" sz="2000" dirty="0" smtClean="0">
                <a:cs typeface="PT Bold Heading" pitchFamily="2" charset="-78"/>
              </a:rPr>
              <a:t>1-عهد شهاب الدين الغوري، إلى مملوكه قطب الدين أيبك بحكم البلاد الهندية التي دخلت في دائرة نفوذه نيابة عنه، وعاد إلى غزنة، فجعل أيبك من دهلي قاعدة لحكمه في بلاد الهند، بدلاً من لاهور التي تبعد عن ممتلكات الغور في بلاد الهند.</a:t>
            </a:r>
          </a:p>
          <a:p>
            <a:pPr>
              <a:lnSpc>
                <a:spcPts val="1000"/>
              </a:lnSpc>
            </a:pPr>
            <a:endParaRPr lang="ar-SA" sz="2000" dirty="0" smtClean="0">
              <a:cs typeface="PT Bold Heading" pitchFamily="2" charset="-78"/>
            </a:endParaRPr>
          </a:p>
          <a:p>
            <a:r>
              <a:rPr lang="ar-SA" sz="1900" b="1" dirty="0" smtClean="0">
                <a:cs typeface="PT Bold Heading" pitchFamily="2" charset="-78"/>
              </a:rPr>
              <a:t>2- على أن الأمراء الهنادكة لم يلبثوا أن أعدوا عدتهم، وتأهبوا لطرد الغور من بلادهم، بعد أن عظم أمرهم في بلاد الهند. فواتتهم الفرصة حين نمى إلى علمهم، عودة شهاب الدين إلى غزنة، فاتحدوا بقيادة </a:t>
            </a:r>
            <a:r>
              <a:rPr lang="ar-SA" sz="1900" b="1" dirty="0" smtClean="0">
                <a:solidFill>
                  <a:srgbClr val="C00000"/>
                </a:solidFill>
                <a:cs typeface="PT Bold Heading" pitchFamily="2" charset="-78"/>
              </a:rPr>
              <a:t>راجا قنوج جايا جندار</a:t>
            </a:r>
            <a:r>
              <a:rPr lang="ar-SA" sz="1900" b="1" dirty="0" smtClean="0">
                <a:cs typeface="PT Bold Heading" pitchFamily="2" charset="-78"/>
              </a:rPr>
              <a:t>، ومملكته تمتد من وراء دهلي ، حتى حدود بنارس.</a:t>
            </a:r>
          </a:p>
          <a:p>
            <a:pPr>
              <a:lnSpc>
                <a:spcPts val="1000"/>
              </a:lnSpc>
            </a:pPr>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1000"/>
                                        <p:tgtEl>
                                          <p:spTgt spid="2">
                                            <p:txEl>
                                              <p:pRg st="5" end="5"/>
                                            </p:txEl>
                                          </p:spTgt>
                                        </p:tgtEl>
                                      </p:cBhvr>
                                    </p:animEffect>
                                    <p:anim calcmode="lin" valueType="num">
                                      <p:cBhvr>
                                        <p:cTn id="2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fade">
                                      <p:cBhvr>
                                        <p:cTn id="30" dur="1000"/>
                                        <p:tgtEl>
                                          <p:spTgt spid="2">
                                            <p:txEl>
                                              <p:pRg st="7" end="7"/>
                                            </p:txEl>
                                          </p:spTgt>
                                        </p:tgtEl>
                                      </p:cBhvr>
                                    </p:animEffect>
                                    <p:anim calcmode="lin" valueType="num">
                                      <p:cBhvr>
                                        <p:cTn id="31"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2">
                                            <p:txEl>
                                              <p:pRg st="9" end="9"/>
                                            </p:txEl>
                                          </p:spTgt>
                                        </p:tgtEl>
                                        <p:attrNameLst>
                                          <p:attrName>style.visibility</p:attrName>
                                        </p:attrNameLst>
                                      </p:cBhvr>
                                      <p:to>
                                        <p:strVal val="visible"/>
                                      </p:to>
                                    </p:set>
                                    <p:animEffect transition="in" filter="fade">
                                      <p:cBhvr>
                                        <p:cTn id="38" dur="1000"/>
                                        <p:tgtEl>
                                          <p:spTgt spid="2">
                                            <p:txEl>
                                              <p:pRg st="9" end="9"/>
                                            </p:txEl>
                                          </p:spTgt>
                                        </p:tgtEl>
                                      </p:cBhvr>
                                    </p:animEffect>
                                    <p:anim calcmode="lin" valueType="num">
                                      <p:cBhvr>
                                        <p:cTn id="3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2">
                                            <p:txEl>
                                              <p:pRg st="11" end="11"/>
                                            </p:txEl>
                                          </p:spTgt>
                                        </p:tgtEl>
                                        <p:attrNameLst>
                                          <p:attrName>style.visibility</p:attrName>
                                        </p:attrNameLst>
                                      </p:cBhvr>
                                      <p:to>
                                        <p:strVal val="visible"/>
                                      </p:to>
                                    </p:set>
                                    <p:animEffect transition="in" filter="fade">
                                      <p:cBhvr>
                                        <p:cTn id="46" dur="1000"/>
                                        <p:tgtEl>
                                          <p:spTgt spid="2">
                                            <p:txEl>
                                              <p:pRg st="11" end="11"/>
                                            </p:txEl>
                                          </p:spTgt>
                                        </p:tgtEl>
                                      </p:cBhvr>
                                    </p:animEffect>
                                    <p:anim calcmode="lin" valueType="num">
                                      <p:cBhvr>
                                        <p:cTn id="47"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2">
                                            <p:txEl>
                                              <p:pRg st="11" end="11"/>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2">
                                            <p:txEl>
                                              <p:pRg st="13" end="13"/>
                                            </p:txEl>
                                          </p:spTgt>
                                        </p:tgtEl>
                                        <p:attrNameLst>
                                          <p:attrName>style.visibility</p:attrName>
                                        </p:attrNameLst>
                                      </p:cBhvr>
                                      <p:to>
                                        <p:strVal val="visible"/>
                                      </p:to>
                                    </p:set>
                                    <p:animEffect transition="in" filter="fade">
                                      <p:cBhvr>
                                        <p:cTn id="54" dur="1000"/>
                                        <p:tgtEl>
                                          <p:spTgt spid="2">
                                            <p:txEl>
                                              <p:pRg st="13" end="13"/>
                                            </p:txEl>
                                          </p:spTgt>
                                        </p:tgtEl>
                                      </p:cBhvr>
                                    </p:animEffect>
                                    <p:anim calcmode="lin" valueType="num">
                                      <p:cBhvr>
                                        <p:cTn id="55"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2">
                                            <p:txEl>
                                              <p:pRg st="13" end="13"/>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53" presetClass="entr" presetSubtype="0" fill="hold" nodeType="clickEffect">
                                  <p:stCondLst>
                                    <p:cond delay="0"/>
                                  </p:stCondLst>
                                  <p:childTnLst>
                                    <p:set>
                                      <p:cBhvr>
                                        <p:cTn id="61" dur="1" fill="hold">
                                          <p:stCondLst>
                                            <p:cond delay="0"/>
                                          </p:stCondLst>
                                        </p:cTn>
                                        <p:tgtEl>
                                          <p:spTgt spid="2">
                                            <p:txEl>
                                              <p:pRg st="15" end="15"/>
                                            </p:txEl>
                                          </p:spTgt>
                                        </p:tgtEl>
                                        <p:attrNameLst>
                                          <p:attrName>style.visibility</p:attrName>
                                        </p:attrNameLst>
                                      </p:cBhvr>
                                      <p:to>
                                        <p:strVal val="visible"/>
                                      </p:to>
                                    </p:set>
                                    <p:anim calcmode="lin" valueType="num">
                                      <p:cBhvr>
                                        <p:cTn id="62" dur="500" fill="hold"/>
                                        <p:tgtEl>
                                          <p:spTgt spid="2">
                                            <p:txEl>
                                              <p:pRg st="15" end="15"/>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15" end="15"/>
                                            </p:txEl>
                                          </p:spTgt>
                                        </p:tgtEl>
                                        <p:attrNameLst>
                                          <p:attrName>ppt_h</p:attrName>
                                        </p:attrNameLst>
                                      </p:cBhvr>
                                      <p:tavLst>
                                        <p:tav tm="0">
                                          <p:val>
                                            <p:fltVal val="0"/>
                                          </p:val>
                                        </p:tav>
                                        <p:tav tm="100000">
                                          <p:val>
                                            <p:strVal val="#ppt_h"/>
                                          </p:val>
                                        </p:tav>
                                      </p:tavLst>
                                    </p:anim>
                                    <p:animEffect transition="in" filter="fade">
                                      <p:cBhvr>
                                        <p:cTn id="64" dur="500"/>
                                        <p:tgtEl>
                                          <p:spTgt spid="2">
                                            <p:txEl>
                                              <p:pRg st="15" end="15"/>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0" fill="hold" nodeType="clickEffect">
                                  <p:stCondLst>
                                    <p:cond delay="0"/>
                                  </p:stCondLst>
                                  <p:childTnLst>
                                    <p:set>
                                      <p:cBhvr>
                                        <p:cTn id="68" dur="1" fill="hold">
                                          <p:stCondLst>
                                            <p:cond delay="0"/>
                                          </p:stCondLst>
                                        </p:cTn>
                                        <p:tgtEl>
                                          <p:spTgt spid="2">
                                            <p:txEl>
                                              <p:pRg st="17" end="17"/>
                                            </p:txEl>
                                          </p:spTgt>
                                        </p:tgtEl>
                                        <p:attrNameLst>
                                          <p:attrName>style.visibility</p:attrName>
                                        </p:attrNameLst>
                                      </p:cBhvr>
                                      <p:to>
                                        <p:strVal val="visible"/>
                                      </p:to>
                                    </p:set>
                                    <p:anim calcmode="lin" valueType="num">
                                      <p:cBhvr>
                                        <p:cTn id="69" dur="500" fill="hold"/>
                                        <p:tgtEl>
                                          <p:spTgt spid="2">
                                            <p:txEl>
                                              <p:pRg st="17" end="17"/>
                                            </p:txEl>
                                          </p:spTgt>
                                        </p:tgtEl>
                                        <p:attrNameLst>
                                          <p:attrName>ppt_w</p:attrName>
                                        </p:attrNameLst>
                                      </p:cBhvr>
                                      <p:tavLst>
                                        <p:tav tm="0">
                                          <p:val>
                                            <p:fltVal val="0"/>
                                          </p:val>
                                        </p:tav>
                                        <p:tav tm="100000">
                                          <p:val>
                                            <p:strVal val="#ppt_w"/>
                                          </p:val>
                                        </p:tav>
                                      </p:tavLst>
                                    </p:anim>
                                    <p:anim calcmode="lin" valueType="num">
                                      <p:cBhvr>
                                        <p:cTn id="70" dur="500" fill="hold"/>
                                        <p:tgtEl>
                                          <p:spTgt spid="2">
                                            <p:txEl>
                                              <p:pRg st="17" end="17"/>
                                            </p:txEl>
                                          </p:spTgt>
                                        </p:tgtEl>
                                        <p:attrNameLst>
                                          <p:attrName>ppt_h</p:attrName>
                                        </p:attrNameLst>
                                      </p:cBhvr>
                                      <p:tavLst>
                                        <p:tav tm="0">
                                          <p:val>
                                            <p:fltVal val="0"/>
                                          </p:val>
                                        </p:tav>
                                        <p:tav tm="100000">
                                          <p:val>
                                            <p:strVal val="#ppt_h"/>
                                          </p:val>
                                        </p:tav>
                                      </p:tavLst>
                                    </p:anim>
                                    <p:animEffect transition="in" filter="fade">
                                      <p:cBhvr>
                                        <p:cTn id="71" dur="500"/>
                                        <p:tgtEl>
                                          <p:spTgt spid="2">
                                            <p:txEl>
                                              <p:pRg st="17" end="1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0" fill="hold" nodeType="clickEffect">
                                  <p:stCondLst>
                                    <p:cond delay="0"/>
                                  </p:stCondLst>
                                  <p:childTnLst>
                                    <p:set>
                                      <p:cBhvr>
                                        <p:cTn id="75" dur="1" fill="hold">
                                          <p:stCondLst>
                                            <p:cond delay="0"/>
                                          </p:stCondLst>
                                        </p:cTn>
                                        <p:tgtEl>
                                          <p:spTgt spid="2">
                                            <p:txEl>
                                              <p:pRg st="19" end="19"/>
                                            </p:txEl>
                                          </p:spTgt>
                                        </p:tgtEl>
                                        <p:attrNameLst>
                                          <p:attrName>style.visibility</p:attrName>
                                        </p:attrNameLst>
                                      </p:cBhvr>
                                      <p:to>
                                        <p:strVal val="visible"/>
                                      </p:to>
                                    </p:set>
                                    <p:anim calcmode="lin" valueType="num">
                                      <p:cBhvr>
                                        <p:cTn id="76" dur="500" fill="hold"/>
                                        <p:tgtEl>
                                          <p:spTgt spid="2">
                                            <p:txEl>
                                              <p:pRg st="19" end="19"/>
                                            </p:txEl>
                                          </p:spTgt>
                                        </p:tgtEl>
                                        <p:attrNameLst>
                                          <p:attrName>ppt_w</p:attrName>
                                        </p:attrNameLst>
                                      </p:cBhvr>
                                      <p:tavLst>
                                        <p:tav tm="0">
                                          <p:val>
                                            <p:fltVal val="0"/>
                                          </p:val>
                                        </p:tav>
                                        <p:tav tm="100000">
                                          <p:val>
                                            <p:strVal val="#ppt_w"/>
                                          </p:val>
                                        </p:tav>
                                      </p:tavLst>
                                    </p:anim>
                                    <p:anim calcmode="lin" valueType="num">
                                      <p:cBhvr>
                                        <p:cTn id="77" dur="500" fill="hold"/>
                                        <p:tgtEl>
                                          <p:spTgt spid="2">
                                            <p:txEl>
                                              <p:pRg st="19" end="19"/>
                                            </p:txEl>
                                          </p:spTgt>
                                        </p:tgtEl>
                                        <p:attrNameLst>
                                          <p:attrName>ppt_h</p:attrName>
                                        </p:attrNameLst>
                                      </p:cBhvr>
                                      <p:tavLst>
                                        <p:tav tm="0">
                                          <p:val>
                                            <p:fltVal val="0"/>
                                          </p:val>
                                        </p:tav>
                                        <p:tav tm="100000">
                                          <p:val>
                                            <p:strVal val="#ppt_h"/>
                                          </p:val>
                                        </p:tav>
                                      </p:tavLst>
                                    </p:anim>
                                    <p:animEffect transition="in" filter="fade">
                                      <p:cBhvr>
                                        <p:cTn id="78" dur="500"/>
                                        <p:tgtEl>
                                          <p:spTgt spid="2">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960" cy="4221669"/>
          </a:xfrm>
          <a:prstGeom prst="rect">
            <a:avLst/>
          </a:prstGeom>
          <a:noFill/>
        </p:spPr>
        <p:txBody>
          <a:bodyPr wrap="square" rtlCol="1">
            <a:spAutoFit/>
          </a:bodyPr>
          <a:lstStyle/>
          <a:p>
            <a:pPr>
              <a:buFontTx/>
              <a:buChar char="-"/>
            </a:pPr>
            <a:endParaRPr lang="ar-SA" sz="2000" dirty="0" smtClean="0">
              <a:cs typeface="PT Bold Heading" pitchFamily="2" charset="-78"/>
            </a:endParaRPr>
          </a:p>
          <a:p>
            <a:pPr>
              <a:buFontTx/>
              <a:buChar char="-"/>
            </a:pPr>
            <a:endParaRPr lang="ar-SA" sz="2000" dirty="0" smtClean="0">
              <a:cs typeface="PT Bold Heading" pitchFamily="2" charset="-78"/>
            </a:endParaRPr>
          </a:p>
          <a:p>
            <a:pPr>
              <a:buFontTx/>
              <a:buChar char="-"/>
            </a:pPr>
            <a:r>
              <a:rPr lang="ar-SA" sz="2000" dirty="0" smtClean="0">
                <a:cs typeface="PT Bold Heading" pitchFamily="2" charset="-78"/>
              </a:rPr>
              <a:t>توجه شهاب الدين إلى بلاد الهند، وانضم إليه قطب الدين، وسار جيش الغور إلى الأمراء المتحالفين، واشتبك الفريقان في معركة في </a:t>
            </a:r>
            <a:r>
              <a:rPr lang="ar-SA" sz="2000" dirty="0" smtClean="0">
                <a:solidFill>
                  <a:srgbClr val="C00000"/>
                </a:solidFill>
                <a:cs typeface="PT Bold Heading" pitchFamily="2" charset="-78"/>
              </a:rPr>
              <a:t>شاندوار، </a:t>
            </a:r>
            <a:r>
              <a:rPr lang="ar-SA" sz="2000" dirty="0" smtClean="0">
                <a:cs typeface="PT Bold Heading" pitchFamily="2" charset="-78"/>
              </a:rPr>
              <a:t>انتصر فيها المسلمون ، وزحفوا إلى </a:t>
            </a:r>
            <a:r>
              <a:rPr lang="ar-SA" sz="2000" dirty="0" smtClean="0">
                <a:solidFill>
                  <a:srgbClr val="C00000"/>
                </a:solidFill>
                <a:cs typeface="PT Bold Heading" pitchFamily="2" charset="-78"/>
              </a:rPr>
              <a:t>بنارس، </a:t>
            </a:r>
            <a:r>
              <a:rPr lang="ar-SA" sz="2000" dirty="0" smtClean="0">
                <a:cs typeface="PT Bold Heading" pitchFamily="2" charset="-78"/>
              </a:rPr>
              <a:t>واستولوا عليها، وقتل أمير قنوج. </a:t>
            </a:r>
          </a:p>
          <a:p>
            <a:pPr>
              <a:lnSpc>
                <a:spcPts val="1000"/>
              </a:lnSpc>
            </a:pPr>
            <a:endParaRPr lang="ar-SA" sz="2000" dirty="0" smtClean="0">
              <a:solidFill>
                <a:srgbClr val="00B050"/>
              </a:solidFill>
              <a:cs typeface="PT Bold Heading" pitchFamily="2" charset="-78"/>
            </a:endParaRPr>
          </a:p>
          <a:p>
            <a:pPr>
              <a:buFontTx/>
              <a:buChar char="-"/>
            </a:pPr>
            <a:r>
              <a:rPr lang="ar-SA" sz="2000" dirty="0" smtClean="0">
                <a:solidFill>
                  <a:srgbClr val="00B050"/>
                </a:solidFill>
                <a:cs typeface="PT Bold Heading" pitchFamily="2" charset="-78"/>
              </a:rPr>
              <a:t> كان من ابرز نتائج هذه المعركة: </a:t>
            </a:r>
            <a:r>
              <a:rPr lang="ar-SA" sz="2000" dirty="0" smtClean="0">
                <a:cs typeface="PT Bold Heading" pitchFamily="2" charset="-78"/>
              </a:rPr>
              <a:t>1- ازدياد نفوذ وهيبة الغور في بلاد الهند.</a:t>
            </a:r>
          </a:p>
          <a:p>
            <a:pPr>
              <a:lnSpc>
                <a:spcPts val="1000"/>
              </a:lnSpc>
            </a:pPr>
            <a:endParaRPr lang="ar-SA" sz="1900" b="1" dirty="0" smtClean="0">
              <a:cs typeface="PT Bold Heading" pitchFamily="2" charset="-78"/>
            </a:endParaRPr>
          </a:p>
          <a:p>
            <a:r>
              <a:rPr lang="ar-SA" sz="1900" b="1" dirty="0" smtClean="0">
                <a:cs typeface="PT Bold Heading" pitchFamily="2" charset="-78"/>
              </a:rPr>
              <a:t>2- فشل الأمراء الراجبوتيين في شمال الهند في استرداد بلادهم التي انتزعها منهم المسلمون، لذلك لجأوا إلى صحراء الراجبوتانا التي حملت اسمهم.</a:t>
            </a:r>
          </a:p>
          <a:p>
            <a:pPr>
              <a:lnSpc>
                <a:spcPts val="1000"/>
              </a:lnSpc>
            </a:pPr>
            <a:endParaRPr lang="ar-SA" sz="2000" dirty="0" smtClean="0">
              <a:cs typeface="PT Bold Heading" pitchFamily="2" charset="-78"/>
            </a:endParaRPr>
          </a:p>
          <a:p>
            <a:r>
              <a:rPr lang="ar-SA" sz="1900" b="1" dirty="0" smtClean="0">
                <a:cs typeface="PT Bold Heading" pitchFamily="2" charset="-78"/>
              </a:rPr>
              <a:t>3- عمل قطب الدين أيبك على ضم المزيد من بلاد الهند إلى حوزة الغور، حيث استولى على </a:t>
            </a:r>
            <a:r>
              <a:rPr lang="ar-SA" sz="1900" b="1" dirty="0" smtClean="0">
                <a:solidFill>
                  <a:srgbClr val="C00000"/>
                </a:solidFill>
                <a:cs typeface="PT Bold Heading" pitchFamily="2" charset="-78"/>
              </a:rPr>
              <a:t>جاولار</a:t>
            </a:r>
            <a:r>
              <a:rPr lang="ar-SA" sz="1900" b="1" dirty="0" smtClean="0">
                <a:cs typeface="PT Bold Heading" pitchFamily="2" charset="-78"/>
              </a:rPr>
              <a:t>، </a:t>
            </a:r>
            <a:r>
              <a:rPr lang="ar-SA" sz="1900" b="1" dirty="0" smtClean="0">
                <a:solidFill>
                  <a:srgbClr val="C00000"/>
                </a:solidFill>
                <a:cs typeface="PT Bold Heading" pitchFamily="2" charset="-78"/>
              </a:rPr>
              <a:t>ونهرأواله، </a:t>
            </a:r>
            <a:r>
              <a:rPr lang="ar-SA" sz="1900" b="1" dirty="0" smtClean="0">
                <a:cs typeface="PT Bold Heading" pitchFamily="2" charset="-78"/>
              </a:rPr>
              <a:t>وضم </a:t>
            </a:r>
            <a:r>
              <a:rPr lang="ar-SA" sz="1900" b="1" dirty="0" smtClean="0">
                <a:solidFill>
                  <a:srgbClr val="C00000"/>
                </a:solidFill>
                <a:cs typeface="PT Bold Heading" pitchFamily="2" charset="-78"/>
              </a:rPr>
              <a:t>كلنجار</a:t>
            </a:r>
            <a:r>
              <a:rPr lang="ar-SA" sz="1900" b="1" dirty="0" smtClean="0">
                <a:cs typeface="PT Bold Heading" pitchFamily="2" charset="-78"/>
              </a:rPr>
              <a:t> إلى حوزته، ولم تستطع قلعتها الصمود أمام ضربات المسلمين القوية ، فاستسلمت حاميتها، يضاف إلى ذلك استيلاء الغور على بعض البلاد في شمال الهند.</a:t>
            </a:r>
          </a:p>
          <a:p>
            <a:pPr>
              <a:lnSpc>
                <a:spcPts val="1000"/>
              </a:lnSpc>
            </a:pPr>
            <a:endParaRPr lang="ar-SA" sz="2000" dirty="0" smtClean="0">
              <a:cs typeface="PT Bold Heading" pitchFamily="2" charset="-78"/>
            </a:endParaRPr>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1000"/>
                                        <p:tgtEl>
                                          <p:spTgt spid="2">
                                            <p:txEl>
                                              <p:pRg st="6" end="6"/>
                                            </p:txEl>
                                          </p:spTgt>
                                        </p:tgtEl>
                                      </p:cBhvr>
                                    </p:animEffect>
                                    <p:anim calcmode="lin" valueType="num">
                                      <p:cBhvr>
                                        <p:cTn id="2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p:cTn id="30"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892480" cy="5155257"/>
          </a:xfrm>
          <a:prstGeom prst="rect">
            <a:avLst/>
          </a:prstGeom>
          <a:noFill/>
        </p:spPr>
        <p:txBody>
          <a:bodyPr wrap="square" rtlCol="1">
            <a:spAutoFit/>
          </a:bodyPr>
          <a:lstStyle/>
          <a:p>
            <a:pPr>
              <a:buFont typeface="Arial" pitchFamily="34" charset="0"/>
              <a:buChar char="•"/>
            </a:pPr>
            <a:endParaRPr lang="ar-SA" sz="2000" dirty="0" smtClean="0">
              <a:cs typeface="PT Bold Heading" pitchFamily="2" charset="-78"/>
            </a:endParaRPr>
          </a:p>
          <a:p>
            <a:pPr>
              <a:buFont typeface="Arial" pitchFamily="34" charset="0"/>
              <a:buChar char="•"/>
            </a:pPr>
            <a:endParaRPr lang="ar-SA" sz="2000" dirty="0" smtClean="0">
              <a:cs typeface="PT Bold Heading" pitchFamily="2" charset="-78"/>
            </a:endParaRPr>
          </a:p>
          <a:p>
            <a:pPr>
              <a:buFont typeface="Arial" pitchFamily="34" charset="0"/>
              <a:buChar char="•"/>
            </a:pPr>
            <a:r>
              <a:rPr lang="ar-SA" sz="2400" u="sng" dirty="0" smtClean="0">
                <a:solidFill>
                  <a:srgbClr val="00B050"/>
                </a:solidFill>
                <a:cs typeface="PT Bold Heading" pitchFamily="2" charset="-78"/>
              </a:rPr>
              <a:t>أعمال محمد بن بختيار الخلجي:</a:t>
            </a:r>
          </a:p>
          <a:p>
            <a:pPr>
              <a:lnSpc>
                <a:spcPts val="1000"/>
              </a:lnSpc>
            </a:pPr>
            <a:endParaRPr lang="ar-SA" sz="2000" dirty="0" smtClean="0">
              <a:cs typeface="PT Bold Heading" pitchFamily="2" charset="-78"/>
            </a:endParaRPr>
          </a:p>
          <a:p>
            <a:r>
              <a:rPr lang="ar-SA" sz="2000" dirty="0" smtClean="0">
                <a:cs typeface="PT Bold Heading" pitchFamily="2" charset="-78"/>
              </a:rPr>
              <a:t>1- خرج في قلة من الجند ليواصل سياسة الغور التوسعية في الهند، فاستولى على </a:t>
            </a:r>
            <a:r>
              <a:rPr lang="ar-SA" sz="2000" dirty="0" smtClean="0">
                <a:solidFill>
                  <a:srgbClr val="C00000"/>
                </a:solidFill>
                <a:cs typeface="PT Bold Heading" pitchFamily="2" charset="-78"/>
              </a:rPr>
              <a:t>بندنتبوري </a:t>
            </a:r>
            <a:r>
              <a:rPr lang="ar-SA" sz="2000" dirty="0" smtClean="0">
                <a:cs typeface="PT Bold Heading" pitchFamily="2" charset="-78"/>
              </a:rPr>
              <a:t>عاصمة إقليم بهار، والتي كان يحكمها ملوك أسرة بالا، ولم يلبث أن استولى على مملكة بالا بأسرها.  ونشر الإسلام بينهم، بعد أن كانت الديانة البوذية عقيدة السواد الأعظم من سكانها، فحطم معابدها وأصنامها.</a:t>
            </a:r>
          </a:p>
          <a:p>
            <a:pPr>
              <a:lnSpc>
                <a:spcPts val="1000"/>
              </a:lnSpc>
            </a:pPr>
            <a:endParaRPr lang="ar-SA" sz="2000" dirty="0" smtClean="0">
              <a:cs typeface="PT Bold Heading" pitchFamily="2" charset="-78"/>
            </a:endParaRPr>
          </a:p>
          <a:p>
            <a:r>
              <a:rPr lang="ar-SA" sz="2000" dirty="0" smtClean="0">
                <a:cs typeface="PT Bold Heading" pitchFamily="2" charset="-78"/>
              </a:rPr>
              <a:t>2- اتجه بعدها إلى </a:t>
            </a:r>
            <a:r>
              <a:rPr lang="ar-SA" sz="2000" dirty="0" smtClean="0">
                <a:solidFill>
                  <a:srgbClr val="C00000"/>
                </a:solidFill>
                <a:cs typeface="PT Bold Heading" pitchFamily="2" charset="-78"/>
              </a:rPr>
              <a:t>نادية</a:t>
            </a:r>
            <a:r>
              <a:rPr lang="ar-SA" sz="2000" dirty="0" smtClean="0">
                <a:cs typeface="PT Bold Heading" pitchFamily="2" charset="-78"/>
              </a:rPr>
              <a:t> عاصمة البنغال، وعلى الرغم من قلة عدد قواته، إلا انه اقتحمها، وكان يحكمها لكشمن سنا ، الذي فر من عاصمة دولته، بعد أن علم بدخول الغور لها، فاستولى عليها بختيار ، وضمها إلى مملكة الغور، واقام فيها الخطبة لسلطان الغور، وبذلك سهل امام الغور الاستيلاء على اقليم البنغال باكمله.</a:t>
            </a:r>
          </a:p>
          <a:p>
            <a:pPr>
              <a:lnSpc>
                <a:spcPts val="1000"/>
              </a:lnSpc>
            </a:pPr>
            <a:endParaRPr lang="ar-SA" sz="2000" dirty="0" smtClean="0">
              <a:cs typeface="PT Bold Heading" pitchFamily="2" charset="-78"/>
            </a:endParaRPr>
          </a:p>
          <a:p>
            <a:r>
              <a:rPr lang="ar-SA" sz="2000" dirty="0" smtClean="0">
                <a:cs typeface="PT Bold Heading" pitchFamily="2" charset="-78"/>
              </a:rPr>
              <a:t>3- لم يكتف بختيار بما أحرزه من انتصارات، بل تطلع إلى السير إلى </a:t>
            </a:r>
            <a:r>
              <a:rPr lang="ar-SA" sz="2000" dirty="0" smtClean="0">
                <a:solidFill>
                  <a:srgbClr val="C00000"/>
                </a:solidFill>
                <a:cs typeface="PT Bold Heading" pitchFamily="2" charset="-78"/>
              </a:rPr>
              <a:t>التبت</a:t>
            </a:r>
            <a:r>
              <a:rPr lang="ar-SA" sz="2000" dirty="0" smtClean="0">
                <a:cs typeface="PT Bold Heading" pitchFamily="2" charset="-78"/>
              </a:rPr>
              <a:t> والاستيلاء عليها، إلا أن حملته هذه بائت بالفشل، وفقد معظم جيشه، ولم يلبث هو كذلك أن توفي.</a:t>
            </a:r>
          </a:p>
          <a:p>
            <a:endParaRPr lang="ar-SA" sz="2000" dirty="0" smtClean="0">
              <a:cs typeface="PT Bold Heading" pitchFamily="2" charset="-78"/>
            </a:endParaRPr>
          </a:p>
          <a:p>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p:cTn id="1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 calcmode="lin" valueType="num">
                                      <p:cBhvr>
                                        <p:cTn id="2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2">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 calcmode="lin" valueType="num">
                                      <p:cBhvr>
                                        <p:cTn id="29"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95605"/>
            <a:ext cx="8568952" cy="369332"/>
          </a:xfrm>
          <a:prstGeom prst="rect">
            <a:avLst/>
          </a:prstGeom>
        </p:spPr>
        <p:txBody>
          <a:bodyPr wrap="square">
            <a:spAutoFit/>
          </a:bodyPr>
          <a:lstStyle/>
          <a:p>
            <a:r>
              <a:rPr lang="ar-SA" dirty="0" smtClean="0">
                <a:cs typeface="PT Bold Heading" pitchFamily="2" charset="-78"/>
              </a:rPr>
              <a:t> </a:t>
            </a:r>
          </a:p>
        </p:txBody>
      </p:sp>
      <p:sp>
        <p:nvSpPr>
          <p:cNvPr id="3" name="Rectangle 2"/>
          <p:cNvSpPr/>
          <p:nvPr/>
        </p:nvSpPr>
        <p:spPr>
          <a:xfrm>
            <a:off x="251520" y="260648"/>
            <a:ext cx="8640960" cy="6217087"/>
          </a:xfrm>
          <a:prstGeom prst="rect">
            <a:avLst/>
          </a:prstGeom>
        </p:spPr>
        <p:txBody>
          <a:bodyPr wrap="square">
            <a:spAutoFit/>
          </a:bodyPr>
          <a:lstStyle/>
          <a:p>
            <a:pPr>
              <a:buFont typeface="Arial" pitchFamily="34" charset="0"/>
              <a:buChar char="•"/>
            </a:pPr>
            <a:r>
              <a:rPr lang="ar-SA" sz="2400" u="sng" dirty="0" smtClean="0">
                <a:solidFill>
                  <a:srgbClr val="FF0000"/>
                </a:solidFill>
                <a:cs typeface="PT Bold Heading" pitchFamily="2" charset="-78"/>
              </a:rPr>
              <a:t>بداية ظهور الحركات الاستقلالية عن الغور في الهند:</a:t>
            </a:r>
          </a:p>
          <a:p>
            <a:pPr>
              <a:lnSpc>
                <a:spcPts val="1000"/>
              </a:lnSpc>
            </a:pPr>
            <a:endParaRPr lang="ar-SA" sz="2000" dirty="0" smtClean="0">
              <a:cs typeface="PT Bold Heading" pitchFamily="2" charset="-78"/>
            </a:endParaRPr>
          </a:p>
          <a:p>
            <a:r>
              <a:rPr lang="ar-SA" sz="2000" dirty="0" smtClean="0">
                <a:cs typeface="PT Bold Heading" pitchFamily="2" charset="-78"/>
              </a:rPr>
              <a:t>1- كان من الطبيعي أن تظهر أولى هذه المحاولات الاستقلالية، بعد وفاة محمد بختيار، حيث شق أهل نهرواله عصا الطاعة على الغور، فقاتلهم قطب الدين أيبك، وهزمهم شر هزيمة، وشتت شملهم واسترد نهرواله، وعفا عن حاكمها، وأبقاه في بلدته بعد أن دفع مبلغًا كبيرًا من المال، وتعهد بعدم العودة إلى العصيان</a:t>
            </a:r>
          </a:p>
          <a:p>
            <a:pPr>
              <a:lnSpc>
                <a:spcPts val="1000"/>
              </a:lnSpc>
            </a:pPr>
            <a:endParaRPr lang="ar-SA" sz="2000" dirty="0" smtClean="0">
              <a:cs typeface="PT Bold Heading" pitchFamily="2" charset="-78"/>
            </a:endParaRPr>
          </a:p>
          <a:p>
            <a:r>
              <a:rPr lang="ar-SA" sz="2000" dirty="0" smtClean="0">
                <a:cs typeface="PT Bold Heading" pitchFamily="2" charset="-78"/>
              </a:rPr>
              <a:t>2- إلا أن المتاعب الفعلية للغور في بلاد الهند بدأت بالظهور منذ القرن السابع الهجري، حيث قامت بعض الحكومات الهندية بالخروج على حكومة الغور، منتهزة فرصة انشغال الغور في الحروب في إيران، ومن ابرز هذه الانتفاضات التي أنهكت الغور، ثور الكهكرية،</a:t>
            </a:r>
          </a:p>
          <a:p>
            <a:pPr>
              <a:lnSpc>
                <a:spcPts val="1000"/>
              </a:lnSpc>
            </a:pPr>
            <a:endParaRPr lang="ar-SA" sz="2000" dirty="0" smtClean="0">
              <a:cs typeface="PT Bold Heading" pitchFamily="2" charset="-78"/>
            </a:endParaRPr>
          </a:p>
          <a:p>
            <a:r>
              <a:rPr lang="ar-SA" sz="2400" u="sng" dirty="0" smtClean="0">
                <a:solidFill>
                  <a:srgbClr val="00B050"/>
                </a:solidFill>
                <a:cs typeface="PT Bold Heading" pitchFamily="2" charset="-78"/>
              </a:rPr>
              <a:t>ثورة الكهكرية:</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الكهكرية قوم بلادهم قليلة المياه، صعبة المسلك، تقع على قمم الجبال، وامتنعوا عن دفع الخراج للغور، وقطعوا الطريق بين غزنة ولاهور، ولم يستطع والي الملتان التصدي لهم.</a:t>
            </a:r>
          </a:p>
          <a:p>
            <a:pPr>
              <a:lnSpc>
                <a:spcPts val="1000"/>
              </a:lnSpc>
            </a:pPr>
            <a:endParaRPr lang="ar-SA" sz="2000" dirty="0" smtClean="0">
              <a:cs typeface="PT Bold Heading" pitchFamily="2" charset="-78"/>
            </a:endParaRPr>
          </a:p>
          <a:p>
            <a:pPr>
              <a:buFontTx/>
              <a:buChar char="-"/>
            </a:pPr>
            <a:r>
              <a:rPr lang="ar-SA" sz="1900" dirty="0" smtClean="0">
                <a:cs typeface="PT Bold Heading" pitchFamily="2" charset="-78"/>
              </a:rPr>
              <a:t>لما زاد خطر الكهكرية أرسل شهاب الدين إلى قطب الدين أيبك، يأمره بالتصدي لهم، وإعادتهم إلى الولاء والطاعة. إلا أنهم لم يذعنوا لنداء نائب السلطان.</a:t>
            </a:r>
          </a:p>
          <a:p>
            <a:pPr>
              <a:lnSpc>
                <a:spcPts val="1000"/>
              </a:lnSpc>
            </a:pPr>
            <a:endParaRPr lang="ar-SA" sz="2000" dirty="0" smtClean="0">
              <a:cs typeface="PT Bold Heading" pitchFamily="2" charset="-78"/>
            </a:endParaRPr>
          </a:p>
          <a:p>
            <a:pPr>
              <a:buFontTx/>
              <a:buChar char="-"/>
            </a:pPr>
            <a:r>
              <a:rPr lang="ar-SA" sz="1850" dirty="0" smtClean="0">
                <a:cs typeface="PT Bold Heading" pitchFamily="2" charset="-78"/>
              </a:rPr>
              <a:t> لما رأى شهاب الدين عدم استطاعة عامله في الهند إخضاع الكهكرية، سار بنفسه إلى بلاد الهند لإعادة الأمن والهدوء إليها، واشتبكت قواته مع الكهكرية في قتال عنيف، هزم الغور أعدائهم، وقتلوا الكثير منهم، وفر من نجا  إلى أجمة هناك وأشعلوا نارًا، والقوا بأنفسهم فيها قبل أن تصل إليهم سيوف المسلمين.</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anim calcmode="lin" valueType="num">
                                      <p:cBhvr>
                                        <p:cTn id="3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p:cTn id="37"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 calcmode="lin" valueType="num">
                                      <p:cBhvr>
                                        <p:cTn id="4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3">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p:cTn id="51"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309" y="116632"/>
            <a:ext cx="8717171" cy="7956024"/>
          </a:xfrm>
          <a:prstGeom prst="rect">
            <a:avLst/>
          </a:prstGeom>
          <a:noFill/>
        </p:spPr>
        <p:txBody>
          <a:bodyPr wrap="square" rtlCol="1">
            <a:spAutoFit/>
          </a:bodyPr>
          <a:lstStyle/>
          <a:p>
            <a:endParaRPr lang="ar-SA" sz="2000" dirty="0" smtClean="0">
              <a:cs typeface="PT Bold Heading" pitchFamily="2" charset="-78"/>
            </a:endParaRPr>
          </a:p>
          <a:p>
            <a:r>
              <a:rPr lang="ar-SA" sz="2000" dirty="0" smtClean="0">
                <a:cs typeface="PT Bold Heading" pitchFamily="2" charset="-78"/>
              </a:rPr>
              <a:t>-وبذلك عادت إلى الغور هيبتهم في بلاد الهند، وأمنت إمبراطوريتهم في الهند من حركات التمرد، بل وفد على شهاب الدين بعض رؤساء القبائل الذين انضموا إلى الكهكرية، يعلنون ولاءهم وعودتهم إلى الطاعة.</a:t>
            </a:r>
            <a:endParaRPr lang="ar-SA" sz="2000" dirty="0" smtClean="0"/>
          </a:p>
          <a:p>
            <a:endParaRPr lang="ar-SA" sz="2000" dirty="0" smtClean="0">
              <a:cs typeface="PT Bold Heading" pitchFamily="2" charset="-78"/>
            </a:endParaRPr>
          </a:p>
          <a:p>
            <a:pPr>
              <a:buFont typeface="Arial" pitchFamily="34" charset="0"/>
              <a:buChar char="•"/>
            </a:pPr>
            <a:r>
              <a:rPr lang="ar-SA" sz="2400" u="sng" dirty="0" smtClean="0">
                <a:solidFill>
                  <a:srgbClr val="FF0000"/>
                </a:solidFill>
                <a:cs typeface="PT Bold Heading" pitchFamily="2" charset="-78"/>
              </a:rPr>
              <a:t>أسباب تفوق الغور على الهنود:</a:t>
            </a:r>
          </a:p>
          <a:p>
            <a:pPr>
              <a:lnSpc>
                <a:spcPts val="1000"/>
              </a:lnSpc>
            </a:pPr>
            <a:endParaRPr lang="ar-SA" sz="2000" dirty="0" smtClean="0">
              <a:cs typeface="PT Bold Heading" pitchFamily="2" charset="-78"/>
            </a:endParaRPr>
          </a:p>
          <a:p>
            <a:r>
              <a:rPr lang="ar-SA" sz="2000" dirty="0" smtClean="0">
                <a:cs typeface="PT Bold Heading" pitchFamily="2" charset="-78"/>
              </a:rPr>
              <a:t>1- دقة المسلمين ومهارتهم في إدارة العمليات الحربية.</a:t>
            </a:r>
          </a:p>
          <a:p>
            <a:pPr>
              <a:lnSpc>
                <a:spcPts val="1000"/>
              </a:lnSpc>
            </a:pPr>
            <a:endParaRPr lang="ar-SA" sz="2000" dirty="0" smtClean="0">
              <a:cs typeface="PT Bold Heading" pitchFamily="2" charset="-78"/>
            </a:endParaRPr>
          </a:p>
          <a:p>
            <a:r>
              <a:rPr lang="ar-SA" sz="2000" dirty="0" smtClean="0">
                <a:cs typeface="PT Bold Heading" pitchFamily="2" charset="-78"/>
              </a:rPr>
              <a:t>2- لم يكن في بلاد الهند وحدة سياسية تجمع بينها وتقوي من أمرها، إذ كانت بلاد الهند دولا مستقلة، يحكمها أشخاص لا يرتبطون مع بعضهم البعض برباط يمكن أن يؤدي دوره في الدفاع عن الوطن في حالة تعرضه للغزو.</a:t>
            </a:r>
          </a:p>
          <a:p>
            <a:pPr>
              <a:lnSpc>
                <a:spcPts val="1000"/>
              </a:lnSpc>
            </a:pPr>
            <a:endParaRPr lang="ar-SA" sz="2000" dirty="0" smtClean="0">
              <a:cs typeface="PT Bold Heading" pitchFamily="2" charset="-78"/>
            </a:endParaRPr>
          </a:p>
          <a:p>
            <a:r>
              <a:rPr lang="ar-SA" sz="2000" dirty="0" smtClean="0">
                <a:cs typeface="PT Bold Heading" pitchFamily="2" charset="-78"/>
              </a:rPr>
              <a:t>3- روح الإسلام التي كان يحارب بها الغور، حيث أعطى الدين الإسلامي الغور حماسًا وقوة للجهاد في سبيل الله. ووحد بينهم وجمع شملهم روح الأخوة والمساواة التي بثها الإسلام في قلوب أبنائه. أما الهنادكة فالنظام الطبقي السائد بينهم والذي بمقتضاه، انقسم الناس إلى منبوذين وأشراف ، الامر الذي عرقل وقوفهم صفًا واحدًا في وجه غزاتهم.</a:t>
            </a:r>
          </a:p>
          <a:p>
            <a:endParaRPr lang="ar-SA" sz="2000" dirty="0" smtClean="0">
              <a:cs typeface="PT Bold Heading" pitchFamily="2" charset="-78"/>
            </a:endParaRPr>
          </a:p>
          <a:p>
            <a:endParaRPr lang="ar-SA" sz="2000" dirty="0" smtClean="0">
              <a:cs typeface="PT Bold Heading" pitchFamily="2" charset="-78"/>
            </a:endParaRPr>
          </a:p>
          <a:p>
            <a:endParaRPr lang="ar-SA" sz="2000" dirty="0" smtClean="0">
              <a:cs typeface="PT Bold Heading" pitchFamily="2" charset="-78"/>
            </a:endParaRPr>
          </a:p>
          <a:p>
            <a:endParaRPr lang="ar-SA" sz="2000" dirty="0" smtClean="0">
              <a:cs typeface="PT Bold Heading" pitchFamily="2" charset="-78"/>
            </a:endParaRPr>
          </a:p>
          <a:p>
            <a:endParaRPr lang="ar-SA" sz="2000" dirty="0" smtClean="0">
              <a:cs typeface="PT Bold Heading" pitchFamily="2" charset="-78"/>
            </a:endParaRPr>
          </a:p>
          <a:p>
            <a:endParaRPr lang="ar-SA" sz="2000" dirty="0" smtClean="0">
              <a:cs typeface="PT Bold Heading" pitchFamily="2" charset="-78"/>
            </a:endParaRPr>
          </a:p>
          <a:p>
            <a:endParaRPr lang="ar-SA" sz="2000" dirty="0" smtClean="0">
              <a:cs typeface="PT Bold Heading" pitchFamily="2" charset="-78"/>
            </a:endParaRPr>
          </a:p>
          <a:p>
            <a:endParaRPr lang="ar-SA" sz="2000" dirty="0" smtClean="0">
              <a:cs typeface="PT Bold Heading" pitchFamily="2" charset="-78"/>
            </a:endParaRPr>
          </a:p>
          <a:p>
            <a:pPr>
              <a:buFontTx/>
              <a:buChar char="-"/>
            </a:pPr>
            <a:endParaRPr lang="ar-SA" sz="2000" dirty="0" smtClean="0">
              <a:cs typeface="PT Bold Heading" pitchFamily="2" charset="-78"/>
            </a:endParaRPr>
          </a:p>
          <a:p>
            <a:pPr>
              <a:buFontTx/>
              <a:buChar char="-"/>
            </a:pPr>
            <a:endParaRPr lang="ar-SA"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Effect transition="in" filter="fade">
                                      <p:cBhvr>
                                        <p:cTn id="29" dur="1000"/>
                                        <p:tgtEl>
                                          <p:spTgt spid="2">
                                            <p:txEl>
                                              <p:pRg st="7" end="7"/>
                                            </p:txEl>
                                          </p:spTgt>
                                        </p:tgtEl>
                                      </p:cBhvr>
                                    </p:animEffect>
                                    <p:anim calcmode="lin" valueType="num">
                                      <p:cBhvr>
                                        <p:cTn id="3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fade">
                                      <p:cBhvr>
                                        <p:cTn id="37" dur="1000"/>
                                        <p:tgtEl>
                                          <p:spTgt spid="2">
                                            <p:txEl>
                                              <p:pRg st="9" end="9"/>
                                            </p:txEl>
                                          </p:spTgt>
                                        </p:tgtEl>
                                      </p:cBhvr>
                                    </p:animEffect>
                                    <p:anim calcmode="lin" valueType="num">
                                      <p:cBhvr>
                                        <p:cTn id="3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024" y="44624"/>
            <a:ext cx="8748464" cy="6078587"/>
          </a:xfrm>
          <a:prstGeom prst="rect">
            <a:avLst/>
          </a:prstGeom>
        </p:spPr>
        <p:txBody>
          <a:bodyPr wrap="square">
            <a:spAutoFit/>
          </a:bodyPr>
          <a:lstStyle/>
          <a:p>
            <a:endParaRPr lang="ar-SA" sz="2000" dirty="0" smtClean="0">
              <a:cs typeface="PT Bold Heading" pitchFamily="2" charset="-78"/>
            </a:endParaRPr>
          </a:p>
          <a:p>
            <a:r>
              <a:rPr lang="ar-SA" sz="2600" u="sng" dirty="0" smtClean="0">
                <a:solidFill>
                  <a:srgbClr val="FF0000"/>
                </a:solidFill>
                <a:cs typeface="PT Bold Heading" pitchFamily="2" charset="-78"/>
              </a:rPr>
              <a:t>صفات سلاطين الدولة الغورية:</a:t>
            </a:r>
          </a:p>
          <a:p>
            <a:pPr>
              <a:lnSpc>
                <a:spcPts val="1000"/>
              </a:lnSpc>
            </a:pPr>
            <a:endParaRPr lang="ar-SA" sz="2600" u="sng" dirty="0" smtClean="0">
              <a:solidFill>
                <a:srgbClr val="FF0000"/>
              </a:solidFill>
              <a:cs typeface="PT Bold Heading" pitchFamily="2" charset="-78"/>
            </a:endParaRPr>
          </a:p>
          <a:p>
            <a:r>
              <a:rPr lang="ar-SA" sz="2400" u="sng" dirty="0" smtClean="0">
                <a:solidFill>
                  <a:srgbClr val="00B050"/>
                </a:solidFill>
                <a:cs typeface="PT Bold Heading" pitchFamily="2" charset="-78"/>
              </a:rPr>
              <a:t>صفات غياث الدين:</a:t>
            </a:r>
          </a:p>
          <a:p>
            <a:pPr>
              <a:lnSpc>
                <a:spcPts val="1000"/>
              </a:lnSpc>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سار السلطان غياث الدين في دولته سيرة حسنة، فقد شيد بها المساجد والمدارس.</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كان ينسخ المصاحف بخطه، ويودعها في مكتبات المدارس التي أسسها.</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خفف عن الناس عبء الضرائب، ولم يتعرض لمال احد بسوء، وإذا مات رجل في غير بلده، سلم ماله إلى احد التجار من أهل بلده، فان لم يجد أحدًا يسلمه إلى القاضي، ويختم عليه إلى أن يصل إليه من يأخذه من ورثته.</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خلع على الفقهاء والأدباء والشعراء، وانفق على الفقراء.</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حرص على وحدة العقيدة، إذ كان يكره التعصب لمذهب معين.</a:t>
            </a:r>
          </a:p>
          <a:p>
            <a:pPr>
              <a:lnSpc>
                <a:spcPts val="1000"/>
              </a:lnSpc>
            </a:pPr>
            <a:endParaRPr lang="ar-SA" sz="2000" dirty="0" smtClean="0">
              <a:cs typeface="PT Bold Heading" pitchFamily="2" charset="-78"/>
            </a:endParaRPr>
          </a:p>
          <a:p>
            <a:pPr>
              <a:buFontTx/>
              <a:buChar char="-"/>
            </a:pPr>
            <a:r>
              <a:rPr lang="ar-SA" sz="2400" u="sng" dirty="0" smtClean="0">
                <a:solidFill>
                  <a:srgbClr val="00B050"/>
                </a:solidFill>
                <a:cs typeface="PT Bold Heading" pitchFamily="2" charset="-78"/>
              </a:rPr>
              <a:t> صفات شهاب الدين:</a:t>
            </a:r>
          </a:p>
          <a:p>
            <a:pPr>
              <a:lnSpc>
                <a:spcPts val="1000"/>
              </a:lnSpc>
              <a:buFontTx/>
              <a:buChar char="-"/>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 كان عادلاً حسن السيرة في رعيته.</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بلغ من اهتمامه بسير العدالة، أن القاضي يحضر داره في بعض أيام الأسبوع، وان طلب احد الخصوم الحضور عنده احضره، واستمع إلى أقواله وأمضى عليه، أو له حكم الشرع. لذا سارت الأمور في مملكة الغور على أحسن نظام، بعد أن ساد العدل البلاد.</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Effect transition="in" filter="fade">
                                      <p:cBhvr>
                                        <p:cTn id="29" dur="1000"/>
                                        <p:tgtEl>
                                          <p:spTgt spid="4">
                                            <p:txEl>
                                              <p:pRg st="7" end="7"/>
                                            </p:txEl>
                                          </p:spTgt>
                                        </p:tgtEl>
                                      </p:cBhvr>
                                    </p:animEffect>
                                    <p:anim calcmode="lin" valueType="num">
                                      <p:cBhvr>
                                        <p:cTn id="3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fade">
                                      <p:cBhvr>
                                        <p:cTn id="37" dur="1000"/>
                                        <p:tgtEl>
                                          <p:spTgt spid="4">
                                            <p:txEl>
                                              <p:pRg st="9" end="9"/>
                                            </p:txEl>
                                          </p:spTgt>
                                        </p:tgtEl>
                                      </p:cBhvr>
                                    </p:animEffect>
                                    <p:anim calcmode="lin" valueType="num">
                                      <p:cBhvr>
                                        <p:cTn id="3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nodeType="clickEffect">
                                  <p:stCondLst>
                                    <p:cond delay="0"/>
                                  </p:stCondLst>
                                  <p:childTnLst>
                                    <p:set>
                                      <p:cBhvr>
                                        <p:cTn id="44" dur="1" fill="hold">
                                          <p:stCondLst>
                                            <p:cond delay="0"/>
                                          </p:stCondLst>
                                        </p:cTn>
                                        <p:tgtEl>
                                          <p:spTgt spid="4">
                                            <p:txEl>
                                              <p:pRg st="11" end="11"/>
                                            </p:txEl>
                                          </p:spTgt>
                                        </p:tgtEl>
                                        <p:attrNameLst>
                                          <p:attrName>style.visibility</p:attrName>
                                        </p:attrNameLst>
                                      </p:cBhvr>
                                      <p:to>
                                        <p:strVal val="visible"/>
                                      </p:to>
                                    </p:set>
                                    <p:animEffect transition="in" filter="fade">
                                      <p:cBhvr>
                                        <p:cTn id="45" dur="1000"/>
                                        <p:tgtEl>
                                          <p:spTgt spid="4">
                                            <p:txEl>
                                              <p:pRg st="11" end="11"/>
                                            </p:txEl>
                                          </p:spTgt>
                                        </p:tgtEl>
                                      </p:cBhvr>
                                    </p:animEffect>
                                    <p:anim calcmode="lin" valueType="num">
                                      <p:cBhvr>
                                        <p:cTn id="4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nodeType="clickEffect">
                                  <p:stCondLst>
                                    <p:cond delay="0"/>
                                  </p:stCondLst>
                                  <p:childTnLst>
                                    <p:set>
                                      <p:cBhvr>
                                        <p:cTn id="52" dur="1" fill="hold">
                                          <p:stCondLst>
                                            <p:cond delay="0"/>
                                          </p:stCondLst>
                                        </p:cTn>
                                        <p:tgtEl>
                                          <p:spTgt spid="4">
                                            <p:txEl>
                                              <p:pRg st="13" end="13"/>
                                            </p:txEl>
                                          </p:spTgt>
                                        </p:tgtEl>
                                        <p:attrNameLst>
                                          <p:attrName>style.visibility</p:attrName>
                                        </p:attrNameLst>
                                      </p:cBhvr>
                                      <p:to>
                                        <p:strVal val="visible"/>
                                      </p:to>
                                    </p:set>
                                    <p:animEffect transition="in" filter="fade">
                                      <p:cBhvr>
                                        <p:cTn id="53" dur="1000"/>
                                        <p:tgtEl>
                                          <p:spTgt spid="4">
                                            <p:txEl>
                                              <p:pRg st="13" end="13"/>
                                            </p:txEl>
                                          </p:spTgt>
                                        </p:tgtEl>
                                      </p:cBhvr>
                                    </p:animEffect>
                                    <p:anim calcmode="lin" valueType="num">
                                      <p:cBhvr>
                                        <p:cTn id="54"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0" fill="hold" nodeType="clickEffect">
                                  <p:stCondLst>
                                    <p:cond delay="0"/>
                                  </p:stCondLst>
                                  <p:childTnLst>
                                    <p:set>
                                      <p:cBhvr>
                                        <p:cTn id="60" dur="1" fill="hold">
                                          <p:stCondLst>
                                            <p:cond delay="0"/>
                                          </p:stCondLst>
                                        </p:cTn>
                                        <p:tgtEl>
                                          <p:spTgt spid="4">
                                            <p:txEl>
                                              <p:pRg st="15" end="15"/>
                                            </p:txEl>
                                          </p:spTgt>
                                        </p:tgtEl>
                                        <p:attrNameLst>
                                          <p:attrName>style.visibility</p:attrName>
                                        </p:attrNameLst>
                                      </p:cBhvr>
                                      <p:to>
                                        <p:strVal val="visible"/>
                                      </p:to>
                                    </p:set>
                                    <p:anim calcmode="lin" valueType="num">
                                      <p:cBhvr>
                                        <p:cTn id="61" dur="500" fill="hold"/>
                                        <p:tgtEl>
                                          <p:spTgt spid="4">
                                            <p:txEl>
                                              <p:pRg st="15" end="15"/>
                                            </p:txEl>
                                          </p:spTgt>
                                        </p:tgtEl>
                                        <p:attrNameLst>
                                          <p:attrName>ppt_w</p:attrName>
                                        </p:attrNameLst>
                                      </p:cBhvr>
                                      <p:tavLst>
                                        <p:tav tm="0">
                                          <p:val>
                                            <p:fltVal val="0"/>
                                          </p:val>
                                        </p:tav>
                                        <p:tav tm="100000">
                                          <p:val>
                                            <p:strVal val="#ppt_w"/>
                                          </p:val>
                                        </p:tav>
                                      </p:tavLst>
                                    </p:anim>
                                    <p:anim calcmode="lin" valueType="num">
                                      <p:cBhvr>
                                        <p:cTn id="62" dur="500" fill="hold"/>
                                        <p:tgtEl>
                                          <p:spTgt spid="4">
                                            <p:txEl>
                                              <p:pRg st="15" end="15"/>
                                            </p:txEl>
                                          </p:spTgt>
                                        </p:tgtEl>
                                        <p:attrNameLst>
                                          <p:attrName>ppt_h</p:attrName>
                                        </p:attrNameLst>
                                      </p:cBhvr>
                                      <p:tavLst>
                                        <p:tav tm="0">
                                          <p:val>
                                            <p:fltVal val="0"/>
                                          </p:val>
                                        </p:tav>
                                        <p:tav tm="100000">
                                          <p:val>
                                            <p:strVal val="#ppt_h"/>
                                          </p:val>
                                        </p:tav>
                                      </p:tavLst>
                                    </p:anim>
                                    <p:animEffect transition="in" filter="fade">
                                      <p:cBhvr>
                                        <p:cTn id="63" dur="500"/>
                                        <p:tgtEl>
                                          <p:spTgt spid="4">
                                            <p:txEl>
                                              <p:pRg st="15" end="1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37" presetClass="entr" presetSubtype="0" fill="hold" nodeType="clickEffect">
                                  <p:stCondLst>
                                    <p:cond delay="0"/>
                                  </p:stCondLst>
                                  <p:childTnLst>
                                    <p:set>
                                      <p:cBhvr>
                                        <p:cTn id="67" dur="1" fill="hold">
                                          <p:stCondLst>
                                            <p:cond delay="0"/>
                                          </p:stCondLst>
                                        </p:cTn>
                                        <p:tgtEl>
                                          <p:spTgt spid="4">
                                            <p:txEl>
                                              <p:pRg st="17" end="17"/>
                                            </p:txEl>
                                          </p:spTgt>
                                        </p:tgtEl>
                                        <p:attrNameLst>
                                          <p:attrName>style.visibility</p:attrName>
                                        </p:attrNameLst>
                                      </p:cBhvr>
                                      <p:to>
                                        <p:strVal val="visible"/>
                                      </p:to>
                                    </p:set>
                                    <p:animEffect transition="in" filter="fade">
                                      <p:cBhvr>
                                        <p:cTn id="68" dur="1000"/>
                                        <p:tgtEl>
                                          <p:spTgt spid="4">
                                            <p:txEl>
                                              <p:pRg st="17" end="17"/>
                                            </p:txEl>
                                          </p:spTgt>
                                        </p:tgtEl>
                                      </p:cBhvr>
                                    </p:animEffect>
                                    <p:anim calcmode="lin" valueType="num">
                                      <p:cBhvr>
                                        <p:cTn id="69" dur="1000" fill="hold"/>
                                        <p:tgtEl>
                                          <p:spTgt spid="4">
                                            <p:txEl>
                                              <p:pRg st="17" end="17"/>
                                            </p:txEl>
                                          </p:spTgt>
                                        </p:tgtEl>
                                        <p:attrNameLst>
                                          <p:attrName>ppt_x</p:attrName>
                                        </p:attrNameLst>
                                      </p:cBhvr>
                                      <p:tavLst>
                                        <p:tav tm="0">
                                          <p:val>
                                            <p:strVal val="#ppt_x"/>
                                          </p:val>
                                        </p:tav>
                                        <p:tav tm="100000">
                                          <p:val>
                                            <p:strVal val="#ppt_x"/>
                                          </p:val>
                                        </p:tav>
                                      </p:tavLst>
                                    </p:anim>
                                    <p:anim calcmode="lin" valueType="num">
                                      <p:cBhvr>
                                        <p:cTn id="70" dur="900" decel="100000" fill="hold"/>
                                        <p:tgtEl>
                                          <p:spTgt spid="4">
                                            <p:txEl>
                                              <p:pRg st="17" end="17"/>
                                            </p:txEl>
                                          </p:spTgt>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4">
                                            <p:txEl>
                                              <p:pRg st="17" end="17"/>
                                            </p:txEl>
                                          </p:spTgt>
                                        </p:tgtEl>
                                        <p:attrNameLst>
                                          <p:attrName>ppt_y</p:attrName>
                                        </p:attrNameLst>
                                      </p:cBhvr>
                                      <p:tavLst>
                                        <p:tav tm="0">
                                          <p:val>
                                            <p:strVal val="#ppt_y-.03"/>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37" presetClass="entr" presetSubtype="0" fill="hold" nodeType="clickEffect">
                                  <p:stCondLst>
                                    <p:cond delay="0"/>
                                  </p:stCondLst>
                                  <p:childTnLst>
                                    <p:set>
                                      <p:cBhvr>
                                        <p:cTn id="75" dur="1" fill="hold">
                                          <p:stCondLst>
                                            <p:cond delay="0"/>
                                          </p:stCondLst>
                                        </p:cTn>
                                        <p:tgtEl>
                                          <p:spTgt spid="4">
                                            <p:txEl>
                                              <p:pRg st="19" end="19"/>
                                            </p:txEl>
                                          </p:spTgt>
                                        </p:tgtEl>
                                        <p:attrNameLst>
                                          <p:attrName>style.visibility</p:attrName>
                                        </p:attrNameLst>
                                      </p:cBhvr>
                                      <p:to>
                                        <p:strVal val="visible"/>
                                      </p:to>
                                    </p:set>
                                    <p:animEffect transition="in" filter="fade">
                                      <p:cBhvr>
                                        <p:cTn id="76" dur="1000"/>
                                        <p:tgtEl>
                                          <p:spTgt spid="4">
                                            <p:txEl>
                                              <p:pRg st="19" end="19"/>
                                            </p:txEl>
                                          </p:spTgt>
                                        </p:tgtEl>
                                      </p:cBhvr>
                                    </p:animEffect>
                                    <p:anim calcmode="lin" valueType="num">
                                      <p:cBhvr>
                                        <p:cTn id="77" dur="1000" fill="hold"/>
                                        <p:tgtEl>
                                          <p:spTgt spid="4">
                                            <p:txEl>
                                              <p:pRg st="19" end="19"/>
                                            </p:txEl>
                                          </p:spTgt>
                                        </p:tgtEl>
                                        <p:attrNameLst>
                                          <p:attrName>ppt_x</p:attrName>
                                        </p:attrNameLst>
                                      </p:cBhvr>
                                      <p:tavLst>
                                        <p:tav tm="0">
                                          <p:val>
                                            <p:strVal val="#ppt_x"/>
                                          </p:val>
                                        </p:tav>
                                        <p:tav tm="100000">
                                          <p:val>
                                            <p:strVal val="#ppt_x"/>
                                          </p:val>
                                        </p:tav>
                                      </p:tavLst>
                                    </p:anim>
                                    <p:anim calcmode="lin" valueType="num">
                                      <p:cBhvr>
                                        <p:cTn id="78" dur="900" decel="100000" fill="hold"/>
                                        <p:tgtEl>
                                          <p:spTgt spid="4">
                                            <p:txEl>
                                              <p:pRg st="19" end="19"/>
                                            </p:txEl>
                                          </p:spTgt>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4">
                                            <p:txEl>
                                              <p:pRg st="19" end="1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95605"/>
            <a:ext cx="8568952" cy="5627181"/>
          </a:xfrm>
          <a:prstGeom prst="rect">
            <a:avLst/>
          </a:prstGeom>
        </p:spPr>
        <p:txBody>
          <a:bodyPr wrap="square">
            <a:spAutoFit/>
          </a:bodyPr>
          <a:lstStyle/>
          <a:p>
            <a:pPr>
              <a:buFontTx/>
              <a:buChar char="-"/>
            </a:pPr>
            <a:r>
              <a:rPr lang="ar-SA" sz="2400" u="sng" dirty="0" smtClean="0">
                <a:solidFill>
                  <a:srgbClr val="FF0000"/>
                </a:solidFill>
                <a:cs typeface="PT Bold Heading" pitchFamily="2" charset="-78"/>
              </a:rPr>
              <a:t> أسباب ضعف مملكة الغور وانهيارها:</a:t>
            </a:r>
          </a:p>
          <a:p>
            <a:pPr>
              <a:lnSpc>
                <a:spcPts val="1000"/>
              </a:lnSpc>
            </a:pPr>
            <a:endParaRPr lang="ar-SA" sz="2400" u="sng" dirty="0" smtClean="0">
              <a:solidFill>
                <a:srgbClr val="FF0000"/>
              </a:solidFill>
              <a:cs typeface="PT Bold Heading" pitchFamily="2" charset="-78"/>
            </a:endParaRPr>
          </a:p>
          <a:p>
            <a:pPr>
              <a:buFontTx/>
              <a:buChar char="-"/>
            </a:pPr>
            <a:r>
              <a:rPr lang="ar-SA" sz="2000" dirty="0" smtClean="0">
                <a:cs typeface="PT Bold Heading" pitchFamily="2" charset="-78"/>
              </a:rPr>
              <a:t> على أن دولة الغور اضطربت اضطرابًا شديدًا بعد وفاة السلطان شهاب الدين، فقد تنافس الأمراء والقواد حول عرش السلطنة، وحدثت حروب أنهكت قوى الدولة الغورية، حتى زالت في النهاية.</a:t>
            </a:r>
          </a:p>
          <a:p>
            <a:pPr>
              <a:lnSpc>
                <a:spcPts val="1000"/>
              </a:lnSpc>
            </a:pPr>
            <a:endParaRPr lang="ar-SA" sz="2000" dirty="0" smtClean="0">
              <a:cs typeface="PT Bold Heading" pitchFamily="2" charset="-78"/>
            </a:endParaRPr>
          </a:p>
          <a:p>
            <a:pPr>
              <a:buFontTx/>
              <a:buChar char="-"/>
            </a:pPr>
            <a:r>
              <a:rPr lang="ar-SA" sz="1850" b="1" dirty="0" smtClean="0">
                <a:cs typeface="PT Bold Heading" pitchFamily="2" charset="-78"/>
              </a:rPr>
              <a:t> فلما توفى شهاب الدين، تنافس حول السلطنة </a:t>
            </a:r>
            <a:r>
              <a:rPr lang="ar-SA" sz="1850" b="1" dirty="0" smtClean="0">
                <a:solidFill>
                  <a:srgbClr val="C00000"/>
                </a:solidFill>
                <a:cs typeface="PT Bold Heading" pitchFamily="2" charset="-78"/>
              </a:rPr>
              <a:t>غياث الدين محمود، </a:t>
            </a:r>
            <a:r>
              <a:rPr lang="ar-SA" sz="1850" b="1" dirty="0" smtClean="0">
                <a:cs typeface="PT Bold Heading" pitchFamily="2" charset="-78"/>
              </a:rPr>
              <a:t>نجل السلطان غياث الدين محمد، يساعده </a:t>
            </a:r>
            <a:r>
              <a:rPr lang="ar-SA" sz="1850" b="1" dirty="0" smtClean="0">
                <a:solidFill>
                  <a:srgbClr val="C00000"/>
                </a:solidFill>
                <a:cs typeface="PT Bold Heading" pitchFamily="2" charset="-78"/>
              </a:rPr>
              <a:t>تاج الدين يلدز </a:t>
            </a:r>
            <a:r>
              <a:rPr lang="ar-SA" sz="1850" b="1" dirty="0" smtClean="0">
                <a:cs typeface="PT Bold Heading" pitchFamily="2" charset="-78"/>
              </a:rPr>
              <a:t>الذي كان من أقوى قواد الغور، وابنا بهاء الدين الغوري صاحب باميان </a:t>
            </a:r>
            <a:r>
              <a:rPr lang="ar-SA" sz="1850" b="1" dirty="0" smtClean="0">
                <a:solidFill>
                  <a:srgbClr val="00B050"/>
                </a:solidFill>
                <a:cs typeface="PT Bold Heading" pitchFamily="2" charset="-78"/>
              </a:rPr>
              <a:t>علاء الدين وجلال الدين، </a:t>
            </a:r>
            <a:r>
              <a:rPr lang="ar-SA" sz="1850" b="1" dirty="0" smtClean="0">
                <a:cs typeface="PT Bold Heading" pitchFamily="2" charset="-78"/>
              </a:rPr>
              <a:t>ودخلا الأخوان غزنة، وانتزعا قلعتها، وفرقا الأموال على الجند والأعيان، فدانت لهما غزنة بالولاء والطاعة، منتهزين فرصة تغيب غياث الدين محمود في خراسان.</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توجه يلدز إلى غزنة، ودخلها ونهب جنده المدينة، واستولى على قلعتها، واخرج الأميرين منها، ومن غزنة بأكملها. </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إلا أن يلدز لم يكن يعمل باسم غياث الدين محمود كما كان يدعي، بل كان يريد انتزاع الحكم لنفسه، فلما استوثق له أمر غزنة، لم يأمر الخطيب بالخطبة لغياث الدين محمود، وإنما يخطب للخليفة ، ويترحم على شهاب الدين، وفرق الأموال في الناس، فطابت نفوسهم</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أما غياث الدين محمود فقد تربع على عرش الملك، وخطب لنفسه بالسلطة، وتلقب بألقاب أبيه في فيروزكوه، وفرح أهل البلد به، ونكل بأعدائه ومعارضيه، وسلك طريق أبيه في الإحسان والعدل، إلا انه لم يستطع استرداد بلاد خراسان التي انتزعها الخوارزميون من مملكته.</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p:cTn id="2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2">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2">
                                            <p:txEl>
                                              <p:pRg st="8" end="8"/>
                                            </p:txEl>
                                          </p:spTgt>
                                        </p:tgtEl>
                                        <p:attrNameLst>
                                          <p:attrName>style.visibility</p:attrName>
                                        </p:attrNameLst>
                                      </p:cBhvr>
                                      <p:to>
                                        <p:strVal val="visible"/>
                                      </p:to>
                                    </p:set>
                                    <p:anim calcmode="lin" valueType="num">
                                      <p:cBhvr>
                                        <p:cTn id="36"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7"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8" dur="500"/>
                                        <p:tgtEl>
                                          <p:spTgt spid="2">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 calcmode="lin" valueType="num">
                                      <p:cBhvr>
                                        <p:cTn id="43"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5"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272" y="116632"/>
            <a:ext cx="8730208" cy="6191439"/>
          </a:xfrm>
          <a:prstGeom prst="rect">
            <a:avLst/>
          </a:prstGeom>
        </p:spPr>
        <p:txBody>
          <a:bodyPr wrap="square">
            <a:spAutoFit/>
          </a:bodyPr>
          <a:lstStyle/>
          <a:p>
            <a:pPr>
              <a:buFontTx/>
              <a:buChar char="-"/>
            </a:pPr>
            <a:endParaRPr lang="ar-SA" sz="2400" dirty="0" smtClean="0">
              <a:solidFill>
                <a:srgbClr val="C00000"/>
              </a:solidFill>
              <a:cs typeface="PT Bold Heading" pitchFamily="2" charset="-78"/>
            </a:endParaRPr>
          </a:p>
          <a:p>
            <a:pPr>
              <a:buFontTx/>
              <a:buChar char="-"/>
            </a:pPr>
            <a:r>
              <a:rPr lang="ar-SA" sz="2400" dirty="0" smtClean="0">
                <a:solidFill>
                  <a:srgbClr val="C00000"/>
                </a:solidFill>
                <a:cs typeface="PT Bold Heading" pitchFamily="2" charset="-78"/>
              </a:rPr>
              <a:t> أما يلدز فقد ساء أمره لسببين</a:t>
            </a:r>
          </a:p>
          <a:p>
            <a:r>
              <a:rPr lang="ar-SA" sz="2000" dirty="0" smtClean="0">
                <a:cs typeface="PT Bold Heading" pitchFamily="2" charset="-78"/>
              </a:rPr>
              <a:t>1- أرسل إليه قطب الدين أيبك – نائب سلطان الغور في الهند- يهدده بالحرب، ان لم يعد إلى طاعة غياث الدين محمود، ويقيم له الخطبة.</a:t>
            </a:r>
          </a:p>
          <a:p>
            <a:pPr>
              <a:lnSpc>
                <a:spcPts val="1000"/>
              </a:lnSpc>
            </a:pPr>
            <a:endParaRPr lang="ar-SA" sz="2000" dirty="0" smtClean="0">
              <a:cs typeface="PT Bold Heading" pitchFamily="2" charset="-78"/>
            </a:endParaRPr>
          </a:p>
          <a:p>
            <a:r>
              <a:rPr lang="ar-SA" sz="1850" b="1" dirty="0" smtClean="0">
                <a:cs typeface="PT Bold Heading" pitchFamily="2" charset="-78"/>
              </a:rPr>
              <a:t>2- ما قام به القائد </a:t>
            </a:r>
            <a:r>
              <a:rPr lang="ar-SA" sz="1850" b="1" dirty="0" smtClean="0">
                <a:solidFill>
                  <a:srgbClr val="00B050"/>
                </a:solidFill>
                <a:cs typeface="PT Bold Heading" pitchFamily="2" charset="-78"/>
              </a:rPr>
              <a:t>ايدكز التتر </a:t>
            </a:r>
            <a:r>
              <a:rPr lang="ar-SA" sz="1850" b="1" dirty="0" smtClean="0">
                <a:cs typeface="PT Bold Heading" pitchFamily="2" charset="-78"/>
              </a:rPr>
              <a:t>، احد قواد يلدز، الذي خرج على صاحبه، واستولى على غزنة وأموالها، وأقام الخطبة فيها لغياث الدين محمود، فارسل اليه غياث الدين محمود يلقبه بـ  (ملك الامراء).</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أضعفت هذه الانقسامات من شأن دولة الغور ، حتى أن السلطان خوارزمشاه انتزع ما تبقى في خراسان، بل طمع في الاستيلاء على البقية الباقية من ممتلكات الغور في افغانستان.</a:t>
            </a:r>
          </a:p>
          <a:p>
            <a:pPr>
              <a:lnSpc>
                <a:spcPts val="1000"/>
              </a:lnSpc>
            </a:pPr>
            <a:endParaRPr lang="ar-SA" sz="2000" dirty="0" smtClean="0">
              <a:cs typeface="PT Bold Heading" pitchFamily="2" charset="-78"/>
            </a:endParaRPr>
          </a:p>
          <a:p>
            <a:pPr>
              <a:buFontTx/>
              <a:buChar char="-"/>
            </a:pPr>
            <a:r>
              <a:rPr lang="ar-SA" sz="1950" dirty="0" smtClean="0">
                <a:cs typeface="PT Bold Heading" pitchFamily="2" charset="-78"/>
              </a:rPr>
              <a:t> أمر السلطان خوارزمشاه عامله على هراة – امير ملك- ان يقصد غياث الدين محمود ، فسار </a:t>
            </a:r>
            <a:r>
              <a:rPr lang="ar-SA" sz="1950" smtClean="0">
                <a:cs typeface="PT Bold Heading" pitchFamily="2" charset="-78"/>
              </a:rPr>
              <a:t>إلى فيروزكوه </a:t>
            </a:r>
            <a:r>
              <a:rPr lang="ar-SA" sz="1950" dirty="0" smtClean="0">
                <a:cs typeface="PT Bold Heading" pitchFamily="2" charset="-78"/>
              </a:rPr>
              <a:t>عاصمة الغور، فلما رأى غياث </a:t>
            </a:r>
            <a:r>
              <a:rPr lang="ar-SA" sz="1950" smtClean="0">
                <a:cs typeface="PT Bold Heading" pitchFamily="2" charset="-78"/>
              </a:rPr>
              <a:t>الدين محمود </a:t>
            </a:r>
            <a:r>
              <a:rPr lang="ar-SA" sz="1950" dirty="0" smtClean="0">
                <a:cs typeface="PT Bold Heading" pitchFamily="2" charset="-78"/>
              </a:rPr>
              <a:t>أنه لا قبل له بالجند الخوارزمي، طلب منه الامان، فأمنه القائد الخوارزمي، ونزل سلطان الغور اليه من القلعة، لكن القائد الخوارزمي نكث بالعهد، وقبض على السلطان الغوري وقتله، وضم بلاد الغور إلى دولة الخوارزمية سنة 605هـ,</a:t>
            </a:r>
          </a:p>
          <a:p>
            <a:pPr>
              <a:lnSpc>
                <a:spcPts val="1000"/>
              </a:lnSpc>
            </a:pPr>
            <a:endParaRPr lang="ar-SA" sz="1950" dirty="0" smtClean="0">
              <a:cs typeface="PT Bold Heading" pitchFamily="2" charset="-78"/>
            </a:endParaRPr>
          </a:p>
          <a:p>
            <a:pPr>
              <a:buFontTx/>
              <a:buChar char="-"/>
            </a:pPr>
            <a:r>
              <a:rPr lang="ar-SA" sz="2000" dirty="0" smtClean="0">
                <a:cs typeface="PT Bold Heading" pitchFamily="2" charset="-78"/>
              </a:rPr>
              <a:t> ولم يلبث علاء الدين محمد السلطان الخوارزمي، أن استولى على كافة خراسان، وانتزع باميان من الأميرين علاء الدين وجلال الدين، واستناب يلدز عنه في حكم غزنة، فأقام الخطبة له فيها، ونقش اسمه على السكة، غير أن خوارزم شاه لم يطمئن إلى ولاء يلدز وأعوانه، فسار بنفسه إلى غزنة سنة 612ه، وقتل من بها من جند الغور ولا سيما الأتراك، وهرب يلدز إلى لاهور حيث اغتاله بعض رجال شهاب الدين الغوري.</a:t>
            </a:r>
          </a:p>
          <a:p>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 calcmode="lin" valueType="num">
                                      <p:cBhvr>
                                        <p:cTn id="3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p:cTn id="37"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2">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2">
                                            <p:txEl>
                                              <p:pRg st="10" end="10"/>
                                            </p:txEl>
                                          </p:spTgt>
                                        </p:tgtEl>
                                        <p:attrNameLst>
                                          <p:attrName>style.visibility</p:attrName>
                                        </p:attrNameLst>
                                      </p:cBhvr>
                                      <p:to>
                                        <p:strVal val="visible"/>
                                      </p:to>
                                    </p:set>
                                    <p:anim calcmode="lin" valueType="num">
                                      <p:cBhvr>
                                        <p:cTn id="44"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777478"/>
            <a:ext cx="8712968" cy="1061829"/>
          </a:xfrm>
          <a:prstGeom prst="rect">
            <a:avLst/>
          </a:prstGeom>
        </p:spPr>
        <p:txBody>
          <a:bodyPr wrap="square">
            <a:spAutoFit/>
          </a:bodyPr>
          <a:lstStyle/>
          <a:p>
            <a:pPr>
              <a:buFontTx/>
              <a:buChar char="-"/>
            </a:pPr>
            <a:r>
              <a:rPr lang="ar-SA" sz="2100" dirty="0" smtClean="0">
                <a:cs typeface="PT Bold Heading" pitchFamily="2" charset="-78"/>
              </a:rPr>
              <a:t> وبذلك زالت الدولة الغورية على أيدي الخوارزميين، بعد أن أنهكت قواها بما شنته من حروب على الخطا والخوارزميين والهنادكة، ويذكر ابن الأثير أن دولتهم كانت من أحسن الدول سيرة، وأعدلها، وأكثرها جهادا.</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442</TotalTime>
  <Words>2257</Words>
  <Application>Microsoft Office PowerPoint</Application>
  <PresentationFormat>On-screen Show (4:3)</PresentationFormat>
  <Paragraphs>152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9</cp:revision>
  <dcterms:created xsi:type="dcterms:W3CDTF">2012-03-07T20:55:52Z</dcterms:created>
  <dcterms:modified xsi:type="dcterms:W3CDTF">2012-03-09T06:58:27Z</dcterms:modified>
</cp:coreProperties>
</file>