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191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8523B91-A3B4-4C39-9AE3-670F186D64CF}" type="datetimeFigureOut">
              <a:rPr lang="ar-SA" smtClean="0"/>
              <a:pPr/>
              <a:t>10/05/1433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7F6BD54-9AB0-428E-AA75-54DFCBE1F6BB}"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8523B91-A3B4-4C39-9AE3-670F186D64CF}" type="datetimeFigureOut">
              <a:rPr lang="ar-SA" smtClean="0"/>
              <a:pPr/>
              <a:t>10/05/1433</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7F6BD54-9AB0-428E-AA75-54DFCBE1F6B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556792"/>
            <a:ext cx="8568952" cy="2308324"/>
          </a:xfrm>
          <a:prstGeom prst="rect">
            <a:avLst/>
          </a:prstGeom>
          <a:noFill/>
        </p:spPr>
        <p:txBody>
          <a:bodyPr wrap="square" rtlCol="1">
            <a:spAutoFit/>
          </a:bodyPr>
          <a:lstStyle/>
          <a:p>
            <a:endParaRPr lang="ar-SA" dirty="0" smtClean="0"/>
          </a:p>
          <a:p>
            <a:endParaRPr lang="ar-SA" dirty="0"/>
          </a:p>
          <a:p>
            <a:endParaRPr lang="ar-SA" dirty="0" smtClean="0"/>
          </a:p>
          <a:p>
            <a:endParaRPr lang="ar-SA" dirty="0"/>
          </a:p>
          <a:p>
            <a:pPr algn="ctr"/>
            <a:r>
              <a:rPr lang="ar-SA" sz="3600" b="1" dirty="0" smtClean="0">
                <a:cs typeface="PT Bold Heading" pitchFamily="2" charset="-78"/>
              </a:rPr>
              <a:t>المحاضرة الثالثة:</a:t>
            </a:r>
          </a:p>
          <a:p>
            <a:pPr algn="ctr"/>
            <a:r>
              <a:rPr lang="ar-SA" sz="3600" b="1" dirty="0" smtClean="0">
                <a:cs typeface="PT Bold Heading" pitchFamily="2" charset="-78"/>
              </a:rPr>
              <a:t>تابع الغزنويون في بلاد </a:t>
            </a:r>
            <a:r>
              <a:rPr lang="ar-SA" sz="3600" b="1" smtClean="0">
                <a:cs typeface="PT Bold Heading" pitchFamily="2" charset="-78"/>
              </a:rPr>
              <a:t>الهند </a:t>
            </a:r>
            <a:r>
              <a:rPr lang="ar-SA" sz="3600" dirty="0" smtClean="0">
                <a:cs typeface="PT Bold Heading" pitchFamily="2" charset="-78"/>
              </a:rPr>
              <a:t>. </a:t>
            </a:r>
            <a:endParaRPr lang="ar-SA" sz="3600" dirty="0">
              <a:cs typeface="PT Bold Heading" pitchFamily="2" charset="-78"/>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32656"/>
            <a:ext cx="8568952" cy="7940635"/>
          </a:xfrm>
          <a:prstGeom prst="rect">
            <a:avLst/>
          </a:prstGeom>
          <a:noFill/>
        </p:spPr>
        <p:txBody>
          <a:bodyPr wrap="square" rtlCol="1">
            <a:spAutoFit/>
          </a:bodyPr>
          <a:lstStyle/>
          <a:p>
            <a:pPr>
              <a:buFont typeface="Arial" charset="0"/>
              <a:buChar char="•"/>
            </a:pPr>
            <a:r>
              <a:rPr lang="ar-SA" sz="2000" b="1" dirty="0" smtClean="0">
                <a:cs typeface="PT Bold Heading" pitchFamily="2" charset="-78"/>
              </a:rPr>
              <a:t>مسعود بن محمود الغزنوي:</a:t>
            </a:r>
          </a:p>
          <a:p>
            <a:pPr>
              <a:lnSpc>
                <a:spcPts val="2400"/>
              </a:lnSpc>
              <a:buFont typeface="Arial" charset="0"/>
              <a:buChar char="•"/>
            </a:pPr>
            <a:endParaRPr lang="ar-SA" sz="2000" b="1" dirty="0" smtClean="0">
              <a:cs typeface="PT Bold Heading" pitchFamily="2" charset="-78"/>
            </a:endParaRPr>
          </a:p>
          <a:p>
            <a:pPr>
              <a:lnSpc>
                <a:spcPts val="2400"/>
              </a:lnSpc>
              <a:buFont typeface="Arial" charset="0"/>
              <a:buChar char="•"/>
            </a:pPr>
            <a:r>
              <a:rPr lang="ar-SA" sz="2000" b="1" dirty="0" smtClean="0">
                <a:cs typeface="PT Bold Heading" pitchFamily="2" charset="-78"/>
              </a:rPr>
              <a:t>واصل مسعود سياسة والده في المحافظة على أملاك الدولة الغزنوية في بلاد الهند.</a:t>
            </a:r>
          </a:p>
          <a:p>
            <a:pPr>
              <a:lnSpc>
                <a:spcPts val="2400"/>
              </a:lnSpc>
            </a:pPr>
            <a:endParaRPr lang="ar-SA" sz="2000" b="1" dirty="0" smtClean="0">
              <a:cs typeface="PT Bold Heading" pitchFamily="2" charset="-78"/>
            </a:endParaRPr>
          </a:p>
          <a:p>
            <a:pPr>
              <a:lnSpc>
                <a:spcPts val="2400"/>
              </a:lnSpc>
              <a:buFont typeface="Arial" charset="0"/>
              <a:buChar char="•"/>
            </a:pPr>
            <a:r>
              <a:rPr lang="ar-SA" sz="2000" b="1" dirty="0" smtClean="0">
                <a:cs typeface="PT Bold Heading" pitchFamily="2" charset="-78"/>
              </a:rPr>
              <a:t> ضم المزيد من الأراضي الهندية إلى الدولة الغزنوية.</a:t>
            </a:r>
          </a:p>
          <a:p>
            <a:pPr>
              <a:lnSpc>
                <a:spcPts val="2400"/>
              </a:lnSpc>
              <a:buFont typeface="Arial" charset="0"/>
              <a:buChar char="•"/>
            </a:pPr>
            <a:endParaRPr lang="ar-SA" sz="2000" b="1" dirty="0" smtClean="0">
              <a:cs typeface="PT Bold Heading" pitchFamily="2" charset="-78"/>
            </a:endParaRPr>
          </a:p>
          <a:p>
            <a:pPr>
              <a:lnSpc>
                <a:spcPts val="2400"/>
              </a:lnSpc>
              <a:buFont typeface="Arial" charset="0"/>
              <a:buChar char="•"/>
            </a:pPr>
            <a:r>
              <a:rPr lang="ar-SA" sz="2000" b="1" dirty="0" smtClean="0">
                <a:cs typeface="PT Bold Heading" pitchFamily="2" charset="-78"/>
              </a:rPr>
              <a:t> أقر أحمد بن ينالتكين على بلاد الهند الغزنوية. وقد قام بالاستيلاء على (منارس)من ولاية الكانج التي لم تبلغها الجيوش الاسلامية من قبل.</a:t>
            </a:r>
            <a:r>
              <a:rPr lang="ar-SA" sz="2000" b="1" dirty="0" smtClean="0"/>
              <a:t>	</a:t>
            </a:r>
          </a:p>
          <a:p>
            <a:endParaRPr lang="ar-SA" sz="2000" b="1" dirty="0" smtClean="0"/>
          </a:p>
          <a:p>
            <a:pPr>
              <a:buFont typeface="Arial" charset="0"/>
              <a:buChar char="•"/>
            </a:pPr>
            <a:r>
              <a:rPr lang="ar-SA" sz="2000" b="1" dirty="0" smtClean="0">
                <a:cs typeface="PT Bold Heading" pitchFamily="2" charset="-78"/>
              </a:rPr>
              <a:t>قوي شأن أحمد بن ينالتكين في بلاد الهند، وحدثته نفسه بالخروج على الدولة الغزنوية، لكن السلطان مسعود تصدى له وتخلص منه .</a:t>
            </a:r>
            <a:endParaRPr lang="ar-SA" sz="2000" b="1" dirty="0">
              <a:cs typeface="PT Bold Heading" pitchFamily="2" charset="-78"/>
            </a:endParaRPr>
          </a:p>
          <a:p>
            <a:endParaRPr lang="ar-SA" sz="2000" b="1" dirty="0" smtClean="0">
              <a:cs typeface="PT Bold Heading" pitchFamily="2" charset="-78"/>
            </a:endParaRPr>
          </a:p>
          <a:p>
            <a:pPr>
              <a:buFont typeface="Arial" charset="0"/>
              <a:buChar char="•"/>
            </a:pPr>
            <a:r>
              <a:rPr lang="ar-SA" sz="2000" b="1" dirty="0">
                <a:cs typeface="PT Bold Heading" pitchFamily="2" charset="-78"/>
              </a:rPr>
              <a:t> </a:t>
            </a:r>
            <a:r>
              <a:rPr lang="ar-SA" sz="2000" b="1" dirty="0" smtClean="0">
                <a:cs typeface="PT Bold Heading" pitchFamily="2" charset="-78"/>
              </a:rPr>
              <a:t>على الرغم من الصعاب التي كانت تحف بالدولة الغزنوية، والمتمثلة في دولة السلاجقة، إلا أن مسعود لم يتقاعس عن مواصلة الفتوح في بلاد الهند، ولم يستمع إلى تحذير رجال دولته  بالبقاء في غزنة حتى يكون قريبًا من السلاجقة.</a:t>
            </a:r>
          </a:p>
          <a:p>
            <a:pPr>
              <a:buFont typeface="Arial" charset="0"/>
              <a:buChar char="•"/>
            </a:pPr>
            <a:endParaRPr lang="ar-SA" sz="2000" b="1" dirty="0">
              <a:cs typeface="PT Bold Heading" pitchFamily="2" charset="-78"/>
            </a:endParaRPr>
          </a:p>
          <a:p>
            <a:pPr>
              <a:buFont typeface="Arial" charset="0"/>
              <a:buChar char="•"/>
            </a:pPr>
            <a:r>
              <a:rPr lang="ar-SA" sz="2000" b="1" dirty="0">
                <a:cs typeface="PT Bold Heading" pitchFamily="2" charset="-78"/>
              </a:rPr>
              <a:t> </a:t>
            </a:r>
            <a:r>
              <a:rPr lang="ar-SA" sz="2000" b="1" dirty="0" smtClean="0">
                <a:cs typeface="PT Bold Heading" pitchFamily="2" charset="-78"/>
              </a:rPr>
              <a:t>سار إلى بلاد الهند سنة 429هـ، للاستيلاء على قلعة ( هاتس)، التي كانت تسمى أيضًا        ( القلعة العذراء)، فاستولى على هذا الحصن الهندوكي الكبير، ثم زحف إلى ( منارس) عند الشمال الغربي من دهلي، ففر أهلها إلى الغابات المجاورة مما يسر للسطان الاستيلاء على هذه البلدة.</a:t>
            </a:r>
          </a:p>
          <a:p>
            <a:pPr>
              <a:buFont typeface="Arial" charset="0"/>
              <a:buChar char="•"/>
            </a:pPr>
            <a:endParaRPr lang="ar-SA" sz="2000" dirty="0">
              <a:cs typeface="PT Bold Heading" pitchFamily="2" charset="-78"/>
            </a:endParaRPr>
          </a:p>
          <a:p>
            <a:r>
              <a:rPr lang="ar-SA" dirty="0" smtClean="0"/>
              <a:t>		</a:t>
            </a:r>
          </a:p>
          <a:p>
            <a:endParaRPr lang="ar-SA" dirty="0"/>
          </a:p>
          <a:p>
            <a:endParaRPr lang="ar-SA" dirty="0" smtClean="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1000"/>
                                        <p:tgtEl>
                                          <p:spTgt spid="4">
                                            <p:txEl>
                                              <p:pRg st="4" end="4"/>
                                            </p:txEl>
                                          </p:spTgt>
                                        </p:tgtEl>
                                      </p:cBhvr>
                                    </p:animEffect>
                                    <p:anim calcmode="lin" valueType="num">
                                      <p:cBhvr>
                                        <p:cTn id="2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1000"/>
                                        <p:tgtEl>
                                          <p:spTgt spid="4">
                                            <p:txEl>
                                              <p:pRg st="6" end="6"/>
                                            </p:txEl>
                                          </p:spTgt>
                                        </p:tgtEl>
                                      </p:cBhvr>
                                    </p:animEffect>
                                    <p:anim calcmode="lin" valueType="num">
                                      <p:cBhvr>
                                        <p:cTn id="3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 calcmode="lin" valueType="num">
                                      <p:cBhvr>
                                        <p:cTn id="3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1" dur="500"/>
                                        <p:tgtEl>
                                          <p:spTgt spid="4">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nodeType="clickEffect">
                                  <p:stCondLst>
                                    <p:cond delay="0"/>
                                  </p:stCondLst>
                                  <p:childTnLst>
                                    <p:set>
                                      <p:cBhvr>
                                        <p:cTn id="45" dur="1" fill="hold">
                                          <p:stCondLst>
                                            <p:cond delay="0"/>
                                          </p:stCondLst>
                                        </p:cTn>
                                        <p:tgtEl>
                                          <p:spTgt spid="4">
                                            <p:txEl>
                                              <p:pRg st="10" end="10"/>
                                            </p:txEl>
                                          </p:spTgt>
                                        </p:tgtEl>
                                        <p:attrNameLst>
                                          <p:attrName>style.visibility</p:attrName>
                                        </p:attrNameLst>
                                      </p:cBhvr>
                                      <p:to>
                                        <p:strVal val="visible"/>
                                      </p:to>
                                    </p:set>
                                    <p:anim calcmode="lin" valueType="num">
                                      <p:cBhvr>
                                        <p:cTn id="46"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8" dur="500"/>
                                        <p:tgtEl>
                                          <p:spTgt spid="4">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nodeType="clickEffect">
                                  <p:stCondLst>
                                    <p:cond delay="0"/>
                                  </p:stCondLst>
                                  <p:childTnLst>
                                    <p:set>
                                      <p:cBhvr>
                                        <p:cTn id="52" dur="1" fill="hold">
                                          <p:stCondLst>
                                            <p:cond delay="0"/>
                                          </p:stCondLst>
                                        </p:cTn>
                                        <p:tgtEl>
                                          <p:spTgt spid="4">
                                            <p:txEl>
                                              <p:pRg st="12" end="12"/>
                                            </p:txEl>
                                          </p:spTgt>
                                        </p:tgtEl>
                                        <p:attrNameLst>
                                          <p:attrName>style.visibility</p:attrName>
                                        </p:attrNameLst>
                                      </p:cBhvr>
                                      <p:to>
                                        <p:strVal val="visible"/>
                                      </p:to>
                                    </p:set>
                                    <p:anim calcmode="lin" valueType="num">
                                      <p:cBhvr>
                                        <p:cTn id="53"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5" dur="500"/>
                                        <p:tgtEl>
                                          <p:spTgt spid="4">
                                            <p:txEl>
                                              <p:pRg st="12" end="1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4">
                                            <p:txEl>
                                              <p:pRg st="14" end="14"/>
                                            </p:txEl>
                                          </p:spTgt>
                                        </p:tgtEl>
                                        <p:attrNameLst>
                                          <p:attrName>style.visibility</p:attrName>
                                        </p:attrNameLst>
                                      </p:cBhvr>
                                      <p:to>
                                        <p:strVal val="visible"/>
                                      </p:to>
                                    </p:set>
                                    <p:anim calcmode="lin" valueType="num">
                                      <p:cBhvr>
                                        <p:cTn id="60"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61"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04664"/>
            <a:ext cx="8568952" cy="6463308"/>
          </a:xfrm>
          <a:prstGeom prst="rect">
            <a:avLst/>
          </a:prstGeom>
          <a:noFill/>
        </p:spPr>
        <p:txBody>
          <a:bodyPr wrap="square" rtlCol="1">
            <a:spAutoFit/>
          </a:bodyPr>
          <a:lstStyle/>
          <a:p>
            <a:r>
              <a:rPr lang="ar-SA" dirty="0" smtClean="0">
                <a:cs typeface="PT Bold Heading" pitchFamily="2" charset="-78"/>
              </a:rPr>
              <a:t> </a:t>
            </a:r>
            <a:r>
              <a:rPr lang="ar-SA" b="1" dirty="0" smtClean="0">
                <a:cs typeface="PT Bold Heading" pitchFamily="2" charset="-78"/>
              </a:rPr>
              <a:t>كان لجهود السلطان مسعود في بلاد الهند، أثارًا سلبية على دولته في أفغانستان، إذ يسر انشغاله بالفتوحات للسلاجقة تحقيق أطماعهم في إقليم خراسان، فاستولوا على بعض البلدان، وتطور الأمر إلى أسوا من ذلك بعد هزيمة السلطان مسعود على يد السلاجقة في عام 432هـ .</a:t>
            </a:r>
          </a:p>
          <a:p>
            <a:endParaRPr lang="ar-SA" b="1" dirty="0">
              <a:cs typeface="PT Bold Heading" pitchFamily="2" charset="-78"/>
            </a:endParaRPr>
          </a:p>
          <a:p>
            <a:pPr>
              <a:buFont typeface="Arial" charset="0"/>
              <a:buChar char="•"/>
            </a:pPr>
            <a:r>
              <a:rPr lang="ar-SA" b="1" dirty="0" smtClean="0">
                <a:cs typeface="PT Bold Heading" pitchFamily="2" charset="-78"/>
              </a:rPr>
              <a:t>قرر السلطان مسعود عندما رأى ضعف قوته ، أن يعود إلى الهند حتى يجمع الجموع ويعود إلى غزو السلاجقة، واسترداد خراسان منهم، الا أنه قتل في الطريق .</a:t>
            </a:r>
          </a:p>
          <a:p>
            <a:pPr>
              <a:buFont typeface="Arial" charset="0"/>
              <a:buChar char="•"/>
            </a:pPr>
            <a:endParaRPr lang="ar-SA" b="1" dirty="0">
              <a:cs typeface="PT Bold Heading" pitchFamily="2" charset="-78"/>
            </a:endParaRPr>
          </a:p>
          <a:p>
            <a:pPr>
              <a:buFont typeface="Arial" charset="0"/>
              <a:buChar char="•"/>
            </a:pPr>
            <a:r>
              <a:rPr lang="ar-SA" b="1" dirty="0" smtClean="0">
                <a:solidFill>
                  <a:srgbClr val="00B050"/>
                </a:solidFill>
                <a:cs typeface="PT Bold Heading" pitchFamily="2" charset="-78"/>
              </a:rPr>
              <a:t>خلفاء مسعود الغزنوي:</a:t>
            </a:r>
          </a:p>
          <a:p>
            <a:pPr>
              <a:buFont typeface="Arial" charset="0"/>
              <a:buChar char="•"/>
            </a:pPr>
            <a:r>
              <a:rPr lang="ar-SA" b="1" u="sng" dirty="0">
                <a:solidFill>
                  <a:srgbClr val="FF0000"/>
                </a:solidFill>
                <a:cs typeface="PT Bold Heading" pitchFamily="2" charset="-78"/>
              </a:rPr>
              <a:t> </a:t>
            </a:r>
            <a:r>
              <a:rPr lang="ar-SA" b="1" u="sng" dirty="0" smtClean="0">
                <a:solidFill>
                  <a:srgbClr val="FF0000"/>
                </a:solidFill>
                <a:cs typeface="PT Bold Heading" pitchFamily="2" charset="-78"/>
              </a:rPr>
              <a:t>ابنه مودود: - </a:t>
            </a:r>
            <a:r>
              <a:rPr lang="ar-SA" b="1" dirty="0" smtClean="0">
                <a:cs typeface="PT Bold Heading" pitchFamily="2" charset="-78"/>
              </a:rPr>
              <a:t>سار على سياسة والده في المحافظة على ممتلكات الدولة الغزنوية.</a:t>
            </a:r>
          </a:p>
          <a:p>
            <a:pPr>
              <a:buFontTx/>
              <a:buChar char="-"/>
            </a:pPr>
            <a:r>
              <a:rPr lang="ar-SA" b="1" dirty="0" smtClean="0">
                <a:cs typeface="PT Bold Heading" pitchFamily="2" charset="-78"/>
              </a:rPr>
              <a:t>تصدى لأخيه مجدود الذي كان واليًا على إقليم البنجاب منذ عهد والده.</a:t>
            </a:r>
          </a:p>
          <a:p>
            <a:pPr>
              <a:buFontTx/>
              <a:buChar char="-"/>
            </a:pPr>
            <a:r>
              <a:rPr lang="ar-SA" b="1" dirty="0">
                <a:cs typeface="PT Bold Heading" pitchFamily="2" charset="-78"/>
              </a:rPr>
              <a:t> </a:t>
            </a:r>
            <a:r>
              <a:rPr lang="ar-SA" b="1" dirty="0" smtClean="0">
                <a:cs typeface="PT Bold Heading" pitchFamily="2" charset="-78"/>
              </a:rPr>
              <a:t>نتج عن ثورة مجدود أن تشجع بعض أمراء الهنادكة وتحالفوا، وأعلنوا الاستقلال عن الدولة الغزنوية، وزحفوا إلى لاهور، لكن الجند الغزنوي ردهم على أعقابهم، وعادت إلى المسلمين هيبتهم في بلاد الهند </a:t>
            </a:r>
          </a:p>
          <a:p>
            <a:endParaRPr lang="ar-SA" b="1" dirty="0">
              <a:cs typeface="PT Bold Heading" pitchFamily="2" charset="-78"/>
            </a:endParaRPr>
          </a:p>
          <a:p>
            <a:pPr>
              <a:buFont typeface="Arial" charset="0"/>
              <a:buChar char="•"/>
            </a:pPr>
            <a:r>
              <a:rPr lang="ar-SA" b="1" u="sng" dirty="0" smtClean="0">
                <a:solidFill>
                  <a:srgbClr val="FF0000"/>
                </a:solidFill>
                <a:cs typeface="PT Bold Heading" pitchFamily="2" charset="-78"/>
              </a:rPr>
              <a:t>السلطان إبراهيم بن مسعود: </a:t>
            </a:r>
            <a:r>
              <a:rPr lang="ar-SA" b="1" dirty="0" smtClean="0">
                <a:cs typeface="PT Bold Heading" pitchFamily="2" charset="-78"/>
              </a:rPr>
              <a:t>- أعاد إلى الدولة الغزنوية هيبتها، ونظم أمورها.</a:t>
            </a:r>
          </a:p>
          <a:p>
            <a:r>
              <a:rPr lang="ar-SA" b="1" dirty="0">
                <a:cs typeface="PT Bold Heading" pitchFamily="2" charset="-78"/>
              </a:rPr>
              <a:t> </a:t>
            </a:r>
            <a:r>
              <a:rPr lang="ar-SA" b="1" dirty="0" smtClean="0">
                <a:cs typeface="PT Bold Heading" pitchFamily="2" charset="-78"/>
              </a:rPr>
              <a:t>- أقر الأمور في هندوستان.</a:t>
            </a:r>
          </a:p>
          <a:p>
            <a:pPr>
              <a:buFontTx/>
              <a:buChar char="-"/>
            </a:pPr>
            <a:r>
              <a:rPr lang="ar-SA" b="1" dirty="0" smtClean="0">
                <a:cs typeface="PT Bold Heading" pitchFamily="2" charset="-78"/>
              </a:rPr>
              <a:t>بعد وفاته امتد نفوذ السلاجقة إلى الدولة الغزنوية، مما أتاح الفرصة أمام الأمراء الهنود لمحاولة الانفصال عن الدولة الغزنوية.</a:t>
            </a:r>
          </a:p>
          <a:p>
            <a:endParaRPr lang="ar-SA" b="1" dirty="0" smtClean="0">
              <a:cs typeface="PT Bold Heading" pitchFamily="2" charset="-78"/>
            </a:endParaRPr>
          </a:p>
          <a:p>
            <a:r>
              <a:rPr lang="ar-SA" b="1" u="sng" dirty="0" smtClean="0">
                <a:solidFill>
                  <a:srgbClr val="FF0000"/>
                </a:solidFill>
                <a:cs typeface="PT Bold Heading" pitchFamily="2" charset="-78"/>
              </a:rPr>
              <a:t>السلطان خسروشاه: _</a:t>
            </a:r>
            <a:r>
              <a:rPr lang="ar-SA" b="1" dirty="0" smtClean="0">
                <a:cs typeface="PT Bold Heading" pitchFamily="2" charset="-78"/>
              </a:rPr>
              <a:t>آخر ملوك الدولة الغزنوية، لجأ إلى الهند، بسبب اقتحام قبائل التركمان لحاضرة دولته.</a:t>
            </a:r>
          </a:p>
          <a:p>
            <a:r>
              <a:rPr lang="ar-SA" b="1" dirty="0" smtClean="0">
                <a:cs typeface="PT Bold Heading" pitchFamily="2" charset="-78"/>
              </a:rPr>
              <a:t>- انتهز الغور فرصة الفوضى التي عمت الدولة الغزنوية، فانقضوا على غزنة، واعملوا فيها الخراب والدمار.</a:t>
            </a:r>
          </a:p>
          <a:p>
            <a:r>
              <a:rPr lang="ar-SA" dirty="0" smtClean="0"/>
              <a:t>	</a:t>
            </a:r>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anim calcmode="lin" valueType="num">
                                      <p:cBhvr>
                                        <p:cTn id="3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fade">
                                      <p:cBhvr>
                                        <p:cTn id="45" dur="1000"/>
                                        <p:tgtEl>
                                          <p:spTgt spid="4">
                                            <p:txEl>
                                              <p:pRg st="7" end="7"/>
                                            </p:txEl>
                                          </p:spTgt>
                                        </p:tgtEl>
                                      </p:cBhvr>
                                    </p:animEffect>
                                    <p:anim calcmode="lin" valueType="num">
                                      <p:cBhvr>
                                        <p:cTn id="4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4">
                                            <p:txEl>
                                              <p:pRg st="9" end="9"/>
                                            </p:txEl>
                                          </p:spTgt>
                                        </p:tgtEl>
                                        <p:attrNameLst>
                                          <p:attrName>style.visibility</p:attrName>
                                        </p:attrNameLst>
                                      </p:cBhvr>
                                      <p:to>
                                        <p:strVal val="visible"/>
                                      </p:to>
                                    </p:set>
                                    <p:animEffect transition="in" filter="fade">
                                      <p:cBhvr>
                                        <p:cTn id="53" dur="1000"/>
                                        <p:tgtEl>
                                          <p:spTgt spid="4">
                                            <p:txEl>
                                              <p:pRg st="9" end="9"/>
                                            </p:txEl>
                                          </p:spTgt>
                                        </p:tgtEl>
                                      </p:cBhvr>
                                    </p:animEffect>
                                    <p:anim calcmode="lin" valueType="num">
                                      <p:cBhvr>
                                        <p:cTn id="5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Effect transition="in" filter="fade">
                                      <p:cBhvr>
                                        <p:cTn id="61" dur="1000"/>
                                        <p:tgtEl>
                                          <p:spTgt spid="4">
                                            <p:txEl>
                                              <p:pRg st="10" end="10"/>
                                            </p:txEl>
                                          </p:spTgt>
                                        </p:tgtEl>
                                      </p:cBhvr>
                                    </p:animEffect>
                                    <p:anim calcmode="lin" valueType="num">
                                      <p:cBhvr>
                                        <p:cTn id="6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4">
                                            <p:txEl>
                                              <p:pRg st="10" end="10"/>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nodeType="clickEffect">
                                  <p:stCondLst>
                                    <p:cond delay="0"/>
                                  </p:stCondLst>
                                  <p:childTnLst>
                                    <p:set>
                                      <p:cBhvr>
                                        <p:cTn id="68" dur="1" fill="hold">
                                          <p:stCondLst>
                                            <p:cond delay="0"/>
                                          </p:stCondLst>
                                        </p:cTn>
                                        <p:tgtEl>
                                          <p:spTgt spid="4">
                                            <p:txEl>
                                              <p:pRg st="11" end="11"/>
                                            </p:txEl>
                                          </p:spTgt>
                                        </p:tgtEl>
                                        <p:attrNameLst>
                                          <p:attrName>style.visibility</p:attrName>
                                        </p:attrNameLst>
                                      </p:cBhvr>
                                      <p:to>
                                        <p:strVal val="visible"/>
                                      </p:to>
                                    </p:set>
                                    <p:animEffect transition="in" filter="fade">
                                      <p:cBhvr>
                                        <p:cTn id="69" dur="1000"/>
                                        <p:tgtEl>
                                          <p:spTgt spid="4">
                                            <p:txEl>
                                              <p:pRg st="11" end="11"/>
                                            </p:txEl>
                                          </p:spTgt>
                                        </p:tgtEl>
                                      </p:cBhvr>
                                    </p:animEffect>
                                    <p:anim calcmode="lin" valueType="num">
                                      <p:cBhvr>
                                        <p:cTn id="7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1"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7" presetClass="entr" presetSubtype="0" fill="hold" nodeType="clickEffect">
                                  <p:stCondLst>
                                    <p:cond delay="0"/>
                                  </p:stCondLst>
                                  <p:childTnLst>
                                    <p:set>
                                      <p:cBhvr>
                                        <p:cTn id="76" dur="1" fill="hold">
                                          <p:stCondLst>
                                            <p:cond delay="0"/>
                                          </p:stCondLst>
                                        </p:cTn>
                                        <p:tgtEl>
                                          <p:spTgt spid="4">
                                            <p:txEl>
                                              <p:pRg st="13" end="13"/>
                                            </p:txEl>
                                          </p:spTgt>
                                        </p:tgtEl>
                                        <p:attrNameLst>
                                          <p:attrName>style.visibility</p:attrName>
                                        </p:attrNameLst>
                                      </p:cBhvr>
                                      <p:to>
                                        <p:strVal val="visible"/>
                                      </p:to>
                                    </p:set>
                                    <p:animEffect transition="in" filter="fade">
                                      <p:cBhvr>
                                        <p:cTn id="77" dur="1000"/>
                                        <p:tgtEl>
                                          <p:spTgt spid="4">
                                            <p:txEl>
                                              <p:pRg st="13" end="13"/>
                                            </p:txEl>
                                          </p:spTgt>
                                        </p:tgtEl>
                                      </p:cBhvr>
                                    </p:animEffect>
                                    <p:anim calcmode="lin" valueType="num">
                                      <p:cBhvr>
                                        <p:cTn id="78"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79"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7" presetClass="entr" presetSubtype="0" fill="hold" nodeType="clickEffect">
                                  <p:stCondLst>
                                    <p:cond delay="0"/>
                                  </p:stCondLst>
                                  <p:childTnLst>
                                    <p:set>
                                      <p:cBhvr>
                                        <p:cTn id="84" dur="1" fill="hold">
                                          <p:stCondLst>
                                            <p:cond delay="0"/>
                                          </p:stCondLst>
                                        </p:cTn>
                                        <p:tgtEl>
                                          <p:spTgt spid="4">
                                            <p:txEl>
                                              <p:pRg st="14" end="14"/>
                                            </p:txEl>
                                          </p:spTgt>
                                        </p:tgtEl>
                                        <p:attrNameLst>
                                          <p:attrName>style.visibility</p:attrName>
                                        </p:attrNameLst>
                                      </p:cBhvr>
                                      <p:to>
                                        <p:strVal val="visible"/>
                                      </p:to>
                                    </p:set>
                                    <p:animEffect transition="in" filter="fade">
                                      <p:cBhvr>
                                        <p:cTn id="85" dur="1000"/>
                                        <p:tgtEl>
                                          <p:spTgt spid="4">
                                            <p:txEl>
                                              <p:pRg st="14" end="14"/>
                                            </p:txEl>
                                          </p:spTgt>
                                        </p:tgtEl>
                                      </p:cBhvr>
                                    </p:animEffect>
                                    <p:anim calcmode="lin" valueType="num">
                                      <p:cBhvr>
                                        <p:cTn id="86"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87" dur="900" decel="100000" fill="hold"/>
                                        <p:tgtEl>
                                          <p:spTgt spid="4">
                                            <p:txEl>
                                              <p:pRg st="14" end="14"/>
                                            </p:tx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4">
                                            <p:txEl>
                                              <p:pRg st="14" end="1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568952" cy="6232475"/>
          </a:xfrm>
          <a:prstGeom prst="rect">
            <a:avLst/>
          </a:prstGeom>
          <a:noFill/>
        </p:spPr>
        <p:txBody>
          <a:bodyPr wrap="square" rtlCol="1">
            <a:spAutoFit/>
          </a:bodyPr>
          <a:lstStyle/>
          <a:p>
            <a:pPr>
              <a:buFontTx/>
              <a:buChar char="-"/>
            </a:pPr>
            <a:endParaRPr lang="ar-SA" sz="2000" b="1" dirty="0" smtClean="0">
              <a:cs typeface="PT Bold Heading" pitchFamily="2" charset="-78"/>
            </a:endParaRPr>
          </a:p>
          <a:p>
            <a:pPr>
              <a:buFontTx/>
              <a:buChar char="-"/>
            </a:pPr>
            <a:r>
              <a:rPr lang="ar-SA" sz="2000" b="1" dirty="0" smtClean="0">
                <a:cs typeface="PT Bold Heading" pitchFamily="2" charset="-78"/>
              </a:rPr>
              <a:t>اشتد ساعد الغور ، واستعادوا غزنة من التركمان، وظلوا يطاردون السلطان الغزنوي في بلاد الهند حتى قبضوا عليه. </a:t>
            </a:r>
          </a:p>
          <a:p>
            <a:pPr>
              <a:buFontTx/>
              <a:buChar char="-"/>
            </a:pPr>
            <a:r>
              <a:rPr lang="ar-SA" sz="2000" b="1" dirty="0" smtClean="0">
                <a:cs typeface="PT Bold Heading" pitchFamily="2" charset="-78"/>
              </a:rPr>
              <a:t> وبذلك انتهت الدولة الغزنوية التي يرجع إليها الفضل في توطيد أقدام المسلمين في ارض الهند، ونشر الإسلام في تلك الديار.</a:t>
            </a:r>
          </a:p>
          <a:p>
            <a:endParaRPr lang="ar-SA" sz="2000" b="1" dirty="0">
              <a:cs typeface="PT Bold Heading" pitchFamily="2" charset="-78"/>
            </a:endParaRPr>
          </a:p>
          <a:p>
            <a:pPr>
              <a:buFont typeface="Arial" pitchFamily="34" charset="0"/>
              <a:buChar char="•"/>
            </a:pPr>
            <a:r>
              <a:rPr lang="ar-SA" sz="2000" b="1" u="sng" dirty="0" smtClean="0">
                <a:solidFill>
                  <a:srgbClr val="FF0000"/>
                </a:solidFill>
                <a:cs typeface="PT Bold Heading" pitchFamily="2" charset="-78"/>
              </a:rPr>
              <a:t>نتائج الفتوحات الغزنوية في بلاد الهند:</a:t>
            </a:r>
          </a:p>
          <a:p>
            <a:r>
              <a:rPr lang="ar-SA" sz="2000" b="1" dirty="0" smtClean="0">
                <a:cs typeface="PT Bold Heading" pitchFamily="2" charset="-78"/>
              </a:rPr>
              <a:t>1- نشر الإسلام بين الهنود. بسبب غزوات الدولة الغزنوية، ودخول الهنود في الإسلام عن طوع واختيار .</a:t>
            </a:r>
          </a:p>
          <a:p>
            <a:r>
              <a:rPr lang="ar-SA" sz="2000" b="1" dirty="0" smtClean="0">
                <a:cs typeface="PT Bold Heading" pitchFamily="2" charset="-78"/>
              </a:rPr>
              <a:t>2-  عرف أهل الهند اللغة الفارسية عن الغزنويين، ومن المعروف أن هذه اللغة نمت وازدهرت في عهد سبكتكين في غزنة.</a:t>
            </a:r>
          </a:p>
          <a:p>
            <a:r>
              <a:rPr lang="ar-SA" sz="2000" b="1" dirty="0" smtClean="0">
                <a:cs typeface="PT Bold Heading" pitchFamily="2" charset="-78"/>
              </a:rPr>
              <a:t>3- وجد المتصوفون من الفرس والترك في بلاد الهند، خير موئل يلجأون إليه من بلادهم المضطربة، ولقيت الصوفية ترحيبًا من أهل الهند الذين يميلون إليها بطبيعتهم.</a:t>
            </a:r>
          </a:p>
          <a:p>
            <a:endParaRPr lang="ar-SA" sz="2000" b="1" dirty="0" smtClean="0">
              <a:cs typeface="PT Bold Heading" pitchFamily="2" charset="-78"/>
            </a:endParaRPr>
          </a:p>
          <a:p>
            <a:pPr>
              <a:buFont typeface="Arial" pitchFamily="34" charset="0"/>
              <a:buChar char="•"/>
            </a:pPr>
            <a:r>
              <a:rPr lang="ar-SA" sz="2000" b="1" u="sng" dirty="0" smtClean="0">
                <a:solidFill>
                  <a:srgbClr val="FF0000"/>
                </a:solidFill>
                <a:cs typeface="PT Bold Heading" pitchFamily="2" charset="-78"/>
              </a:rPr>
              <a:t>التأثير والتأثر بين المسلمين والهنود:</a:t>
            </a:r>
          </a:p>
          <a:p>
            <a:pPr>
              <a:buFontTx/>
              <a:buChar char="-"/>
            </a:pPr>
            <a:r>
              <a:rPr lang="ar-SA" sz="2000" b="1" dirty="0" smtClean="0">
                <a:cs typeface="PT Bold Heading" pitchFamily="2" charset="-78"/>
              </a:rPr>
              <a:t>أثر الهنود في الترك، وأثر الترك في الهنود، وأخذ كل واحد منهما من الآخر .</a:t>
            </a:r>
          </a:p>
          <a:p>
            <a:r>
              <a:rPr lang="ar-SA" sz="2000" b="1" dirty="0" smtClean="0">
                <a:cs typeface="PT Bold Heading" pitchFamily="2" charset="-78"/>
              </a:rPr>
              <a:t>1- نقل الترك إلى الهند الثقافة الفارسية، ومظاهر الحياة التركية والفارسية، وبهذا انتشر في المجتمع الإسلامي في الهند اللغة الفارسية، لغة الثقافة في ذلك العصر .</a:t>
            </a:r>
          </a:p>
          <a:p>
            <a:r>
              <a:rPr lang="ar-SA" sz="1950" b="1" dirty="0" smtClean="0">
                <a:cs typeface="PT Bold Heading" pitchFamily="2" charset="-78"/>
              </a:rPr>
              <a:t>2- ظهر في بلاد الهند ما يعرف باللغة الاوردية التي هي خليط من اللغات الهندية، والعربية، والفارسية، والتركية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p:cTn id="2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1" dur="500"/>
                                        <p:tgtEl>
                                          <p:spTgt spid="4">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 calcmode="lin" valueType="num">
                                      <p:cBhvr>
                                        <p:cTn id="3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8" dur="500"/>
                                        <p:tgtEl>
                                          <p:spTgt spid="4">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p:cTn id="4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5" dur="500"/>
                                        <p:tgtEl>
                                          <p:spTgt spid="4">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Effect transition="in" filter="fade">
                                      <p:cBhvr>
                                        <p:cTn id="50" dur="1000"/>
                                        <p:tgtEl>
                                          <p:spTgt spid="4">
                                            <p:txEl>
                                              <p:pRg st="9" end="9"/>
                                            </p:txEl>
                                          </p:spTgt>
                                        </p:tgtEl>
                                      </p:cBhvr>
                                    </p:animEffect>
                                    <p:anim calcmode="lin" valueType="num">
                                      <p:cBhvr>
                                        <p:cTn id="5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2"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0" end="10"/>
                                            </p:txEl>
                                          </p:spTgt>
                                        </p:tgtEl>
                                        <p:attrNameLst>
                                          <p:attrName>style.visibility</p:attrName>
                                        </p:attrNameLst>
                                      </p:cBhvr>
                                      <p:to>
                                        <p:strVal val="visible"/>
                                      </p:to>
                                    </p:set>
                                    <p:anim calcmode="lin" valueType="num">
                                      <p:cBhvr>
                                        <p:cTn id="58"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60" dur="500"/>
                                        <p:tgtEl>
                                          <p:spTgt spid="4">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1" end="11"/>
                                            </p:txEl>
                                          </p:spTgt>
                                        </p:tgtEl>
                                        <p:attrNameLst>
                                          <p:attrName>style.visibility</p:attrName>
                                        </p:attrNameLst>
                                      </p:cBhvr>
                                      <p:to>
                                        <p:strVal val="visible"/>
                                      </p:to>
                                    </p:set>
                                    <p:anim calcmode="lin" valueType="num">
                                      <p:cBhvr>
                                        <p:cTn id="65"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67" dur="500"/>
                                        <p:tgtEl>
                                          <p:spTgt spid="4">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nodeType="clickEffect">
                                  <p:stCondLst>
                                    <p:cond delay="0"/>
                                  </p:stCondLst>
                                  <p:childTnLst>
                                    <p:set>
                                      <p:cBhvr>
                                        <p:cTn id="71" dur="1" fill="hold">
                                          <p:stCondLst>
                                            <p:cond delay="0"/>
                                          </p:stCondLst>
                                        </p:cTn>
                                        <p:tgtEl>
                                          <p:spTgt spid="4">
                                            <p:txEl>
                                              <p:pRg st="12" end="12"/>
                                            </p:txEl>
                                          </p:spTgt>
                                        </p:tgtEl>
                                        <p:attrNameLst>
                                          <p:attrName>style.visibility</p:attrName>
                                        </p:attrNameLst>
                                      </p:cBhvr>
                                      <p:to>
                                        <p:strVal val="visible"/>
                                      </p:to>
                                    </p:set>
                                    <p:anim calcmode="lin" valueType="num">
                                      <p:cBhvr>
                                        <p:cTn id="72"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73"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74"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016" y="260648"/>
            <a:ext cx="8820472" cy="7273786"/>
          </a:xfrm>
          <a:prstGeom prst="rect">
            <a:avLst/>
          </a:prstGeom>
          <a:noFill/>
        </p:spPr>
        <p:txBody>
          <a:bodyPr wrap="square" rtlCol="1">
            <a:spAutoFit/>
          </a:bodyPr>
          <a:lstStyle/>
          <a:p>
            <a:endParaRPr lang="ar-SA" sz="2200" b="1" dirty="0" smtClean="0">
              <a:cs typeface="PT Bold Heading" pitchFamily="2" charset="-78"/>
            </a:endParaRPr>
          </a:p>
          <a:p>
            <a:r>
              <a:rPr lang="ar-SA" sz="2200" b="1" dirty="0" smtClean="0">
                <a:cs typeface="PT Bold Heading" pitchFamily="2" charset="-78"/>
              </a:rPr>
              <a:t>3- نشأ فريق من المولدين يمثل حضارة إسلامية، وينعم بالتسامح الإسلامي، ونبذ التفرقة التي كانت من أبرز خصائص المجتمع الهندي من قبل.</a:t>
            </a:r>
          </a:p>
          <a:p>
            <a:pPr>
              <a:lnSpc>
                <a:spcPts val="2000"/>
              </a:lnSpc>
            </a:pPr>
            <a:endParaRPr lang="ar-SA" sz="2200" b="1" dirty="0" smtClean="0">
              <a:cs typeface="PT Bold Heading" pitchFamily="2" charset="-78"/>
            </a:endParaRPr>
          </a:p>
          <a:p>
            <a:pPr>
              <a:lnSpc>
                <a:spcPts val="2000"/>
              </a:lnSpc>
            </a:pPr>
            <a:r>
              <a:rPr lang="ar-SA" sz="2200" b="1" dirty="0" smtClean="0">
                <a:cs typeface="PT Bold Heading" pitchFamily="2" charset="-78"/>
              </a:rPr>
              <a:t>4- ظهر مفكرون يهاجمون الديانة البرهمية.</a:t>
            </a:r>
          </a:p>
          <a:p>
            <a:pPr>
              <a:lnSpc>
                <a:spcPts val="2000"/>
              </a:lnSpc>
            </a:pPr>
            <a:endParaRPr lang="ar-SA" sz="2200" b="1" dirty="0" smtClean="0">
              <a:cs typeface="PT Bold Heading" pitchFamily="2" charset="-78"/>
            </a:endParaRPr>
          </a:p>
          <a:p>
            <a:pPr>
              <a:lnSpc>
                <a:spcPts val="2000"/>
              </a:lnSpc>
            </a:pPr>
            <a:r>
              <a:rPr lang="ar-SA" sz="2200" b="1" dirty="0" smtClean="0">
                <a:cs typeface="PT Bold Heading" pitchFamily="2" charset="-78"/>
              </a:rPr>
              <a:t>5- احترم الهنادكة عقائد المسلمين،.</a:t>
            </a:r>
          </a:p>
          <a:p>
            <a:endParaRPr lang="ar-SA" sz="2200" b="1" dirty="0" smtClean="0">
              <a:cs typeface="PT Bold Heading" pitchFamily="2" charset="-78"/>
            </a:endParaRPr>
          </a:p>
          <a:p>
            <a:r>
              <a:rPr lang="ar-SA" sz="2200" b="1" u="sng" dirty="0" smtClean="0">
                <a:solidFill>
                  <a:srgbClr val="FF0000"/>
                </a:solidFill>
                <a:cs typeface="PT Bold Heading" pitchFamily="2" charset="-78"/>
              </a:rPr>
              <a:t>6- أما من الناحية العلمية والفكرية: </a:t>
            </a:r>
            <a:r>
              <a:rPr lang="ar-SA" sz="2200" b="1" dirty="0" smtClean="0">
                <a:cs typeface="PT Bold Heading" pitchFamily="2" charset="-78"/>
              </a:rPr>
              <a:t>استفاد المسلمون من فلسفة الهنود، وتقدم علمائهم  في علم الفلك.</a:t>
            </a:r>
          </a:p>
          <a:p>
            <a:pPr>
              <a:lnSpc>
                <a:spcPts val="2000"/>
              </a:lnSpc>
            </a:pPr>
            <a:endParaRPr lang="ar-SA" sz="2200" b="1" dirty="0" smtClean="0">
              <a:cs typeface="PT Bold Heading" pitchFamily="2" charset="-78"/>
            </a:endParaRPr>
          </a:p>
          <a:p>
            <a:r>
              <a:rPr lang="ar-SA" sz="2200" b="1" u="sng" dirty="0" smtClean="0">
                <a:solidFill>
                  <a:srgbClr val="FF0000"/>
                </a:solidFill>
                <a:cs typeface="PT Bold Heading" pitchFamily="2" charset="-78"/>
              </a:rPr>
              <a:t>7- ومن الناحية الاجتماعية: </a:t>
            </a:r>
            <a:r>
              <a:rPr lang="ar-SA" sz="2200" b="1" dirty="0" smtClean="0">
                <a:cs typeface="PT Bold Heading" pitchFamily="2" charset="-78"/>
              </a:rPr>
              <a:t>1- فقد تأثرت حياة الهنود الاجتماعية بالترك، وتجلى ذلك في انتشار الحجاب بين النساء. 2- وتخلص المنبوذون من قيود النظام الطبقي، وساهموا بحرية في ميادين الحياة المختلفة من سياسة واقتصادية.</a:t>
            </a:r>
          </a:p>
          <a:p>
            <a:pPr>
              <a:lnSpc>
                <a:spcPts val="2000"/>
              </a:lnSpc>
            </a:pPr>
            <a:endParaRPr lang="ar-SA" sz="2200" b="1" dirty="0" smtClean="0">
              <a:cs typeface="PT Bold Heading" pitchFamily="2" charset="-78"/>
            </a:endParaRPr>
          </a:p>
          <a:p>
            <a:pPr>
              <a:lnSpc>
                <a:spcPts val="2000"/>
              </a:lnSpc>
            </a:pPr>
            <a:r>
              <a:rPr lang="ar-SA" sz="2200" b="1" dirty="0" smtClean="0">
                <a:cs typeface="PT Bold Heading" pitchFamily="2" charset="-78"/>
              </a:rPr>
              <a:t>8- اقتبس الهنود عن المسلمين أنظمتهم الإدارية والمالية والقضائية.</a:t>
            </a:r>
          </a:p>
          <a:p>
            <a:pPr>
              <a:lnSpc>
                <a:spcPts val="2000"/>
              </a:lnSpc>
            </a:pPr>
            <a:endParaRPr lang="ar-SA" sz="2200" b="1" dirty="0" smtClean="0">
              <a:cs typeface="PT Bold Heading" pitchFamily="2" charset="-78"/>
            </a:endParaRPr>
          </a:p>
          <a:p>
            <a:pPr>
              <a:lnSpc>
                <a:spcPts val="2000"/>
              </a:lnSpc>
            </a:pPr>
            <a:r>
              <a:rPr lang="ar-SA" sz="2200" b="1" dirty="0" smtClean="0">
                <a:cs typeface="PT Bold Heading" pitchFamily="2" charset="-78"/>
              </a:rPr>
              <a:t>9- استفاد المسلمون من السنسكريتية، وترجموا عنها إلى الفارسية، كما ترجموا إليها .</a:t>
            </a:r>
          </a:p>
          <a:p>
            <a:pPr>
              <a:lnSpc>
                <a:spcPts val="2000"/>
              </a:lnSpc>
            </a:pPr>
            <a:endParaRPr lang="ar-SA" sz="2200" b="1" dirty="0" smtClean="0">
              <a:cs typeface="PT Bold Heading" pitchFamily="2" charset="-78"/>
            </a:endParaRPr>
          </a:p>
          <a:p>
            <a:r>
              <a:rPr lang="ar-SA" sz="2200" b="1" u="sng" dirty="0" smtClean="0">
                <a:solidFill>
                  <a:srgbClr val="FF0000"/>
                </a:solidFill>
                <a:cs typeface="PT Bold Heading" pitchFamily="2" charset="-78"/>
              </a:rPr>
              <a:t>10- وفي ميدان الفن: </a:t>
            </a:r>
            <a:r>
              <a:rPr lang="ar-SA" sz="2200" b="1" dirty="0" smtClean="0">
                <a:cs typeface="PT Bold Heading" pitchFamily="2" charset="-78"/>
              </a:rPr>
              <a:t>استفاد المسلمون من الهنود، والهنود من المسلمين، وظهر هذا واضحًا في المساجد والمعابد.</a:t>
            </a:r>
          </a:p>
          <a:p>
            <a:endParaRPr lang="ar-SA" sz="2000" dirty="0" smtClean="0">
              <a:cs typeface="PT Bold Heading" pitchFamily="2" charset="-78"/>
            </a:endParaRPr>
          </a:p>
          <a:p>
            <a:endParaRPr lang="ar-SA" sz="2000" dirty="0" smtClean="0">
              <a:cs typeface="PT Bold Heading" pitchFamily="2" charset="-78"/>
            </a:endParaRPr>
          </a:p>
          <a:p>
            <a:endParaRPr lang="ar-SA" b="1"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1000"/>
                                        <p:tgtEl>
                                          <p:spTgt spid="2">
                                            <p:txEl>
                                              <p:pRg st="3" end="3"/>
                                            </p:txEl>
                                          </p:spTgt>
                                        </p:tgtEl>
                                      </p:cBhvr>
                                    </p:animEffect>
                                    <p:anim calcmode="lin" valueType="num">
                                      <p:cBhvr>
                                        <p:cTn id="1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fade">
                                      <p:cBhvr>
                                        <p:cTn id="23" dur="1000"/>
                                        <p:tgtEl>
                                          <p:spTgt spid="2">
                                            <p:txEl>
                                              <p:pRg st="5" end="5"/>
                                            </p:txEl>
                                          </p:spTgt>
                                        </p:tgtEl>
                                      </p:cBhvr>
                                    </p:animEffect>
                                    <p:anim calcmode="lin" valueType="num">
                                      <p:cBhvr>
                                        <p:cTn id="2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fade">
                                      <p:cBhvr>
                                        <p:cTn id="31" dur="1000"/>
                                        <p:tgtEl>
                                          <p:spTgt spid="2">
                                            <p:txEl>
                                              <p:pRg st="7" end="7"/>
                                            </p:txEl>
                                          </p:spTgt>
                                        </p:tgtEl>
                                      </p:cBhvr>
                                    </p:animEffect>
                                    <p:anim calcmode="lin" valueType="num">
                                      <p:cBhvr>
                                        <p:cTn id="3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Effect transition="in" filter="fade">
                                      <p:cBhvr>
                                        <p:cTn id="39" dur="1000"/>
                                        <p:tgtEl>
                                          <p:spTgt spid="2">
                                            <p:txEl>
                                              <p:pRg st="9" end="9"/>
                                            </p:txEl>
                                          </p:spTgt>
                                        </p:tgtEl>
                                      </p:cBhvr>
                                    </p:animEffect>
                                    <p:anim calcmode="lin" valueType="num">
                                      <p:cBhvr>
                                        <p:cTn id="4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nodeType="clickEffect">
                                  <p:stCondLst>
                                    <p:cond delay="0"/>
                                  </p:stCondLst>
                                  <p:childTnLst>
                                    <p:set>
                                      <p:cBhvr>
                                        <p:cTn id="46" dur="1" fill="hold">
                                          <p:stCondLst>
                                            <p:cond delay="0"/>
                                          </p:stCondLst>
                                        </p:cTn>
                                        <p:tgtEl>
                                          <p:spTgt spid="2">
                                            <p:txEl>
                                              <p:pRg st="11" end="11"/>
                                            </p:txEl>
                                          </p:spTgt>
                                        </p:tgtEl>
                                        <p:attrNameLst>
                                          <p:attrName>style.visibility</p:attrName>
                                        </p:attrNameLst>
                                      </p:cBhvr>
                                      <p:to>
                                        <p:strVal val="visible"/>
                                      </p:to>
                                    </p:set>
                                    <p:animEffect transition="in" filter="fade">
                                      <p:cBhvr>
                                        <p:cTn id="47" dur="1000"/>
                                        <p:tgtEl>
                                          <p:spTgt spid="2">
                                            <p:txEl>
                                              <p:pRg st="11" end="11"/>
                                            </p:txEl>
                                          </p:spTgt>
                                        </p:tgtEl>
                                      </p:cBhvr>
                                    </p:animEffect>
                                    <p:anim calcmode="lin" valueType="num">
                                      <p:cBhvr>
                                        <p:cTn id="4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nodeType="clickEffect">
                                  <p:stCondLst>
                                    <p:cond delay="0"/>
                                  </p:stCondLst>
                                  <p:childTnLst>
                                    <p:set>
                                      <p:cBhvr>
                                        <p:cTn id="54" dur="1" fill="hold">
                                          <p:stCondLst>
                                            <p:cond delay="0"/>
                                          </p:stCondLst>
                                        </p:cTn>
                                        <p:tgtEl>
                                          <p:spTgt spid="2">
                                            <p:txEl>
                                              <p:pRg st="13" end="13"/>
                                            </p:txEl>
                                          </p:spTgt>
                                        </p:tgtEl>
                                        <p:attrNameLst>
                                          <p:attrName>style.visibility</p:attrName>
                                        </p:attrNameLst>
                                      </p:cBhvr>
                                      <p:to>
                                        <p:strVal val="visible"/>
                                      </p:to>
                                    </p:set>
                                    <p:animEffect transition="in" filter="fade">
                                      <p:cBhvr>
                                        <p:cTn id="55" dur="1000"/>
                                        <p:tgtEl>
                                          <p:spTgt spid="2">
                                            <p:txEl>
                                              <p:pRg st="13" end="13"/>
                                            </p:txEl>
                                          </p:spTgt>
                                        </p:tgtEl>
                                      </p:cBhvr>
                                    </p:animEffect>
                                    <p:anim calcmode="lin" valueType="num">
                                      <p:cBhvr>
                                        <p:cTn id="56"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2">
                                            <p:txEl>
                                              <p:pRg st="13" end="13"/>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nodeType="clickEffect">
                                  <p:stCondLst>
                                    <p:cond delay="0"/>
                                  </p:stCondLst>
                                  <p:childTnLst>
                                    <p:set>
                                      <p:cBhvr>
                                        <p:cTn id="62" dur="1" fill="hold">
                                          <p:stCondLst>
                                            <p:cond delay="0"/>
                                          </p:stCondLst>
                                        </p:cTn>
                                        <p:tgtEl>
                                          <p:spTgt spid="2">
                                            <p:txEl>
                                              <p:pRg st="15" end="15"/>
                                            </p:txEl>
                                          </p:spTgt>
                                        </p:tgtEl>
                                        <p:attrNameLst>
                                          <p:attrName>style.visibility</p:attrName>
                                        </p:attrNameLst>
                                      </p:cBhvr>
                                      <p:to>
                                        <p:strVal val="visible"/>
                                      </p:to>
                                    </p:set>
                                    <p:animEffect transition="in" filter="fade">
                                      <p:cBhvr>
                                        <p:cTn id="63" dur="1000"/>
                                        <p:tgtEl>
                                          <p:spTgt spid="2">
                                            <p:txEl>
                                              <p:pRg st="15" end="15"/>
                                            </p:txEl>
                                          </p:spTgt>
                                        </p:tgtEl>
                                      </p:cBhvr>
                                    </p:animEffect>
                                    <p:anim calcmode="lin" valueType="num">
                                      <p:cBhvr>
                                        <p:cTn id="64"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65" dur="900" decel="100000" fill="hold"/>
                                        <p:tgtEl>
                                          <p:spTgt spid="2">
                                            <p:txEl>
                                              <p:pRg st="15" end="15"/>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2">
                                            <p:txEl>
                                              <p:pRg st="15" end="1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640960" cy="7773923"/>
          </a:xfrm>
          <a:prstGeom prst="rect">
            <a:avLst/>
          </a:prstGeom>
          <a:noFill/>
        </p:spPr>
        <p:txBody>
          <a:bodyPr wrap="square" rtlCol="1">
            <a:spAutoFit/>
          </a:bodyPr>
          <a:lstStyle/>
          <a:p>
            <a:pPr>
              <a:lnSpc>
                <a:spcPts val="2000"/>
              </a:lnSpc>
            </a:pPr>
            <a:endParaRPr lang="ar-SA" sz="2000" b="1" dirty="0" smtClean="0">
              <a:cs typeface="PT Bold Heading" pitchFamily="2" charset="-78"/>
            </a:endParaRPr>
          </a:p>
          <a:p>
            <a:pPr>
              <a:lnSpc>
                <a:spcPts val="2000"/>
              </a:lnSpc>
            </a:pPr>
            <a:r>
              <a:rPr lang="ar-SA" sz="2000" b="1" u="sng" dirty="0" smtClean="0">
                <a:solidFill>
                  <a:srgbClr val="FF0000"/>
                </a:solidFill>
                <a:cs typeface="PT Bold Heading" pitchFamily="2" charset="-78"/>
              </a:rPr>
              <a:t>عوامل ضعف الدولة الغزنوية:</a:t>
            </a:r>
          </a:p>
          <a:p>
            <a:pPr>
              <a:lnSpc>
                <a:spcPts val="2000"/>
              </a:lnSpc>
            </a:pPr>
            <a:endParaRPr lang="ar-SA" sz="2000" b="1" u="sng" dirty="0" smtClean="0">
              <a:solidFill>
                <a:srgbClr val="FF0000"/>
              </a:solidFill>
              <a:cs typeface="PT Bold Heading" pitchFamily="2" charset="-78"/>
            </a:endParaRPr>
          </a:p>
          <a:p>
            <a:pPr>
              <a:buFont typeface="Arial" pitchFamily="34" charset="0"/>
              <a:buChar char="•"/>
            </a:pPr>
            <a:r>
              <a:rPr lang="ar-SA" sz="2000" b="1" dirty="0" smtClean="0">
                <a:cs typeface="PT Bold Heading" pitchFamily="2" charset="-78"/>
              </a:rPr>
              <a:t>تجمعت عوامل متعددة أدت إلى ضعف الدولة الغزنوية وانهيارها في آخر الأمر ، ومن أبرز هذه العوامل:</a:t>
            </a:r>
          </a:p>
          <a:p>
            <a:pPr>
              <a:lnSpc>
                <a:spcPts val="2000"/>
              </a:lnSpc>
              <a:buFont typeface="Arial" pitchFamily="34" charset="0"/>
              <a:buChar char="•"/>
            </a:pPr>
            <a:endParaRPr lang="ar-SA" sz="2000" b="1" dirty="0" smtClean="0">
              <a:cs typeface="PT Bold Heading" pitchFamily="2" charset="-78"/>
            </a:endParaRPr>
          </a:p>
          <a:p>
            <a:r>
              <a:rPr lang="ar-SA" sz="2000" b="1" dirty="0" smtClean="0">
                <a:cs typeface="PT Bold Heading" pitchFamily="2" charset="-78"/>
              </a:rPr>
              <a:t>1- المحاولات المتكررة التي بذلها ولاة الأقاليم في الدولة الغزنوية، للاستقلال بالولايات التي يحكمونها.</a:t>
            </a:r>
          </a:p>
          <a:p>
            <a:pPr>
              <a:lnSpc>
                <a:spcPts val="2000"/>
              </a:lnSpc>
            </a:pPr>
            <a:endParaRPr lang="ar-SA" sz="2000" b="1" dirty="0" smtClean="0">
              <a:cs typeface="PT Bold Heading" pitchFamily="2" charset="-78"/>
            </a:endParaRPr>
          </a:p>
          <a:p>
            <a:r>
              <a:rPr lang="ar-SA" sz="1950" b="1" dirty="0" smtClean="0">
                <a:cs typeface="PT Bold Heading" pitchFamily="2" charset="-78"/>
              </a:rPr>
              <a:t>2- محاربة أمراء آل سبكتكين بعضهم بعضًا من أجل الوصول إلى السيادة والحكم، مما أدى إلى تدهور شأن بيتهم العريق، حتى أن بعضهم حاول الاستقلال ببعض أقاليم الدولة الغزنوية، واستعان بعضهم على بعض بأعداء دولتهم المتربصين للنيل منهم.	</a:t>
            </a:r>
          </a:p>
          <a:p>
            <a:pPr>
              <a:lnSpc>
                <a:spcPts val="2000"/>
              </a:lnSpc>
            </a:pPr>
            <a:endParaRPr lang="ar-SA" sz="1950" b="1" dirty="0" smtClean="0">
              <a:cs typeface="PT Bold Heading" pitchFamily="2" charset="-78"/>
            </a:endParaRPr>
          </a:p>
          <a:p>
            <a:r>
              <a:rPr lang="ar-SA" sz="2000" b="1" dirty="0" smtClean="0">
                <a:cs typeface="PT Bold Heading" pitchFamily="2" charset="-78"/>
              </a:rPr>
              <a:t>3- إلا أن اكبر العوامل التي عجلت بانهيار الدولة الغزنوية، هو ظهور الأتراك السلاجقة، وارتفاع شأنهم، وسعيهم إلى توسيع ممتلكاتهم على حساب الدولة الغزنوية.</a:t>
            </a:r>
          </a:p>
          <a:p>
            <a:pPr>
              <a:lnSpc>
                <a:spcPts val="2000"/>
              </a:lnSpc>
            </a:pPr>
            <a:endParaRPr lang="ar-SA" sz="2000" b="1" dirty="0" smtClean="0">
              <a:cs typeface="PT Bold Heading" pitchFamily="2" charset="-78"/>
            </a:endParaRPr>
          </a:p>
          <a:p>
            <a:r>
              <a:rPr lang="ar-SA" sz="2000" b="1" dirty="0" smtClean="0">
                <a:cs typeface="PT Bold Heading" pitchFamily="2" charset="-78"/>
              </a:rPr>
              <a:t>4- خروج الغور من عزلتهم الجبلية، وعملوا على مد نفوذهم فيما وراء حصونهم، وكان أفضل ميدان لتنفيِذ سياستهم بلدان الدولة الغزنوية، التي أخذت عوامل الضعف والانحلال تنال منها، حتى أنهكت قواهاِ. </a:t>
            </a:r>
            <a:r>
              <a:rPr lang="ar-SA" dirty="0" smtClean="0"/>
              <a:t>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p:cTn id="15"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1000"/>
                                        <p:tgtEl>
                                          <p:spTgt spid="2">
                                            <p:txEl>
                                              <p:pRg st="7" end="7"/>
                                            </p:txEl>
                                          </p:spTgt>
                                        </p:tgtEl>
                                      </p:cBhvr>
                                    </p:animEffect>
                                    <p:anim calcmode="lin" valueType="num">
                                      <p:cBhvr>
                                        <p:cTn id="3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animEffect transition="in" filter="fade">
                                      <p:cBhvr>
                                        <p:cTn id="38" dur="1000"/>
                                        <p:tgtEl>
                                          <p:spTgt spid="2">
                                            <p:txEl>
                                              <p:pRg st="9" end="9"/>
                                            </p:txEl>
                                          </p:spTgt>
                                        </p:tgtEl>
                                      </p:cBhvr>
                                    </p:animEffect>
                                    <p:anim calcmode="lin" valueType="num">
                                      <p:cBhvr>
                                        <p:cTn id="3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2">
                                            <p:txEl>
                                              <p:pRg st="11" end="11"/>
                                            </p:txEl>
                                          </p:spTgt>
                                        </p:tgtEl>
                                        <p:attrNameLst>
                                          <p:attrName>style.visibility</p:attrName>
                                        </p:attrNameLst>
                                      </p:cBhvr>
                                      <p:to>
                                        <p:strVal val="visible"/>
                                      </p:to>
                                    </p:set>
                                    <p:animEffect transition="in" filter="fade">
                                      <p:cBhvr>
                                        <p:cTn id="46" dur="1000"/>
                                        <p:tgtEl>
                                          <p:spTgt spid="2">
                                            <p:txEl>
                                              <p:pRg st="11" end="11"/>
                                            </p:txEl>
                                          </p:spTgt>
                                        </p:tgtEl>
                                      </p:cBhvr>
                                    </p:animEffect>
                                    <p:anim calcmode="lin" valueType="num">
                                      <p:cBhvr>
                                        <p:cTn id="47"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hurids-02.png"/>
          <p:cNvPicPr>
            <a:picLocks noChangeAspect="1"/>
          </p:cNvPicPr>
          <p:nvPr/>
        </p:nvPicPr>
        <p:blipFill>
          <a:blip r:embed="rId2" cstate="print"/>
          <a:stretch>
            <a:fillRect/>
          </a:stretch>
        </p:blipFill>
        <p:spPr>
          <a:xfrm>
            <a:off x="107504" y="119062"/>
            <a:ext cx="8892480" cy="66198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711</Words>
  <Application>Microsoft Office PowerPoint</Application>
  <PresentationFormat>On-screen Show (4:3)</PresentationFormat>
  <Paragraphs>81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6</cp:revision>
  <dcterms:created xsi:type="dcterms:W3CDTF">2012-02-21T20:58:01Z</dcterms:created>
  <dcterms:modified xsi:type="dcterms:W3CDTF">2012-04-01T08:47:37Z</dcterms:modified>
</cp:coreProperties>
</file>