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2" r:id="rId2"/>
    <p:sldId id="256" r:id="rId3"/>
    <p:sldId id="257" r:id="rId4"/>
    <p:sldId id="258" r:id="rId5"/>
    <p:sldId id="259" r:id="rId6"/>
    <p:sldId id="260" r:id="rId7"/>
    <p:sldId id="261" r:id="rId8"/>
    <p:sldId id="264" r:id="rId9"/>
    <p:sldId id="263"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4" d="100"/>
          <a:sy n="44" d="100"/>
        </p:scale>
        <p:origin x="-191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11F401D-1FCC-4464-9E1C-450DD881BAB9}" type="datetimeFigureOut">
              <a:rPr lang="ar-SA" smtClean="0"/>
              <a:pPr/>
              <a:t>26/03/1433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494D3D6F-1525-4488-9F4D-E2F7737633C3}"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11F401D-1FCC-4464-9E1C-450DD881BAB9}" type="datetimeFigureOut">
              <a:rPr lang="ar-SA" smtClean="0"/>
              <a:pPr/>
              <a:t>26/03/1433</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94D3D6F-1525-4488-9F4D-E2F7737633C3}"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32656"/>
            <a:ext cx="8640960" cy="4616648"/>
          </a:xfrm>
          <a:prstGeom prst="rect">
            <a:avLst/>
          </a:prstGeom>
          <a:noFill/>
        </p:spPr>
        <p:txBody>
          <a:bodyPr wrap="square" rtlCol="1">
            <a:spAutoFit/>
          </a:bodyPr>
          <a:lstStyle/>
          <a:p>
            <a:pPr algn="ctr"/>
            <a:endParaRPr lang="ar-SA" sz="6000" dirty="0">
              <a:cs typeface="PT Bold Heading" pitchFamily="2" charset="-78"/>
            </a:endParaRPr>
          </a:p>
          <a:p>
            <a:pPr algn="ctr"/>
            <a:endParaRPr lang="ar-SA" sz="6000" dirty="0" smtClean="0">
              <a:cs typeface="PT Bold Heading" pitchFamily="2" charset="-78"/>
            </a:endParaRPr>
          </a:p>
          <a:p>
            <a:pPr algn="ctr"/>
            <a:r>
              <a:rPr lang="ar-SA" sz="6000" dirty="0" smtClean="0">
                <a:cs typeface="PT Bold Heading" pitchFamily="2" charset="-78"/>
              </a:rPr>
              <a:t>المحاضرة الثانية </a:t>
            </a:r>
          </a:p>
          <a:p>
            <a:pPr algn="ctr"/>
            <a:r>
              <a:rPr lang="ar-SA" sz="6000" dirty="0" smtClean="0">
                <a:cs typeface="PT Bold Heading" pitchFamily="2" charset="-78"/>
              </a:rPr>
              <a:t>الغزنويون في بلاد الهند </a:t>
            </a:r>
          </a:p>
          <a:p>
            <a:endParaRPr lang="ar-SA" dirty="0"/>
          </a:p>
          <a:p>
            <a:endParaRPr lang="ar-SA" dirty="0" smtClean="0"/>
          </a:p>
          <a:p>
            <a:endParaRPr lang="ar-SA"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32656"/>
            <a:ext cx="8568952" cy="7571303"/>
          </a:xfrm>
          <a:prstGeom prst="rect">
            <a:avLst/>
          </a:prstGeom>
          <a:noFill/>
        </p:spPr>
        <p:txBody>
          <a:bodyPr wrap="square" rtlCol="1">
            <a:spAutoFit/>
          </a:bodyPr>
          <a:lstStyle/>
          <a:p>
            <a:pPr>
              <a:buFont typeface="Arial" pitchFamily="34" charset="0"/>
              <a:buChar char="•"/>
            </a:pPr>
            <a:r>
              <a:rPr lang="ar-SA" sz="2400" dirty="0" smtClean="0">
                <a:cs typeface="PT Bold Heading" pitchFamily="2" charset="-78"/>
              </a:rPr>
              <a:t>عاود المسلمون فتوحاتهم في بلاد الهند في النصف الثاني من القرن الرابع الهجري، عندما قوي شأن الأتراك الغزنويين في أفغانستان، وخاصة بعد ظهور سبكتكين وابنه محمود .</a:t>
            </a:r>
          </a:p>
          <a:p>
            <a:pPr>
              <a:buFont typeface="Arial" pitchFamily="34" charset="0"/>
              <a:buChar char="•"/>
            </a:pPr>
            <a:endParaRPr lang="ar-SA" sz="2400" dirty="0">
              <a:cs typeface="PT Bold Heading" pitchFamily="2" charset="-78"/>
            </a:endParaRPr>
          </a:p>
          <a:p>
            <a:pPr>
              <a:buFont typeface="Arial" pitchFamily="34" charset="0"/>
              <a:buChar char="•"/>
            </a:pPr>
            <a:r>
              <a:rPr lang="ar-SA" sz="2400" dirty="0" smtClean="0">
                <a:cs typeface="PT Bold Heading" pitchFamily="2" charset="-78"/>
              </a:rPr>
              <a:t> حيث أنشأ سبكتكين جيشًا قويًا من الأفغان والأتراك، ورأى ضرورة الانطلاق بتلك القوة الهائلة إلى بلاد الهند، رغبة منه في الجهاد ورفع راية الإسلام.</a:t>
            </a:r>
          </a:p>
          <a:p>
            <a:pPr>
              <a:buFont typeface="Arial" pitchFamily="34" charset="0"/>
              <a:buChar char="•"/>
            </a:pPr>
            <a:endParaRPr lang="ar-SA" sz="2400" dirty="0">
              <a:cs typeface="PT Bold Heading" pitchFamily="2" charset="-78"/>
            </a:endParaRPr>
          </a:p>
          <a:p>
            <a:pPr>
              <a:buFont typeface="Arial" pitchFamily="34" charset="0"/>
              <a:buChar char="•"/>
            </a:pPr>
            <a:r>
              <a:rPr lang="ar-SA" sz="2400" dirty="0" smtClean="0">
                <a:cs typeface="PT Bold Heading" pitchFamily="2" charset="-78"/>
              </a:rPr>
              <a:t> سار سبكتكين سنة 366هـ، على راس جيش كبير إلى بلاد الهند، التي كان يحكمها في ذلك الوقت جيبال راجا البراهمة ، وتقع مملكته في شمال غرب الهند من الكنج إلى الافغان ومن كشمير إلى الملتان، واستطاع سبكتكين ان يفتح قلاعًا حصينة على شواهق الجبال، ومن بينها </a:t>
            </a:r>
            <a:r>
              <a:rPr lang="ar-SA" sz="2400" u="sng" dirty="0" smtClean="0">
                <a:solidFill>
                  <a:srgbClr val="FF0000"/>
                </a:solidFill>
                <a:cs typeface="PT Bold Heading" pitchFamily="2" charset="-78"/>
              </a:rPr>
              <a:t>مدينة كابل</a:t>
            </a:r>
            <a:r>
              <a:rPr lang="ar-SA" sz="2400" dirty="0" smtClean="0">
                <a:solidFill>
                  <a:srgbClr val="FF0000"/>
                </a:solidFill>
                <a:cs typeface="PT Bold Heading" pitchFamily="2" charset="-78"/>
              </a:rPr>
              <a:t>، </a:t>
            </a:r>
            <a:r>
              <a:rPr lang="ar-SA" sz="2400" dirty="0" smtClean="0">
                <a:cs typeface="PT Bold Heading" pitchFamily="2" charset="-78"/>
              </a:rPr>
              <a:t>وعاد بعدها إلى بلاده سالمًا ظافرًا. </a:t>
            </a:r>
          </a:p>
          <a:p>
            <a:pPr>
              <a:buFont typeface="Arial" pitchFamily="34" charset="0"/>
              <a:buChar char="•"/>
            </a:pPr>
            <a:endParaRPr lang="ar-SA" sz="2400" dirty="0">
              <a:cs typeface="PT Bold Heading" pitchFamily="2" charset="-78"/>
            </a:endParaRPr>
          </a:p>
          <a:p>
            <a:pPr>
              <a:buFont typeface="Arial" pitchFamily="34" charset="0"/>
              <a:buChar char="•"/>
            </a:pPr>
            <a:r>
              <a:rPr lang="ar-SA" sz="2400" dirty="0" smtClean="0">
                <a:cs typeface="PT Bold Heading" pitchFamily="2" charset="-78"/>
              </a:rPr>
              <a:t>كان لاستيلاء سبكتكين على مدينة كابل أثر كبير في إضعاف شأن مملكة جيبال، لان كابل كانت تسيطر على المسالك المؤدية إلى السهل الهندي الخصيب.</a:t>
            </a:r>
          </a:p>
          <a:p>
            <a:pPr>
              <a:buFont typeface="Arial" pitchFamily="34" charset="0"/>
              <a:buChar char="•"/>
            </a:pPr>
            <a:endParaRPr lang="ar-SA" sz="2400" dirty="0">
              <a:cs typeface="PT Bold Heading" pitchFamily="2" charset="-78"/>
            </a:endParaRPr>
          </a:p>
          <a:p>
            <a:pPr>
              <a:buFont typeface="Arial" pitchFamily="34" charset="0"/>
              <a:buChar char="•"/>
            </a:pPr>
            <a:endParaRPr lang="ar-SA" sz="2400" dirty="0" smtClean="0">
              <a:cs typeface="PT Bold Heading" pitchFamily="2" charset="-78"/>
            </a:endParaRPr>
          </a:p>
          <a:p>
            <a:endParaRPr lang="ar-SA" dirty="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640960" cy="7909858"/>
          </a:xfrm>
          <a:prstGeom prst="rect">
            <a:avLst/>
          </a:prstGeom>
          <a:noFill/>
        </p:spPr>
        <p:txBody>
          <a:bodyPr wrap="square" rtlCol="1">
            <a:spAutoFit/>
          </a:bodyPr>
          <a:lstStyle/>
          <a:p>
            <a:pPr>
              <a:buFont typeface="Arial" pitchFamily="34" charset="0"/>
              <a:buChar char="•"/>
            </a:pPr>
            <a:r>
              <a:rPr lang="ar-SA" sz="2400" dirty="0" smtClean="0">
                <a:cs typeface="PT Bold Heading" pitchFamily="2" charset="-78"/>
              </a:rPr>
              <a:t>كان من الطبيعي أن يثأر جيبال من الغزنويين الذين تعدوا على ملكه ، فحشد جيشَا كبيرًا سار به إلى حدود الدولة الغزنوية. فسار سبكتكين من غزنة، ومعه جمع غفير من الجند والمتطوعة.</a:t>
            </a:r>
          </a:p>
          <a:p>
            <a:pPr>
              <a:buFont typeface="Arial" pitchFamily="34" charset="0"/>
              <a:buChar char="•"/>
            </a:pPr>
            <a:endParaRPr lang="ar-SA" sz="2400" dirty="0">
              <a:cs typeface="PT Bold Heading" pitchFamily="2" charset="-78"/>
            </a:endParaRPr>
          </a:p>
          <a:p>
            <a:pPr>
              <a:buFont typeface="Arial" pitchFamily="34" charset="0"/>
              <a:buChar char="•"/>
            </a:pPr>
            <a:r>
              <a:rPr lang="ar-SA" sz="2300" dirty="0" smtClean="0">
                <a:cs typeface="PT Bold Heading" pitchFamily="2" charset="-78"/>
              </a:rPr>
              <a:t>نشب قتال بين الطرفين انتهى بانتصار المسلمين على أعدائهم، وأرسل ملك الهند إلى سبكتكين يعرض عليه الصلح على مال يؤديه، وبلاد يسلمها، وخمسين فيلاً يحملها إليها.</a:t>
            </a:r>
          </a:p>
          <a:p>
            <a:pPr>
              <a:buFont typeface="Arial" pitchFamily="34" charset="0"/>
              <a:buChar char="•"/>
            </a:pPr>
            <a:endParaRPr lang="ar-SA" sz="2300" dirty="0">
              <a:cs typeface="PT Bold Heading" pitchFamily="2" charset="-78"/>
            </a:endParaRPr>
          </a:p>
          <a:p>
            <a:pPr>
              <a:buFont typeface="Arial" pitchFamily="34" charset="0"/>
              <a:buChar char="•"/>
            </a:pPr>
            <a:r>
              <a:rPr lang="ar-SA" sz="2300" dirty="0" smtClean="0">
                <a:cs typeface="PT Bold Heading" pitchFamily="2" charset="-78"/>
              </a:rPr>
              <a:t>رفض سبكتكين طلب الصلح الذي عرضه عليه جيبال، ولكن جيبال عاد إلى طلب الصلح ، وهدد بان الهنادكة لا يهابون الموت أذا طرقهم طارق، وانهم سوف يخربون بيوتهم بأيديهم، فلا يجد المسلمون حين يدخلون ديارهم الا تلالاً خربة.</a:t>
            </a:r>
          </a:p>
          <a:p>
            <a:pPr>
              <a:buFont typeface="Arial" pitchFamily="34" charset="0"/>
              <a:buChar char="•"/>
            </a:pPr>
            <a:endParaRPr lang="ar-SA" sz="2300" dirty="0">
              <a:cs typeface="PT Bold Heading" pitchFamily="2" charset="-78"/>
            </a:endParaRPr>
          </a:p>
          <a:p>
            <a:pPr>
              <a:buFont typeface="Arial" pitchFamily="34" charset="0"/>
              <a:buChar char="•"/>
            </a:pPr>
            <a:r>
              <a:rPr lang="ar-SA" sz="2300" dirty="0" smtClean="0">
                <a:cs typeface="PT Bold Heading" pitchFamily="2" charset="-78"/>
              </a:rPr>
              <a:t>وافق سبكتكين على الصلح، على ألف ألف درهم، وخمسين رأسًا من الفيلة، بالإضافة إلى تنازل جيبال عن عدد من البلدان والقلاع، وسير معه سبكتكين من يستلمها </a:t>
            </a:r>
          </a:p>
          <a:p>
            <a:pPr>
              <a:buFont typeface="Arial" pitchFamily="34" charset="0"/>
              <a:buChar char="•"/>
            </a:pPr>
            <a:endParaRPr lang="ar-SA" sz="2300" dirty="0">
              <a:cs typeface="PT Bold Heading" pitchFamily="2" charset="-78"/>
            </a:endParaRPr>
          </a:p>
          <a:p>
            <a:pPr>
              <a:buFont typeface="Arial" pitchFamily="34" charset="0"/>
              <a:buChar char="•"/>
            </a:pPr>
            <a:r>
              <a:rPr lang="ar-SA" sz="2300" dirty="0" smtClean="0">
                <a:cs typeface="PT Bold Heading" pitchFamily="2" charset="-78"/>
              </a:rPr>
              <a:t>غير أن جيبال نقض الصلح، وقبض على المسلمين الذين وفدوا عليه لتنفيذ شروط الصلح، وجعلهم عنده عوضًا عن رهائنه الموجودين عند سبكتكين .</a:t>
            </a:r>
          </a:p>
          <a:p>
            <a:endParaRPr lang="ar-SA" dirty="0"/>
          </a:p>
          <a:p>
            <a:endParaRPr lang="ar-SA" dirty="0" smtClean="0"/>
          </a:p>
          <a:p>
            <a:endParaRPr lang="ar-SA" dirty="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p:cTn id="35"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309" y="260648"/>
            <a:ext cx="8645163" cy="7294305"/>
          </a:xfrm>
          <a:prstGeom prst="rect">
            <a:avLst/>
          </a:prstGeom>
          <a:noFill/>
        </p:spPr>
        <p:txBody>
          <a:bodyPr wrap="square" rtlCol="1">
            <a:spAutoFit/>
          </a:bodyPr>
          <a:lstStyle/>
          <a:p>
            <a:pPr>
              <a:buFont typeface="Arial" pitchFamily="34" charset="0"/>
              <a:buChar char="•"/>
            </a:pPr>
            <a:endParaRPr lang="ar-SA" sz="2400" dirty="0" smtClean="0"/>
          </a:p>
          <a:p>
            <a:pPr>
              <a:buFont typeface="Arial" pitchFamily="34" charset="0"/>
              <a:buChar char="•"/>
            </a:pPr>
            <a:r>
              <a:rPr lang="ar-SA" sz="2400" dirty="0" smtClean="0">
                <a:cs typeface="PT Bold Heading" pitchFamily="2" charset="-78"/>
              </a:rPr>
              <a:t>لم يقف السلطان الغزنوي مكتوف اليدين، حيث سار إلى ارض العدو، وعاث فيها فسادً وتخريبًا ، وقصد </a:t>
            </a:r>
            <a:r>
              <a:rPr lang="ar-SA" sz="2400" u="sng" dirty="0" smtClean="0">
                <a:solidFill>
                  <a:srgbClr val="FF0000"/>
                </a:solidFill>
                <a:cs typeface="PT Bold Heading" pitchFamily="2" charset="-78"/>
              </a:rPr>
              <a:t>لمغان</a:t>
            </a:r>
            <a:r>
              <a:rPr lang="ar-SA" sz="2400" u="sng" dirty="0" smtClean="0">
                <a:cs typeface="PT Bold Heading" pitchFamily="2" charset="-78"/>
              </a:rPr>
              <a:t>-</a:t>
            </a:r>
            <a:r>
              <a:rPr lang="ar-SA" sz="2400" dirty="0" smtClean="0">
                <a:cs typeface="PT Bold Heading" pitchFamily="2" charset="-78"/>
              </a:rPr>
              <a:t> وهي من أحسن قلاعهم، فاستولى عليها وهدم بيوت الاصنام بها، وأقام بها شعائر الإسلام، وبعد ذلك عاد إلى غزنة.</a:t>
            </a:r>
          </a:p>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استعان جيبال على خصمه بأمرا ء أجمير ودهلي وكلنجر، فأعدوا جيشًا جاوز المائة ألف مقاتل، ولكن سبكتكين باغتهم، وشتت شملهم، فأضطر الأمراء المتحالفون إلى طلب الصلح على أموال كثيرة ، ومائتين من الفيلة، وعشرة الاف من الخيل.</a:t>
            </a:r>
          </a:p>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نتائج غزوات سبكتكين على بلاد الهند:</a:t>
            </a:r>
          </a:p>
          <a:p>
            <a:r>
              <a:rPr lang="ar-SA" sz="2400" dirty="0" smtClean="0">
                <a:cs typeface="PT Bold Heading" pitchFamily="2" charset="-78"/>
              </a:rPr>
              <a:t>1- امتلاكه بعض البلدان والقلاع في الشمال الغربي من شبه القارة الهندية، والتي تقع تحديدًا بين لمغان وبيشاور.</a:t>
            </a:r>
          </a:p>
          <a:p>
            <a:r>
              <a:rPr lang="ar-SA" sz="2400" dirty="0" smtClean="0">
                <a:cs typeface="PT Bold Heading" pitchFamily="2" charset="-78"/>
              </a:rPr>
              <a:t>2- ازدياد قوته وهيبته، فأطاعه الأفغان، وأصبحوا مصدرًا هامًا يمده بالجند الضروري </a:t>
            </a:r>
            <a:r>
              <a:rPr lang="ar-SA" sz="2400" dirty="0" smtClean="0">
                <a:cs typeface="PT Bold Heading" pitchFamily="2" charset="-78"/>
              </a:rPr>
              <a:t>لتحقيق </a:t>
            </a:r>
            <a:r>
              <a:rPr lang="ar-SA" sz="2400" dirty="0" smtClean="0">
                <a:cs typeface="PT Bold Heading" pitchFamily="2" charset="-78"/>
              </a:rPr>
              <a:t>سياسته.</a:t>
            </a:r>
          </a:p>
          <a:p>
            <a:endParaRPr lang="ar-SA" dirty="0" smtClean="0"/>
          </a:p>
          <a:p>
            <a:pPr>
              <a:buFont typeface="Arial" pitchFamily="34" charset="0"/>
              <a:buChar char="•"/>
            </a:pPr>
            <a:endParaRPr lang="ar-SA" dirty="0" smtClean="0"/>
          </a:p>
          <a:p>
            <a:endParaRPr lang="ar-SA" dirty="0" smtClean="0"/>
          </a:p>
          <a:p>
            <a:endParaRPr lang="ar-SA" dirty="0" smtClean="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p:cTn id="21"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calcmode="lin" valueType="num">
                                      <p:cBhvr>
                                        <p:cTn id="28"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2">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p:cTn id="35"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3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251520" y="-346348"/>
            <a:ext cx="8640960" cy="7232749"/>
          </a:xfrm>
          <a:prstGeom prst="rect">
            <a:avLst/>
          </a:prstGeom>
          <a:noFill/>
        </p:spPr>
        <p:txBody>
          <a:bodyPr wrap="square" rtlCol="1">
            <a:spAutoFit/>
          </a:bodyPr>
          <a:lstStyle/>
          <a:p>
            <a:endParaRPr lang="ar-SA" dirty="0" smtClean="0"/>
          </a:p>
          <a:p>
            <a:endParaRPr lang="ar-SA" sz="2400" u="sng" dirty="0" smtClean="0">
              <a:cs typeface="PT Bold Heading" pitchFamily="2" charset="-78"/>
            </a:endParaRPr>
          </a:p>
          <a:p>
            <a:endParaRPr lang="ar-SA" sz="2400" u="sng" dirty="0" smtClean="0">
              <a:cs typeface="PT Bold Heading" pitchFamily="2" charset="-78"/>
            </a:endParaRPr>
          </a:p>
          <a:p>
            <a:r>
              <a:rPr lang="ar-SA" sz="2400" u="sng" dirty="0" smtClean="0">
                <a:cs typeface="PT Bold Heading" pitchFamily="2" charset="-78"/>
              </a:rPr>
              <a:t>محمود الغزنوي:  </a:t>
            </a:r>
            <a:r>
              <a:rPr lang="ar-SA" sz="2400" dirty="0" smtClean="0">
                <a:cs typeface="PT Bold Heading" pitchFamily="2" charset="-78"/>
              </a:rPr>
              <a:t>سار على سياسة والده ، التي تهدف إلى بسط  السيطرة الغزنوية على بلاد الهند، خاصة وان غزنة تقع بالقرب من بلاد الهند الشمالية.</a:t>
            </a:r>
          </a:p>
          <a:p>
            <a:pPr>
              <a:buFont typeface="Arial" pitchFamily="34" charset="0"/>
              <a:buChar char="•"/>
            </a:pPr>
            <a:r>
              <a:rPr lang="ar-SA" sz="2400" dirty="0" smtClean="0">
                <a:cs typeface="PT Bold Heading" pitchFamily="2" charset="-78"/>
              </a:rPr>
              <a:t>غزا بلاد الهند سبع عشرة مرة في خلال سبعة وعشرين عامًا.</a:t>
            </a:r>
          </a:p>
          <a:p>
            <a:pPr>
              <a:buFont typeface="Arial" pitchFamily="34" charset="0"/>
              <a:buChar char="•"/>
            </a:pPr>
            <a:r>
              <a:rPr lang="ar-SA" sz="2400" dirty="0" smtClean="0">
                <a:cs typeface="PT Bold Heading" pitchFamily="2" charset="-78"/>
              </a:rPr>
              <a:t>أتم فتح إقليم كابلستان، وفتح الملتان وكشمير.</a:t>
            </a:r>
          </a:p>
          <a:p>
            <a:pPr>
              <a:buFont typeface="Arial" pitchFamily="34" charset="0"/>
              <a:buChar char="•"/>
            </a:pPr>
            <a:r>
              <a:rPr lang="ar-SA" sz="2400" dirty="0" smtClean="0">
                <a:cs typeface="PT Bold Heading" pitchFamily="2" charset="-78"/>
              </a:rPr>
              <a:t>سعى إلى نشر الإسلام، وإحلاله محل البرهمية في كل مكان.</a:t>
            </a:r>
          </a:p>
          <a:p>
            <a:pPr>
              <a:buFont typeface="Arial" pitchFamily="34" charset="0"/>
              <a:buChar char="•"/>
            </a:pPr>
            <a:r>
              <a:rPr lang="ar-SA" sz="2400" dirty="0" smtClean="0">
                <a:cs typeface="PT Bold Heading" pitchFamily="2" charset="-78"/>
              </a:rPr>
              <a:t>اخضع البنجاب ، واستطاع خلفاؤه من بعده السيطرة على عاصمته لاهور طوال مائة وخمسين سنة.</a:t>
            </a:r>
          </a:p>
          <a:p>
            <a:pPr>
              <a:buFont typeface="Arial" pitchFamily="34" charset="0"/>
              <a:buChar char="•"/>
            </a:pPr>
            <a:r>
              <a:rPr lang="ar-SA" sz="2300" dirty="0" smtClean="0">
                <a:cs typeface="PT Bold Heading" pitchFamily="2" charset="-78"/>
              </a:rPr>
              <a:t>اندفع في فتوحاته إلى ما وراء نهر الكانج، واختتم فتوحاته في الهند بالاستيلاء على كجرات.</a:t>
            </a:r>
          </a:p>
          <a:p>
            <a:endParaRPr lang="ar-SA" sz="2300" dirty="0" smtClean="0">
              <a:cs typeface="PT Bold Heading" pitchFamily="2" charset="-78"/>
            </a:endParaRPr>
          </a:p>
          <a:p>
            <a:r>
              <a:rPr lang="ar-SA" sz="2400" dirty="0" smtClean="0">
                <a:cs typeface="PT Bold Heading" pitchFamily="2" charset="-78"/>
              </a:rPr>
              <a:t>* عندما رأى أمراء الهند انتصارات محمود الغزنوي في بلادهم ، عقدوا العزم على الاتحاد امام الخطر الغزنوي، فاشتبك قواتهم مع الجيش الغزنوي، في ارض البنجاب ، وانتهت المعركة بانتصار محمود وجيشه، وفر الجيش الهندي من ارض المعركة، واستولى السلطان محمود على ذخائر وكنوز الجيش .</a:t>
            </a:r>
          </a:p>
          <a:p>
            <a:pPr>
              <a:buFont typeface="Arial" pitchFamily="34" charset="0"/>
              <a:buChar char="•"/>
            </a:pPr>
            <a:endParaRPr lang="ar-SA" sz="2300" dirty="0" smtClean="0">
              <a:cs typeface="PT Bold Heading" pitchFamily="2" charset="-78"/>
            </a:endParaRPr>
          </a:p>
          <a:p>
            <a:pPr>
              <a:buFont typeface="Arial" pitchFamily="34" charset="0"/>
              <a:buChar char="•"/>
            </a:pPr>
            <a:endParaRPr lang="ar-SA" dirty="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p:cTn id="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2">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2">
                                            <p:txEl>
                                              <p:pRg st="4" end="4"/>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1000"/>
                                        <p:tgtEl>
                                          <p:spTgt spid="2">
                                            <p:txEl>
                                              <p:pRg st="5" end="5"/>
                                            </p:txEl>
                                          </p:spTgt>
                                        </p:tgtEl>
                                      </p:cBhvr>
                                    </p:animEffect>
                                    <p:anim calcmode="lin" valueType="num">
                                      <p:cBhvr>
                                        <p:cTn id="2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fade">
                                      <p:cBhvr>
                                        <p:cTn id="30" dur="1000"/>
                                        <p:tgtEl>
                                          <p:spTgt spid="2">
                                            <p:txEl>
                                              <p:pRg st="6" end="6"/>
                                            </p:txEl>
                                          </p:spTgt>
                                        </p:tgtEl>
                                      </p:cBhvr>
                                    </p:animEffect>
                                    <p:anim calcmode="lin" valueType="num">
                                      <p:cBhvr>
                                        <p:cTn id="31"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Effect transition="in" filter="fade">
                                      <p:cBhvr>
                                        <p:cTn id="38" dur="1000"/>
                                        <p:tgtEl>
                                          <p:spTgt spid="2">
                                            <p:txEl>
                                              <p:pRg st="7" end="7"/>
                                            </p:txEl>
                                          </p:spTgt>
                                        </p:tgtEl>
                                      </p:cBhvr>
                                    </p:animEffect>
                                    <p:anim calcmode="lin" valueType="num">
                                      <p:cBhvr>
                                        <p:cTn id="3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2">
                                            <p:txEl>
                                              <p:pRg st="8" end="8"/>
                                            </p:txEl>
                                          </p:spTgt>
                                        </p:tgtEl>
                                        <p:attrNameLst>
                                          <p:attrName>style.visibility</p:attrName>
                                        </p:attrNameLst>
                                      </p:cBhvr>
                                      <p:to>
                                        <p:strVal val="visible"/>
                                      </p:to>
                                    </p:set>
                                    <p:animEffect transition="in" filter="fade">
                                      <p:cBhvr>
                                        <p:cTn id="46" dur="1000"/>
                                        <p:tgtEl>
                                          <p:spTgt spid="2">
                                            <p:txEl>
                                              <p:pRg st="8" end="8"/>
                                            </p:txEl>
                                          </p:spTgt>
                                        </p:tgtEl>
                                      </p:cBhvr>
                                    </p:animEffect>
                                    <p:anim calcmode="lin" valueType="num">
                                      <p:cBhvr>
                                        <p:cTn id="4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2">
                                            <p:txEl>
                                              <p:pRg st="8" end="8"/>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2">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nodeType="clickEffect">
                                  <p:stCondLst>
                                    <p:cond delay="0"/>
                                  </p:stCondLst>
                                  <p:childTnLst>
                                    <p:set>
                                      <p:cBhvr>
                                        <p:cTn id="53" dur="1" fill="hold">
                                          <p:stCondLst>
                                            <p:cond delay="0"/>
                                          </p:stCondLst>
                                        </p:cTn>
                                        <p:tgtEl>
                                          <p:spTgt spid="2">
                                            <p:txEl>
                                              <p:pRg st="10" end="10"/>
                                            </p:txEl>
                                          </p:spTgt>
                                        </p:tgtEl>
                                        <p:attrNameLst>
                                          <p:attrName>style.visibility</p:attrName>
                                        </p:attrNameLst>
                                      </p:cBhvr>
                                      <p:to>
                                        <p:strVal val="visible"/>
                                      </p:to>
                                    </p:set>
                                    <p:animEffect transition="in" filter="fade">
                                      <p:cBhvr>
                                        <p:cTn id="54" dur="1000"/>
                                        <p:tgtEl>
                                          <p:spTgt spid="2">
                                            <p:txEl>
                                              <p:pRg st="10" end="10"/>
                                            </p:txEl>
                                          </p:spTgt>
                                        </p:tgtEl>
                                      </p:cBhvr>
                                    </p:animEffect>
                                    <p:anim calcmode="lin" valueType="num">
                                      <p:cBhvr>
                                        <p:cTn id="55"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2">
                                            <p:txEl>
                                              <p:pRg st="10" end="10"/>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2">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640960" cy="6940361"/>
          </a:xfrm>
          <a:prstGeom prst="rect">
            <a:avLst/>
          </a:prstGeom>
          <a:noFill/>
        </p:spPr>
        <p:txBody>
          <a:bodyPr wrap="square" rtlCol="1">
            <a:spAutoFit/>
          </a:bodyPr>
          <a:lstStyle/>
          <a:p>
            <a:pPr>
              <a:buFont typeface="Arial" pitchFamily="34" charset="0"/>
              <a:buChar char="•"/>
            </a:pPr>
            <a:endParaRPr lang="ar-SA" sz="2300" dirty="0" smtClean="0">
              <a:cs typeface="PT Bold Heading" pitchFamily="2" charset="-78"/>
            </a:endParaRPr>
          </a:p>
          <a:p>
            <a:pPr>
              <a:buFont typeface="Arial" pitchFamily="34" charset="0"/>
              <a:buChar char="•"/>
            </a:pPr>
            <a:r>
              <a:rPr lang="ar-SA" sz="2300" dirty="0" smtClean="0">
                <a:cs typeface="PT Bold Heading" pitchFamily="2" charset="-78"/>
              </a:rPr>
              <a:t>لاحق محمود الغزنوي فلول الجيش الهندي، حتى وصل إلى </a:t>
            </a:r>
            <a:r>
              <a:rPr lang="ar-SA" sz="2300" u="sng" dirty="0" smtClean="0">
                <a:solidFill>
                  <a:srgbClr val="FF0000"/>
                </a:solidFill>
                <a:cs typeface="PT Bold Heading" pitchFamily="2" charset="-78"/>
              </a:rPr>
              <a:t>قلعة بهيم </a:t>
            </a:r>
            <a:r>
              <a:rPr lang="ar-SA" sz="2300" dirty="0" smtClean="0">
                <a:cs typeface="PT Bold Heading" pitchFamily="2" charset="-78"/>
              </a:rPr>
              <a:t>التي جعلها الهنود مخزنًا لصنهم الأعظم، ينقلون إليها أنواع الذخائر، ونفيس الجوهر تقربًا إلى  هذا الصنم فحصارها الجيش الغزنوي، وضيقوا على من بها ، حتى استسلمت للمسلمين، وحصلوا منها على  الكثير من الجواهر، وتسعين الف الف درهم، ومن الأواني الذهبية والفضية الشيء الكثير.، وكان ذلك في سنة 398هـ .</a:t>
            </a:r>
          </a:p>
          <a:p>
            <a:pPr>
              <a:buFont typeface="Arial" pitchFamily="34" charset="0"/>
              <a:buChar char="•"/>
            </a:pPr>
            <a:endParaRPr lang="ar-SA" sz="2300" dirty="0" smtClean="0">
              <a:cs typeface="PT Bold Heading" pitchFamily="2" charset="-78"/>
            </a:endParaRPr>
          </a:p>
          <a:p>
            <a:pPr>
              <a:buFont typeface="Arial" pitchFamily="34" charset="0"/>
              <a:buChar char="•"/>
            </a:pPr>
            <a:r>
              <a:rPr lang="ar-SA" sz="2300" dirty="0" smtClean="0">
                <a:cs typeface="PT Bold Heading" pitchFamily="2" charset="-78"/>
              </a:rPr>
              <a:t> في سنة 400هـ هاجم محمود الغزنوي </a:t>
            </a:r>
            <a:r>
              <a:rPr lang="ar-SA" sz="2300" u="sng" dirty="0" smtClean="0">
                <a:solidFill>
                  <a:srgbClr val="FF0000"/>
                </a:solidFill>
                <a:cs typeface="PT Bold Heading" pitchFamily="2" charset="-78"/>
              </a:rPr>
              <a:t>تارين</a:t>
            </a:r>
            <a:r>
              <a:rPr lang="ar-SA" sz="2300" dirty="0" smtClean="0">
                <a:cs typeface="PT Bold Heading" pitchFamily="2" charset="-78"/>
              </a:rPr>
              <a:t>، واستولى عليها ، وحطم اصنامها، فصالحه صاحبها، على ان يدخل في طاعته، وارسال عدد من الفيلة، ومال عظيم، والف رجل من عسكره اليه في كل عام.</a:t>
            </a:r>
          </a:p>
          <a:p>
            <a:pPr>
              <a:buFont typeface="Arial" pitchFamily="34" charset="0"/>
              <a:buChar char="•"/>
            </a:pPr>
            <a:endParaRPr lang="ar-SA" sz="2300" dirty="0" smtClean="0">
              <a:cs typeface="PT Bold Heading" pitchFamily="2" charset="-78"/>
            </a:endParaRPr>
          </a:p>
          <a:p>
            <a:pPr>
              <a:buFont typeface="Arial" pitchFamily="34" charset="0"/>
              <a:buChar char="•"/>
            </a:pPr>
            <a:r>
              <a:rPr lang="ar-SA" sz="2300" dirty="0" smtClean="0">
                <a:cs typeface="PT Bold Heading" pitchFamily="2" charset="-78"/>
              </a:rPr>
              <a:t> بعد ذلك هاجم محمود الغزنوي </a:t>
            </a:r>
            <a:r>
              <a:rPr lang="ar-SA" sz="2300" u="sng" dirty="0" smtClean="0">
                <a:solidFill>
                  <a:srgbClr val="FF0000"/>
                </a:solidFill>
                <a:cs typeface="PT Bold Heading" pitchFamily="2" charset="-78"/>
              </a:rPr>
              <a:t>ناردين</a:t>
            </a:r>
            <a:r>
              <a:rPr lang="ar-SA" sz="2300" dirty="0" smtClean="0">
                <a:cs typeface="PT Bold Heading" pitchFamily="2" charset="-78"/>
              </a:rPr>
              <a:t>، فلجأ صاحبها ومعه جنده إلى قمة جبل وعر، صعب المرتقى، ضيق المسلك. وكتب إلى قومه يطلب منهم مساعدته، فكثر جمعه، إلا أن الجيش الغزنوي استطاع هزيمته، وقتل الكثير من جنده، وغنموا أموالهم، وسلاحهم ودوابهم، وفتحوا ناردين، وأقاموا بها شعائر الإسلام، ووجدوا فيها بيت صنم، يقال انه بني منذ أربعين ألف سنة، دمره السلطان محمود. </a:t>
            </a:r>
          </a:p>
          <a:p>
            <a:endParaRPr lang="ar-SA" dirty="0" smtClean="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p:cTn id="21"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260648"/>
            <a:ext cx="8496944" cy="7848302"/>
          </a:xfrm>
          <a:prstGeom prst="rect">
            <a:avLst/>
          </a:prstGeom>
          <a:noFill/>
        </p:spPr>
        <p:txBody>
          <a:bodyPr wrap="square" rtlCol="1">
            <a:spAutoFit/>
          </a:bodyPr>
          <a:lstStyle/>
          <a:p>
            <a:endParaRPr lang="ar-SA" sz="2300" dirty="0" smtClean="0">
              <a:cs typeface="PT Bold Heading" pitchFamily="2" charset="-78"/>
            </a:endParaRPr>
          </a:p>
          <a:p>
            <a:r>
              <a:rPr lang="ar-SA" sz="2300" dirty="0" smtClean="0">
                <a:cs typeface="PT Bold Heading" pitchFamily="2" charset="-78"/>
              </a:rPr>
              <a:t>* في عام 405هـ  سار السلطان محمود الغزنوي إلى </a:t>
            </a:r>
            <a:r>
              <a:rPr lang="ar-SA" sz="2300" u="sng" dirty="0" smtClean="0">
                <a:solidFill>
                  <a:srgbClr val="FF0000"/>
                </a:solidFill>
                <a:cs typeface="PT Bold Heading" pitchFamily="2" charset="-78"/>
              </a:rPr>
              <a:t>ثانير</a:t>
            </a:r>
            <a:r>
              <a:rPr lang="ar-SA" sz="2300" dirty="0" smtClean="0">
                <a:cs typeface="PT Bold Heading" pitchFamily="2" charset="-78"/>
              </a:rPr>
              <a:t> لإخضاع صاحبها الذي تمادى في الكفر والطغيان والعناد المسلمين. انتصر الجيش الغزنوي على أهل ثانير، وغنم المسلمون ما معهم من أموال وفيلة. وترتب على هذا الانتصار  أن دان للمسلمين إقليم البنجاب وأصبح الطريق إلى سهول الهند ممهدًا أمامهم</a:t>
            </a:r>
          </a:p>
          <a:p>
            <a:endParaRPr lang="ar-SA" sz="2300" dirty="0" smtClean="0">
              <a:cs typeface="PT Bold Heading" pitchFamily="2" charset="-78"/>
            </a:endParaRPr>
          </a:p>
          <a:p>
            <a:pPr>
              <a:buFont typeface="Arial" pitchFamily="34" charset="0"/>
              <a:buChar char="•"/>
            </a:pPr>
            <a:r>
              <a:rPr lang="ar-SA" sz="2300" dirty="0" smtClean="0">
                <a:cs typeface="PT Bold Heading" pitchFamily="2" charset="-78"/>
              </a:rPr>
              <a:t>توجه محمود الغزنوي بعدها إلى </a:t>
            </a:r>
            <a:r>
              <a:rPr lang="ar-SA" sz="2300" u="sng" dirty="0" smtClean="0">
                <a:solidFill>
                  <a:srgbClr val="FF0000"/>
                </a:solidFill>
                <a:cs typeface="PT Bold Heading" pitchFamily="2" charset="-78"/>
              </a:rPr>
              <a:t>كشمير</a:t>
            </a:r>
            <a:r>
              <a:rPr lang="ar-SA" sz="2300" dirty="0" smtClean="0">
                <a:cs typeface="PT Bold Heading" pitchFamily="2" charset="-78"/>
              </a:rPr>
              <a:t>، المجاورة لممتلكاته الهندية، ولما وصل إلى مشارفها  أتاه صاحبها واسلم على يديه.</a:t>
            </a:r>
          </a:p>
          <a:p>
            <a:pPr>
              <a:buFont typeface="Arial" pitchFamily="34" charset="0"/>
              <a:buChar char="•"/>
            </a:pPr>
            <a:endParaRPr lang="ar-SA" sz="2300" dirty="0" smtClean="0">
              <a:cs typeface="PT Bold Heading" pitchFamily="2" charset="-78"/>
            </a:endParaRPr>
          </a:p>
          <a:p>
            <a:pPr>
              <a:buFont typeface="Arial" pitchFamily="34" charset="0"/>
              <a:buChar char="•"/>
            </a:pPr>
            <a:r>
              <a:rPr lang="ar-SA" sz="2300" dirty="0" smtClean="0">
                <a:cs typeface="PT Bold Heading" pitchFamily="2" charset="-78"/>
              </a:rPr>
              <a:t> بعد ذلك توجه إلى </a:t>
            </a:r>
            <a:r>
              <a:rPr lang="ar-SA" sz="2300" u="sng" dirty="0" smtClean="0">
                <a:solidFill>
                  <a:srgbClr val="FF0000"/>
                </a:solidFill>
                <a:cs typeface="PT Bold Heading" pitchFamily="2" charset="-78"/>
              </a:rPr>
              <a:t>حصن هودب</a:t>
            </a:r>
            <a:r>
              <a:rPr lang="ar-SA" sz="2300" dirty="0" smtClean="0">
                <a:cs typeface="PT Bold Heading" pitchFamily="2" charset="-78"/>
              </a:rPr>
              <a:t>، الذي استسلم صاحبه له، ودخل هو وقومه في الإسلام .</a:t>
            </a:r>
          </a:p>
          <a:p>
            <a:pPr>
              <a:buFont typeface="Arial" pitchFamily="34" charset="0"/>
              <a:buChar char="•"/>
            </a:pPr>
            <a:endParaRPr lang="ar-SA" sz="2300" dirty="0" smtClean="0">
              <a:cs typeface="PT Bold Heading" pitchFamily="2" charset="-78"/>
            </a:endParaRPr>
          </a:p>
          <a:p>
            <a:pPr>
              <a:buFont typeface="Arial" pitchFamily="34" charset="0"/>
              <a:buChar char="•"/>
            </a:pPr>
            <a:r>
              <a:rPr lang="ar-SA" sz="2300" dirty="0" smtClean="0">
                <a:cs typeface="PT Bold Heading" pitchFamily="2" charset="-78"/>
              </a:rPr>
              <a:t> سار بعدها السلطان محمود الغزنوي إلى </a:t>
            </a:r>
            <a:r>
              <a:rPr lang="ar-SA" sz="2300" u="sng" dirty="0" smtClean="0">
                <a:solidFill>
                  <a:srgbClr val="FF0000"/>
                </a:solidFill>
                <a:cs typeface="PT Bold Heading" pitchFamily="2" charset="-78"/>
              </a:rPr>
              <a:t>قلعة كلجند</a:t>
            </a:r>
            <a:r>
              <a:rPr lang="ar-SA" sz="2300" dirty="0" smtClean="0">
                <a:cs typeface="PT Bold Heading" pitchFamily="2" charset="-78"/>
              </a:rPr>
              <a:t>، التي عمد صاحبها إلى قتل زوجته، ثم قتل نفسه، فغنم المسلمون أملاكه وملكوا حصونه، وسار محمود إلى بيت الأصنام المشهور بها ، وكان به خمسة اصنام من الذهب الاحمر، ومرصعة بالجواهر، والكثير من الذهب، فاخذ السلطان كل ذلك واحرق الباقي.</a:t>
            </a:r>
          </a:p>
          <a:p>
            <a:pPr>
              <a:buFont typeface="Arial" pitchFamily="34" charset="0"/>
              <a:buChar char="•"/>
            </a:pPr>
            <a:endParaRPr lang="ar-SA" sz="2300" dirty="0" smtClean="0">
              <a:cs typeface="PT Bold Heading" pitchFamily="2" charset="-78"/>
            </a:endParaRPr>
          </a:p>
          <a:p>
            <a:pPr>
              <a:buFont typeface="Arial" pitchFamily="34" charset="0"/>
              <a:buChar char="•"/>
            </a:pPr>
            <a:endParaRPr lang="ar-SA" sz="2300" dirty="0" smtClean="0">
              <a:cs typeface="PT Bold Heading" pitchFamily="2" charset="-78"/>
            </a:endParaRPr>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 calcmode="lin" valueType="num">
                                      <p:cBhvr>
                                        <p:cTn id="28"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309" y="404664"/>
            <a:ext cx="8789179" cy="7478970"/>
          </a:xfrm>
          <a:prstGeom prst="rect">
            <a:avLst/>
          </a:prstGeom>
          <a:noFill/>
        </p:spPr>
        <p:txBody>
          <a:bodyPr wrap="square" rtlCol="1">
            <a:spAutoFit/>
          </a:bodyPr>
          <a:lstStyle/>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لم يكتف السلطان محمود بما حققه من انتصارات، إنما واصل سيره إلى </a:t>
            </a:r>
            <a:r>
              <a:rPr lang="ar-SA" sz="2400" u="sng" dirty="0" smtClean="0">
                <a:solidFill>
                  <a:srgbClr val="FF0000"/>
                </a:solidFill>
                <a:cs typeface="PT Bold Heading" pitchFamily="2" charset="-78"/>
              </a:rPr>
              <a:t>قنوج </a:t>
            </a:r>
            <a:r>
              <a:rPr lang="ar-SA" sz="2400" dirty="0" smtClean="0">
                <a:cs typeface="PT Bold Heading" pitchFamily="2" charset="-78"/>
              </a:rPr>
              <a:t>فغادرها صاحبها راجيال، فاستولى عليها محمود وعلى قلاعها وأعمالها.</a:t>
            </a:r>
          </a:p>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سار بعدها إلى </a:t>
            </a:r>
            <a:r>
              <a:rPr lang="ar-SA" sz="2400" u="sng" dirty="0" smtClean="0">
                <a:solidFill>
                  <a:srgbClr val="FF0000"/>
                </a:solidFill>
                <a:cs typeface="PT Bold Heading" pitchFamily="2" charset="-78"/>
              </a:rPr>
              <a:t>قلعة البراهمة</a:t>
            </a:r>
            <a:r>
              <a:rPr lang="ar-SA" sz="2400" dirty="0" smtClean="0">
                <a:cs typeface="PT Bold Heading" pitchFamily="2" charset="-78"/>
              </a:rPr>
              <a:t>، ودار قتال بين الغزنويين وبين أهلها، انتصر فيها المسلمون ، بعد ذلك عاد محمود الى غزنة ظافرًا، وانفق ما حصل عليه من اموال وفيرة، في تشييد مسجد كبير في غزنة </a:t>
            </a:r>
          </a:p>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على أن ملوك الهند لم يستسلموا لما لحقهم من هزيمة، وسقوط بلادهم الواحدة تلو الأخرى في أيدي الغزنويين، وتزعم هذه الحركة بيدا ملك كجوارهة، والتف حوله ملوك الهند، غير أن راجيال خرج عليهم وعاد الى الولاء للدولة الغزنوية.</a:t>
            </a:r>
          </a:p>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 فاجأ محمود الغزنوي القوات المتحالفة بعد عبوره نهر الكانج في عام 409هـ، مما أثار في نفوس أعداءه الهلع والفزع، فسارعوا لبذل الطاعة والإتاوة، للسلطان الغزنوي.</a:t>
            </a:r>
          </a:p>
          <a:p>
            <a:pPr>
              <a:buFont typeface="Arial" pitchFamily="34" charset="0"/>
              <a:buChar char="•"/>
            </a:pPr>
            <a:endParaRPr lang="ar-SA" sz="2400" dirty="0" smtClean="0">
              <a:cs typeface="PT Bold Heading" pitchFamily="2" charset="-78"/>
            </a:endParaRPr>
          </a:p>
          <a:p>
            <a:pPr>
              <a:buFont typeface="Arial" pitchFamily="34" charset="0"/>
              <a:buChar char="•"/>
            </a:pPr>
            <a:endParaRPr lang="ar-SA" sz="2400" dirty="0" smtClean="0">
              <a:cs typeface="PT Bold Heading" pitchFamily="2" charset="-78"/>
            </a:endParaRPr>
          </a:p>
          <a:p>
            <a:pPr>
              <a:buFont typeface="Arial" pitchFamily="34" charset="0"/>
              <a:buChar char="•"/>
            </a:pPr>
            <a:endParaRPr lang="ar-SA" sz="2400" dirty="0" smtClean="0">
              <a:cs typeface="PT Bold Heading" pitchFamily="2" charset="-78"/>
            </a:endParaRPr>
          </a:p>
          <a:p>
            <a:pPr>
              <a:buFont typeface="Arial" pitchFamily="34" charset="0"/>
              <a:buChar char="•"/>
            </a:pPr>
            <a:endParaRPr lang="ar-SA" sz="24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calcmode="lin" valueType="num">
                                      <p:cBhvr>
                                        <p:cTn id="28"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0"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0" y="1988840"/>
            <a:ext cx="184731" cy="369332"/>
          </a:xfrm>
          <a:prstGeom prst="rect">
            <a:avLst/>
          </a:prstGeom>
          <a:noFill/>
        </p:spPr>
        <p:txBody>
          <a:bodyPr wrap="none" rtlCol="1">
            <a:spAutoFit/>
          </a:bodyPr>
          <a:lstStyle/>
          <a:p>
            <a:endParaRPr lang="ar-SA" dirty="0"/>
          </a:p>
        </p:txBody>
      </p:sp>
      <p:sp>
        <p:nvSpPr>
          <p:cNvPr id="5" name="TextBox 4"/>
          <p:cNvSpPr txBox="1"/>
          <p:nvPr/>
        </p:nvSpPr>
        <p:spPr>
          <a:xfrm>
            <a:off x="323528" y="404664"/>
            <a:ext cx="8496944" cy="6647974"/>
          </a:xfrm>
          <a:prstGeom prst="rect">
            <a:avLst/>
          </a:prstGeom>
          <a:noFill/>
        </p:spPr>
        <p:txBody>
          <a:bodyPr wrap="square" rtlCol="1">
            <a:spAutoFit/>
          </a:bodyPr>
          <a:lstStyle/>
          <a:p>
            <a:pPr>
              <a:buFont typeface="Arial" pitchFamily="34" charset="0"/>
              <a:buChar char="•"/>
            </a:pPr>
            <a:endParaRPr lang="ar-SA" dirty="0" smtClean="0"/>
          </a:p>
          <a:p>
            <a:pPr>
              <a:buFont typeface="Arial" pitchFamily="34" charset="0"/>
              <a:buChar char="•"/>
            </a:pPr>
            <a:r>
              <a:rPr lang="ar-SA" sz="2400" dirty="0" smtClean="0">
                <a:cs typeface="PT Bold Heading" pitchFamily="2" charset="-78"/>
              </a:rPr>
              <a:t>تتابعت غزوات وانتصارات محمود الغزنوي في بلاد الهند، واتسعت أملاكه، وعظمت هيبته في نفوس أهلها، وتوقفوا عن مقاومة النفوذ الغزنوي .</a:t>
            </a:r>
          </a:p>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 على أن أعظم غزوات محمود حدثت في عام 416هـ ، إذ فتح حصون ومدن ، واستولى على الصنم المعروف </a:t>
            </a:r>
            <a:r>
              <a:rPr lang="ar-SA" sz="2400" u="sng" dirty="0" smtClean="0">
                <a:solidFill>
                  <a:srgbClr val="FF0000"/>
                </a:solidFill>
                <a:cs typeface="PT Bold Heading" pitchFamily="2" charset="-78"/>
              </a:rPr>
              <a:t>بسومنات</a:t>
            </a:r>
            <a:r>
              <a:rPr lang="ar-SA" sz="2400" dirty="0" smtClean="0">
                <a:cs typeface="PT Bold Heading" pitchFamily="2" charset="-78"/>
              </a:rPr>
              <a:t>، حيث حطمه، وأحرق بعضه ، وأخذ بعضه الى غزنة وجعله عتبة  لمسجده الجامع في غزنة.</a:t>
            </a:r>
          </a:p>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لم يهاجم محمود الغزنوي سومنات لتدمير صنم، أو الاستيلاء على ما فيه من أموال كما يدعي بعض المؤرخين، ولكن لان سومنات كان من أخطر مراكز المقاومة والعدوان الهندوكي في وجه الزحف الإسلامي.</a:t>
            </a:r>
          </a:p>
          <a:p>
            <a:pPr>
              <a:buFont typeface="Arial" pitchFamily="34" charset="0"/>
              <a:buChar char="•"/>
            </a:pPr>
            <a:endParaRPr lang="ar-SA" sz="2400" dirty="0" smtClean="0">
              <a:cs typeface="PT Bold Heading" pitchFamily="2" charset="-78"/>
            </a:endParaRPr>
          </a:p>
          <a:p>
            <a:pPr>
              <a:buFont typeface="Arial" pitchFamily="34" charset="0"/>
              <a:buChar char="•"/>
            </a:pPr>
            <a:r>
              <a:rPr lang="ar-SA" sz="2400" dirty="0" smtClean="0">
                <a:cs typeface="PT Bold Heading" pitchFamily="2" charset="-78"/>
              </a:rPr>
              <a:t>إذن نستطيع أن نقول بعد انجازات محمود الغزنوي في بلاد الهند، أنه يمكن اعتبار محمود الغزنوي سلطانًا هنديًا خالصًا. فتح إقليم البنجاب، ونشر الإسلام في ربوع الهند، وفتح طريقًا سلكه بعده كثيرون.</a:t>
            </a:r>
          </a:p>
          <a:p>
            <a:endParaRPr lang="ar-SA" dirty="0" smtClean="0"/>
          </a:p>
          <a:p>
            <a:endParaRPr lang="ar-SA" dirty="0" smtClean="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
                                            <p:txEl>
                                              <p:pRg st="7" end="7"/>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636</TotalTime>
  <Words>1191</Words>
  <Application>Microsoft Office PowerPoint</Application>
  <PresentationFormat>On-screen Show (4:3)</PresentationFormat>
  <Paragraphs>90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9</cp:revision>
  <dcterms:created xsi:type="dcterms:W3CDTF">2012-02-15T06:43:21Z</dcterms:created>
  <dcterms:modified xsi:type="dcterms:W3CDTF">2012-02-18T20:24:21Z</dcterms:modified>
</cp:coreProperties>
</file>