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70" r:id="rId4"/>
    <p:sldId id="268" r:id="rId5"/>
    <p:sldId id="258" r:id="rId6"/>
    <p:sldId id="260" r:id="rId7"/>
    <p:sldId id="259"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190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64C206C-8727-417D-BFC5-71B889927E1F}" type="datetimeFigureOut">
              <a:rPr lang="ar-SA" smtClean="0"/>
              <a:pPr/>
              <a:t>21/03/1433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0676B4-EBBD-4478-8F8F-62F5B6924B0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64C206C-8727-417D-BFC5-71B889927E1F}" type="datetimeFigureOut">
              <a:rPr lang="ar-SA" smtClean="0"/>
              <a:pPr/>
              <a:t>21/03/1433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0676B4-EBBD-4478-8F8F-62F5B6924B0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64170" y="2420888"/>
            <a:ext cx="6521337" cy="1754326"/>
          </a:xfrm>
          <a:prstGeom prst="rect">
            <a:avLst/>
          </a:prstGeom>
          <a:noFill/>
        </p:spPr>
        <p:txBody>
          <a:bodyPr wrap="square" rtlCol="1">
            <a:spAutoFit/>
          </a:bodyPr>
          <a:lstStyle/>
          <a:p>
            <a:pPr algn="ctr"/>
            <a:r>
              <a:rPr lang="ar-SA" sz="5400" dirty="0" smtClean="0">
                <a:cs typeface="PT Bold Heading" pitchFamily="2" charset="-78"/>
              </a:rPr>
              <a:t>المحاضرة الأولى</a:t>
            </a:r>
            <a:endParaRPr lang="ar-SA" sz="5400" dirty="0">
              <a:cs typeface="PT Bold Heading" pitchFamily="2" charset="-78"/>
            </a:endParaRPr>
          </a:p>
          <a:p>
            <a:pPr algn="ctr"/>
            <a:r>
              <a:rPr lang="ar-SA" sz="5400" dirty="0" smtClean="0">
                <a:cs typeface="PT Bold Heading" pitchFamily="2" charset="-78"/>
              </a:rPr>
              <a:t>فجر الإسلام في بلاد الهند </a:t>
            </a:r>
            <a:endParaRPr lang="ar-SA" sz="5400" dirty="0">
              <a:cs typeface="PT Bold Heading"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476672"/>
            <a:ext cx="8424936" cy="6217087"/>
          </a:xfrm>
          <a:prstGeom prst="rect">
            <a:avLst/>
          </a:prstGeom>
          <a:noFill/>
        </p:spPr>
        <p:txBody>
          <a:bodyPr wrap="square" rtlCol="1">
            <a:spAutoFit/>
          </a:bodyPr>
          <a:lstStyle/>
          <a:p>
            <a:pPr algn="ctr"/>
            <a:endParaRPr lang="ar-SA" sz="2000" b="1" dirty="0" smtClean="0">
              <a:latin typeface="Traditional Arabic" pitchFamily="2" charset="-78"/>
              <a:cs typeface="Simplified Arabic" pitchFamily="2" charset="-78"/>
            </a:endParaRPr>
          </a:p>
          <a:p>
            <a:pPr algn="ctr"/>
            <a:r>
              <a:rPr lang="ar-SA" sz="2000" b="1" dirty="0" smtClean="0">
                <a:latin typeface="Traditional Arabic" pitchFamily="2" charset="-78"/>
                <a:cs typeface="Simplified Arabic" pitchFamily="2" charset="-78"/>
              </a:rPr>
              <a:t>الفتوحات الإسلامية  في بلاد الهند :</a:t>
            </a:r>
          </a:p>
          <a:p>
            <a:pPr>
              <a:buFont typeface="Arial" charset="0"/>
              <a:buChar char="•"/>
            </a:pPr>
            <a:r>
              <a:rPr lang="ar-SA" sz="2000" b="1" dirty="0" smtClean="0">
                <a:latin typeface="Traditional Arabic" pitchFamily="2" charset="-78"/>
                <a:cs typeface="Simplified Arabic" pitchFamily="2" charset="-78"/>
              </a:rPr>
              <a:t>في عصر الخلفاء الراشدين :</a:t>
            </a:r>
          </a:p>
          <a:p>
            <a:r>
              <a:rPr lang="ar-SA" sz="2000" dirty="0" smtClean="0">
                <a:latin typeface="Traditional Arabic" pitchFamily="2" charset="-78"/>
                <a:cs typeface="Simplified Arabic" pitchFamily="2" charset="-78"/>
              </a:rPr>
              <a:t>شنوا حملات عسكرية على أطراف بلاد الهند فقط .</a:t>
            </a:r>
          </a:p>
          <a:p>
            <a:endParaRPr lang="ar-SA" sz="2000" dirty="0" smtClean="0">
              <a:latin typeface="Traditional Arabic" pitchFamily="2" charset="-78"/>
              <a:cs typeface="Simplified Arabic" pitchFamily="2" charset="-78"/>
            </a:endParaRPr>
          </a:p>
          <a:p>
            <a:pPr>
              <a:buFont typeface="Arial" charset="0"/>
              <a:buChar char="•"/>
            </a:pPr>
            <a:r>
              <a:rPr lang="ar-SA" sz="2000" b="1" dirty="0" smtClean="0">
                <a:latin typeface="Traditional Arabic" pitchFamily="2" charset="-78"/>
                <a:cs typeface="Simplified Arabic" pitchFamily="2" charset="-78"/>
              </a:rPr>
              <a:t>في العصر الأموي :</a:t>
            </a:r>
          </a:p>
          <a:p>
            <a:pPr>
              <a:buFontTx/>
              <a:buChar char="-"/>
            </a:pPr>
            <a:r>
              <a:rPr lang="ar-SA" sz="2000" b="1" dirty="0" smtClean="0">
                <a:latin typeface="Traditional Arabic" pitchFamily="2" charset="-78"/>
                <a:cs typeface="Simplified Arabic" pitchFamily="2" charset="-78"/>
              </a:rPr>
              <a:t>أرسل عامل الخليفة الوليد بن </a:t>
            </a:r>
            <a:r>
              <a:rPr lang="ar-SA" sz="2000" b="1" dirty="0" err="1" smtClean="0">
                <a:latin typeface="Traditional Arabic" pitchFamily="2" charset="-78"/>
                <a:cs typeface="Simplified Arabic" pitchFamily="2" charset="-78"/>
              </a:rPr>
              <a:t>عبدالملك</a:t>
            </a:r>
            <a:r>
              <a:rPr lang="ar-SA" sz="2000" b="1" dirty="0" smtClean="0">
                <a:latin typeface="Traditional Arabic" pitchFamily="2" charset="-78"/>
                <a:cs typeface="Simplified Arabic" pitchFamily="2" charset="-78"/>
              </a:rPr>
              <a:t> على العراق، الحجاج بن يوسف الثقفي ، عدة حملات على الهند لم تحقق النتيجة المطلوبة ، إلا أنه في عام 92هـ ، جهزًا جيشًا كبير وجعل على قيادته ابن اخيه محمد بن القاسم الثقفي، وامده بجميع المؤن والاحتياجات .</a:t>
            </a:r>
          </a:p>
          <a:p>
            <a:pPr>
              <a:buFontTx/>
              <a:buChar char="-"/>
            </a:pPr>
            <a:endParaRPr lang="ar-SA" sz="2000" b="1" dirty="0" smtClean="0">
              <a:latin typeface="Traditional Arabic" pitchFamily="2" charset="-78"/>
              <a:cs typeface="Simplified Arabic" pitchFamily="2" charset="-78"/>
            </a:endParaRPr>
          </a:p>
          <a:p>
            <a:pPr>
              <a:buFontTx/>
              <a:buChar char="-"/>
            </a:pPr>
            <a:r>
              <a:rPr lang="ar-SA" sz="2000" b="1" dirty="0" smtClean="0">
                <a:latin typeface="Traditional Arabic" pitchFamily="2" charset="-78"/>
                <a:cs typeface="Simplified Arabic" pitchFamily="2" charset="-78"/>
              </a:rPr>
              <a:t>استطاع هذا الجيش الانتصار على داهر ملك السند ، واستولى على مدينة الديبل وبنى فيها مسجدًا وبذلك اصبحت الديبل اول مدينة اسلامية في بلاد السند. </a:t>
            </a:r>
          </a:p>
          <a:p>
            <a:pPr>
              <a:buFontTx/>
              <a:buChar char="-"/>
            </a:pPr>
            <a:endParaRPr lang="ar-SA" sz="2000" b="1" dirty="0">
              <a:latin typeface="Traditional Arabic" pitchFamily="2" charset="-78"/>
              <a:cs typeface="Simplified Arabic" pitchFamily="2" charset="-78"/>
            </a:endParaRPr>
          </a:p>
          <a:p>
            <a:pPr>
              <a:buFontTx/>
              <a:buChar char="-"/>
            </a:pPr>
            <a:r>
              <a:rPr lang="ar-SA" sz="2000" b="1" dirty="0" smtClean="0">
                <a:latin typeface="Traditional Arabic" pitchFamily="2" charset="-78"/>
                <a:cs typeface="Simplified Arabic" pitchFamily="2" charset="-78"/>
              </a:rPr>
              <a:t>واصل الجيش الإسلامي تقدمه وعبر نهر السند، وقابل مرة أخرى الملك داهر الذي جمع فلول جيشه في محاولة منه لصد الجيش الإسلامي، إلا انه مني بالهزيمة مرة أخرى ، واستولى المسلمون في هذه المرة على حصن الرور ، وبرهماناباد ، والملتان التي غنموا فيها مغانم كثيرة .</a:t>
            </a:r>
          </a:p>
          <a:p>
            <a:pPr>
              <a:buFontTx/>
              <a:buChar char="-"/>
            </a:pPr>
            <a:endParaRPr lang="ar-SA" sz="2000" b="1" dirty="0">
              <a:latin typeface="Traditional Arabic" pitchFamily="2" charset="-78"/>
              <a:cs typeface="Simplified Arabic" pitchFamily="2" charset="-78"/>
            </a:endParaRPr>
          </a:p>
          <a:p>
            <a:pPr>
              <a:buFontTx/>
              <a:buChar char="-"/>
            </a:pPr>
            <a:r>
              <a:rPr lang="ar-SA" sz="2000" b="1" dirty="0">
                <a:latin typeface="Traditional Arabic" pitchFamily="2" charset="-78"/>
                <a:cs typeface="Simplified Arabic" pitchFamily="2" charset="-78"/>
              </a:rPr>
              <a:t> </a:t>
            </a:r>
            <a:r>
              <a:rPr lang="ar-SA" sz="2000" b="1" dirty="0" smtClean="0">
                <a:latin typeface="Traditional Arabic" pitchFamily="2" charset="-78"/>
                <a:cs typeface="Simplified Arabic" pitchFamily="2" charset="-78"/>
              </a:rPr>
              <a:t>أراد محمد بن القاسم أن يتوج انتصاراته في بلاد السند ، بالاستيلاء على امارة قنوج اعظم امارات الهند ، الا انه  لم يتمكن من ذلك بسبب عزله بعد وفاة الخليفة الوليد بن عبد الملك. </a:t>
            </a:r>
          </a:p>
          <a:p>
            <a:endParaRPr lang="ar-SA"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4" dur="500"/>
                                        <p:tgtEl>
                                          <p:spTgt spid="4">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 calcmode="lin" valueType="num">
                                      <p:cBhvr>
                                        <p:cTn id="49"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51" dur="500"/>
                                        <p:tgtEl>
                                          <p:spTgt spid="4">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 calcmode="lin" valueType="num">
                                      <p:cBhvr>
                                        <p:cTn id="56"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8"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76672"/>
            <a:ext cx="8568952" cy="6247864"/>
          </a:xfrm>
          <a:prstGeom prst="rect">
            <a:avLst/>
          </a:prstGeom>
          <a:noFill/>
        </p:spPr>
        <p:txBody>
          <a:bodyPr wrap="square" rtlCol="1">
            <a:spAutoFit/>
          </a:bodyPr>
          <a:lstStyle/>
          <a:p>
            <a:pPr>
              <a:buFontTx/>
              <a:buChar char="-"/>
            </a:pPr>
            <a:r>
              <a:rPr lang="ar-SA" sz="2000" b="1" dirty="0" smtClean="0">
                <a:latin typeface="Traditional Arabic" pitchFamily="2" charset="-78"/>
                <a:cs typeface="Simplified Arabic" pitchFamily="2" charset="-78"/>
              </a:rPr>
              <a:t>كان عزل القاسم بن محمد عن السند، بمثابة خسارة كبيرة على مركز المسلمين هناك، إذ اقتصر عمل الولاة من بعده على المحافظة على ممتلكات الدولة الإسلامية هناك، وليس توسيعها.</a:t>
            </a:r>
          </a:p>
          <a:p>
            <a:pPr>
              <a:buFontTx/>
              <a:buChar char="-"/>
            </a:pPr>
            <a:endParaRPr lang="ar-SA" sz="2000" b="1" dirty="0">
              <a:latin typeface="Traditional Arabic" pitchFamily="2" charset="-78"/>
              <a:cs typeface="Simplified Arabic" pitchFamily="2" charset="-78"/>
            </a:endParaRPr>
          </a:p>
          <a:p>
            <a:pPr>
              <a:buFontTx/>
              <a:buChar char="-"/>
            </a:pPr>
            <a:r>
              <a:rPr lang="ar-SA" sz="2000" b="1" dirty="0">
                <a:latin typeface="Traditional Arabic" pitchFamily="2" charset="-78"/>
                <a:cs typeface="Simplified Arabic" pitchFamily="2" charset="-78"/>
              </a:rPr>
              <a:t> </a:t>
            </a:r>
            <a:r>
              <a:rPr lang="ar-SA" sz="2000" b="1" dirty="0" smtClean="0">
                <a:latin typeface="Traditional Arabic" pitchFamily="2" charset="-78"/>
                <a:cs typeface="Simplified Arabic" pitchFamily="2" charset="-78"/>
              </a:rPr>
              <a:t>إلى أن جاء الوالي ” الحكم بن عوانة“ والي السند من قبل الخليفة هشان بن عبدالمللك، وبنى ميدنتي المحفوظة والمنصورة، وكان من خير الولاة ، سار بسيرة حسنة مع الهنادكة ، وسمح لهم بحرية العبادة.</a:t>
            </a:r>
          </a:p>
          <a:p>
            <a:pPr>
              <a:buFontTx/>
              <a:buChar char="-"/>
            </a:pPr>
            <a:endParaRPr lang="ar-SA" sz="2000" b="1" dirty="0">
              <a:latin typeface="Traditional Arabic" pitchFamily="2" charset="-78"/>
              <a:cs typeface="Simplified Arabic" pitchFamily="2" charset="-78"/>
            </a:endParaRPr>
          </a:p>
          <a:p>
            <a:pPr>
              <a:buFontTx/>
              <a:buChar char="-"/>
            </a:pPr>
            <a:r>
              <a:rPr lang="ar-SA" sz="2000" b="1" dirty="0" smtClean="0">
                <a:latin typeface="Traditional Arabic" pitchFamily="2" charset="-78"/>
                <a:cs typeface="Simplified Arabic" pitchFamily="2" charset="-78"/>
              </a:rPr>
              <a:t>في العصر العباسي:</a:t>
            </a:r>
          </a:p>
          <a:p>
            <a:pPr>
              <a:buFontTx/>
              <a:buChar char="-"/>
            </a:pPr>
            <a:r>
              <a:rPr lang="ar-SA" sz="2000" b="1" dirty="0" smtClean="0">
                <a:latin typeface="Traditional Arabic" pitchFamily="2" charset="-78"/>
                <a:cs typeface="Simplified Arabic" pitchFamily="2" charset="-78"/>
              </a:rPr>
              <a:t>حافظ خلفائها على بلاد لهند، وعملوا على توسيع رقعتها.</a:t>
            </a:r>
          </a:p>
          <a:p>
            <a:endParaRPr lang="ar-SA" sz="2000" b="1" dirty="0" smtClean="0">
              <a:latin typeface="Traditional Arabic" pitchFamily="2" charset="-78"/>
              <a:cs typeface="Simplified Arabic" pitchFamily="2" charset="-78"/>
            </a:endParaRPr>
          </a:p>
          <a:p>
            <a:pPr>
              <a:buFontTx/>
              <a:buChar char="-"/>
            </a:pPr>
            <a:r>
              <a:rPr lang="ar-SA" sz="2000" b="1" u="sng" dirty="0" smtClean="0">
                <a:latin typeface="Traditional Arabic" pitchFamily="2" charset="-78"/>
                <a:cs typeface="Simplified Arabic" pitchFamily="2" charset="-78"/>
              </a:rPr>
              <a:t>الخليفة المنصور:</a:t>
            </a:r>
          </a:p>
          <a:p>
            <a:pPr>
              <a:buFontTx/>
              <a:buChar char="-"/>
            </a:pPr>
            <a:r>
              <a:rPr lang="ar-SA" sz="2000" b="1" dirty="0" smtClean="0">
                <a:latin typeface="Traditional Arabic" pitchFamily="2" charset="-78"/>
                <a:cs typeface="Simplified Arabic" pitchFamily="2" charset="-78"/>
              </a:rPr>
              <a:t>دخلت كشمير في حوزة العباسيين، وأكدوا سيطرتهم على الملتان .</a:t>
            </a:r>
          </a:p>
          <a:p>
            <a:endParaRPr lang="ar-SA" sz="2000" b="1" dirty="0" smtClean="0">
              <a:latin typeface="Traditional Arabic" pitchFamily="2" charset="-78"/>
              <a:cs typeface="Simplified Arabic" pitchFamily="2" charset="-78"/>
            </a:endParaRPr>
          </a:p>
          <a:p>
            <a:pPr>
              <a:buFontTx/>
              <a:buChar char="-"/>
            </a:pPr>
            <a:r>
              <a:rPr lang="ar-SA" sz="2000" b="1" u="sng" dirty="0" smtClean="0">
                <a:latin typeface="Traditional Arabic" pitchFamily="2" charset="-78"/>
                <a:cs typeface="Simplified Arabic" pitchFamily="2" charset="-78"/>
              </a:rPr>
              <a:t>الخليفة المهدي:</a:t>
            </a:r>
          </a:p>
          <a:p>
            <a:pPr>
              <a:buFontTx/>
              <a:buChar char="-"/>
            </a:pPr>
            <a:r>
              <a:rPr lang="ar-SA" sz="2000" b="1" dirty="0" smtClean="0">
                <a:latin typeface="Traditional Arabic" pitchFamily="2" charset="-78"/>
                <a:cs typeface="Simplified Arabic" pitchFamily="2" charset="-78"/>
              </a:rPr>
              <a:t>تتابعت الغزوات على بلاد الهند، واستولوا على </a:t>
            </a:r>
            <a:r>
              <a:rPr lang="ar-SA" sz="2000" b="1" dirty="0" err="1" smtClean="0">
                <a:latin typeface="Traditional Arabic" pitchFamily="2" charset="-78"/>
                <a:cs typeface="Simplified Arabic" pitchFamily="2" charset="-78"/>
              </a:rPr>
              <a:t>باريد</a:t>
            </a:r>
            <a:r>
              <a:rPr lang="ar-SA" sz="2000" b="1" dirty="0" smtClean="0">
                <a:latin typeface="Traditional Arabic" pitchFamily="2" charset="-78"/>
                <a:cs typeface="Simplified Arabic" pitchFamily="2" charset="-78"/>
              </a:rPr>
              <a:t>، وأحرقوا تمثال بوذا.</a:t>
            </a:r>
          </a:p>
          <a:p>
            <a:pPr>
              <a:buFontTx/>
              <a:buChar char="-"/>
            </a:pPr>
            <a:endParaRPr lang="ar-SA" sz="2000" b="1" dirty="0" smtClean="0">
              <a:latin typeface="Traditional Arabic" pitchFamily="2" charset="-78"/>
              <a:cs typeface="Simplified Arabic" pitchFamily="2" charset="-78"/>
            </a:endParaRPr>
          </a:p>
          <a:p>
            <a:pPr>
              <a:buFontTx/>
              <a:buChar char="-"/>
            </a:pPr>
            <a:r>
              <a:rPr lang="ar-SA" sz="2000" b="1" u="sng" dirty="0" smtClean="0">
                <a:latin typeface="Traditional Arabic" pitchFamily="2" charset="-78"/>
                <a:cs typeface="Simplified Arabic" pitchFamily="2" charset="-78"/>
              </a:rPr>
              <a:t>في عهد المأمون والمعتصم:</a:t>
            </a:r>
          </a:p>
          <a:p>
            <a:pPr>
              <a:buFontTx/>
              <a:buChar char="-"/>
            </a:pPr>
            <a:r>
              <a:rPr lang="ar-SA" sz="2000" b="1" dirty="0" smtClean="0">
                <a:latin typeface="Traditional Arabic" pitchFamily="2" charset="-78"/>
                <a:cs typeface="Simplified Arabic" pitchFamily="2" charset="-78"/>
              </a:rPr>
              <a:t>سيطر المسلمون على جميع البلاد الواقعة بين كابل وكشمير والملتان.</a:t>
            </a:r>
          </a:p>
          <a:p>
            <a:pPr>
              <a:buFontTx/>
              <a:buChar char="-"/>
            </a:pPr>
            <a:endParaRPr lang="ar-SA" sz="2000" b="1" dirty="0">
              <a:latin typeface="Traditional Arabic" pitchFamily="2" charset="-78"/>
              <a:cs typeface="Simplified Arabic" pitchFamily="2" charset="-78"/>
            </a:endParaRPr>
          </a:p>
          <a:p>
            <a:pPr>
              <a:buFontTx/>
              <a:buChar char="-"/>
            </a:pPr>
            <a:endParaRPr lang="ar-SA" sz="2000" b="1" dirty="0">
              <a:latin typeface="Traditional Arabic" pitchFamily="2" charset="-78"/>
              <a:cs typeface="Simplified Arabic"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4" dur="500"/>
                                        <p:tgtEl>
                                          <p:spTgt spid="4">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 calcmode="lin" valueType="num">
                                      <p:cBhvr>
                                        <p:cTn id="49"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51" dur="500"/>
                                        <p:tgtEl>
                                          <p:spTgt spid="4">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4">
                                            <p:txEl>
                                              <p:pRg st="11" end="11"/>
                                            </p:txEl>
                                          </p:spTgt>
                                        </p:tgtEl>
                                        <p:attrNameLst>
                                          <p:attrName>style.visibility</p:attrName>
                                        </p:attrNameLst>
                                      </p:cBhvr>
                                      <p:to>
                                        <p:strVal val="visible"/>
                                      </p:to>
                                    </p:set>
                                    <p:anim calcmode="lin" valueType="num">
                                      <p:cBhvr>
                                        <p:cTn id="56"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58" dur="500"/>
                                        <p:tgtEl>
                                          <p:spTgt spid="4">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4">
                                            <p:txEl>
                                              <p:pRg st="13" end="13"/>
                                            </p:txEl>
                                          </p:spTgt>
                                        </p:tgtEl>
                                        <p:attrNameLst>
                                          <p:attrName>style.visibility</p:attrName>
                                        </p:attrNameLst>
                                      </p:cBhvr>
                                      <p:to>
                                        <p:strVal val="visible"/>
                                      </p:to>
                                    </p:set>
                                    <p:anim calcmode="lin" valueType="num">
                                      <p:cBhvr>
                                        <p:cTn id="63"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65" dur="500"/>
                                        <p:tgtEl>
                                          <p:spTgt spid="4">
                                            <p:txEl>
                                              <p:pRg st="13" end="1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nodeType="clickEffect">
                                  <p:stCondLst>
                                    <p:cond delay="0"/>
                                  </p:stCondLst>
                                  <p:childTnLst>
                                    <p:set>
                                      <p:cBhvr>
                                        <p:cTn id="69" dur="1" fill="hold">
                                          <p:stCondLst>
                                            <p:cond delay="0"/>
                                          </p:stCondLst>
                                        </p:cTn>
                                        <p:tgtEl>
                                          <p:spTgt spid="4">
                                            <p:txEl>
                                              <p:pRg st="14" end="14"/>
                                            </p:txEl>
                                          </p:spTgt>
                                        </p:tgtEl>
                                        <p:attrNameLst>
                                          <p:attrName>style.visibility</p:attrName>
                                        </p:attrNameLst>
                                      </p:cBhvr>
                                      <p:to>
                                        <p:strVal val="visible"/>
                                      </p:to>
                                    </p:set>
                                    <p:anim calcmode="lin" valueType="num">
                                      <p:cBhvr>
                                        <p:cTn id="70"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7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620688"/>
            <a:ext cx="8496944" cy="4985980"/>
          </a:xfrm>
          <a:prstGeom prst="rect">
            <a:avLst/>
          </a:prstGeom>
          <a:noFill/>
        </p:spPr>
        <p:txBody>
          <a:bodyPr wrap="square" rtlCol="1">
            <a:spAutoFit/>
          </a:bodyPr>
          <a:lstStyle/>
          <a:p>
            <a:pPr>
              <a:buFont typeface="Arial" charset="0"/>
              <a:buChar char="•"/>
            </a:pPr>
            <a:r>
              <a:rPr lang="ar-SA" sz="2000" b="1" dirty="0" smtClean="0">
                <a:latin typeface="Traditional Arabic" pitchFamily="2" charset="-78"/>
                <a:cs typeface="Simplified Arabic" pitchFamily="2" charset="-78"/>
              </a:rPr>
              <a:t> عندما ضعف الخلفاء العباسيون ، قامت في السند أماراتان مستقلتان ، أحداهما في الجنوب وعاصمتها المنصورة، والاخرى في الشمال وعاصمتها الملتان. واستقرت </a:t>
            </a:r>
            <a:r>
              <a:rPr lang="ar-SA" sz="2000" b="1" dirty="0" smtClean="0">
                <a:latin typeface="Traditional Arabic" pitchFamily="2" charset="-78"/>
                <a:cs typeface="Simplified Arabic" pitchFamily="2" charset="-78"/>
              </a:rPr>
              <a:t>أمورهما </a:t>
            </a:r>
            <a:r>
              <a:rPr lang="ar-SA" sz="2000" b="1" dirty="0" smtClean="0">
                <a:latin typeface="Traditional Arabic" pitchFamily="2" charset="-78"/>
                <a:cs typeface="Simplified Arabic" pitchFamily="2" charset="-78"/>
              </a:rPr>
              <a:t>نتيجة لتحسن </a:t>
            </a:r>
            <a:r>
              <a:rPr lang="ar-SA" sz="2000" b="1" dirty="0" smtClean="0">
                <a:latin typeface="Traditional Arabic" pitchFamily="2" charset="-78"/>
                <a:cs typeface="Simplified Arabic" pitchFamily="2" charset="-78"/>
              </a:rPr>
              <a:t>أحوالهما </a:t>
            </a:r>
            <a:r>
              <a:rPr lang="ar-SA" sz="2000" b="1" dirty="0" smtClean="0">
                <a:latin typeface="Traditional Arabic" pitchFamily="2" charset="-78"/>
                <a:cs typeface="Simplified Arabic" pitchFamily="2" charset="-78"/>
              </a:rPr>
              <a:t>الاقتصادية، والنشاط التجاري بين السند والشرق والغرب، وازدهرت فيهما الحضارة والعلوم.</a:t>
            </a:r>
            <a:endParaRPr lang="ar-SA" sz="2000" b="1" dirty="0" smtClean="0">
              <a:cs typeface="Simplified Arabic" pitchFamily="2" charset="-78"/>
            </a:endParaRPr>
          </a:p>
          <a:p>
            <a:pPr>
              <a:buFont typeface="Arial" charset="0"/>
              <a:buChar char="•"/>
            </a:pPr>
            <a:endParaRPr lang="ar-SA" sz="2000" b="1" dirty="0">
              <a:cs typeface="Simplified Arabic" pitchFamily="2" charset="-78"/>
            </a:endParaRPr>
          </a:p>
          <a:p>
            <a:pPr>
              <a:buFont typeface="Arial" charset="0"/>
              <a:buChar char="•"/>
            </a:pPr>
            <a:r>
              <a:rPr lang="ar-SA" sz="2000" b="1" dirty="0" smtClean="0">
                <a:cs typeface="Simplified Arabic" pitchFamily="2" charset="-78"/>
              </a:rPr>
              <a:t>كان من أهم نتائج أهمل الخلفاء العباسيون لبلاد السند، هو نشاط الاسماعليين بها، حيث قامت في الملتان حكومة إسماعيلية في القرن الرابع الهجري، والتفت حولهم القرامطة الذين قدموا إلى السند من البحرين وبلاد فارس.</a:t>
            </a:r>
          </a:p>
          <a:p>
            <a:pPr>
              <a:buFont typeface="Arial" charset="0"/>
              <a:buChar char="•"/>
            </a:pPr>
            <a:endParaRPr lang="ar-SA" sz="2000" b="1" dirty="0">
              <a:cs typeface="Simplified Arabic" pitchFamily="2" charset="-78"/>
            </a:endParaRPr>
          </a:p>
          <a:p>
            <a:pPr>
              <a:buFont typeface="Arial" charset="0"/>
              <a:buChar char="•"/>
            </a:pPr>
            <a:r>
              <a:rPr lang="ar-SA" sz="2000" b="1" dirty="0" smtClean="0">
                <a:cs typeface="Simplified Arabic" pitchFamily="2" charset="-78"/>
              </a:rPr>
              <a:t>إلا أن المسلمون عاودوا فتوحاتهم في بلاد السند في منتصف القرن الرابع الهجري، إذ قوى شأن </a:t>
            </a:r>
            <a:r>
              <a:rPr lang="ar-SA" sz="2000" b="1" u="sng" dirty="0" smtClean="0">
                <a:cs typeface="Simplified Arabic" pitchFamily="2" charset="-78"/>
              </a:rPr>
              <a:t>الغزنويين</a:t>
            </a:r>
            <a:r>
              <a:rPr lang="ar-SA" sz="2000" b="1" dirty="0" smtClean="0">
                <a:cs typeface="Simplified Arabic" pitchFamily="2" charset="-78"/>
              </a:rPr>
              <a:t> في أفغانستان، وكلما قويت أفغانستان، زحفت قبائلها لغزو بلاد الهند، وإذا ضعف شانها وتدهورت أمن الهنود.</a:t>
            </a:r>
          </a:p>
          <a:p>
            <a:pPr>
              <a:buFont typeface="Arial" charset="0"/>
              <a:buChar char="•"/>
            </a:pPr>
            <a:endParaRPr lang="ar-SA" sz="2000" b="1" dirty="0">
              <a:cs typeface="Simplified Arabic" pitchFamily="2" charset="-78"/>
            </a:endParaRPr>
          </a:p>
          <a:p>
            <a:pPr>
              <a:buFont typeface="Arial" charset="0"/>
              <a:buChar char="•"/>
            </a:pPr>
            <a:r>
              <a:rPr lang="ar-SA" sz="2000" b="1" dirty="0" smtClean="0">
                <a:cs typeface="Simplified Arabic" pitchFamily="2" charset="-78"/>
              </a:rPr>
              <a:t>عظم أمر الغزنويون بعد ظهور سبكتكين وابنه محمود، خاصة بعد أن عظم أمرهم في أفغانستان، وصار لهم جيش قوي ، مما ادى الى زيادة النشاط الاسلامي في بلاد الهند .</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 calcmode="lin" valueType="num">
                                      <p:cBhvr>
                                        <p:cTn id="28"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_1_~1.JPG"/>
          <p:cNvPicPr>
            <a:picLocks noChangeAspect="1"/>
          </p:cNvPicPr>
          <p:nvPr/>
        </p:nvPicPr>
        <p:blipFill>
          <a:blip r:embed="rId2" cstate="print"/>
          <a:stretch>
            <a:fillRect/>
          </a:stretch>
        </p:blipFill>
        <p:spPr>
          <a:xfrm>
            <a:off x="251520" y="476672"/>
            <a:ext cx="8568952" cy="612068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PFMVLU.jpg"/>
          <p:cNvPicPr>
            <a:picLocks noChangeAspect="1"/>
          </p:cNvPicPr>
          <p:nvPr/>
        </p:nvPicPr>
        <p:blipFill>
          <a:blip r:embed="rId2" cstate="print"/>
          <a:stretch>
            <a:fillRect/>
          </a:stretch>
        </p:blipFill>
        <p:spPr>
          <a:xfrm>
            <a:off x="1259632" y="1412776"/>
            <a:ext cx="5976664" cy="45365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U23RE6.jpg"/>
          <p:cNvPicPr>
            <a:picLocks noChangeAspect="1"/>
          </p:cNvPicPr>
          <p:nvPr/>
        </p:nvPicPr>
        <p:blipFill>
          <a:blip r:embed="rId2" cstate="print"/>
          <a:stretch>
            <a:fillRect/>
          </a:stretch>
        </p:blipFill>
        <p:spPr>
          <a:xfrm>
            <a:off x="2195736" y="1988839"/>
            <a:ext cx="5256584" cy="288032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475</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3</cp:revision>
  <dcterms:created xsi:type="dcterms:W3CDTF">2012-02-09T21:27:04Z</dcterms:created>
  <dcterms:modified xsi:type="dcterms:W3CDTF">2012-02-13T06:03:04Z</dcterms:modified>
</cp:coreProperties>
</file>