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361" r:id="rId2"/>
    <p:sldId id="360" r:id="rId3"/>
    <p:sldId id="357" r:id="rId4"/>
    <p:sldId id="363" r:id="rId5"/>
    <p:sldId id="362" r:id="rId6"/>
    <p:sldId id="338" r:id="rId7"/>
    <p:sldId id="332" r:id="rId8"/>
    <p:sldId id="320" r:id="rId9"/>
    <p:sldId id="344" r:id="rId10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92B"/>
    <a:srgbClr val="2E1110"/>
    <a:srgbClr val="B0CB0F"/>
    <a:srgbClr val="A87A08"/>
    <a:srgbClr val="441918"/>
    <a:srgbClr val="CFEE12"/>
    <a:srgbClr val="FF9933"/>
    <a:srgbClr val="CAC3A2"/>
    <a:srgbClr val="DB895B"/>
    <a:srgbClr val="351413"/>
  </p:clrMru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نمط فاتح 1 - تميي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7FB97C-F6E8-4535-904C-203810FAB7E3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771287-42F1-4C12-A325-3D381132AA2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43CB5-810A-4E9D-AD6A-A577873DBD09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1EA5C-0708-4145-B67F-87CE8AF584E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A004E-2516-4E2F-9083-90EBF701D2BE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018A-6CF2-4590-A67E-B8A53AA978D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B3510-8297-4FF2-9C9D-357456E8DFF3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49474-8B1E-4353-A68C-7F1B26F63AC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4DA5-041B-4EC0-84D2-982210853879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1C776-FC00-434A-B0CF-82520F9F133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7092F-49DB-4116-A380-E6467FDF64FA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E048-D610-48F5-8B1D-4AC05B21AE5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5170A-3F25-4657-A870-934E8C687485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7744-F46B-4A75-8766-C640DCD579D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8BD6A-C391-472E-8F85-B449849FD9D2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8E3CB-73AC-4245-8813-89A69814E77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9840F-B59B-4FFB-98B2-7F90363BF35E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216B3-8213-4E1A-89A4-F8A5F9B3ED0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3562-BAD5-47C6-9DCD-4249BEBEF891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3BAF1-410A-4F11-8429-410B0E3481F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94A2C-A661-4F75-BE5D-247ADA23A7C8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A4940-9319-4E65-8322-24736A50C28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28456-D878-4B2F-ADD7-B43BA5D8541E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E5462-B27C-43D7-BB66-F632E30EC50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625E0D-63BE-4B08-953F-DAFAF081F1D8}" type="datetimeFigureOut">
              <a:rPr lang="ar-SA"/>
              <a:pPr>
                <a:defRPr/>
              </a:pPr>
              <a:t>29/05/1433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25A238-AB14-4B3E-A58C-39E2B2E70C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18bac078947ce769a51eb55bab3ecf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8984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267744" y="1916832"/>
            <a:ext cx="446449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ar-SA" sz="4400" b="1" cap="all" dirty="0" smtClean="0">
              <a:ln w="9000" cmpd="sng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rgbClr val="CFEE12"/>
              </a:solidFill>
              <a:effectLst>
                <a:reflection blurRad="12700" stA="28000" endPos="45000" dist="1000" dir="5400000" sy="-100000" algn="bl" rotWithShape="0"/>
              </a:effectLst>
              <a:cs typeface="Akhbar MT" pitchFamily="2" charset="-78"/>
            </a:endParaRPr>
          </a:p>
          <a:p>
            <a:pPr algn="ctr"/>
            <a:r>
              <a:rPr lang="ar-SA" sz="4400" b="1" cap="all" spc="0" dirty="0" smtClean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FEE12"/>
                </a:soli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          </a:t>
            </a:r>
            <a:r>
              <a:rPr lang="ar-KW" sz="4400" b="1" cap="all" dirty="0" smtClean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cs typeface="Akhbar MT" pitchFamily="2" charset="-78"/>
              </a:rPr>
              <a:t>مفهوم النقد الأدبي</a:t>
            </a:r>
            <a:endParaRPr lang="ar-SA" sz="4400" b="1" cap="all" spc="0" dirty="0">
              <a:ln w="9000" cmpd="sng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or_monnaie[1].jpg"/>
          <p:cNvPicPr>
            <a:picLocks noChangeAspect="1"/>
          </p:cNvPicPr>
          <p:nvPr/>
        </p:nvPicPr>
        <p:blipFill>
          <a:blip r:embed="rId2" cstate="print">
            <a:lum bright="-30000" contrast="-40000"/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539552" y="476672"/>
            <a:ext cx="81186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2636838" algn="ctr"/>
              </a:tabLst>
            </a:pPr>
            <a:r>
              <a:rPr lang="ar-SA" sz="32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**</a:t>
            </a:r>
            <a:r>
              <a:rPr lang="ar-SA" sz="3200" b="1" u="sng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تعريف النقد الأدبي لغةً :</a:t>
            </a:r>
          </a:p>
          <a:p>
            <a:pPr lvl="0" algn="just">
              <a:tabLst>
                <a:tab pos="2636838" algn="ctr"/>
              </a:tabLst>
            </a:pPr>
            <a:r>
              <a:rPr lang="ar-SA" sz="2800" b="1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	</a:t>
            </a:r>
            <a:endParaRPr lang="en-US" sz="2800" b="1" dirty="0" smtClean="0">
              <a:solidFill>
                <a:schemeClr val="bg2">
                  <a:lumMod val="75000"/>
                </a:schemeClr>
              </a:solidFill>
              <a:cs typeface="Akhbar MT" pitchFamily="2" charset="-78"/>
            </a:endParaRPr>
          </a:p>
          <a:p>
            <a:pPr lvl="0" algn="just" eaLnBrk="0" hangingPunct="0">
              <a:tabLst>
                <a:tab pos="2636838" algn="ctr"/>
              </a:tabLst>
            </a:pP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النقد لغ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ة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ورد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بعدة معاني :</a:t>
            </a:r>
            <a:endParaRPr lang="en-US" sz="2800" b="1" dirty="0" smtClean="0">
              <a:solidFill>
                <a:schemeClr val="bg2">
                  <a:lumMod val="90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lvl="0" algn="just" eaLnBrk="0" hangingPunct="0">
              <a:tabLst>
                <a:tab pos="2636838" algn="ctr"/>
              </a:tabLst>
            </a:pPr>
            <a:endParaRPr lang="en-US" b="1" dirty="0" smtClean="0">
              <a:solidFill>
                <a:schemeClr val="bg2">
                  <a:lumMod val="90000"/>
                </a:schemeClr>
              </a:solidFill>
              <a:cs typeface="Akhbar MT" pitchFamily="2" charset="-78"/>
            </a:endParaRPr>
          </a:p>
          <a:p>
            <a:pPr lvl="0" algn="just" eaLnBrk="0" hangingPunct="0">
              <a:tabLst>
                <a:tab pos="2636838" algn="ctr"/>
              </a:tabLst>
            </a:pPr>
            <a:r>
              <a:rPr lang="ar-SA" sz="2800" b="1" u="sng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*المعنى الأول :</a:t>
            </a:r>
          </a:p>
          <a:p>
            <a:pPr lvl="0" algn="just" eaLnBrk="0" hangingPunct="0">
              <a:tabLst>
                <a:tab pos="2636838" algn="ctr"/>
              </a:tabLst>
            </a:pP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ورد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في القاموس المحيط و لسان العرب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وغيرهما: 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النقد والتنقاد والانتقاد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بمعنى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تمييز الدراهم وإخراج الزيف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منها.</a:t>
            </a:r>
          </a:p>
          <a:p>
            <a:pPr lvl="0" algn="just" eaLnBrk="0" hangingPunct="0">
              <a:tabLst>
                <a:tab pos="2636838" algn="ctr"/>
              </a:tabLst>
            </a:pP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الشاهد قول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سيبويه :</a:t>
            </a:r>
            <a:endParaRPr lang="ar-KW" sz="2800" b="1" dirty="0" smtClean="0">
              <a:solidFill>
                <a:schemeClr val="bg2">
                  <a:lumMod val="90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lvl="0" algn="just" eaLnBrk="0" hangingPunct="0">
              <a:tabLst>
                <a:tab pos="2636838" algn="ctr"/>
              </a:tabLst>
            </a:pPr>
            <a:endParaRPr lang="en-US" sz="2000" b="1" dirty="0" smtClean="0">
              <a:solidFill>
                <a:schemeClr val="bg2">
                  <a:lumMod val="90000"/>
                </a:schemeClr>
              </a:solidFill>
              <a:cs typeface="Akhbar MT" pitchFamily="2" charset="-78"/>
            </a:endParaRPr>
          </a:p>
          <a:p>
            <a:pPr lvl="0" algn="ctr" eaLnBrk="0" hangingPunct="0">
              <a:tabLst>
                <a:tab pos="2636838" algn="ctr"/>
              </a:tabLst>
            </a:pP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تنفي يداها الحصى في كل هاجرة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ٍ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     نفي الدراهم تنقاد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ُ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الصيار</a:t>
            </a:r>
            <a:r>
              <a:rPr lang="ar-KW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ي</a:t>
            </a:r>
            <a:r>
              <a:rPr lang="ar-SA" sz="2800" b="1" dirty="0" smtClean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ف</a:t>
            </a:r>
          </a:p>
          <a:p>
            <a:pPr lvl="0" algn="just" eaLnBrk="0" hangingPunct="0">
              <a:tabLst>
                <a:tab pos="2636838" algn="ctr"/>
              </a:tabLst>
            </a:pPr>
            <a:endParaRPr lang="en-US" sz="2800" b="1" dirty="0" smtClean="0">
              <a:solidFill>
                <a:schemeClr val="bg2">
                  <a:lumMod val="90000"/>
                </a:schemeClr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silhouette-of-people-talking1.jpg"/>
          <p:cNvPicPr>
            <a:picLocks noChangeAspect="1"/>
          </p:cNvPicPr>
          <p:nvPr/>
        </p:nvPicPr>
        <p:blipFill>
          <a:blip r:embed="rId2" cstate="print">
            <a:lum bright="-4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1197332"/>
            <a:ext cx="86764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*المعنى الثاني : </a:t>
            </a: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b="1" dirty="0" smtClean="0">
              <a:solidFill>
                <a:srgbClr val="CFEE12"/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b="1" dirty="0" smtClean="0">
              <a:solidFill>
                <a:srgbClr val="CFEE12"/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وردت في قولهم نقدت الجوزة 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أ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نقدها إذا ضربتها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،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ونقدت رأسه ب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إ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صبعي 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إذا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 ضربته 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FEE12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و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على ذلك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يفسر حديث أبي الدرداء أنه قال :</a:t>
            </a: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r-SA" sz="2800" b="1" dirty="0" smtClean="0">
              <a:solidFill>
                <a:srgbClr val="CFEE12"/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(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إن نقدت الناس نقدوك وإن تركتهم تركوك </a:t>
            </a:r>
            <a:r>
              <a:rPr lang="ar-KW" sz="2800" b="1" dirty="0" smtClean="0">
                <a:solidFill>
                  <a:srgbClr val="CFEE12"/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)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FEE12"/>
              </a:solidFill>
              <a:effectLst/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FEE12"/>
              </a:solidFill>
              <a:effectLst/>
              <a:cs typeface="Akhbar MT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أي إن عبتهم عابوك</a:t>
            </a:r>
            <a:r>
              <a:rPr kumimoji="0" lang="ar-KW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،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وإن تركتهم تركوك</a:t>
            </a:r>
            <a:r>
              <a:rPr lang="ar-KW" sz="2800" b="1" dirty="0" smtClean="0">
                <a:solidFill>
                  <a:srgbClr val="CFEE12"/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؛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فجاء النقد بمعنى العيب </a:t>
            </a:r>
            <a:r>
              <a:rPr lang="ar-KW" sz="2800" b="1" dirty="0" err="1" smtClean="0">
                <a:solidFill>
                  <a:srgbClr val="CFEE12"/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و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rgbClr val="CFEE12"/>
                </a:solidFill>
                <a:effectLst/>
                <a:latin typeface="Calibri" pitchFamily="34" charset="0"/>
                <a:ea typeface="Calibri" pitchFamily="34" charset="0"/>
                <a:cs typeface="Akhbar MT" pitchFamily="2" charset="-78"/>
              </a:rPr>
              <a:t> التجريح .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CFEE12"/>
              </a:solidFill>
              <a:effectLst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1.jpg"/>
          <p:cNvPicPr>
            <a:picLocks noChangeAspect="1"/>
          </p:cNvPicPr>
          <p:nvPr/>
        </p:nvPicPr>
        <p:blipFill>
          <a:blip r:embed="rId2" cstate="print">
            <a:lum bright="30000" contrast="-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5576" y="1268760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*المعنى الثالث : لدغ الحية .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endParaRPr lang="ar-SA" sz="2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lvl="0" algn="just" eaLnBrk="0" hangingPunct="0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*المعنى الرابع : قبض الدراهم .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endParaRPr lang="ar-SA" sz="2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lvl="0" algn="just" eaLnBrk="0" hangingPunct="0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*المعنى الخامس : أخذ الطائر الحبة واحدة واحدة .</a:t>
            </a:r>
          </a:p>
          <a:p>
            <a:pPr lvl="0" algn="just" eaLnBrk="0" hangingPunct="0"/>
            <a:endParaRPr lang="ar-SA" sz="2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  <a:p>
            <a:pPr lvl="0" algn="just" eaLnBrk="0" hangingPunct="0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 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cs typeface="Akhbar MT" pitchFamily="2" charset="-78"/>
            </a:endParaRPr>
          </a:p>
          <a:p>
            <a:pPr lvl="0" algn="just" eaLnBrk="0" hangingPunct="0"/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و المعنى اللغوي الأول هو الأقرب إلى مفهوم النقد اصطلاح</a:t>
            </a:r>
            <a:r>
              <a:rPr lang="ar-KW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ً</a:t>
            </a:r>
            <a:r>
              <a:rPr lang="ar-SA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Akhbar MT" pitchFamily="2" charset="-78"/>
              </a:rPr>
              <a:t>ا لدى القدماء والمحدثين .</a:t>
            </a:r>
            <a:endParaRPr lang="ar-KW" sz="2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ea typeface="Calibri" pitchFamily="34" charset="0"/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news_6134074.jpg"/>
          <p:cNvPicPr>
            <a:picLocks noChangeAspect="1"/>
          </p:cNvPicPr>
          <p:nvPr/>
        </p:nvPicPr>
        <p:blipFill>
          <a:blip r:embed="rId2" cstate="print">
            <a:lum bright="-3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3568" y="1124744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>
                <a:solidFill>
                  <a:srgbClr val="CFEE12"/>
                </a:solidFill>
                <a:cs typeface="Akhbar MT" pitchFamily="2" charset="-78"/>
              </a:rPr>
              <a:t>** المعنى الاصطلاحي :</a:t>
            </a:r>
          </a:p>
          <a:p>
            <a:pPr algn="just"/>
            <a:endParaRPr lang="ar-SA" sz="2800" b="1" u="sng" dirty="0" smtClean="0">
              <a:solidFill>
                <a:srgbClr val="CFEE12"/>
              </a:solidFill>
              <a:cs typeface="Akhbar MT" pitchFamily="2" charset="-78"/>
            </a:endParaRPr>
          </a:p>
          <a:p>
            <a:pPr algn="just"/>
            <a:endParaRPr lang="ar-SA" sz="2800" b="1" u="sng" dirty="0" smtClean="0">
              <a:solidFill>
                <a:srgbClr val="CFEE12"/>
              </a:solidFill>
              <a:cs typeface="Akhbar MT" pitchFamily="2" charset="-78"/>
            </a:endParaRPr>
          </a:p>
          <a:p>
            <a:pPr algn="just"/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دراسة الأشياء وتفسيرها وتحليلها وموازنتها بغيرها المشابهة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 لها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 أو المقابلة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،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 ثم الحكم عليها ببيان قيمتها ودرجتها .</a:t>
            </a:r>
          </a:p>
          <a:p>
            <a:pPr algn="just"/>
            <a:endParaRPr lang="ar-SA" sz="2800" b="1" dirty="0" smtClean="0">
              <a:solidFill>
                <a:srgbClr val="CFEE12"/>
              </a:solidFill>
              <a:cs typeface="Akhbar MT" pitchFamily="2" charset="-78"/>
            </a:endParaRPr>
          </a:p>
          <a:p>
            <a:pPr algn="just"/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وقد قصد 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النقاد القدماء هذا المعنى 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في استخدامهم لكلمة النقد 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في مؤلفاتهم.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 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مثل : نقد الشعر لقدامة بن جعفر ، 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ونقد النثر المنسوب لقدامة، و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كت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ا</a:t>
            </a:r>
            <a:r>
              <a:rPr lang="ar-SA" sz="2800" b="1" dirty="0" smtClean="0">
                <a:solidFill>
                  <a:srgbClr val="CFEE12"/>
                </a:solidFill>
                <a:cs typeface="Akhbar MT" pitchFamily="2" charset="-78"/>
              </a:rPr>
              <a:t>ب العمدة </a:t>
            </a:r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لابن رشيق، وكتب الموازنة.</a:t>
            </a:r>
          </a:p>
          <a:p>
            <a:pPr algn="just"/>
            <a:r>
              <a:rPr lang="ar-KW" sz="2800" b="1" dirty="0" smtClean="0">
                <a:solidFill>
                  <a:srgbClr val="CFEE12"/>
                </a:solidFill>
                <a:cs typeface="Akhbar MT" pitchFamily="2" charset="-78"/>
              </a:rPr>
              <a:t>كلها عبارة عن دراسة الشعر أو النثر وتفسيرهما وبيان عناصرهما، وما يعرض لهما من أسباب الحسن أوالقبح، والتنبيه إلى الجيد والرديء.</a:t>
            </a:r>
            <a:endParaRPr lang="ar-SA" sz="2800" b="1" dirty="0" smtClean="0">
              <a:solidFill>
                <a:srgbClr val="CFEE12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مكتبه.jpg"/>
          <p:cNvPicPr>
            <a:picLocks noChangeAspect="1"/>
          </p:cNvPicPr>
          <p:nvPr/>
        </p:nvPicPr>
        <p:blipFill>
          <a:blip r:embed="rId2" cstate="print">
            <a:lum bright="-20000" contras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3608" y="836712"/>
            <a:ext cx="69127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2800" b="1" u="sng" dirty="0" smtClean="0">
                <a:solidFill>
                  <a:srgbClr val="FF9933"/>
                </a:solidFill>
                <a:cs typeface="Akhbar MT" pitchFamily="2" charset="-78"/>
              </a:rPr>
              <a:t>* و</a:t>
            </a:r>
            <a:r>
              <a:rPr lang="en-US" sz="2800" b="1" u="sng" dirty="0" smtClean="0">
                <a:solidFill>
                  <a:srgbClr val="FF9933"/>
                </a:solidFill>
                <a:cs typeface="Akhbar MT" pitchFamily="2" charset="-78"/>
              </a:rPr>
              <a:t> </a:t>
            </a:r>
            <a:r>
              <a:rPr lang="ar-KW" sz="2800" b="1" u="sng" dirty="0" smtClean="0">
                <a:solidFill>
                  <a:srgbClr val="FF9933"/>
                </a:solidFill>
                <a:cs typeface="Akhbar MT" pitchFamily="2" charset="-78"/>
              </a:rPr>
              <a:t>قصد </a:t>
            </a:r>
            <a:r>
              <a:rPr lang="ar-SA" sz="2800" b="1" u="sng" dirty="0" smtClean="0">
                <a:solidFill>
                  <a:srgbClr val="FF9933"/>
                </a:solidFill>
                <a:cs typeface="Akhbar MT" pitchFamily="2" charset="-78"/>
              </a:rPr>
              <a:t>المحدثون </a:t>
            </a:r>
            <a:r>
              <a:rPr lang="ar-KW" sz="2800" b="1" u="sng" dirty="0" smtClean="0">
                <a:solidFill>
                  <a:srgbClr val="FF9933"/>
                </a:solidFill>
                <a:cs typeface="Akhbar MT" pitchFamily="2" charset="-78"/>
              </a:rPr>
              <a:t>ب</a:t>
            </a:r>
            <a:r>
              <a:rPr lang="ar-SA" sz="2800" b="1" u="sng" dirty="0" smtClean="0">
                <a:solidFill>
                  <a:srgbClr val="FF9933"/>
                </a:solidFill>
                <a:cs typeface="Akhbar MT" pitchFamily="2" charset="-78"/>
              </a:rPr>
              <a:t>النقد : </a:t>
            </a:r>
          </a:p>
          <a:p>
            <a:pPr algn="just"/>
            <a:endParaRPr lang="ar-SA" sz="2800" b="1" dirty="0" smtClean="0">
              <a:solidFill>
                <a:srgbClr val="FF9933"/>
              </a:solidFill>
              <a:cs typeface="Akhbar MT" pitchFamily="2" charset="-78"/>
            </a:endParaRPr>
          </a:p>
          <a:p>
            <a:pPr algn="just"/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التقدير الصحيح لأي أثر فني وبيان قيمته في ذاته</a:t>
            </a:r>
            <a:r>
              <a:rPr lang="ar-KW" sz="2800" b="1" dirty="0" smtClean="0">
                <a:solidFill>
                  <a:srgbClr val="FF9933"/>
                </a:solidFill>
                <a:cs typeface="Akhbar MT" pitchFamily="2" charset="-78"/>
              </a:rPr>
              <a:t>،</a:t>
            </a:r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 ودرجته بالنسبة لسواه .</a:t>
            </a:r>
          </a:p>
          <a:p>
            <a:pPr algn="just"/>
            <a:r>
              <a:rPr lang="ar-KW" sz="2800" b="1" u="sng" dirty="0" smtClean="0">
                <a:solidFill>
                  <a:srgbClr val="FF9933"/>
                </a:solidFill>
                <a:cs typeface="Akhbar MT" pitchFamily="2" charset="-78"/>
              </a:rPr>
              <a:t>ف</a:t>
            </a:r>
            <a:r>
              <a:rPr lang="ar-SA" sz="2800" b="1" u="sng" dirty="0" smtClean="0">
                <a:solidFill>
                  <a:srgbClr val="FF9933"/>
                </a:solidFill>
                <a:cs typeface="Akhbar MT" pitchFamily="2" charset="-78"/>
              </a:rPr>
              <a:t>النقد الأدبي : </a:t>
            </a:r>
          </a:p>
          <a:p>
            <a:pPr algn="just"/>
            <a:endParaRPr lang="ar-SA" sz="2800" b="1" dirty="0" smtClean="0">
              <a:solidFill>
                <a:srgbClr val="FF9933"/>
              </a:solidFill>
              <a:cs typeface="Akhbar MT" pitchFamily="2" charset="-78"/>
            </a:endParaRPr>
          </a:p>
          <a:p>
            <a:pPr algn="just"/>
            <a:r>
              <a:rPr lang="ar-KW" sz="2800" b="1" dirty="0" smtClean="0">
                <a:solidFill>
                  <a:srgbClr val="FF9933"/>
                </a:solidFill>
                <a:cs typeface="Akhbar MT" pitchFamily="2" charset="-78"/>
              </a:rPr>
              <a:t>هو </a:t>
            </a:r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تقدير النص الأدبي تقدير</a:t>
            </a:r>
            <a:r>
              <a:rPr lang="ar-KW" sz="2800" b="1" dirty="0" smtClean="0">
                <a:solidFill>
                  <a:srgbClr val="FF9933"/>
                </a:solidFill>
                <a:cs typeface="Akhbar MT" pitchFamily="2" charset="-78"/>
              </a:rPr>
              <a:t>ً</a:t>
            </a:r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ا صحيح</a:t>
            </a:r>
            <a:r>
              <a:rPr lang="ar-KW" sz="2800" b="1" dirty="0" smtClean="0">
                <a:solidFill>
                  <a:srgbClr val="FF9933"/>
                </a:solidFill>
                <a:cs typeface="Akhbar MT" pitchFamily="2" charset="-78"/>
              </a:rPr>
              <a:t>ًا،</a:t>
            </a:r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 وبيان قميته في ذاته</a:t>
            </a:r>
            <a:r>
              <a:rPr lang="ar-KW" sz="2800" b="1" dirty="0" smtClean="0">
                <a:solidFill>
                  <a:srgbClr val="FF9933"/>
                </a:solidFill>
                <a:cs typeface="Akhbar MT" pitchFamily="2" charset="-78"/>
              </a:rPr>
              <a:t>،</a:t>
            </a:r>
            <a:r>
              <a:rPr lang="ar-SA" sz="2800" b="1" dirty="0" smtClean="0">
                <a:solidFill>
                  <a:srgbClr val="FF9933"/>
                </a:solidFill>
                <a:cs typeface="Akhbar MT" pitchFamily="2" charset="-78"/>
              </a:rPr>
              <a:t> ودرجته بالنسبة لسواه .</a:t>
            </a:r>
            <a:endParaRPr lang="ar-SA" sz="2800" b="1" dirty="0">
              <a:solidFill>
                <a:srgbClr val="FF9933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 descr="300px-RecepcionMehmetAli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9155126" cy="6858000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691680" y="404664"/>
            <a:ext cx="709228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chemeClr val="accent3">
                    <a:lumMod val="50000"/>
                  </a:schemeClr>
                </a:solidFill>
                <a:cs typeface="Akhbar MT" pitchFamily="2" charset="-78"/>
              </a:rPr>
              <a:t>** </a:t>
            </a:r>
            <a:r>
              <a:rPr lang="ar-SA" sz="3200" b="1" u="sng" dirty="0" smtClean="0">
                <a:solidFill>
                  <a:schemeClr val="accent3">
                    <a:lumMod val="50000"/>
                  </a:schemeClr>
                </a:solidFill>
                <a:cs typeface="Akhbar MT" pitchFamily="2" charset="-78"/>
              </a:rPr>
              <a:t>وظيفة النقد :</a:t>
            </a:r>
          </a:p>
          <a:p>
            <a:endParaRPr lang="ar-SA" sz="3200" b="1" u="sng" dirty="0" smtClean="0">
              <a:solidFill>
                <a:schemeClr val="accent3">
                  <a:lumMod val="50000"/>
                </a:schemeClr>
              </a:solidFill>
              <a:cs typeface="Akhbar MT" pitchFamily="2" charset="-78"/>
            </a:endParaRPr>
          </a:p>
          <a:p>
            <a:r>
              <a:rPr lang="ar-KW" sz="2800" b="1" dirty="0" smtClean="0">
                <a:solidFill>
                  <a:schemeClr val="accent3">
                    <a:lumMod val="50000"/>
                  </a:schemeClr>
                </a:solidFill>
                <a:cs typeface="Akhbar MT" pitchFamily="2" charset="-78"/>
              </a:rPr>
              <a:t>يبدأ النقد وظيفته بعد الفراغ من إنشاء الأدب، حيث يقوم النقد بـ:</a:t>
            </a:r>
          </a:p>
          <a:p>
            <a:r>
              <a:rPr lang="ar-SA" sz="2800" b="1" dirty="0" smtClean="0">
                <a:solidFill>
                  <a:srgbClr val="2E1110"/>
                </a:solidFill>
                <a:cs typeface="Akhbar MT" pitchFamily="2" charset="-78"/>
              </a:rPr>
              <a:t>1.فهم النص .</a:t>
            </a:r>
          </a:p>
          <a:p>
            <a:r>
              <a:rPr lang="ar-SA" sz="2800" b="1" dirty="0" smtClean="0">
                <a:solidFill>
                  <a:srgbClr val="2E1110"/>
                </a:solidFill>
                <a:cs typeface="Akhbar MT" pitchFamily="2" charset="-78"/>
              </a:rPr>
              <a:t>2.تفسير</a:t>
            </a:r>
            <a:r>
              <a:rPr lang="ar-KW" sz="2800" b="1" dirty="0" smtClean="0">
                <a:solidFill>
                  <a:srgbClr val="2E1110"/>
                </a:solidFill>
                <a:cs typeface="Akhbar MT" pitchFamily="2" charset="-78"/>
              </a:rPr>
              <a:t> النص</a:t>
            </a:r>
            <a:r>
              <a:rPr lang="ar-SA" sz="2800" b="1" dirty="0" smtClean="0">
                <a:solidFill>
                  <a:srgbClr val="2E1110"/>
                </a:solidFill>
                <a:cs typeface="Akhbar MT" pitchFamily="2" charset="-78"/>
              </a:rPr>
              <a:t> وتحليله .</a:t>
            </a:r>
          </a:p>
          <a:p>
            <a:r>
              <a:rPr lang="ar-SA" sz="2800" b="1" dirty="0" smtClean="0">
                <a:solidFill>
                  <a:srgbClr val="2E1110"/>
                </a:solidFill>
                <a:cs typeface="Akhbar MT" pitchFamily="2" charset="-78"/>
              </a:rPr>
              <a:t>3.تقدير</a:t>
            </a:r>
            <a:r>
              <a:rPr lang="ar-KW" sz="2800" b="1" dirty="0" smtClean="0">
                <a:solidFill>
                  <a:srgbClr val="2E1110"/>
                </a:solidFill>
                <a:cs typeface="Akhbar MT" pitchFamily="2" charset="-78"/>
              </a:rPr>
              <a:t> العمل الأدبي،</a:t>
            </a:r>
            <a:r>
              <a:rPr lang="ar-SA" sz="2800" b="1" dirty="0" smtClean="0">
                <a:solidFill>
                  <a:srgbClr val="2E1110"/>
                </a:solidFill>
                <a:cs typeface="Akhbar MT" pitchFamily="2" charset="-78"/>
              </a:rPr>
              <a:t> والحكم عليه.</a:t>
            </a:r>
            <a:endParaRPr lang="ar-KW" sz="2800" b="1" dirty="0" smtClean="0">
              <a:solidFill>
                <a:srgbClr val="2E1110"/>
              </a:solidFill>
              <a:cs typeface="Akhbar MT" pitchFamily="2" charset="-78"/>
            </a:endParaRPr>
          </a:p>
          <a:p>
            <a:endParaRPr lang="ar-SA" sz="2800" b="1" dirty="0">
              <a:solidFill>
                <a:srgbClr val="2E1110"/>
              </a:solidFill>
              <a:cs typeface="Akhbar MT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3501008"/>
            <a:ext cx="646246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3200" b="1" dirty="0" smtClean="0">
                <a:solidFill>
                  <a:srgbClr val="CFEE12"/>
                </a:solidFill>
                <a:cs typeface="Akhbar MT" pitchFamily="2" charset="-78"/>
              </a:rPr>
              <a:t>** </a:t>
            </a:r>
            <a:r>
              <a:rPr lang="ar-SA" sz="3200" b="1" u="sng" dirty="0" smtClean="0">
                <a:solidFill>
                  <a:srgbClr val="CFEE12"/>
                </a:solidFill>
                <a:cs typeface="Akhbar MT" pitchFamily="2" charset="-78"/>
              </a:rPr>
              <a:t>أغراض النقد :</a:t>
            </a:r>
          </a:p>
          <a:p>
            <a:endParaRPr lang="ar-SA" sz="2800" b="1" dirty="0" smtClean="0">
              <a:solidFill>
                <a:srgbClr val="CFEE12"/>
              </a:solidFill>
              <a:cs typeface="Akhbar MT" pitchFamily="2" charset="-78"/>
            </a:endParaRPr>
          </a:p>
          <a:p>
            <a:pPr marL="342900" indent="-342900"/>
            <a:r>
              <a:rPr lang="ar-SA" sz="2800" b="1" dirty="0" smtClean="0">
                <a:cs typeface="Akhbar MT" pitchFamily="2" charset="-78"/>
              </a:rPr>
              <a:t>1.بيان قيم</a:t>
            </a:r>
            <a:r>
              <a:rPr lang="ar-KW" sz="2800" b="1" dirty="0" smtClean="0">
                <a:cs typeface="Akhbar MT" pitchFamily="2" charset="-78"/>
              </a:rPr>
              <a:t>ة الأثر الأدبي</a:t>
            </a:r>
            <a:r>
              <a:rPr lang="ar-SA" sz="2800" b="1" dirty="0" smtClean="0">
                <a:cs typeface="Akhbar MT" pitchFamily="2" charset="-78"/>
              </a:rPr>
              <a:t> في ذاته.</a:t>
            </a:r>
          </a:p>
          <a:p>
            <a:pPr marL="342900" indent="-342900"/>
            <a:r>
              <a:rPr lang="ar-SA" sz="2800" b="1" dirty="0" smtClean="0">
                <a:cs typeface="Akhbar MT" pitchFamily="2" charset="-78"/>
              </a:rPr>
              <a:t>2. بيان درجته بالنسبة </a:t>
            </a:r>
            <a:r>
              <a:rPr lang="ar-KW" sz="2800" b="1" dirty="0" smtClean="0">
                <a:cs typeface="Akhbar MT" pitchFamily="2" charset="-78"/>
              </a:rPr>
              <a:t>لغيره.</a:t>
            </a:r>
            <a:endParaRPr lang="ar-SA" sz="2800" b="1" dirty="0"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writing-a-letter.jpg"/>
          <p:cNvPicPr>
            <a:picLocks noChangeAspect="1"/>
          </p:cNvPicPr>
          <p:nvPr/>
        </p:nvPicPr>
        <p:blipFill>
          <a:blip r:embed="rId2" cstate="print">
            <a:lum bright="20000"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755576" y="980728"/>
            <a:ext cx="8208912" cy="36625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Akhbar MT" pitchFamily="2" charset="-78"/>
              </a:rPr>
              <a:t>**</a:t>
            </a:r>
            <a:r>
              <a:rPr lang="ar-SA" sz="32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Akhbar MT" pitchFamily="2" charset="-78"/>
              </a:rPr>
              <a:t> صفات الناقد :</a:t>
            </a:r>
          </a:p>
          <a:p>
            <a:endParaRPr lang="ar-SA" sz="3200" b="1" u="sng" dirty="0" smtClean="0">
              <a:cs typeface="Akhbar MT" pitchFamily="2" charset="-78"/>
            </a:endParaRP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1.البراءة من المؤثرات التي تفسد عليه أحكامه .</a:t>
            </a: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2.</a:t>
            </a:r>
            <a:r>
              <a:rPr lang="ar-KW" sz="2800" b="1" dirty="0" smtClean="0">
                <a:solidFill>
                  <a:srgbClr val="441918"/>
                </a:solidFill>
                <a:cs typeface="Akhbar MT" pitchFamily="2" charset="-78"/>
              </a:rPr>
              <a:t> أن يكون لديه </a:t>
            </a:r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ثقافة أدبية وعلمية</a:t>
            </a:r>
            <a:r>
              <a:rPr lang="ar-KW" sz="2800" b="1" dirty="0" smtClean="0">
                <a:solidFill>
                  <a:srgbClr val="441918"/>
                </a:solidFill>
                <a:cs typeface="Akhbar MT" pitchFamily="2" charset="-78"/>
              </a:rPr>
              <a:t>،</a:t>
            </a:r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 و</a:t>
            </a:r>
            <a:r>
              <a:rPr lang="ar-KW" sz="2800" b="1" dirty="0" smtClean="0">
                <a:solidFill>
                  <a:srgbClr val="441918"/>
                </a:solidFill>
                <a:cs typeface="Akhbar MT" pitchFamily="2" charset="-78"/>
              </a:rPr>
              <a:t>تمرس با</a:t>
            </a:r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لأدب</a:t>
            </a:r>
            <a:r>
              <a:rPr lang="ar-KW" sz="2800" b="1" dirty="0" smtClean="0">
                <a:solidFill>
                  <a:srgbClr val="441918"/>
                </a:solidFill>
                <a:cs typeface="Akhbar MT" pitchFamily="2" charset="-78"/>
              </a:rPr>
              <a:t>، ومعرفة لأطواره التاريخية.</a:t>
            </a:r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 </a:t>
            </a: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3.أن يكون مهذّب الذوق.</a:t>
            </a: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4.أن يكون ثاقب النظر.</a:t>
            </a: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5.أن يكون سريع البديهة.</a:t>
            </a:r>
          </a:p>
          <a:p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6.أن يكون </a:t>
            </a:r>
            <a:r>
              <a:rPr lang="ar-KW" sz="2800" b="1" dirty="0" smtClean="0">
                <a:solidFill>
                  <a:srgbClr val="441918"/>
                </a:solidFill>
                <a:cs typeface="Akhbar MT" pitchFamily="2" charset="-78"/>
              </a:rPr>
              <a:t>قادرًا </a:t>
            </a:r>
            <a:r>
              <a:rPr lang="ar-SA" sz="2800" b="1" dirty="0" smtClean="0">
                <a:solidFill>
                  <a:srgbClr val="441918"/>
                </a:solidFill>
                <a:cs typeface="Akhbar MT" pitchFamily="2" charset="-78"/>
              </a:rPr>
              <a:t>على المشاركة العاطفية مع الأديب.</a:t>
            </a:r>
            <a:endParaRPr lang="ar-SA" sz="2800" b="1" dirty="0">
              <a:solidFill>
                <a:srgbClr val="441918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كتابه.jpg"/>
          <p:cNvPicPr>
            <a:picLocks noChangeAspect="1"/>
          </p:cNvPicPr>
          <p:nvPr/>
        </p:nvPicPr>
        <p:blipFill>
          <a:blip r:embed="rId2" cstate="print">
            <a:lum contrast="-40000"/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251520" y="620688"/>
            <a:ext cx="7128792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ar-SA" sz="3200" b="1" dirty="0" smtClean="0">
                <a:solidFill>
                  <a:srgbClr val="441918"/>
                </a:solidFill>
                <a:cs typeface="Akhbar MT" pitchFamily="2" charset="-78"/>
              </a:rPr>
              <a:t>**</a:t>
            </a:r>
            <a:r>
              <a:rPr lang="ar-SA" sz="3200" b="1" u="sng" dirty="0" smtClean="0">
                <a:solidFill>
                  <a:srgbClr val="441918"/>
                </a:solidFill>
                <a:cs typeface="Akhbar MT" pitchFamily="2" charset="-78"/>
              </a:rPr>
              <a:t> موضوع النقد الأدبي :</a:t>
            </a:r>
          </a:p>
          <a:p>
            <a:endParaRPr lang="ar-SA" sz="3200" b="1" u="sng" dirty="0" smtClean="0">
              <a:cs typeface="Akhbar MT" pitchFamily="2" charset="-78"/>
            </a:endParaRPr>
          </a:p>
          <a:p>
            <a:pPr algn="just"/>
            <a:r>
              <a:rPr lang="ar-SA" sz="2800" b="1" dirty="0" smtClean="0">
                <a:solidFill>
                  <a:srgbClr val="A87A08"/>
                </a:solidFill>
                <a:cs typeface="Akhbar MT" pitchFamily="2" charset="-78"/>
              </a:rPr>
              <a:t>هو الكلام المنثور أو المنظوم الذي يصور العقل والشعور ، فهو يساعد القرّاء على الفهم والتقدير ، ويرشدهم إلى أفضل الطرق في التفكير والتصوير والتعبير ، ويرشدهم إلى النماذج الم</a:t>
            </a:r>
            <a:r>
              <a:rPr lang="ar-KW" sz="2800" b="1" dirty="0" smtClean="0">
                <a:solidFill>
                  <a:srgbClr val="A87A08"/>
                </a:solidFill>
                <a:cs typeface="Akhbar MT" pitchFamily="2" charset="-78"/>
              </a:rPr>
              <a:t>ت</a:t>
            </a:r>
            <a:r>
              <a:rPr lang="ar-SA" sz="2800" b="1" dirty="0" smtClean="0">
                <a:solidFill>
                  <a:srgbClr val="A87A08"/>
                </a:solidFill>
                <a:cs typeface="Akhbar MT" pitchFamily="2" charset="-78"/>
              </a:rPr>
              <a:t>ميزة .</a:t>
            </a:r>
            <a:endParaRPr lang="ar-SA" sz="2800" b="1" dirty="0">
              <a:solidFill>
                <a:srgbClr val="A87A08"/>
              </a:solidFill>
              <a:cs typeface="Akhbar M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2823</TotalTime>
  <Words>380</Words>
  <Application>Microsoft Office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سمة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فرناند دي سوسير (1857-1913)</dc:title>
  <dc:creator>HOME</dc:creator>
  <cp:lastModifiedBy>a</cp:lastModifiedBy>
  <cp:revision>356</cp:revision>
  <dcterms:created xsi:type="dcterms:W3CDTF">2010-10-14T10:49:52Z</dcterms:created>
  <dcterms:modified xsi:type="dcterms:W3CDTF">2012-04-20T15:18:07Z</dcterms:modified>
</cp:coreProperties>
</file>