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7" r:id="rId1"/>
  </p:sldMasterIdLst>
  <p:notesMasterIdLst>
    <p:notesMasterId r:id="rId54"/>
  </p:notesMasterIdLst>
  <p:sldIdLst>
    <p:sldId id="327" r:id="rId2"/>
    <p:sldId id="328" r:id="rId3"/>
    <p:sldId id="330" r:id="rId4"/>
    <p:sldId id="331" r:id="rId5"/>
    <p:sldId id="329" r:id="rId6"/>
    <p:sldId id="303" r:id="rId7"/>
    <p:sldId id="289" r:id="rId8"/>
    <p:sldId id="290" r:id="rId9"/>
    <p:sldId id="291" r:id="rId10"/>
    <p:sldId id="292" r:id="rId11"/>
    <p:sldId id="293" r:id="rId12"/>
    <p:sldId id="294" r:id="rId13"/>
    <p:sldId id="295" r:id="rId14"/>
    <p:sldId id="263" r:id="rId15"/>
    <p:sldId id="332" r:id="rId16"/>
    <p:sldId id="333" r:id="rId17"/>
    <p:sldId id="334" r:id="rId18"/>
    <p:sldId id="335" r:id="rId19"/>
    <p:sldId id="336" r:id="rId20"/>
    <p:sldId id="337" r:id="rId21"/>
    <p:sldId id="338" r:id="rId22"/>
    <p:sldId id="339" r:id="rId23"/>
    <p:sldId id="340" r:id="rId24"/>
    <p:sldId id="341" r:id="rId25"/>
    <p:sldId id="342" r:id="rId26"/>
    <p:sldId id="343" r:id="rId27"/>
    <p:sldId id="344" r:id="rId28"/>
    <p:sldId id="345" r:id="rId29"/>
    <p:sldId id="346" r:id="rId30"/>
    <p:sldId id="347" r:id="rId31"/>
    <p:sldId id="316" r:id="rId32"/>
    <p:sldId id="304" r:id="rId33"/>
    <p:sldId id="305" r:id="rId34"/>
    <p:sldId id="306" r:id="rId35"/>
    <p:sldId id="308" r:id="rId36"/>
    <p:sldId id="309" r:id="rId37"/>
    <p:sldId id="310" r:id="rId38"/>
    <p:sldId id="311" r:id="rId39"/>
    <p:sldId id="312" r:id="rId40"/>
    <p:sldId id="313" r:id="rId41"/>
    <p:sldId id="314" r:id="rId42"/>
    <p:sldId id="317" r:id="rId43"/>
    <p:sldId id="315" r:id="rId44"/>
    <p:sldId id="318" r:id="rId45"/>
    <p:sldId id="319" r:id="rId46"/>
    <p:sldId id="320" r:id="rId47"/>
    <p:sldId id="321" r:id="rId48"/>
    <p:sldId id="322" r:id="rId49"/>
    <p:sldId id="323" r:id="rId50"/>
    <p:sldId id="324" r:id="rId51"/>
    <p:sldId id="325" r:id="rId52"/>
    <p:sldId id="326" r:id="rId53"/>
  </p:sldIdLst>
  <p:sldSz cx="9144000" cy="6858000" type="screen4x3"/>
  <p:notesSz cx="6858000" cy="9144000"/>
  <p:defaultTextStyle>
    <a:defPPr>
      <a:defRPr lang="ar-SA"/>
    </a:defPPr>
    <a:lvl1pPr algn="r" rtl="1" fontAlgn="base">
      <a:spcBef>
        <a:spcPct val="0"/>
      </a:spcBef>
      <a:spcAft>
        <a:spcPct val="0"/>
      </a:spcAft>
      <a:defRPr kumimoji="1" sz="2000" kern="1200">
        <a:solidFill>
          <a:schemeClr val="tx1"/>
        </a:solidFill>
        <a:latin typeface="Monotype Corsiva" pitchFamily="66" charset="0"/>
        <a:ea typeface="+mn-ea"/>
        <a:cs typeface="Arial" charset="0"/>
      </a:defRPr>
    </a:lvl1pPr>
    <a:lvl2pPr marL="457200" algn="r" rtl="1" fontAlgn="base">
      <a:spcBef>
        <a:spcPct val="0"/>
      </a:spcBef>
      <a:spcAft>
        <a:spcPct val="0"/>
      </a:spcAft>
      <a:defRPr kumimoji="1" sz="2000" kern="1200">
        <a:solidFill>
          <a:schemeClr val="tx1"/>
        </a:solidFill>
        <a:latin typeface="Monotype Corsiva" pitchFamily="66" charset="0"/>
        <a:ea typeface="+mn-ea"/>
        <a:cs typeface="Arial" charset="0"/>
      </a:defRPr>
    </a:lvl2pPr>
    <a:lvl3pPr marL="914400" algn="r" rtl="1" fontAlgn="base">
      <a:spcBef>
        <a:spcPct val="0"/>
      </a:spcBef>
      <a:spcAft>
        <a:spcPct val="0"/>
      </a:spcAft>
      <a:defRPr kumimoji="1" sz="2000" kern="1200">
        <a:solidFill>
          <a:schemeClr val="tx1"/>
        </a:solidFill>
        <a:latin typeface="Monotype Corsiva" pitchFamily="66" charset="0"/>
        <a:ea typeface="+mn-ea"/>
        <a:cs typeface="Arial" charset="0"/>
      </a:defRPr>
    </a:lvl3pPr>
    <a:lvl4pPr marL="1371600" algn="r" rtl="1" fontAlgn="base">
      <a:spcBef>
        <a:spcPct val="0"/>
      </a:spcBef>
      <a:spcAft>
        <a:spcPct val="0"/>
      </a:spcAft>
      <a:defRPr kumimoji="1" sz="2000" kern="1200">
        <a:solidFill>
          <a:schemeClr val="tx1"/>
        </a:solidFill>
        <a:latin typeface="Monotype Corsiva" pitchFamily="66" charset="0"/>
        <a:ea typeface="+mn-ea"/>
        <a:cs typeface="Arial" charset="0"/>
      </a:defRPr>
    </a:lvl4pPr>
    <a:lvl5pPr marL="1828800" algn="r" rtl="1" fontAlgn="base">
      <a:spcBef>
        <a:spcPct val="0"/>
      </a:spcBef>
      <a:spcAft>
        <a:spcPct val="0"/>
      </a:spcAft>
      <a:defRPr kumimoji="1" sz="2000" kern="1200">
        <a:solidFill>
          <a:schemeClr val="tx1"/>
        </a:solidFill>
        <a:latin typeface="Monotype Corsiva" pitchFamily="66" charset="0"/>
        <a:ea typeface="+mn-ea"/>
        <a:cs typeface="Arial" charset="0"/>
      </a:defRPr>
    </a:lvl5pPr>
    <a:lvl6pPr marL="2286000" algn="r" defTabSz="914400" rtl="1" eaLnBrk="1" latinLnBrk="0" hangingPunct="1">
      <a:defRPr kumimoji="1" sz="2000" kern="1200">
        <a:solidFill>
          <a:schemeClr val="tx1"/>
        </a:solidFill>
        <a:latin typeface="Monotype Corsiva" pitchFamily="66" charset="0"/>
        <a:ea typeface="+mn-ea"/>
        <a:cs typeface="Arial" charset="0"/>
      </a:defRPr>
    </a:lvl6pPr>
    <a:lvl7pPr marL="2743200" algn="r" defTabSz="914400" rtl="1" eaLnBrk="1" latinLnBrk="0" hangingPunct="1">
      <a:defRPr kumimoji="1" sz="2000" kern="1200">
        <a:solidFill>
          <a:schemeClr val="tx1"/>
        </a:solidFill>
        <a:latin typeface="Monotype Corsiva" pitchFamily="66" charset="0"/>
        <a:ea typeface="+mn-ea"/>
        <a:cs typeface="Arial" charset="0"/>
      </a:defRPr>
    </a:lvl7pPr>
    <a:lvl8pPr marL="3200400" algn="r" defTabSz="914400" rtl="1" eaLnBrk="1" latinLnBrk="0" hangingPunct="1">
      <a:defRPr kumimoji="1" sz="2000" kern="1200">
        <a:solidFill>
          <a:schemeClr val="tx1"/>
        </a:solidFill>
        <a:latin typeface="Monotype Corsiva" pitchFamily="66" charset="0"/>
        <a:ea typeface="+mn-ea"/>
        <a:cs typeface="Arial" charset="0"/>
      </a:defRPr>
    </a:lvl8pPr>
    <a:lvl9pPr marL="3657600" algn="r" defTabSz="914400" rtl="1" eaLnBrk="1" latinLnBrk="0" hangingPunct="1">
      <a:defRPr kumimoji="1" sz="2000" kern="1200">
        <a:solidFill>
          <a:schemeClr val="tx1"/>
        </a:solidFill>
        <a:latin typeface="Monotype Corsiva" pitchFamily="66"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3300"/>
    <a:srgbClr val="CC0000"/>
    <a:srgbClr val="0000FF"/>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359" autoAdjust="0"/>
    <p:restoredTop sz="94660"/>
  </p:normalViewPr>
  <p:slideViewPr>
    <p:cSldViewPr>
      <p:cViewPr>
        <p:scale>
          <a:sx n="69" d="100"/>
          <a:sy n="69" d="100"/>
        </p:scale>
        <p:origin x="-1290" y="-102"/>
      </p:cViewPr>
      <p:guideLst>
        <p:guide orient="horz" pos="2160"/>
        <p:guide pos="2880"/>
      </p:guideLst>
    </p:cSldViewPr>
  </p:slideViewPr>
  <p:notesTextViewPr>
    <p:cViewPr>
      <p:scale>
        <a:sx n="50" d="100"/>
        <a:sy n="5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A604CBF-B3DC-4FA1-B5A5-4E86D7F2E83A}" type="datetimeFigureOut">
              <a:rPr lang="ar-SA" smtClean="0"/>
              <a:pPr/>
              <a:t>02/07/33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B1F2A76-B34B-42E8-B7CF-83FE1F6E557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B1F2A76-B34B-42E8-B7CF-83FE1F6E557F}" type="slidenum">
              <a:rPr lang="ar-SA" smtClean="0"/>
              <a:pPr/>
              <a:t>41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29E682-62F2-41EB-92FE-52D5443F4B35}" type="slidenum">
              <a:rPr lang="ar-SA"/>
              <a:pPr/>
              <a:t>45</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pPr algn="r" rtl="1"/>
            <a:endParaRPr lang="en-US" dirty="0">
              <a:solidFill>
                <a:schemeClr val="tx2"/>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a:r>
              <a:rPr lang="ar-SA" dirty="0" smtClean="0"/>
              <a:t>يوجد</a:t>
            </a:r>
            <a:r>
              <a:rPr lang="ar-SA" baseline="0" dirty="0" smtClean="0"/>
              <a:t> عدد من الخصائص أيضا في الكتاب أرجو الاطلاع عليها .</a:t>
            </a:r>
            <a:endParaRPr lang="ar-SA" dirty="0"/>
          </a:p>
        </p:txBody>
      </p:sp>
      <p:sp>
        <p:nvSpPr>
          <p:cNvPr id="4" name="عنصر نائب لرقم الشريحة 3"/>
          <p:cNvSpPr>
            <a:spLocks noGrp="1"/>
          </p:cNvSpPr>
          <p:nvPr>
            <p:ph type="sldNum" sz="quarter" idx="10"/>
          </p:nvPr>
        </p:nvSpPr>
        <p:spPr/>
        <p:txBody>
          <a:bodyPr/>
          <a:lstStyle/>
          <a:p>
            <a:fld id="{7E944D05-EDB2-48A4-8792-299E5BBF2A96}" type="slidenum">
              <a:rPr lang="ar-SA" smtClean="0"/>
              <a:pPr/>
              <a:t>46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62F7B7-FEA8-4ECF-80E1-A0C2391720F3}" type="slidenum">
              <a:rPr lang="ar-SA"/>
              <a:pPr/>
              <a:t>49</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pPr algn="r"/>
            <a:r>
              <a:rPr lang="ar-SA" dirty="0" smtClean="0"/>
              <a:t>الجداول ص12+13+14محذوفة</a:t>
            </a:r>
            <a:endParaRPr lang="en-US" dirty="0"/>
          </a:p>
          <a:p>
            <a:pPr algn="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a:r>
              <a:rPr lang="ar-SA" dirty="0" smtClean="0"/>
              <a:t>يوجد عدد من الدوافع</a:t>
            </a:r>
            <a:r>
              <a:rPr lang="ar-SA" baseline="0" dirty="0" smtClean="0"/>
              <a:t> الإيجابية والسلبية في الكتاب أرجو الاطلاع عليها</a:t>
            </a:r>
            <a:endParaRPr lang="ar-SA" dirty="0"/>
          </a:p>
        </p:txBody>
      </p:sp>
      <p:sp>
        <p:nvSpPr>
          <p:cNvPr id="4" name="عنصر نائب لرقم الشريحة 3"/>
          <p:cNvSpPr>
            <a:spLocks noGrp="1"/>
          </p:cNvSpPr>
          <p:nvPr>
            <p:ph type="sldNum" sz="quarter" idx="10"/>
          </p:nvPr>
        </p:nvSpPr>
        <p:spPr/>
        <p:txBody>
          <a:bodyPr/>
          <a:lstStyle/>
          <a:p>
            <a:fld id="{7E944D05-EDB2-48A4-8792-299E5BBF2A96}" type="slidenum">
              <a:rPr lang="ar-SA" smtClean="0"/>
              <a:pPr/>
              <a:t>50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a:r>
              <a:rPr lang="ar-SA" dirty="0" smtClean="0"/>
              <a:t>إن</a:t>
            </a:r>
            <a:r>
              <a:rPr lang="ar-SA" baseline="0" dirty="0" smtClean="0"/>
              <a:t> شاء الله</a:t>
            </a:r>
            <a:r>
              <a:rPr lang="en-US" dirty="0" smtClean="0"/>
              <a:t> </a:t>
            </a:r>
            <a:r>
              <a:rPr lang="en-US" baseline="0" dirty="0" smtClean="0"/>
              <a:t> </a:t>
            </a:r>
            <a:r>
              <a:rPr lang="ar-SA" dirty="0" smtClean="0"/>
              <a:t>*سيتم تناول موضوع حاضنات الأعمال بالتفصيل لاحقاً</a:t>
            </a:r>
            <a:endParaRPr lang="ar-SA" dirty="0"/>
          </a:p>
        </p:txBody>
      </p:sp>
      <p:sp>
        <p:nvSpPr>
          <p:cNvPr id="4" name="عنصر نائب لرقم الشريحة 3"/>
          <p:cNvSpPr>
            <a:spLocks noGrp="1"/>
          </p:cNvSpPr>
          <p:nvPr>
            <p:ph type="sldNum" sz="quarter" idx="10"/>
          </p:nvPr>
        </p:nvSpPr>
        <p:spPr/>
        <p:txBody>
          <a:bodyPr/>
          <a:lstStyle/>
          <a:p>
            <a:fld id="{7E944D05-EDB2-48A4-8792-299E5BBF2A96}" type="slidenum">
              <a:rPr lang="ar-SA"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538" name="Group 2"/>
          <p:cNvGrpSpPr>
            <a:grpSpLocks/>
          </p:cNvGrpSpPr>
          <p:nvPr/>
        </p:nvGrpSpPr>
        <p:grpSpPr bwMode="auto">
          <a:xfrm>
            <a:off x="0" y="0"/>
            <a:ext cx="9142413" cy="6856413"/>
            <a:chOff x="0" y="0"/>
            <a:chExt cx="5759" cy="4319"/>
          </a:xfrm>
        </p:grpSpPr>
        <p:sp>
          <p:nvSpPr>
            <p:cNvPr id="65539" name="Rectangle 3" descr="Narrow vertical"/>
            <p:cNvSpPr>
              <a:spLocks noChangeArrowheads="1"/>
            </p:cNvSpPr>
            <p:nvPr/>
          </p:nvSpPr>
          <p:spPr bwMode="auto">
            <a:xfrm>
              <a:off x="288" y="48"/>
              <a:ext cx="5184" cy="240"/>
            </a:xfrm>
            <a:prstGeom prst="rect">
              <a:avLst/>
            </a:prstGeom>
            <a:pattFill prst="narVert">
              <a:fgClr>
                <a:schemeClr val="folHlink"/>
              </a:fgClr>
              <a:bgClr>
                <a:schemeClr val="bg1"/>
              </a:bgClr>
            </a:pattFill>
            <a:ln w="9525">
              <a:no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sp>
          <p:nvSpPr>
            <p:cNvPr id="65540" name="Rectangle 4" descr="Narrow horizontal"/>
            <p:cNvSpPr>
              <a:spLocks noChangeArrowheads="1"/>
            </p:cNvSpPr>
            <p:nvPr/>
          </p:nvSpPr>
          <p:spPr bwMode="auto">
            <a:xfrm>
              <a:off x="48" y="288"/>
              <a:ext cx="240" cy="3744"/>
            </a:xfrm>
            <a:prstGeom prst="rect">
              <a:avLst/>
            </a:prstGeom>
            <a:pattFill prst="narHorz">
              <a:fgClr>
                <a:schemeClr val="folHlink"/>
              </a:fgClr>
              <a:bgClr>
                <a:schemeClr val="bg1"/>
              </a:bgClr>
            </a:pattFill>
            <a:ln w="9525">
              <a:no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sp>
          <p:nvSpPr>
            <p:cNvPr id="65541" name="Rectangle 5" descr="Narrow vertical"/>
            <p:cNvSpPr>
              <a:spLocks noChangeArrowheads="1"/>
            </p:cNvSpPr>
            <p:nvPr/>
          </p:nvSpPr>
          <p:spPr bwMode="auto">
            <a:xfrm>
              <a:off x="288" y="4032"/>
              <a:ext cx="5184" cy="240"/>
            </a:xfrm>
            <a:prstGeom prst="rect">
              <a:avLst/>
            </a:prstGeom>
            <a:pattFill prst="narVert">
              <a:fgClr>
                <a:schemeClr val="folHlink"/>
              </a:fgClr>
              <a:bgClr>
                <a:schemeClr val="bg1"/>
              </a:bgClr>
            </a:pattFill>
            <a:ln w="9525">
              <a:no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sp>
          <p:nvSpPr>
            <p:cNvPr id="65542" name="Rectangle 6" descr="Narrow horizontal"/>
            <p:cNvSpPr>
              <a:spLocks noChangeArrowheads="1"/>
            </p:cNvSpPr>
            <p:nvPr/>
          </p:nvSpPr>
          <p:spPr bwMode="auto">
            <a:xfrm>
              <a:off x="5472" y="288"/>
              <a:ext cx="240" cy="3744"/>
            </a:xfrm>
            <a:prstGeom prst="rect">
              <a:avLst/>
            </a:prstGeom>
            <a:pattFill prst="narHorz">
              <a:fgClr>
                <a:schemeClr val="folHlink"/>
              </a:fgClr>
              <a:bgClr>
                <a:schemeClr val="bg1"/>
              </a:bgClr>
            </a:pattFill>
            <a:ln w="9525">
              <a:no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sp>
          <p:nvSpPr>
            <p:cNvPr id="65543" name="Rectangle 7"/>
            <p:cNvSpPr>
              <a:spLocks noChangeArrowheads="1"/>
            </p:cNvSpPr>
            <p:nvPr/>
          </p:nvSpPr>
          <p:spPr bwMode="auto">
            <a:xfrm>
              <a:off x="288" y="288"/>
              <a:ext cx="5184" cy="3744"/>
            </a:xfrm>
            <a:prstGeom prst="rect">
              <a:avLst/>
            </a:prstGeom>
            <a:noFill/>
            <a:ln w="57150" cap="sq" cmpd="tri">
              <a:solidFill>
                <a:schemeClr val="bg2"/>
              </a:solid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sp>
          <p:nvSpPr>
            <p:cNvPr id="65544" name="Rectangle 8"/>
            <p:cNvSpPr>
              <a:spLocks noChangeArrowheads="1"/>
            </p:cNvSpPr>
            <p:nvPr/>
          </p:nvSpPr>
          <p:spPr bwMode="auto">
            <a:xfrm>
              <a:off x="48" y="48"/>
              <a:ext cx="5664" cy="4224"/>
            </a:xfrm>
            <a:prstGeom prst="rect">
              <a:avLst/>
            </a:prstGeom>
            <a:noFill/>
            <a:ln w="12700" cap="sq">
              <a:solidFill>
                <a:schemeClr val="bg2"/>
              </a:solidFill>
              <a:miter lim="800000"/>
              <a:headEnd/>
              <a:tailEnd/>
            </a:ln>
            <a:effectLst/>
          </p:spPr>
          <p:txBody>
            <a:bodyPr wrap="none" lIns="92075" tIns="46038" rIns="92075" bIns="46038" anchor="ctr"/>
            <a:lstStyle/>
            <a:p>
              <a:pPr algn="l" rtl="0" eaLnBrk="0" hangingPunct="0">
                <a:spcBef>
                  <a:spcPct val="50000"/>
                </a:spcBef>
              </a:pPr>
              <a:endParaRPr lang="en-US" sz="2400">
                <a:latin typeface="Times New Roman" pitchFamily="18" charset="0"/>
              </a:endParaRPr>
            </a:p>
          </p:txBody>
        </p:sp>
        <p:grpSp>
          <p:nvGrpSpPr>
            <p:cNvPr id="65545" name="Group 9"/>
            <p:cNvGrpSpPr>
              <a:grpSpLocks/>
            </p:cNvGrpSpPr>
            <p:nvPr/>
          </p:nvGrpSpPr>
          <p:grpSpPr bwMode="auto">
            <a:xfrm>
              <a:off x="0" y="0"/>
              <a:ext cx="384" cy="384"/>
              <a:chOff x="0" y="0"/>
              <a:chExt cx="384" cy="384"/>
            </a:xfrm>
          </p:grpSpPr>
          <p:sp>
            <p:nvSpPr>
              <p:cNvPr id="65546" name="Rectangle 10"/>
              <p:cNvSpPr>
                <a:spLocks noChangeArrowheads="1"/>
              </p:cNvSpPr>
              <p:nvPr/>
            </p:nvSpPr>
            <p:spPr bwMode="auto">
              <a:xfrm>
                <a:off x="0" y="0"/>
                <a:ext cx="384" cy="384"/>
              </a:xfrm>
              <a:prstGeom prst="rect">
                <a:avLst/>
              </a:prstGeom>
              <a:solidFill>
                <a:schemeClr val="bg1"/>
              </a:solidFill>
              <a:ln w="57150" cap="sq" cmpd="tri">
                <a:solidFill>
                  <a:schemeClr val="bg2"/>
                </a:solidFill>
                <a:miter lim="800000"/>
                <a:headEnd/>
                <a:tailEnd/>
              </a:ln>
              <a:effectLst/>
            </p:spPr>
            <p:txBody>
              <a:bodyPr/>
              <a:lstStyle/>
              <a:p>
                <a:endParaRPr lang="ar-SA"/>
              </a:p>
            </p:txBody>
          </p:sp>
          <p:sp>
            <p:nvSpPr>
              <p:cNvPr id="65547" name="Oval 11"/>
              <p:cNvSpPr>
                <a:spLocks noChangeArrowheads="1"/>
              </p:cNvSpPr>
              <p:nvPr/>
            </p:nvSpPr>
            <p:spPr bwMode="auto">
              <a:xfrm>
                <a:off x="101" y="101"/>
                <a:ext cx="182" cy="182"/>
              </a:xfrm>
              <a:prstGeom prst="ellipse">
                <a:avLst/>
              </a:prstGeom>
              <a:gradFill rotWithShape="0">
                <a:gsLst>
                  <a:gs pos="0">
                    <a:schemeClr val="bg1"/>
                  </a:gs>
                  <a:gs pos="100000">
                    <a:schemeClr val="bg1">
                      <a:gamma/>
                      <a:shade val="46275"/>
                      <a:invGamma/>
                    </a:schemeClr>
                  </a:gs>
                </a:gsLst>
                <a:path path="shape">
                  <a:fillToRect l="50000" t="50000" r="50000" b="50000"/>
                </a:path>
              </a:gradFill>
              <a:ln w="9525">
                <a:noFill/>
                <a:round/>
                <a:headEnd/>
                <a:tailEnd/>
              </a:ln>
              <a:effectLst/>
            </p:spPr>
            <p:txBody>
              <a:bodyPr/>
              <a:lstStyle/>
              <a:p>
                <a:endParaRPr lang="ar-SA"/>
              </a:p>
            </p:txBody>
          </p:sp>
        </p:grpSp>
        <p:grpSp>
          <p:nvGrpSpPr>
            <p:cNvPr id="65548" name="Group 12"/>
            <p:cNvGrpSpPr>
              <a:grpSpLocks/>
            </p:cNvGrpSpPr>
            <p:nvPr/>
          </p:nvGrpSpPr>
          <p:grpSpPr bwMode="auto">
            <a:xfrm>
              <a:off x="0" y="3935"/>
              <a:ext cx="384" cy="384"/>
              <a:chOff x="0" y="3935"/>
              <a:chExt cx="384" cy="384"/>
            </a:xfrm>
          </p:grpSpPr>
          <p:sp>
            <p:nvSpPr>
              <p:cNvPr id="65549" name="Rectangle 13"/>
              <p:cNvSpPr>
                <a:spLocks noChangeArrowheads="1"/>
              </p:cNvSpPr>
              <p:nvPr/>
            </p:nvSpPr>
            <p:spPr bwMode="auto">
              <a:xfrm>
                <a:off x="0" y="3935"/>
                <a:ext cx="384" cy="384"/>
              </a:xfrm>
              <a:prstGeom prst="rect">
                <a:avLst/>
              </a:prstGeom>
              <a:solidFill>
                <a:schemeClr val="bg1"/>
              </a:solidFill>
              <a:ln w="57150" cap="sq" cmpd="tri">
                <a:solidFill>
                  <a:schemeClr val="bg2"/>
                </a:solidFill>
                <a:miter lim="800000"/>
                <a:headEnd/>
                <a:tailEnd/>
              </a:ln>
              <a:effectLst/>
            </p:spPr>
            <p:txBody>
              <a:bodyPr/>
              <a:lstStyle/>
              <a:p>
                <a:endParaRPr lang="ar-SA"/>
              </a:p>
            </p:txBody>
          </p:sp>
          <p:sp>
            <p:nvSpPr>
              <p:cNvPr id="65550" name="Oval 14"/>
              <p:cNvSpPr>
                <a:spLocks noChangeArrowheads="1"/>
              </p:cNvSpPr>
              <p:nvPr/>
            </p:nvSpPr>
            <p:spPr bwMode="auto">
              <a:xfrm>
                <a:off x="101" y="4036"/>
                <a:ext cx="182" cy="182"/>
              </a:xfrm>
              <a:prstGeom prst="ellipse">
                <a:avLst/>
              </a:prstGeom>
              <a:gradFill rotWithShape="0">
                <a:gsLst>
                  <a:gs pos="0">
                    <a:schemeClr val="bg1"/>
                  </a:gs>
                  <a:gs pos="100000">
                    <a:schemeClr val="bg1">
                      <a:gamma/>
                      <a:shade val="46275"/>
                      <a:invGamma/>
                    </a:schemeClr>
                  </a:gs>
                </a:gsLst>
                <a:path path="shape">
                  <a:fillToRect l="50000" t="50000" r="50000" b="50000"/>
                </a:path>
              </a:gradFill>
              <a:ln w="9525">
                <a:noFill/>
                <a:round/>
                <a:headEnd/>
                <a:tailEnd/>
              </a:ln>
              <a:effectLst/>
            </p:spPr>
            <p:txBody>
              <a:bodyPr/>
              <a:lstStyle/>
              <a:p>
                <a:endParaRPr lang="ar-SA"/>
              </a:p>
            </p:txBody>
          </p:sp>
        </p:grpSp>
        <p:grpSp>
          <p:nvGrpSpPr>
            <p:cNvPr id="65551" name="Group 15"/>
            <p:cNvGrpSpPr>
              <a:grpSpLocks/>
            </p:cNvGrpSpPr>
            <p:nvPr/>
          </p:nvGrpSpPr>
          <p:grpSpPr bwMode="auto">
            <a:xfrm>
              <a:off x="5375" y="3935"/>
              <a:ext cx="384" cy="384"/>
              <a:chOff x="5375" y="3935"/>
              <a:chExt cx="384" cy="384"/>
            </a:xfrm>
          </p:grpSpPr>
          <p:sp>
            <p:nvSpPr>
              <p:cNvPr id="65552" name="Rectangle 16"/>
              <p:cNvSpPr>
                <a:spLocks noChangeArrowheads="1"/>
              </p:cNvSpPr>
              <p:nvPr/>
            </p:nvSpPr>
            <p:spPr bwMode="auto">
              <a:xfrm>
                <a:off x="5375" y="3935"/>
                <a:ext cx="384" cy="384"/>
              </a:xfrm>
              <a:prstGeom prst="rect">
                <a:avLst/>
              </a:prstGeom>
              <a:solidFill>
                <a:schemeClr val="bg1"/>
              </a:solidFill>
              <a:ln w="57150" cap="sq" cmpd="tri">
                <a:solidFill>
                  <a:schemeClr val="bg2"/>
                </a:solidFill>
                <a:miter lim="800000"/>
                <a:headEnd/>
                <a:tailEnd/>
              </a:ln>
              <a:effectLst/>
            </p:spPr>
            <p:txBody>
              <a:bodyPr/>
              <a:lstStyle/>
              <a:p>
                <a:endParaRPr lang="ar-SA"/>
              </a:p>
            </p:txBody>
          </p:sp>
          <p:sp>
            <p:nvSpPr>
              <p:cNvPr id="65553" name="Oval 17"/>
              <p:cNvSpPr>
                <a:spLocks noChangeArrowheads="1"/>
              </p:cNvSpPr>
              <p:nvPr/>
            </p:nvSpPr>
            <p:spPr bwMode="auto">
              <a:xfrm>
                <a:off x="5476" y="4036"/>
                <a:ext cx="182" cy="182"/>
              </a:xfrm>
              <a:prstGeom prst="ellipse">
                <a:avLst/>
              </a:prstGeom>
              <a:gradFill rotWithShape="0">
                <a:gsLst>
                  <a:gs pos="0">
                    <a:schemeClr val="bg1"/>
                  </a:gs>
                  <a:gs pos="100000">
                    <a:schemeClr val="bg1">
                      <a:gamma/>
                      <a:shade val="46275"/>
                      <a:invGamma/>
                    </a:schemeClr>
                  </a:gs>
                </a:gsLst>
                <a:path path="shape">
                  <a:fillToRect l="50000" t="50000" r="50000" b="50000"/>
                </a:path>
              </a:gradFill>
              <a:ln w="9525">
                <a:noFill/>
                <a:round/>
                <a:headEnd/>
                <a:tailEnd/>
              </a:ln>
              <a:effectLst/>
            </p:spPr>
            <p:txBody>
              <a:bodyPr/>
              <a:lstStyle/>
              <a:p>
                <a:endParaRPr lang="ar-SA"/>
              </a:p>
            </p:txBody>
          </p:sp>
        </p:grpSp>
        <p:grpSp>
          <p:nvGrpSpPr>
            <p:cNvPr id="65554" name="Group 18"/>
            <p:cNvGrpSpPr>
              <a:grpSpLocks/>
            </p:cNvGrpSpPr>
            <p:nvPr/>
          </p:nvGrpSpPr>
          <p:grpSpPr bwMode="auto">
            <a:xfrm>
              <a:off x="5375" y="0"/>
              <a:ext cx="384" cy="384"/>
              <a:chOff x="5375" y="0"/>
              <a:chExt cx="384" cy="384"/>
            </a:xfrm>
          </p:grpSpPr>
          <p:sp>
            <p:nvSpPr>
              <p:cNvPr id="65555" name="Rectangle 19"/>
              <p:cNvSpPr>
                <a:spLocks noChangeArrowheads="1"/>
              </p:cNvSpPr>
              <p:nvPr/>
            </p:nvSpPr>
            <p:spPr bwMode="auto">
              <a:xfrm>
                <a:off x="5375" y="0"/>
                <a:ext cx="384" cy="384"/>
              </a:xfrm>
              <a:prstGeom prst="rect">
                <a:avLst/>
              </a:prstGeom>
              <a:solidFill>
                <a:schemeClr val="bg1"/>
              </a:solidFill>
              <a:ln w="57150" cap="sq" cmpd="tri">
                <a:solidFill>
                  <a:schemeClr val="bg2"/>
                </a:solidFill>
                <a:miter lim="800000"/>
                <a:headEnd/>
                <a:tailEnd/>
              </a:ln>
              <a:effectLst/>
            </p:spPr>
            <p:txBody>
              <a:bodyPr/>
              <a:lstStyle/>
              <a:p>
                <a:endParaRPr lang="ar-SA"/>
              </a:p>
            </p:txBody>
          </p:sp>
          <p:sp>
            <p:nvSpPr>
              <p:cNvPr id="65556" name="Oval 20"/>
              <p:cNvSpPr>
                <a:spLocks noChangeArrowheads="1"/>
              </p:cNvSpPr>
              <p:nvPr/>
            </p:nvSpPr>
            <p:spPr bwMode="auto">
              <a:xfrm>
                <a:off x="5476" y="101"/>
                <a:ext cx="182" cy="182"/>
              </a:xfrm>
              <a:prstGeom prst="ellipse">
                <a:avLst/>
              </a:prstGeom>
              <a:gradFill rotWithShape="0">
                <a:gsLst>
                  <a:gs pos="0">
                    <a:schemeClr val="bg1"/>
                  </a:gs>
                  <a:gs pos="100000">
                    <a:schemeClr val="bg1">
                      <a:gamma/>
                      <a:shade val="46275"/>
                      <a:invGamma/>
                    </a:schemeClr>
                  </a:gs>
                </a:gsLst>
                <a:path path="shape">
                  <a:fillToRect l="50000" t="50000" r="50000" b="50000"/>
                </a:path>
              </a:gradFill>
              <a:ln w="9525">
                <a:noFill/>
                <a:round/>
                <a:headEnd/>
                <a:tailEnd/>
              </a:ln>
              <a:effectLst/>
            </p:spPr>
            <p:txBody>
              <a:bodyPr/>
              <a:lstStyle/>
              <a:p>
                <a:endParaRPr lang="ar-SA"/>
              </a:p>
            </p:txBody>
          </p:sp>
        </p:grpSp>
      </p:grpSp>
      <p:sp>
        <p:nvSpPr>
          <p:cNvPr id="65557" name="Rectangle 21"/>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ar-SA" smtClean="0"/>
              <a:t>انقر لتحرير نمط العنوان الرئيسي</a:t>
            </a:r>
          </a:p>
        </p:txBody>
      </p:sp>
      <p:sp>
        <p:nvSpPr>
          <p:cNvPr id="65558" name="Rectangle 22"/>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1" eaLnBrk="1" fontAlgn="base" hangingPunct="1">
        <a:spcBef>
          <a:spcPct val="0"/>
        </a:spcBef>
        <a:spcAft>
          <a:spcPct val="0"/>
        </a:spcAft>
        <a:defRPr sz="4800">
          <a:solidFill>
            <a:schemeClr val="tx2"/>
          </a:solidFill>
          <a:latin typeface="+mj-lt"/>
          <a:ea typeface="+mj-ea"/>
          <a:cs typeface="+mj-cs"/>
        </a:defRPr>
      </a:lvl1pPr>
      <a:lvl2pPr algn="ctr" rtl="1" eaLnBrk="1" fontAlgn="base" hangingPunct="1">
        <a:spcBef>
          <a:spcPct val="0"/>
        </a:spcBef>
        <a:spcAft>
          <a:spcPct val="0"/>
        </a:spcAft>
        <a:defRPr sz="4800">
          <a:solidFill>
            <a:schemeClr val="tx2"/>
          </a:solidFill>
          <a:latin typeface="Arial Narrow" pitchFamily="34" charset="0"/>
          <a:cs typeface="Arial" charset="0"/>
        </a:defRPr>
      </a:lvl2pPr>
      <a:lvl3pPr algn="ctr" rtl="1" eaLnBrk="1" fontAlgn="base" hangingPunct="1">
        <a:spcBef>
          <a:spcPct val="0"/>
        </a:spcBef>
        <a:spcAft>
          <a:spcPct val="0"/>
        </a:spcAft>
        <a:defRPr sz="4800">
          <a:solidFill>
            <a:schemeClr val="tx2"/>
          </a:solidFill>
          <a:latin typeface="Arial Narrow" pitchFamily="34" charset="0"/>
          <a:cs typeface="Arial" charset="0"/>
        </a:defRPr>
      </a:lvl3pPr>
      <a:lvl4pPr algn="ctr" rtl="1" eaLnBrk="1" fontAlgn="base" hangingPunct="1">
        <a:spcBef>
          <a:spcPct val="0"/>
        </a:spcBef>
        <a:spcAft>
          <a:spcPct val="0"/>
        </a:spcAft>
        <a:defRPr sz="4800">
          <a:solidFill>
            <a:schemeClr val="tx2"/>
          </a:solidFill>
          <a:latin typeface="Arial Narrow" pitchFamily="34" charset="0"/>
          <a:cs typeface="Arial" charset="0"/>
        </a:defRPr>
      </a:lvl4pPr>
      <a:lvl5pPr algn="ctr" rtl="1" eaLnBrk="1" fontAlgn="base" hangingPunct="1">
        <a:spcBef>
          <a:spcPct val="0"/>
        </a:spcBef>
        <a:spcAft>
          <a:spcPct val="0"/>
        </a:spcAft>
        <a:defRPr sz="4800">
          <a:solidFill>
            <a:schemeClr val="tx2"/>
          </a:solidFill>
          <a:latin typeface="Arial Narrow" pitchFamily="34" charset="0"/>
          <a:cs typeface="Arial" charset="0"/>
        </a:defRPr>
      </a:lvl5pPr>
      <a:lvl6pPr marL="457200" algn="ctr" rtl="1" eaLnBrk="1" fontAlgn="base" hangingPunct="1">
        <a:spcBef>
          <a:spcPct val="0"/>
        </a:spcBef>
        <a:spcAft>
          <a:spcPct val="0"/>
        </a:spcAft>
        <a:defRPr sz="4800">
          <a:solidFill>
            <a:schemeClr val="tx2"/>
          </a:solidFill>
          <a:latin typeface="Arial Narrow" pitchFamily="34" charset="0"/>
          <a:cs typeface="Arial" charset="0"/>
        </a:defRPr>
      </a:lvl6pPr>
      <a:lvl7pPr marL="914400" algn="ctr" rtl="1" eaLnBrk="1" fontAlgn="base" hangingPunct="1">
        <a:spcBef>
          <a:spcPct val="0"/>
        </a:spcBef>
        <a:spcAft>
          <a:spcPct val="0"/>
        </a:spcAft>
        <a:defRPr sz="4800">
          <a:solidFill>
            <a:schemeClr val="tx2"/>
          </a:solidFill>
          <a:latin typeface="Arial Narrow" pitchFamily="34" charset="0"/>
          <a:cs typeface="Arial" charset="0"/>
        </a:defRPr>
      </a:lvl7pPr>
      <a:lvl8pPr marL="1371600" algn="ctr" rtl="1" eaLnBrk="1" fontAlgn="base" hangingPunct="1">
        <a:spcBef>
          <a:spcPct val="0"/>
        </a:spcBef>
        <a:spcAft>
          <a:spcPct val="0"/>
        </a:spcAft>
        <a:defRPr sz="4800">
          <a:solidFill>
            <a:schemeClr val="tx2"/>
          </a:solidFill>
          <a:latin typeface="Arial Narrow" pitchFamily="34" charset="0"/>
          <a:cs typeface="Arial" charset="0"/>
        </a:defRPr>
      </a:lvl8pPr>
      <a:lvl9pPr marL="1828800" algn="ctr" rtl="1" eaLnBrk="1" fontAlgn="base" hangingPunct="1">
        <a:spcBef>
          <a:spcPct val="0"/>
        </a:spcBef>
        <a:spcAft>
          <a:spcPct val="0"/>
        </a:spcAft>
        <a:defRPr sz="4800">
          <a:solidFill>
            <a:schemeClr val="tx2"/>
          </a:solidFill>
          <a:latin typeface="Arial Narrow" pitchFamily="34" charset="0"/>
          <a:cs typeface="Arial" charset="0"/>
        </a:defRPr>
      </a:lvl9pPr>
    </p:titleStyle>
    <p:bodyStyle>
      <a:lvl1pPr marL="342900" indent="-342900" algn="r" rtl="1" eaLnBrk="1" fontAlgn="base" hangingPunct="1">
        <a:spcBef>
          <a:spcPct val="20000"/>
        </a:spcBef>
        <a:spcAft>
          <a:spcPct val="0"/>
        </a:spcAft>
        <a:defRPr sz="3200" b="1">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b="1">
          <a:solidFill>
            <a:schemeClr val="tx1"/>
          </a:solidFill>
          <a:latin typeface="+mn-lt"/>
          <a:cs typeface="+mn-cs"/>
        </a:defRPr>
      </a:lvl2pPr>
      <a:lvl3pPr marL="1143000" indent="-228600" algn="r" rtl="1" eaLnBrk="1" fontAlgn="base" hangingPunct="1">
        <a:spcBef>
          <a:spcPct val="20000"/>
        </a:spcBef>
        <a:spcAft>
          <a:spcPct val="0"/>
        </a:spcAft>
        <a:buChar char="•"/>
        <a:defRPr sz="2400" b="1">
          <a:solidFill>
            <a:schemeClr val="tx1"/>
          </a:solidFill>
          <a:latin typeface="+mn-lt"/>
          <a:cs typeface="+mn-cs"/>
        </a:defRPr>
      </a:lvl3pPr>
      <a:lvl4pPr marL="1600200" indent="-228600" algn="r" rtl="1" eaLnBrk="1" fontAlgn="base" hangingPunct="1">
        <a:spcBef>
          <a:spcPct val="20000"/>
        </a:spcBef>
        <a:spcAft>
          <a:spcPct val="0"/>
        </a:spcAft>
        <a:buChar char="–"/>
        <a:defRPr sz="2000" b="1">
          <a:solidFill>
            <a:schemeClr val="tx1"/>
          </a:solidFill>
          <a:latin typeface="+mn-lt"/>
          <a:cs typeface="+mn-cs"/>
        </a:defRPr>
      </a:lvl4pPr>
      <a:lvl5pPr marL="2057400" indent="-228600" algn="r" rtl="1" eaLnBrk="1" fontAlgn="base" hangingPunct="1">
        <a:spcBef>
          <a:spcPct val="20000"/>
        </a:spcBef>
        <a:spcAft>
          <a:spcPct val="0"/>
        </a:spcAft>
        <a:buChar char="•"/>
        <a:defRPr sz="2000" b="1">
          <a:solidFill>
            <a:schemeClr val="tx1"/>
          </a:solidFill>
          <a:latin typeface="+mn-lt"/>
          <a:cs typeface="+mn-cs"/>
        </a:defRPr>
      </a:lvl5pPr>
      <a:lvl6pPr marL="2514600" indent="-228600" algn="r" rtl="1" eaLnBrk="1" fontAlgn="base" hangingPunct="1">
        <a:spcBef>
          <a:spcPct val="20000"/>
        </a:spcBef>
        <a:spcAft>
          <a:spcPct val="0"/>
        </a:spcAft>
        <a:buChar char="•"/>
        <a:defRPr sz="2000" b="1">
          <a:solidFill>
            <a:schemeClr val="tx1"/>
          </a:solidFill>
          <a:latin typeface="+mn-lt"/>
          <a:cs typeface="+mn-cs"/>
        </a:defRPr>
      </a:lvl6pPr>
      <a:lvl7pPr marL="2971800" indent="-228600" algn="r" rtl="1" eaLnBrk="1" fontAlgn="base" hangingPunct="1">
        <a:spcBef>
          <a:spcPct val="20000"/>
        </a:spcBef>
        <a:spcAft>
          <a:spcPct val="0"/>
        </a:spcAft>
        <a:buChar char="•"/>
        <a:defRPr sz="2000" b="1">
          <a:solidFill>
            <a:schemeClr val="tx1"/>
          </a:solidFill>
          <a:latin typeface="+mn-lt"/>
          <a:cs typeface="+mn-cs"/>
        </a:defRPr>
      </a:lvl7pPr>
      <a:lvl8pPr marL="3429000" indent="-228600" algn="r" rtl="1" eaLnBrk="1" fontAlgn="base" hangingPunct="1">
        <a:spcBef>
          <a:spcPct val="20000"/>
        </a:spcBef>
        <a:spcAft>
          <a:spcPct val="0"/>
        </a:spcAft>
        <a:buChar char="•"/>
        <a:defRPr sz="2000" b="1">
          <a:solidFill>
            <a:schemeClr val="tx1"/>
          </a:solidFill>
          <a:latin typeface="+mn-lt"/>
          <a:cs typeface="+mn-cs"/>
        </a:defRPr>
      </a:lvl8pPr>
      <a:lvl9pPr marL="3886200" indent="-228600" algn="r" rtl="1" eaLnBrk="1" fontAlgn="base" hangingPunct="1">
        <a:spcBef>
          <a:spcPct val="20000"/>
        </a:spcBef>
        <a:spcAft>
          <a:spcPct val="0"/>
        </a:spcAft>
        <a:buChar char="•"/>
        <a:defRPr sz="2000" b="1">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المحاضرة </a:t>
            </a:r>
            <a:r>
              <a:rPr lang="ar-SA" dirty="0" err="1" smtClean="0">
                <a:cs typeface="PT Bold Heading" pitchFamily="2" charset="-78"/>
              </a:rPr>
              <a:t>رقم </a:t>
            </a:r>
            <a:r>
              <a:rPr lang="ar-SA" dirty="0" smtClean="0">
                <a:cs typeface="PT Bold Heading" pitchFamily="2" charset="-78"/>
              </a:rPr>
              <a:t>(11) بعنوان</a:t>
            </a:r>
            <a:endParaRPr lang="ar-SA" dirty="0">
              <a:cs typeface="PT Bold Heading" pitchFamily="2" charset="-78"/>
            </a:endParaRPr>
          </a:p>
        </p:txBody>
      </p:sp>
      <p:sp>
        <p:nvSpPr>
          <p:cNvPr id="3" name="عنصر نائب للمحتوى 2"/>
          <p:cNvSpPr>
            <a:spLocks noGrp="1"/>
          </p:cNvSpPr>
          <p:nvPr>
            <p:ph idx="1"/>
          </p:nvPr>
        </p:nvSpPr>
        <p:spPr/>
        <p:txBody>
          <a:bodyPr/>
          <a:lstStyle/>
          <a:p>
            <a:pPr algn="ctr"/>
            <a:r>
              <a:rPr lang="ar-EG" dirty="0" smtClean="0">
                <a:cs typeface="PT Bold Heading" pitchFamily="2" charset="-78"/>
              </a:rPr>
              <a:t>الاتجاهات الحديثة في إدارة المؤسسات الاجتماعية </a:t>
            </a:r>
            <a:endParaRPr lang="en-US" dirty="0" smtClean="0">
              <a:cs typeface="PT Bold Heading" pitchFamily="2" charset="-78"/>
            </a:endParaRPr>
          </a:p>
          <a:p>
            <a:pPr algn="ctr"/>
            <a:r>
              <a:rPr lang="ar-EG" dirty="0" smtClean="0">
                <a:cs typeface="PT Bold Heading" pitchFamily="2" charset="-78"/>
              </a:rPr>
              <a:t> </a:t>
            </a:r>
            <a:endParaRPr lang="en-US" dirty="0" smtClean="0">
              <a:cs typeface="PT Bold Heading" pitchFamily="2" charset="-78"/>
            </a:endParaRPr>
          </a:p>
          <a:p>
            <a:pPr algn="ctr"/>
            <a:r>
              <a:rPr lang="ar-EG" dirty="0" smtClean="0">
                <a:cs typeface="PT Bold Heading" pitchFamily="2" charset="-78"/>
              </a:rPr>
              <a:t>(مقرر إدارة المؤسسات الاجتماعية</a:t>
            </a:r>
            <a:r>
              <a:rPr lang="ar-EG" dirty="0" err="1" smtClean="0">
                <a:cs typeface="PT Bold Heading" pitchFamily="2" charset="-78"/>
              </a:rPr>
              <a:t>)</a:t>
            </a:r>
            <a:endParaRPr lang="ar-SA" dirty="0" smtClean="0">
              <a:cs typeface="PT Bold Heading" pitchFamily="2" charset="-78"/>
            </a:endParaRPr>
          </a:p>
          <a:p>
            <a:pPr algn="ctr"/>
            <a:endParaRPr lang="ar-SA" dirty="0" smtClean="0">
              <a:cs typeface="PT Bold Heading" pitchFamily="2" charset="-78"/>
            </a:endParaRPr>
          </a:p>
          <a:p>
            <a:pPr algn="ctr"/>
            <a:r>
              <a:rPr lang="ar-SA" dirty="0" smtClean="0">
                <a:cs typeface="PT Bold Heading" pitchFamily="2" charset="-78"/>
              </a:rPr>
              <a:t>إعـــداد</a:t>
            </a:r>
            <a:endParaRPr lang="en-US" dirty="0" smtClean="0">
              <a:cs typeface="PT Bold Heading" pitchFamily="2" charset="-78"/>
            </a:endParaRPr>
          </a:p>
          <a:p>
            <a:pPr algn="ctr"/>
            <a:r>
              <a:rPr lang="ar-EG" dirty="0" err="1" smtClean="0">
                <a:cs typeface="PT Bold Heading" pitchFamily="2" charset="-78"/>
              </a:rPr>
              <a:t>د </a:t>
            </a:r>
            <a:r>
              <a:rPr lang="ar-EG" dirty="0" smtClean="0">
                <a:cs typeface="PT Bold Heading" pitchFamily="2" charset="-78"/>
              </a:rPr>
              <a:t>/ منى طــــه محروس</a:t>
            </a:r>
            <a:endParaRPr lang="en-US" dirty="0" smtClean="0">
              <a:cs typeface="PT Bold Heading" pitchFamily="2" charset="-78"/>
            </a:endParaRPr>
          </a:p>
          <a:p>
            <a:pPr algn="ct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anim calcmode="lin" valueType="num">
                                      <p:cBhvr>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anim calcmode="lin" valueType="num">
                                      <p:cBhvr>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anim calcmode="lin" valueType="num">
                                      <p:cBhvr>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anim calcmode="lin" valueType="num">
                                      <p:cBhvr>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محتويات المحاضرة </a:t>
            </a:r>
            <a:endParaRPr lang="ar-SA" dirty="0">
              <a:cs typeface="PT Bold Heading" pitchFamily="2" charset="-78"/>
            </a:endParaRPr>
          </a:p>
        </p:txBody>
      </p:sp>
      <p:sp>
        <p:nvSpPr>
          <p:cNvPr id="3" name="عنصر نائب للمحتوى 2"/>
          <p:cNvSpPr>
            <a:spLocks noGrp="1"/>
          </p:cNvSpPr>
          <p:nvPr>
            <p:ph idx="1"/>
          </p:nvPr>
        </p:nvSpPr>
        <p:spPr/>
        <p:txBody>
          <a:bodyPr/>
          <a:lstStyle/>
          <a:p>
            <a:pPr marL="514350" lvl="0" indent="-514350">
              <a:buFont typeface="+mj-lt"/>
              <a:buAutoNum type="arabicPeriod"/>
            </a:pPr>
            <a:r>
              <a:rPr lang="ar-SA" dirty="0" smtClean="0">
                <a:cs typeface="PT Bold Heading" pitchFamily="2" charset="-78"/>
              </a:rPr>
              <a:t>الإدارة بالأهداف</a:t>
            </a:r>
          </a:p>
          <a:p>
            <a:pPr marL="514350" lvl="0" indent="-514350">
              <a:buFont typeface="+mj-lt"/>
              <a:buAutoNum type="arabicPeriod"/>
            </a:pPr>
            <a:r>
              <a:rPr lang="ar-SA" dirty="0" smtClean="0">
                <a:cs typeface="PT Bold Heading" pitchFamily="2" charset="-78"/>
              </a:rPr>
              <a:t>إدارة الوقت </a:t>
            </a:r>
            <a:endParaRPr lang="en-US" dirty="0" smtClean="0">
              <a:cs typeface="PT Bold Heading" pitchFamily="2" charset="-78"/>
            </a:endParaRPr>
          </a:p>
          <a:p>
            <a:pPr marL="514350" lvl="0" indent="-514350">
              <a:buFont typeface="+mj-lt"/>
              <a:buAutoNum type="arabicPeriod"/>
            </a:pPr>
            <a:r>
              <a:rPr lang="ar-SA" dirty="0" smtClean="0">
                <a:cs typeface="PT Bold Heading" pitchFamily="2" charset="-78"/>
              </a:rPr>
              <a:t>إدارة الجودة الشاملة.</a:t>
            </a:r>
            <a:endParaRPr lang="en-US" dirty="0" smtClean="0">
              <a:cs typeface="PT Bold Heading" pitchFamily="2" charset="-78"/>
            </a:endParaRPr>
          </a:p>
          <a:p>
            <a:pPr marL="514350" lvl="0" indent="-514350">
              <a:buFont typeface="+mj-lt"/>
              <a:buAutoNum type="arabicPeriod"/>
            </a:pPr>
            <a:r>
              <a:rPr lang="ar-SA" dirty="0" smtClean="0">
                <a:cs typeface="PT Bold Heading" pitchFamily="2" charset="-78"/>
              </a:rPr>
              <a:t>إدارة الأزمات.</a:t>
            </a:r>
            <a:endParaRPr lang="en-US" dirty="0" smtClean="0">
              <a:cs typeface="PT Bold Heading" pitchFamily="2" charset="-78"/>
            </a:endParaRPr>
          </a:p>
          <a:p>
            <a:pPr marL="514350" lvl="0" indent="-514350">
              <a:buFont typeface="+mj-lt"/>
              <a:buAutoNum type="arabicPeriod"/>
            </a:pPr>
            <a:r>
              <a:rPr lang="ar-SA" dirty="0" smtClean="0">
                <a:cs typeface="PT Bold Heading" pitchFamily="2" charset="-78"/>
              </a:rPr>
              <a:t>إدارة المشروعات الصغيرة.</a:t>
            </a:r>
            <a:r>
              <a:rPr lang="en-US" dirty="0" smtClean="0">
                <a:cs typeface="PT Bold Heading" pitchFamily="2" charset="-78"/>
              </a:rPr>
              <a:t> </a:t>
            </a: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37"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29" fill="hold">
                            <p:stCondLst>
                              <p:cond delay="3500"/>
                            </p:stCondLst>
                            <p:childTnLst>
                              <p:par>
                                <p:cTn id="30" presetID="37"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36" fill="hold">
                            <p:stCondLst>
                              <p:cond delay="4500"/>
                            </p:stCondLst>
                            <p:childTnLst>
                              <p:par>
                                <p:cTn id="37" presetID="37" presetClass="entr" presetSubtype="0"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646040"/>
            <a:ext cx="7772400" cy="1143000"/>
          </a:xfrm>
        </p:spPr>
        <p:txBody>
          <a:bodyPr/>
          <a:lstStyle/>
          <a:p>
            <a:r>
              <a:rPr lang="ar-SA" dirty="0" smtClean="0">
                <a:cs typeface="PT Bold Heading" pitchFamily="2" charset="-78"/>
              </a:rPr>
              <a:t>الإدارة بالأهداف</a:t>
            </a: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الإدارة بالأهداف</a:t>
            </a:r>
            <a:endParaRPr lang="ar-SA" dirty="0">
              <a:cs typeface="PT Bold Heading" pitchFamily="2" charset="-78"/>
            </a:endParaRPr>
          </a:p>
        </p:txBody>
      </p:sp>
      <p:sp>
        <p:nvSpPr>
          <p:cNvPr id="3" name="عنصر نائب للمحتوى 2"/>
          <p:cNvSpPr>
            <a:spLocks noGrp="1"/>
          </p:cNvSpPr>
          <p:nvPr>
            <p:ph idx="1"/>
          </p:nvPr>
        </p:nvSpPr>
        <p:spPr/>
        <p:txBody>
          <a:bodyPr/>
          <a:lstStyle/>
          <a:p>
            <a:pPr algn="just">
              <a:buFont typeface="Arial" pitchFamily="34" charset="0"/>
              <a:buChar char="•"/>
            </a:pPr>
            <a:r>
              <a:rPr lang="ar-SA" dirty="0" smtClean="0">
                <a:cs typeface="PT Bold Heading" pitchFamily="2" charset="-78"/>
              </a:rPr>
              <a:t>أن أسلوب الإدارة الفعال هو الذى ينتج جهود الأفراد فى جهد متكامل وموجهة نحو الأهداف الكلية التي اشتركوا  فى وضعها ووافقوا عليها والتزموا  بها على أن يسير عملهم بأعلى كفاءة وبدون تضارب أو احتكاك أو ازدواج وأن يتم ذلك على أساس عمل الفريق وإحلال الرقابة الذاتية محل الرقابة الخارجية.</a:t>
            </a: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50" presetClass="entr" presetSubtype="0" decel="10000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j0234131"/>
          <p:cNvPicPr>
            <a:picLocks noChangeAspect="1" noChangeArrowheads="1"/>
          </p:cNvPicPr>
          <p:nvPr/>
        </p:nvPicPr>
        <p:blipFill>
          <a:blip r:embed="rId3" cstate="print"/>
          <a:srcRect/>
          <a:stretch>
            <a:fillRect/>
          </a:stretch>
        </p:blipFill>
        <p:spPr bwMode="auto">
          <a:xfrm>
            <a:off x="827088" y="1771799"/>
            <a:ext cx="7273925" cy="4681537"/>
          </a:xfrm>
          <a:prstGeom prst="rect">
            <a:avLst/>
          </a:prstGeom>
          <a:noFill/>
        </p:spPr>
      </p:pic>
      <p:sp>
        <p:nvSpPr>
          <p:cNvPr id="4" name="مستطيل 3"/>
          <p:cNvSpPr/>
          <p:nvPr/>
        </p:nvSpPr>
        <p:spPr>
          <a:xfrm>
            <a:off x="2142489" y="449377"/>
            <a:ext cx="4859022" cy="1323439"/>
          </a:xfrm>
          <a:prstGeom prst="rect">
            <a:avLst/>
          </a:prstGeom>
        </p:spPr>
        <p:txBody>
          <a:bodyPr wrap="none">
            <a:spAutoFit/>
          </a:bodyPr>
          <a:lstStyle/>
          <a:p>
            <a:pPr algn="justLow"/>
            <a:r>
              <a:rPr kumimoji="0" lang="ar-SA" sz="8000" b="1" dirty="0" smtClean="0">
                <a:cs typeface="PT Bold Heading" pitchFamily="2" charset="-78"/>
              </a:rPr>
              <a:t>إدارة الوقت </a:t>
            </a:r>
            <a:endParaRPr kumimoji="0" lang="ar-SA" sz="8000" b="1"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4" presetClass="entr" presetSubtype="0" fill="hold" nodeType="afterEffect">
                                  <p:stCondLst>
                                    <p:cond delay="0"/>
                                  </p:stCondLst>
                                  <p:childTnLst>
                                    <p:set>
                                      <p:cBhvr>
                                        <p:cTn id="13" dur="1" fill="hold">
                                          <p:stCondLst>
                                            <p:cond delay="0"/>
                                          </p:stCondLst>
                                        </p:cTn>
                                        <p:tgtEl>
                                          <p:spTgt spid="29700"/>
                                        </p:tgtEl>
                                        <p:attrNameLst>
                                          <p:attrName>style.visibility</p:attrName>
                                        </p:attrNameLst>
                                      </p:cBhvr>
                                      <p:to>
                                        <p:strVal val="visible"/>
                                      </p:to>
                                    </p:set>
                                    <p:anim to="" calcmode="lin" valueType="num">
                                      <p:cBhvr>
                                        <p:cTn id="14" dur="1" fill="hold"/>
                                        <p:tgtEl>
                                          <p:spTgt spid="2970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916735" y="620713"/>
            <a:ext cx="6309741" cy="1015663"/>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6000" b="1" dirty="0" smtClean="0">
                <a:solidFill>
                  <a:srgbClr val="FF00FF"/>
                </a:solidFill>
                <a:cs typeface="PT Bold Heading" pitchFamily="2" charset="-78"/>
              </a:rPr>
              <a:t>مفهوم إدارة </a:t>
            </a:r>
            <a:r>
              <a:rPr kumimoji="0" lang="ar-SA" sz="6000" b="1" dirty="0">
                <a:solidFill>
                  <a:srgbClr val="FF00FF"/>
                </a:solidFill>
                <a:cs typeface="PT Bold Heading" pitchFamily="2" charset="-78"/>
              </a:rPr>
              <a:t>الوقت ؟ </a:t>
            </a:r>
          </a:p>
        </p:txBody>
      </p:sp>
      <p:sp>
        <p:nvSpPr>
          <p:cNvPr id="82947" name="Rectangle 3"/>
          <p:cNvSpPr>
            <a:spLocks noChangeArrowheads="1"/>
          </p:cNvSpPr>
          <p:nvPr/>
        </p:nvSpPr>
        <p:spPr bwMode="auto">
          <a:xfrm>
            <a:off x="251520" y="2335720"/>
            <a:ext cx="8651727" cy="3046988"/>
          </a:xfrm>
          <a:prstGeom prst="rect">
            <a:avLst/>
          </a:prstGeom>
          <a:noFill/>
          <a:ln w="12700" cap="sq">
            <a:noFill/>
            <a:miter lim="800000"/>
            <a:headEnd type="none" w="sm" len="sm"/>
            <a:tailEnd type="none" w="sm" len="sm"/>
          </a:ln>
          <a:effectLst/>
        </p:spPr>
        <p:txBody>
          <a:bodyPr wrap="none" anchor="ctr">
            <a:spAutoFit/>
          </a:bodyPr>
          <a:lstStyle/>
          <a:p>
            <a:pPr algn="ctr"/>
            <a:r>
              <a:rPr lang="ar-SA" sz="4800" dirty="0" smtClean="0">
                <a:cs typeface="PT Bold Heading" pitchFamily="2" charset="-78"/>
              </a:rPr>
              <a:t>هي الطرق والوسائل التي تعين المرء </a:t>
            </a:r>
          </a:p>
          <a:p>
            <a:pPr algn="ctr"/>
            <a:r>
              <a:rPr lang="ar-SA" sz="4800" dirty="0" smtClean="0">
                <a:cs typeface="PT Bold Heading" pitchFamily="2" charset="-78"/>
              </a:rPr>
              <a:t>على الاستفـــادة القصوى من وقته في</a:t>
            </a:r>
          </a:p>
          <a:p>
            <a:pPr algn="ctr"/>
            <a:r>
              <a:rPr lang="ar-SA" sz="4800" dirty="0" smtClean="0">
                <a:cs typeface="PT Bold Heading" pitchFamily="2" charset="-78"/>
              </a:rPr>
              <a:t>تحقيق أهدافه وخلق التوازن في حياته</a:t>
            </a:r>
          </a:p>
          <a:p>
            <a:pPr algn="ctr"/>
            <a:r>
              <a:rPr lang="ar-SA" sz="4800" dirty="0" smtClean="0">
                <a:cs typeface="PT Bold Heading" pitchFamily="2" charset="-78"/>
              </a:rPr>
              <a:t>ما بين الواجبــات والرغبات والأهداف.</a:t>
            </a:r>
            <a:endParaRPr lang="en-US" sz="4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fade">
                                      <p:cBhvr>
                                        <p:cTn id="7" dur="800" decel="100000"/>
                                        <p:tgtEl>
                                          <p:spTgt spid="82946"/>
                                        </p:tgtEl>
                                      </p:cBhvr>
                                    </p:animEffect>
                                    <p:anim calcmode="lin" valueType="num">
                                      <p:cBhvr>
                                        <p:cTn id="8" dur="800" decel="100000" fill="hold"/>
                                        <p:tgtEl>
                                          <p:spTgt spid="82946"/>
                                        </p:tgtEl>
                                        <p:attrNameLst>
                                          <p:attrName>style.rotation</p:attrName>
                                        </p:attrNameLst>
                                      </p:cBhvr>
                                      <p:tavLst>
                                        <p:tav tm="0">
                                          <p:val>
                                            <p:fltVal val="-90"/>
                                          </p:val>
                                        </p:tav>
                                        <p:tav tm="100000">
                                          <p:val>
                                            <p:fltVal val="0"/>
                                          </p:val>
                                        </p:tav>
                                      </p:tavLst>
                                    </p:anim>
                                    <p:anim calcmode="lin" valueType="num">
                                      <p:cBhvr>
                                        <p:cTn id="9" dur="800" decel="100000" fill="hold"/>
                                        <p:tgtEl>
                                          <p:spTgt spid="82946"/>
                                        </p:tgtEl>
                                        <p:attrNameLst>
                                          <p:attrName>ppt_x</p:attrName>
                                        </p:attrNameLst>
                                      </p:cBhvr>
                                      <p:tavLst>
                                        <p:tav tm="0">
                                          <p:val>
                                            <p:strVal val="#ppt_x+0.4"/>
                                          </p:val>
                                        </p:tav>
                                        <p:tav tm="100000">
                                          <p:val>
                                            <p:strVal val="#ppt_x-0.05"/>
                                          </p:val>
                                        </p:tav>
                                      </p:tavLst>
                                    </p:anim>
                                    <p:anim calcmode="lin" valueType="num">
                                      <p:cBhvr>
                                        <p:cTn id="10" dur="800" decel="100000" fill="hold"/>
                                        <p:tgtEl>
                                          <p:spTgt spid="8294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294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294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1" presetClass="entr" presetSubtype="0" fill="hold" grpId="0" nodeType="afterEffect">
                                  <p:stCondLst>
                                    <p:cond delay="0"/>
                                  </p:stCondLst>
                                  <p:childTnLst>
                                    <p:set>
                                      <p:cBhvr>
                                        <p:cTn id="15" dur="1" fill="hold">
                                          <p:stCondLst>
                                            <p:cond delay="0"/>
                                          </p:stCondLst>
                                        </p:cTn>
                                        <p:tgtEl>
                                          <p:spTgt spid="82947"/>
                                        </p:tgtEl>
                                        <p:attrNameLst>
                                          <p:attrName>style.visibility</p:attrName>
                                        </p:attrNameLst>
                                      </p:cBhvr>
                                      <p:to>
                                        <p:strVal val="visible"/>
                                      </p:to>
                                    </p:set>
                                    <p:animEffect transition="in" filter="fade">
                                      <p:cBhvr>
                                        <p:cTn id="16" dur="770" decel="100000"/>
                                        <p:tgtEl>
                                          <p:spTgt spid="82947"/>
                                        </p:tgtEl>
                                      </p:cBhvr>
                                    </p:animEffect>
                                    <p:animScale>
                                      <p:cBhvr>
                                        <p:cTn id="17" dur="770" decel="100000"/>
                                        <p:tgtEl>
                                          <p:spTgt spid="82947"/>
                                        </p:tgtEl>
                                      </p:cBhvr>
                                      <p:from x="10000" y="10000"/>
                                      <p:to x="200000" y="450000"/>
                                    </p:animScale>
                                    <p:animScale>
                                      <p:cBhvr>
                                        <p:cTn id="18" dur="1230" accel="100000" fill="hold">
                                          <p:stCondLst>
                                            <p:cond delay="770"/>
                                          </p:stCondLst>
                                        </p:cTn>
                                        <p:tgtEl>
                                          <p:spTgt spid="82947"/>
                                        </p:tgtEl>
                                      </p:cBhvr>
                                      <p:from x="200000" y="450000"/>
                                      <p:to x="100000" y="100000"/>
                                    </p:animScale>
                                    <p:set>
                                      <p:cBhvr>
                                        <p:cTn id="19" dur="770" fill="hold"/>
                                        <p:tgtEl>
                                          <p:spTgt spid="82947"/>
                                        </p:tgtEl>
                                        <p:attrNameLst>
                                          <p:attrName>ppt_x</p:attrName>
                                        </p:attrNameLst>
                                      </p:cBhvr>
                                      <p:to>
                                        <p:strVal val="(0.5)"/>
                                      </p:to>
                                    </p:set>
                                    <p:anim from="(0.5)" to="(#ppt_x)" calcmode="lin" valueType="num">
                                      <p:cBhvr>
                                        <p:cTn id="20" dur="1230" accel="100000" fill="hold">
                                          <p:stCondLst>
                                            <p:cond delay="770"/>
                                          </p:stCondLst>
                                        </p:cTn>
                                        <p:tgtEl>
                                          <p:spTgt spid="82947"/>
                                        </p:tgtEl>
                                        <p:attrNameLst>
                                          <p:attrName>ppt_x</p:attrName>
                                        </p:attrNameLst>
                                      </p:cBhvr>
                                    </p:anim>
                                    <p:set>
                                      <p:cBhvr>
                                        <p:cTn id="21" dur="770" fill="hold"/>
                                        <p:tgtEl>
                                          <p:spTgt spid="82947"/>
                                        </p:tgtEl>
                                        <p:attrNameLst>
                                          <p:attrName>ppt_y</p:attrName>
                                        </p:attrNameLst>
                                      </p:cBhvr>
                                      <p:to>
                                        <p:strVal val="(#ppt_y+0.4)"/>
                                      </p:to>
                                    </p:set>
                                    <p:anim from="(#ppt_y+0.4)" to="(#ppt_y)" calcmode="lin" valueType="num">
                                      <p:cBhvr>
                                        <p:cTn id="22" dur="1230" accel="100000" fill="hold">
                                          <p:stCondLst>
                                            <p:cond delay="770"/>
                                          </p:stCondLst>
                                        </p:cTn>
                                        <p:tgtEl>
                                          <p:spTgt spid="8294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5" descr="j0195812"/>
          <p:cNvPicPr>
            <a:picLocks noChangeAspect="1" noChangeArrowheads="1"/>
          </p:cNvPicPr>
          <p:nvPr/>
        </p:nvPicPr>
        <p:blipFill>
          <a:blip r:embed="rId3" cstate="print"/>
          <a:srcRect/>
          <a:stretch>
            <a:fillRect/>
          </a:stretch>
        </p:blipFill>
        <p:spPr bwMode="auto">
          <a:xfrm>
            <a:off x="1187450" y="2420640"/>
            <a:ext cx="6985000" cy="4176712"/>
          </a:xfrm>
          <a:prstGeom prst="rect">
            <a:avLst/>
          </a:prstGeom>
          <a:noFill/>
        </p:spPr>
      </p:pic>
      <p:sp>
        <p:nvSpPr>
          <p:cNvPr id="67591" name="Rectangle 7"/>
          <p:cNvSpPr>
            <a:spLocks noChangeArrowheads="1"/>
          </p:cNvSpPr>
          <p:nvPr/>
        </p:nvSpPr>
        <p:spPr bwMode="auto">
          <a:xfrm>
            <a:off x="429531" y="297230"/>
            <a:ext cx="8324715" cy="2123658"/>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6600" b="1" dirty="0" smtClean="0">
                <a:solidFill>
                  <a:schemeClr val="accent1"/>
                </a:solidFill>
                <a:cs typeface="PT Bold Heading" pitchFamily="2" charset="-78"/>
              </a:rPr>
              <a:t>العوامـــل التي تؤدى إلى </a:t>
            </a:r>
          </a:p>
          <a:p>
            <a:pPr algn="justLow"/>
            <a:r>
              <a:rPr kumimoji="0" lang="ar-SA" sz="6600" b="1" dirty="0" smtClean="0">
                <a:solidFill>
                  <a:schemeClr val="accent1"/>
                </a:solidFill>
                <a:cs typeface="PT Bold Heading" pitchFamily="2" charset="-78"/>
              </a:rPr>
              <a:t>عدم الاستفادة من الوقت </a:t>
            </a:r>
            <a:endParaRPr kumimoji="0" lang="ar-SA" sz="6600" b="1" dirty="0">
              <a:solidFill>
                <a:schemeClr val="accent1"/>
              </a:solidFill>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67591"/>
                                        </p:tgtEl>
                                        <p:attrNameLst>
                                          <p:attrName>style.visibility</p:attrName>
                                        </p:attrNameLst>
                                      </p:cBhvr>
                                      <p:to>
                                        <p:strVal val="visible"/>
                                      </p:to>
                                    </p:set>
                                    <p:anim to="" calcmode="lin" valueType="num">
                                      <p:cBhvr>
                                        <p:cTn id="7" dur="1" fill="hold"/>
                                        <p:tgtEl>
                                          <p:spTgt spid="67591"/>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7589"/>
                                        </p:tgtEl>
                                        <p:attrNameLst>
                                          <p:attrName>style.visibility</p:attrName>
                                        </p:attrNameLst>
                                      </p:cBhvr>
                                      <p:to>
                                        <p:strVal val="visible"/>
                                      </p:to>
                                    </p:set>
                                    <p:anim to="" calcmode="lin" valueType="num">
                                      <p:cBhvr>
                                        <p:cTn id="11" dur="1" fill="hold"/>
                                        <p:tgtEl>
                                          <p:spTgt spid="6758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2182813" y="549275"/>
            <a:ext cx="5064125" cy="1555750"/>
          </a:xfrm>
          <a:prstGeom prst="rect">
            <a:avLst/>
          </a:prstGeom>
          <a:noFill/>
          <a:ln w="12700" cap="sq">
            <a:noFill/>
            <a:miter lim="800000"/>
            <a:headEnd type="none" w="sm" len="sm"/>
            <a:tailEnd type="none" w="sm" len="sm"/>
          </a:ln>
          <a:effectLst/>
        </p:spPr>
        <p:txBody>
          <a:bodyPr wrap="none" anchor="ctr">
            <a:spAutoFit/>
          </a:bodyPr>
          <a:lstStyle/>
          <a:p>
            <a:pPr algn="ctr"/>
            <a:r>
              <a:rPr kumimoji="0" lang="ar-SA" sz="9600" b="1" dirty="0" smtClean="0">
                <a:solidFill>
                  <a:srgbClr val="0000FF"/>
                </a:solidFill>
              </a:rPr>
              <a:t>في التخطيط </a:t>
            </a:r>
            <a:endParaRPr kumimoji="0" lang="ar-SA" sz="9600" b="1" dirty="0">
              <a:solidFill>
                <a:srgbClr val="0000FF"/>
              </a:solidFill>
            </a:endParaRPr>
          </a:p>
        </p:txBody>
      </p:sp>
      <p:graphicFrame>
        <p:nvGraphicFramePr>
          <p:cNvPr id="68697" name="Group 89"/>
          <p:cNvGraphicFramePr>
            <a:graphicFrameLocks noGrp="1"/>
          </p:cNvGraphicFramePr>
          <p:nvPr/>
        </p:nvGraphicFramePr>
        <p:xfrm>
          <a:off x="611560" y="3054072"/>
          <a:ext cx="7271965" cy="2103120"/>
        </p:xfrm>
        <a:graphic>
          <a:graphicData uri="http://schemas.openxmlformats.org/drawingml/2006/table">
            <a:tbl>
              <a:tblPr rtl="1"/>
              <a:tblGrid>
                <a:gridCol w="7271965"/>
              </a:tblGrid>
              <a:tr h="431800">
                <a:tc>
                  <a:txBody>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   </a:t>
                      </a:r>
                      <a:r>
                        <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عدم وجود </a:t>
                      </a:r>
                      <a:r>
                        <a:rPr kumimoji="0" lang="ar-SA" sz="40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rPr>
                        <a:t>أهداف </a:t>
                      </a:r>
                      <a:r>
                        <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اولويات </a:t>
                      </a:r>
                      <a:endPar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en-US"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محاولة القيام بأمور كثيرة في وقت واحد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4000" b="1" i="0" u="none" strike="noStrike" cap="none" normalizeH="0" baseline="0" dirty="0" smtClean="0">
                          <a:ln>
                            <a:noFill/>
                          </a:ln>
                          <a:solidFill>
                            <a:schemeClr val="tx1"/>
                          </a:solidFill>
                          <a:effectLst/>
                          <a:latin typeface="Monotype Corsiva" pitchFamily="66" charset="0"/>
                          <a:cs typeface="Arial" charset="0"/>
                          <a:sym typeface="Wingdings 2" pitchFamily="18" charset="2"/>
                        </a:rPr>
                        <a:t>   تقديرات غير واقعية </a:t>
                      </a:r>
                      <a:r>
                        <a:rPr kumimoji="0" lang="ar-SA" sz="4000" b="1" i="0" u="none" strike="noStrike" cap="none" normalizeH="0" baseline="0" dirty="0" err="1" smtClean="0">
                          <a:ln>
                            <a:noFill/>
                          </a:ln>
                          <a:solidFill>
                            <a:schemeClr val="tx1"/>
                          </a:solidFill>
                          <a:effectLst/>
                          <a:latin typeface="Monotype Corsiva" pitchFamily="66" charset="0"/>
                          <a:cs typeface="Arial" charset="0"/>
                          <a:sym typeface="Wingdings 2" pitchFamily="18" charset="2"/>
                        </a:rPr>
                        <a:t>للوقت .</a:t>
                      </a:r>
                      <a:endParaRPr kumimoji="0" lang="ar-SA" sz="40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68610"/>
                                        </p:tgtEl>
                                        <p:attrNameLst>
                                          <p:attrName>style.visibility</p:attrName>
                                        </p:attrNameLst>
                                      </p:cBhvr>
                                      <p:to>
                                        <p:strVal val="visible"/>
                                      </p:to>
                                    </p:set>
                                    <p:anim to="" calcmode="lin" valueType="num">
                                      <p:cBhvr>
                                        <p:cTn id="7" dur="1" fill="hold"/>
                                        <p:tgtEl>
                                          <p:spTgt spid="68610"/>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8697"/>
                                        </p:tgtEl>
                                        <p:attrNameLst>
                                          <p:attrName>style.visibility</p:attrName>
                                        </p:attrNameLst>
                                      </p:cBhvr>
                                      <p:to>
                                        <p:strVal val="visible"/>
                                      </p:to>
                                    </p:set>
                                    <p:anim to="" calcmode="lin" valueType="num">
                                      <p:cBhvr>
                                        <p:cTn id="11" dur="1" fill="hold"/>
                                        <p:tgtEl>
                                          <p:spTgt spid="6869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2700338" y="476250"/>
            <a:ext cx="3830637" cy="1311275"/>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8000" b="1">
                <a:solidFill>
                  <a:srgbClr val="CC0000"/>
                </a:solidFill>
              </a:rPr>
              <a:t>في التنظيم </a:t>
            </a:r>
            <a:endParaRPr kumimoji="0" lang="ar-SA" sz="8000">
              <a:solidFill>
                <a:srgbClr val="CC0000"/>
              </a:solidFill>
            </a:endParaRPr>
          </a:p>
        </p:txBody>
      </p:sp>
      <p:graphicFrame>
        <p:nvGraphicFramePr>
          <p:cNvPr id="69684" name="Group 52"/>
          <p:cNvGraphicFramePr>
            <a:graphicFrameLocks noGrp="1"/>
          </p:cNvGraphicFramePr>
          <p:nvPr/>
        </p:nvGraphicFramePr>
        <p:xfrm>
          <a:off x="971550" y="1700213"/>
          <a:ext cx="7273925" cy="2072640"/>
        </p:xfrm>
        <a:graphic>
          <a:graphicData uri="http://schemas.openxmlformats.org/drawingml/2006/table">
            <a:tbl>
              <a:tblPr rtl="1"/>
              <a:tblGrid>
                <a:gridCol w="7273925"/>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عدم التنظيم الشخصي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ازدواجية الجهد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28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28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الاعمال الو رقية / الروتين / القراءة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معدات غير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ملائمة </a:t>
                      </a:r>
                      <a:r>
                        <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 التسهيلات المادية غير </a:t>
                      </a:r>
                      <a:r>
                        <a:rPr kumimoji="0" lang="ar-SA" sz="28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ملائمة .</a:t>
                      </a:r>
                      <a:endParaRPr kumimoji="0" lang="ar-SA" sz="28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graphicFrame>
        <p:nvGraphicFramePr>
          <p:cNvPr id="69689" name="Group 57"/>
          <p:cNvGraphicFramePr>
            <a:graphicFrameLocks noGrp="1"/>
          </p:cNvGraphicFramePr>
          <p:nvPr/>
        </p:nvGraphicFramePr>
        <p:xfrm>
          <a:off x="971550" y="3860800"/>
          <a:ext cx="7253288" cy="1920240"/>
        </p:xfrm>
        <a:graphic>
          <a:graphicData uri="http://schemas.openxmlformats.org/drawingml/2006/table">
            <a:tbl>
              <a:tblPr rtl="1"/>
              <a:tblGrid>
                <a:gridCol w="7253288"/>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خلط المسؤولية والسلطة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تعدد الرؤساء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نظام سيء </a:t>
                      </a:r>
                      <a:r>
                        <a:rPr kumimoji="0" lang="ar-SA" sz="3600" b="1" i="0" u="none" strike="noStrike" cap="none" normalizeH="0" baseline="0" dirty="0" err="1"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للملفات .</a:t>
                      </a:r>
                      <a:endPar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 to="" calcmode="lin" valueType="num">
                                      <p:cBhvr>
                                        <p:cTn id="7" dur="1" fill="hold"/>
                                        <p:tgtEl>
                                          <p:spTgt spid="69634">
                                            <p:txEl>
                                              <p:pRg st="0" end="0"/>
                                            </p:txEl>
                                          </p:spTgt>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9684"/>
                                        </p:tgtEl>
                                        <p:attrNameLst>
                                          <p:attrName>style.visibility</p:attrName>
                                        </p:attrNameLst>
                                      </p:cBhvr>
                                      <p:to>
                                        <p:strVal val="visible"/>
                                      </p:to>
                                    </p:set>
                                    <p:anim to="" calcmode="lin" valueType="num">
                                      <p:cBhvr>
                                        <p:cTn id="11" dur="1" fill="hold"/>
                                        <p:tgtEl>
                                          <p:spTgt spid="69684"/>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69689"/>
                                        </p:tgtEl>
                                        <p:attrNameLst>
                                          <p:attrName>style.visibility</p:attrName>
                                        </p:attrNameLst>
                                      </p:cBhvr>
                                      <p:to>
                                        <p:strVal val="visible"/>
                                      </p:to>
                                    </p:set>
                                    <p:anim to="" calcmode="lin" valueType="num">
                                      <p:cBhvr>
                                        <p:cTn id="15" dur="1" fill="hold"/>
                                        <p:tgtEl>
                                          <p:spTgt spid="6968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2555875" y="620713"/>
            <a:ext cx="3673475" cy="1098550"/>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6600" b="1">
                <a:solidFill>
                  <a:srgbClr val="00CC00"/>
                </a:solidFill>
              </a:rPr>
              <a:t>في التوظيف </a:t>
            </a:r>
          </a:p>
        </p:txBody>
      </p:sp>
      <p:graphicFrame>
        <p:nvGraphicFramePr>
          <p:cNvPr id="72757" name="Group 53"/>
          <p:cNvGraphicFramePr>
            <a:graphicFrameLocks noGrp="1"/>
          </p:cNvGraphicFramePr>
          <p:nvPr/>
        </p:nvGraphicFramePr>
        <p:xfrm>
          <a:off x="900113" y="1989138"/>
          <a:ext cx="7488237" cy="1493203"/>
        </p:xfrm>
        <a:graphic>
          <a:graphicData uri="http://schemas.openxmlformats.org/drawingml/2006/table">
            <a:tbl>
              <a:tblPr rtl="1"/>
              <a:tblGrid>
                <a:gridCol w="7488237"/>
              </a:tblGrid>
              <a:tr h="792163">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الزيادة او النقص في عدد الموظفين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668338">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40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الموظفون الاتكاليون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graphicFrame>
        <p:nvGraphicFramePr>
          <p:cNvPr id="72754" name="Group 50"/>
          <p:cNvGraphicFramePr>
            <a:graphicFrameLocks noGrp="1"/>
          </p:cNvGraphicFramePr>
          <p:nvPr/>
        </p:nvGraphicFramePr>
        <p:xfrm>
          <a:off x="900113" y="4076700"/>
          <a:ext cx="7488237" cy="1280160"/>
        </p:xfrm>
        <a:graphic>
          <a:graphicData uri="http://schemas.openxmlformats.org/drawingml/2006/table">
            <a:tbl>
              <a:tblPr rtl="1"/>
              <a:tblGrid>
                <a:gridCol w="7488237"/>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موظفون غير مدربين / غير أكفاء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en-US"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rPr>
                        <a:t> </a:t>
                      </a:r>
                      <a:r>
                        <a:rPr kumimoji="0" lang="ar-SA" sz="36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التغيب / التأخر / الاستقالات .</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2706"/>
                                        </p:tgtEl>
                                        <p:attrNameLst>
                                          <p:attrName>style.visibility</p:attrName>
                                        </p:attrNameLst>
                                      </p:cBhvr>
                                      <p:to>
                                        <p:strVal val="visible"/>
                                      </p:to>
                                    </p:set>
                                    <p:anim to="" calcmode="lin" valueType="num">
                                      <p:cBhvr>
                                        <p:cTn id="7" dur="1" fill="hold"/>
                                        <p:tgtEl>
                                          <p:spTgt spid="72706"/>
                                        </p:tgtEl>
                                        <p:attrNameLst>
                                          <p:attrName/>
                                        </p:attrNameLst>
                                      </p:cBhvr>
                                    </p:anim>
                                  </p:childTnLst>
                                </p:cTn>
                              </p:par>
                            </p:childTnLst>
                          </p:cTn>
                        </p:par>
                        <p:par>
                          <p:cTn id="8" fill="hold">
                            <p:stCondLst>
                              <p:cond delay="500"/>
                            </p:stCondLst>
                            <p:childTnLst>
                              <p:par>
                                <p:cTn id="9" presetID="24" presetClass="entr" presetSubtype="0" fill="hold" nodeType="afterEffect">
                                  <p:stCondLst>
                                    <p:cond delay="0"/>
                                  </p:stCondLst>
                                  <p:childTnLst>
                                    <p:set>
                                      <p:cBhvr>
                                        <p:cTn id="10" dur="1" fill="hold">
                                          <p:stCondLst>
                                            <p:cond delay="499"/>
                                          </p:stCondLst>
                                        </p:cTn>
                                        <p:tgtEl>
                                          <p:spTgt spid="72757"/>
                                        </p:tgtEl>
                                        <p:attrNameLst>
                                          <p:attrName>style.visibility</p:attrName>
                                        </p:attrNameLst>
                                      </p:cBhvr>
                                      <p:to>
                                        <p:strVal val="visible"/>
                                      </p:to>
                                    </p:set>
                                    <p:anim to="" calcmode="lin" valueType="num">
                                      <p:cBhvr>
                                        <p:cTn id="11" dur="1" fill="hold"/>
                                        <p:tgtEl>
                                          <p:spTgt spid="72757"/>
                                        </p:tgtEl>
                                        <p:attrNameLst>
                                          <p:attrName/>
                                        </p:attrNameLst>
                                      </p:cBhvr>
                                    </p:anim>
                                  </p:childTnLst>
                                </p:cTn>
                              </p:par>
                            </p:childTnLst>
                          </p:cTn>
                        </p:par>
                        <p:par>
                          <p:cTn id="12" fill="hold">
                            <p:stCondLst>
                              <p:cond delay="1000"/>
                            </p:stCondLst>
                            <p:childTnLst>
                              <p:par>
                                <p:cTn id="13" presetID="24" presetClass="entr" presetSubtype="0" fill="hold" nodeType="afterEffect">
                                  <p:stCondLst>
                                    <p:cond delay="0"/>
                                  </p:stCondLst>
                                  <p:childTnLst>
                                    <p:set>
                                      <p:cBhvr>
                                        <p:cTn id="14" dur="1" fill="hold">
                                          <p:stCondLst>
                                            <p:cond delay="499"/>
                                          </p:stCondLst>
                                        </p:cTn>
                                        <p:tgtEl>
                                          <p:spTgt spid="72754"/>
                                        </p:tgtEl>
                                        <p:attrNameLst>
                                          <p:attrName>style.visibility</p:attrName>
                                        </p:attrNameLst>
                                      </p:cBhvr>
                                      <p:to>
                                        <p:strVal val="visible"/>
                                      </p:to>
                                    </p:set>
                                    <p:anim to="" calcmode="lin" valueType="num">
                                      <p:cBhvr>
                                        <p:cTn id="15" dur="1" fill="hold"/>
                                        <p:tgtEl>
                                          <p:spTgt spid="7275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3487738" y="549275"/>
            <a:ext cx="2960687" cy="1006475"/>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6000">
                <a:solidFill>
                  <a:schemeClr val="accent1"/>
                </a:solidFill>
              </a:rPr>
              <a:t>في التوجيه </a:t>
            </a:r>
          </a:p>
        </p:txBody>
      </p:sp>
      <p:graphicFrame>
        <p:nvGraphicFramePr>
          <p:cNvPr id="71733" name="Group 53"/>
          <p:cNvGraphicFramePr>
            <a:graphicFrameLocks noGrp="1"/>
          </p:cNvGraphicFramePr>
          <p:nvPr/>
        </p:nvGraphicFramePr>
        <p:xfrm>
          <a:off x="1116013" y="2997200"/>
          <a:ext cx="6986587" cy="2377440"/>
        </p:xfrm>
        <a:graphic>
          <a:graphicData uri="http://schemas.openxmlformats.org/drawingml/2006/table">
            <a:tbl>
              <a:tblPr rtl="1"/>
              <a:tblGrid>
                <a:gridCol w="6986587"/>
              </a:tblGrid>
              <a:tr h="168275">
                <a:tc>
                  <a:txBody>
                    <a:bodyPr/>
                    <a:lstStyle/>
                    <a:p>
                      <a:pPr marL="0" marR="0" lvl="0" indent="0" algn="justLow" defTabSz="914400" rtl="1" eaLnBrk="1" fontAlgn="base" latinLnBrk="0" hangingPunct="1">
                        <a:lnSpc>
                          <a:spcPct val="100000"/>
                        </a:lnSpc>
                        <a:spcBef>
                          <a:spcPct val="0"/>
                        </a:spcBef>
                        <a:spcAft>
                          <a:spcPct val="0"/>
                        </a:spcAft>
                        <a:buClrTx/>
                        <a:buSzTx/>
                        <a:buFont typeface="Wingdings 2" pitchFamily="18" charset="2"/>
                        <a:buChar char=""/>
                        <a:tabLst>
                          <a:tab pos="201613" algn="l"/>
                        </a:tabLst>
                      </a:pPr>
                      <a:r>
                        <a:rPr kumimoji="0" lang="ar-SA"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rPr>
                        <a:t>التفويض غير الفعال </a:t>
                      </a:r>
                    </a:p>
                    <a:p>
                      <a:pPr marL="0" marR="0" lvl="0" indent="0" algn="justLow" defTabSz="914400" rtl="1" eaLnBrk="1" fontAlgn="base" latinLnBrk="0" hangingPunct="1">
                        <a:lnSpc>
                          <a:spcPct val="100000"/>
                        </a:lnSpc>
                        <a:spcBef>
                          <a:spcPct val="0"/>
                        </a:spcBef>
                        <a:spcAft>
                          <a:spcPct val="0"/>
                        </a:spcAft>
                        <a:buClrTx/>
                        <a:buSzTx/>
                        <a:buFont typeface="Wingdings 2" pitchFamily="18" charset="2"/>
                        <a:buChar char=""/>
                        <a:tabLst>
                          <a:tab pos="201613" algn="l"/>
                        </a:tabLst>
                      </a:pPr>
                      <a:r>
                        <a:rPr kumimoji="0" lang="ar-SA"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rPr>
                        <a:t> الاشتراك في تفاصيل روتينية .</a:t>
                      </a:r>
                      <a:endParaRPr kumimoji="0" lang="ar-SA"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sym typeface="Wingdings 2" pitchFamily="18" charset="2"/>
                        </a:rPr>
                        <a:t></a:t>
                      </a:r>
                      <a:r>
                        <a:rPr kumimoji="0" lang="ar-SA"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rPr>
                        <a:t> نقص في التنسيق / وفي العمل .</a:t>
                      </a:r>
                      <a:endParaRPr kumimoji="0" lang="ar-SA" sz="4800" b="0" i="0" u="none" strike="noStrike" cap="none" normalizeH="0" baseline="0" smtClean="0">
                        <a:ln>
                          <a:noFill/>
                        </a:ln>
                        <a:solidFill>
                          <a:schemeClr val="accent2"/>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graphicFrame>
        <p:nvGraphicFramePr>
          <p:cNvPr id="71719" name="Group 39"/>
          <p:cNvGraphicFramePr>
            <a:graphicFrameLocks noGrp="1"/>
          </p:cNvGraphicFramePr>
          <p:nvPr/>
        </p:nvGraphicFramePr>
        <p:xfrm>
          <a:off x="1042988" y="1773238"/>
          <a:ext cx="7056437" cy="914400"/>
        </p:xfrm>
        <a:graphic>
          <a:graphicData uri="http://schemas.openxmlformats.org/drawingml/2006/table">
            <a:tbl>
              <a:tblPr rtl="1"/>
              <a:tblGrid>
                <a:gridCol w="7056437"/>
              </a:tblGrid>
              <a:tr h="384175">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5400" b="0" i="0" u="none" strike="noStrike" cap="none" normalizeH="0" baseline="0" smtClean="0">
                          <a:ln>
                            <a:noFill/>
                          </a:ln>
                          <a:solidFill>
                            <a:srgbClr val="CC0000"/>
                          </a:solidFill>
                          <a:effectLst/>
                          <a:latin typeface="Times New Roman" pitchFamily="18" charset="0"/>
                          <a:ea typeface="Times New Roman" pitchFamily="18" charset="0"/>
                          <a:cs typeface="Simplified Arabic" pitchFamily="2" charset="-78"/>
                          <a:sym typeface="Wingdings 2" pitchFamily="18" charset="2"/>
                        </a:rPr>
                        <a:t></a:t>
                      </a:r>
                      <a:r>
                        <a:rPr kumimoji="0" lang="ar-SA" sz="5400" b="0" i="0" u="none" strike="noStrike" cap="none" normalizeH="0" baseline="0" smtClean="0">
                          <a:ln>
                            <a:noFill/>
                          </a:ln>
                          <a:solidFill>
                            <a:srgbClr val="CC0000"/>
                          </a:solidFill>
                          <a:effectLst/>
                          <a:latin typeface="Times New Roman" pitchFamily="18" charset="0"/>
                          <a:ea typeface="Times New Roman" pitchFamily="18" charset="0"/>
                          <a:cs typeface="Simplified Arabic" pitchFamily="2" charset="-78"/>
                        </a:rPr>
                        <a:t> نقص الدافع / اللامبالاة .</a:t>
                      </a:r>
                      <a:endParaRPr kumimoji="0" lang="ar-SA" sz="5400" b="0" i="0" u="none" strike="noStrike" cap="none" normalizeH="0" baseline="0" smtClean="0">
                        <a:ln>
                          <a:noFill/>
                        </a:ln>
                        <a:solidFill>
                          <a:srgbClr val="CC0000"/>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71682"/>
                                        </p:tgtEl>
                                        <p:attrNameLst>
                                          <p:attrName>style.visibility</p:attrName>
                                        </p:attrNameLst>
                                      </p:cBhvr>
                                      <p:to>
                                        <p:strVal val="visible"/>
                                      </p:to>
                                    </p:set>
                                    <p:anim to="" calcmode="lin" valueType="num">
                                      <p:cBhvr>
                                        <p:cTn id="7" dur="1" fill="hold"/>
                                        <p:tgtEl>
                                          <p:spTgt spid="71682"/>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71719"/>
                                        </p:tgtEl>
                                        <p:attrNameLst>
                                          <p:attrName>style.visibility</p:attrName>
                                        </p:attrNameLst>
                                      </p:cBhvr>
                                      <p:to>
                                        <p:strVal val="visible"/>
                                      </p:to>
                                    </p:set>
                                    <p:anim to="" calcmode="lin" valueType="num">
                                      <p:cBhvr>
                                        <p:cTn id="11" dur="1" fill="hold"/>
                                        <p:tgtEl>
                                          <p:spTgt spid="71719"/>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71733"/>
                                        </p:tgtEl>
                                        <p:attrNameLst>
                                          <p:attrName>style.visibility</p:attrName>
                                        </p:attrNameLst>
                                      </p:cBhvr>
                                      <p:to>
                                        <p:strVal val="visible"/>
                                      </p:to>
                                    </p:set>
                                    <p:anim to="" calcmode="lin" valueType="num">
                                      <p:cBhvr>
                                        <p:cTn id="15" dur="1" fill="hold"/>
                                        <p:tgtEl>
                                          <p:spTgt spid="7173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2916238" y="476250"/>
            <a:ext cx="3811587" cy="823913"/>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4800" b="1" dirty="0">
                <a:solidFill>
                  <a:srgbClr val="CC0000"/>
                </a:solidFill>
              </a:rPr>
              <a:t>في صنع القرارات </a:t>
            </a:r>
          </a:p>
        </p:txBody>
      </p:sp>
      <p:graphicFrame>
        <p:nvGraphicFramePr>
          <p:cNvPr id="70705" name="Group 49"/>
          <p:cNvGraphicFramePr>
            <a:graphicFrameLocks noGrp="1"/>
          </p:cNvGraphicFramePr>
          <p:nvPr/>
        </p:nvGraphicFramePr>
        <p:xfrm>
          <a:off x="1763713" y="3429000"/>
          <a:ext cx="6121400" cy="1828800"/>
        </p:xfrm>
        <a:graphic>
          <a:graphicData uri="http://schemas.openxmlformats.org/drawingml/2006/table">
            <a:tbl>
              <a:tblPr rtl="1"/>
              <a:tblGrid>
                <a:gridCol w="6121400"/>
              </a:tblGrid>
              <a:tr h="336550">
                <a:tc>
                  <a:txBody>
                    <a:bodyPr/>
                    <a:lstStyle/>
                    <a:p>
                      <a:pPr marL="0" marR="0" lvl="0" indent="0" algn="justLow" defTabSz="914400" rtl="1" eaLnBrk="1" fontAlgn="base" latinLnBrk="0" hangingPunct="1">
                        <a:lnSpc>
                          <a:spcPct val="100000"/>
                        </a:lnSpc>
                        <a:spcBef>
                          <a:spcPct val="0"/>
                        </a:spcBef>
                        <a:spcAft>
                          <a:spcPct val="0"/>
                        </a:spcAft>
                        <a:buClrTx/>
                        <a:buSzTx/>
                        <a:buFont typeface="Wingdings 2" pitchFamily="18" charset="2"/>
                        <a:buChar char=""/>
                        <a:tabLst/>
                      </a:pPr>
                      <a:r>
                        <a:rPr kumimoji="0" lang="ar-SA" sz="5400" b="0" i="0" u="none" strike="noStrike" cap="none" normalizeH="0" baseline="0" smtClean="0">
                          <a:ln>
                            <a:noFill/>
                          </a:ln>
                          <a:solidFill>
                            <a:srgbClr val="00CC00"/>
                          </a:solidFill>
                          <a:effectLst/>
                          <a:latin typeface="Times New Roman" pitchFamily="18" charset="0"/>
                          <a:ea typeface="Times New Roman" pitchFamily="18" charset="0"/>
                          <a:cs typeface="Simplified Arabic" pitchFamily="2" charset="-78"/>
                        </a:rPr>
                        <a:t>التأجيل  -  التردد </a:t>
                      </a:r>
                      <a:endParaRPr kumimoji="0" lang="ar-SA" sz="5400" b="0" i="0" u="none" strike="noStrike" cap="none" normalizeH="0" baseline="0" smtClean="0">
                        <a:ln>
                          <a:noFill/>
                        </a:ln>
                        <a:solidFill>
                          <a:srgbClr val="00CC00"/>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887413">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5400" b="0" i="0" u="none" strike="noStrike" cap="none" normalizeH="0" baseline="0" smtClean="0">
                          <a:ln>
                            <a:noFill/>
                          </a:ln>
                          <a:solidFill>
                            <a:srgbClr val="00CC00"/>
                          </a:solidFill>
                          <a:effectLst/>
                          <a:latin typeface="Times New Roman" pitchFamily="18" charset="0"/>
                          <a:ea typeface="Times New Roman" pitchFamily="18" charset="0"/>
                          <a:cs typeface="Simplified Arabic" pitchFamily="2" charset="-78"/>
                          <a:sym typeface="Wingdings 2" pitchFamily="18" charset="2"/>
                        </a:rPr>
                        <a:t></a:t>
                      </a:r>
                      <a:r>
                        <a:rPr kumimoji="0" lang="ar-SA" sz="5400" b="0" i="0" u="none" strike="noStrike" cap="none" normalizeH="0" baseline="0" smtClean="0">
                          <a:ln>
                            <a:noFill/>
                          </a:ln>
                          <a:solidFill>
                            <a:srgbClr val="00CC00"/>
                          </a:solidFill>
                          <a:effectLst/>
                          <a:latin typeface="Times New Roman" pitchFamily="18" charset="0"/>
                          <a:ea typeface="Times New Roman" pitchFamily="18" charset="0"/>
                          <a:cs typeface="Simplified Arabic" pitchFamily="2" charset="-78"/>
                        </a:rPr>
                        <a:t> قرارات سريعة .</a:t>
                      </a:r>
                      <a:endParaRPr kumimoji="0" lang="ar-SA" sz="5400" b="0" i="0" u="none" strike="noStrike" cap="none" normalizeH="0" baseline="0" smtClean="0">
                        <a:ln>
                          <a:noFill/>
                        </a:ln>
                        <a:solidFill>
                          <a:srgbClr val="00CC00"/>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graphicFrame>
        <p:nvGraphicFramePr>
          <p:cNvPr id="70689" name="Group 33"/>
          <p:cNvGraphicFramePr>
            <a:graphicFrameLocks noGrp="1"/>
          </p:cNvGraphicFramePr>
          <p:nvPr/>
        </p:nvGraphicFramePr>
        <p:xfrm>
          <a:off x="1763713" y="1916113"/>
          <a:ext cx="6102350" cy="640080"/>
        </p:xfrm>
        <a:graphic>
          <a:graphicData uri="http://schemas.openxmlformats.org/drawingml/2006/table">
            <a:tbl>
              <a:tblPr rtl="1"/>
              <a:tblGrid>
                <a:gridCol w="6102350"/>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FF"/>
                          </a:solidFill>
                          <a:effectLst/>
                          <a:latin typeface="Times New Roman" pitchFamily="18" charset="0"/>
                          <a:ea typeface="Times New Roman" pitchFamily="18" charset="0"/>
                          <a:cs typeface="Simplified Arabic" pitchFamily="2" charset="-78"/>
                          <a:sym typeface="Wingdings 2" pitchFamily="18" charset="2"/>
                        </a:rPr>
                        <a:t></a:t>
                      </a:r>
                      <a:r>
                        <a:rPr kumimoji="0" lang="ar-SA" sz="3600" b="1" i="0" u="none" strike="noStrike" cap="none" normalizeH="0" baseline="0" smtClean="0">
                          <a:ln>
                            <a:noFill/>
                          </a:ln>
                          <a:solidFill>
                            <a:srgbClr val="0000FF"/>
                          </a:solidFill>
                          <a:effectLst/>
                          <a:latin typeface="Times New Roman" pitchFamily="18" charset="0"/>
                          <a:ea typeface="Times New Roman" pitchFamily="18" charset="0"/>
                          <a:cs typeface="Simplified Arabic" pitchFamily="2" charset="-78"/>
                        </a:rPr>
                        <a:t> طلب الحصول على كل المعلومات .</a:t>
                      </a:r>
                      <a:endParaRPr kumimoji="0" lang="ar-SA" sz="3600" b="1" i="0" u="none" strike="noStrike" cap="none" normalizeH="0" baseline="0" smtClean="0">
                        <a:ln>
                          <a:noFill/>
                        </a:ln>
                        <a:solidFill>
                          <a:srgbClr val="0000FF"/>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0658"/>
                                        </p:tgtEl>
                                        <p:attrNameLst>
                                          <p:attrName>style.visibility</p:attrName>
                                        </p:attrNameLst>
                                      </p:cBhvr>
                                      <p:to>
                                        <p:strVal val="visible"/>
                                      </p:to>
                                    </p:set>
                                    <p:anim to="" calcmode="lin" valueType="num">
                                      <p:cBhvr>
                                        <p:cTn id="7" dur="1" fill="hold"/>
                                        <p:tgtEl>
                                          <p:spTgt spid="70658"/>
                                        </p:tgtEl>
                                        <p:attrNameLst>
                                          <p:attrName/>
                                        </p:attrNameLst>
                                      </p:cBhvr>
                                    </p:anim>
                                  </p:childTnLst>
                                </p:cTn>
                              </p:par>
                            </p:childTnLst>
                          </p:cTn>
                        </p:par>
                        <p:par>
                          <p:cTn id="8" fill="hold">
                            <p:stCondLst>
                              <p:cond delay="500"/>
                            </p:stCondLst>
                            <p:childTnLst>
                              <p:par>
                                <p:cTn id="9" presetID="24" presetClass="entr" presetSubtype="0" fill="hold" nodeType="afterEffect">
                                  <p:stCondLst>
                                    <p:cond delay="0"/>
                                  </p:stCondLst>
                                  <p:childTnLst>
                                    <p:set>
                                      <p:cBhvr>
                                        <p:cTn id="10" dur="1" fill="hold">
                                          <p:stCondLst>
                                            <p:cond delay="499"/>
                                          </p:stCondLst>
                                        </p:cTn>
                                        <p:tgtEl>
                                          <p:spTgt spid="70689"/>
                                        </p:tgtEl>
                                        <p:attrNameLst>
                                          <p:attrName>style.visibility</p:attrName>
                                        </p:attrNameLst>
                                      </p:cBhvr>
                                      <p:to>
                                        <p:strVal val="visible"/>
                                      </p:to>
                                    </p:set>
                                    <p:anim to="" calcmode="lin" valueType="num">
                                      <p:cBhvr>
                                        <p:cTn id="11" dur="1" fill="hold"/>
                                        <p:tgtEl>
                                          <p:spTgt spid="70689"/>
                                        </p:tgtEl>
                                        <p:attrNameLst>
                                          <p:attrName/>
                                        </p:attrNameLst>
                                      </p:cBhvr>
                                    </p:anim>
                                  </p:childTnLst>
                                </p:cTn>
                              </p:par>
                            </p:childTnLst>
                          </p:cTn>
                        </p:par>
                        <p:par>
                          <p:cTn id="12" fill="hold">
                            <p:stCondLst>
                              <p:cond delay="1000"/>
                            </p:stCondLst>
                            <p:childTnLst>
                              <p:par>
                                <p:cTn id="13" presetID="24" presetClass="entr" presetSubtype="0" fill="hold" nodeType="afterEffect">
                                  <p:stCondLst>
                                    <p:cond delay="0"/>
                                  </p:stCondLst>
                                  <p:childTnLst>
                                    <p:set>
                                      <p:cBhvr>
                                        <p:cTn id="14" dur="1" fill="hold">
                                          <p:stCondLst>
                                            <p:cond delay="499"/>
                                          </p:stCondLst>
                                        </p:cTn>
                                        <p:tgtEl>
                                          <p:spTgt spid="70705"/>
                                        </p:tgtEl>
                                        <p:attrNameLst>
                                          <p:attrName>style.visibility</p:attrName>
                                        </p:attrNameLst>
                                      </p:cBhvr>
                                      <p:to>
                                        <p:strVal val="visible"/>
                                      </p:to>
                                    </p:set>
                                    <p:anim to="" calcmode="lin" valueType="num">
                                      <p:cBhvr>
                                        <p:cTn id="15" dur="1" fill="hold"/>
                                        <p:tgtEl>
                                          <p:spTgt spid="7070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2511425" y="466725"/>
            <a:ext cx="2960688" cy="823913"/>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4800" b="1" dirty="0">
                <a:solidFill>
                  <a:srgbClr val="0000FF"/>
                </a:solidFill>
              </a:rPr>
              <a:t>في الاتصالات </a:t>
            </a:r>
          </a:p>
        </p:txBody>
      </p:sp>
      <p:graphicFrame>
        <p:nvGraphicFramePr>
          <p:cNvPr id="74789" name="Group 37"/>
          <p:cNvGraphicFramePr>
            <a:graphicFrameLocks noGrp="1"/>
          </p:cNvGraphicFramePr>
          <p:nvPr/>
        </p:nvGraphicFramePr>
        <p:xfrm>
          <a:off x="971550" y="1628775"/>
          <a:ext cx="7202488" cy="762000"/>
        </p:xfrm>
        <a:graphic>
          <a:graphicData uri="http://schemas.openxmlformats.org/drawingml/2006/table">
            <a:tbl>
              <a:tblPr rtl="1"/>
              <a:tblGrid>
                <a:gridCol w="7202488"/>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الاتصالات الكثيرة الزائدة .</a:t>
                      </a:r>
                      <a:endPar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graphicFrame>
        <p:nvGraphicFramePr>
          <p:cNvPr id="74797" name="Group 45"/>
          <p:cNvGraphicFramePr>
            <a:graphicFrameLocks noGrp="1"/>
          </p:cNvGraphicFramePr>
          <p:nvPr/>
        </p:nvGraphicFramePr>
        <p:xfrm>
          <a:off x="1042988" y="3284538"/>
          <a:ext cx="7234237" cy="2194560"/>
        </p:xfrm>
        <a:graphic>
          <a:graphicData uri="http://schemas.openxmlformats.org/drawingml/2006/table">
            <a:tbl>
              <a:tblPr rtl="1"/>
              <a:tblGrid>
                <a:gridCol w="7234237"/>
              </a:tblGrid>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عدم وضوح أو فقدان الاتصالات والإرشادات </a:t>
                      </a:r>
                      <a:endPar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rPr>
                        <a:t></a:t>
                      </a:r>
                      <a:r>
                        <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rPr>
                        <a:t> عدم الاتصالات.</a:t>
                      </a:r>
                      <a:endParaRPr kumimoji="0" lang="ar-SA" sz="44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2" charset="-78"/>
                        <a:sym typeface="Wingdings 2" pitchFamily="18" charset="2"/>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 to="" calcmode="lin" valueType="num">
                                      <p:cBhvr>
                                        <p:cTn id="7" dur="1" fill="hold"/>
                                        <p:tgtEl>
                                          <p:spTgt spid="74754">
                                            <p:txEl>
                                              <p:pRg st="0" end="0"/>
                                            </p:txEl>
                                          </p:spTgt>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74789"/>
                                        </p:tgtEl>
                                        <p:attrNameLst>
                                          <p:attrName>style.visibility</p:attrName>
                                        </p:attrNameLst>
                                      </p:cBhvr>
                                      <p:to>
                                        <p:strVal val="visible"/>
                                      </p:to>
                                    </p:set>
                                    <p:anim to="" calcmode="lin" valueType="num">
                                      <p:cBhvr>
                                        <p:cTn id="11" dur="1" fill="hold"/>
                                        <p:tgtEl>
                                          <p:spTgt spid="74789"/>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74797"/>
                                        </p:tgtEl>
                                        <p:attrNameLst>
                                          <p:attrName>style.visibility</p:attrName>
                                        </p:attrNameLst>
                                      </p:cBhvr>
                                      <p:to>
                                        <p:strVal val="visible"/>
                                      </p:to>
                                    </p:set>
                                    <p:anim to="" calcmode="lin" valueType="num">
                                      <p:cBhvr>
                                        <p:cTn id="15" dur="1" fill="hold"/>
                                        <p:tgtEl>
                                          <p:spTgt spid="7479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692275" y="476250"/>
            <a:ext cx="6135688" cy="823913"/>
          </a:xfrm>
          <a:prstGeom prst="rect">
            <a:avLst/>
          </a:prstGeom>
          <a:noFill/>
          <a:ln w="12700" cap="sq">
            <a:noFill/>
            <a:miter lim="800000"/>
            <a:headEnd type="none" w="sm" len="sm"/>
            <a:tailEnd type="none" w="sm" len="sm"/>
          </a:ln>
          <a:effectLst/>
        </p:spPr>
        <p:txBody>
          <a:bodyPr wrap="none" anchor="ctr">
            <a:spAutoFit/>
          </a:bodyPr>
          <a:lstStyle/>
          <a:p>
            <a:pPr algn="justLow"/>
            <a:r>
              <a:rPr kumimoji="0" lang="ar-SA" sz="4800" b="1">
                <a:solidFill>
                  <a:srgbClr val="CC0000"/>
                </a:solidFill>
              </a:rPr>
              <a:t>أمور تساعدك على تنظيم وقتك</a:t>
            </a:r>
          </a:p>
        </p:txBody>
      </p:sp>
      <p:sp>
        <p:nvSpPr>
          <p:cNvPr id="28708" name="Rectangle 36"/>
          <p:cNvSpPr>
            <a:spLocks noChangeArrowheads="1"/>
          </p:cNvSpPr>
          <p:nvPr/>
        </p:nvSpPr>
        <p:spPr bwMode="auto">
          <a:xfrm>
            <a:off x="0" y="1001713"/>
            <a:ext cx="9144000" cy="0"/>
          </a:xfrm>
          <a:prstGeom prst="rect">
            <a:avLst/>
          </a:prstGeom>
          <a:noFill/>
          <a:ln w="12700" cap="sq">
            <a:noFill/>
            <a:miter lim="800000"/>
            <a:headEnd type="none" w="sm" len="sm"/>
            <a:tailEnd type="none" w="sm" len="sm"/>
          </a:ln>
          <a:effectLst/>
        </p:spPr>
        <p:txBody>
          <a:bodyPr wrap="none" anchor="ctr">
            <a:spAutoFit/>
          </a:bodyPr>
          <a:lstStyle/>
          <a:p>
            <a:endParaRPr kumimoji="0" lang="en-US" sz="1800">
              <a:latin typeface="Arial" charset="0"/>
            </a:endParaRPr>
          </a:p>
        </p:txBody>
      </p:sp>
      <p:grpSp>
        <p:nvGrpSpPr>
          <p:cNvPr id="28675" name="Group 3"/>
          <p:cNvGrpSpPr>
            <a:grpSpLocks/>
          </p:cNvGrpSpPr>
          <p:nvPr/>
        </p:nvGrpSpPr>
        <p:grpSpPr bwMode="auto">
          <a:xfrm>
            <a:off x="2268538" y="1341438"/>
            <a:ext cx="5121275" cy="4784725"/>
            <a:chOff x="2160" y="5616"/>
            <a:chExt cx="8064" cy="7535"/>
          </a:xfrm>
        </p:grpSpPr>
        <p:sp>
          <p:nvSpPr>
            <p:cNvPr id="28707" name="AutoShape 35"/>
            <p:cNvSpPr>
              <a:spLocks noChangeArrowheads="1"/>
            </p:cNvSpPr>
            <p:nvPr/>
          </p:nvSpPr>
          <p:spPr bwMode="auto">
            <a:xfrm>
              <a:off x="4320" y="8064"/>
              <a:ext cx="3312" cy="2592"/>
            </a:xfrm>
            <a:prstGeom prst="octagon">
              <a:avLst>
                <a:gd name="adj" fmla="val 29287"/>
              </a:avLst>
            </a:prstGeom>
            <a:solidFill>
              <a:srgbClr val="FFFFFF"/>
            </a:solidFill>
            <a:ln w="57150" cmpd="thinThick">
              <a:solidFill>
                <a:srgbClr val="000000"/>
              </a:solidFill>
              <a:miter lim="800000"/>
              <a:headEnd/>
              <a:tailEnd/>
            </a:ln>
          </p:spPr>
          <p:txBody>
            <a:bodyPr/>
            <a:lstStyle/>
            <a:p>
              <a:endParaRPr lang="ar-SA"/>
            </a:p>
          </p:txBody>
        </p:sp>
        <p:sp>
          <p:nvSpPr>
            <p:cNvPr id="28706" name="Text Box 34"/>
            <p:cNvSpPr txBox="1">
              <a:spLocks noChangeArrowheads="1"/>
            </p:cNvSpPr>
            <p:nvPr/>
          </p:nvSpPr>
          <p:spPr bwMode="auto">
            <a:xfrm>
              <a:off x="4464" y="5616"/>
              <a:ext cx="3024" cy="720"/>
            </a:xfrm>
            <a:prstGeom prst="rect">
              <a:avLst/>
            </a:prstGeom>
            <a:solidFill>
              <a:srgbClr val="FFFFFF"/>
            </a:solidFill>
            <a:ln w="38100" cmpd="dbl">
              <a:solidFill>
                <a:srgbClr val="000000"/>
              </a:solidFill>
              <a:miter lim="800000"/>
              <a:headEnd/>
              <a:tailEnd/>
            </a:ln>
          </p:spPr>
          <p:txBody>
            <a:bodyPr/>
            <a:lstStyle/>
            <a:p>
              <a:endParaRPr lang="ar-SA"/>
            </a:p>
          </p:txBody>
        </p:sp>
        <p:sp>
          <p:nvSpPr>
            <p:cNvPr id="28705" name="Text Box 33"/>
            <p:cNvSpPr txBox="1">
              <a:spLocks noChangeArrowheads="1"/>
            </p:cNvSpPr>
            <p:nvPr/>
          </p:nvSpPr>
          <p:spPr bwMode="auto">
            <a:xfrm>
              <a:off x="4464" y="12384"/>
              <a:ext cx="3024" cy="720"/>
            </a:xfrm>
            <a:prstGeom prst="rect">
              <a:avLst/>
            </a:prstGeom>
            <a:solidFill>
              <a:srgbClr val="FFFFFF"/>
            </a:solidFill>
            <a:ln w="57150" cmpd="thinThick">
              <a:solidFill>
                <a:srgbClr val="000000"/>
              </a:solidFill>
              <a:miter lim="800000"/>
              <a:headEnd/>
              <a:tailEnd/>
            </a:ln>
          </p:spPr>
          <p:txBody>
            <a:bodyPr/>
            <a:lstStyle/>
            <a:p>
              <a:endParaRPr lang="ar-SA"/>
            </a:p>
          </p:txBody>
        </p:sp>
        <p:sp>
          <p:nvSpPr>
            <p:cNvPr id="28704" name="Rectangle 32"/>
            <p:cNvSpPr>
              <a:spLocks noChangeArrowheads="1"/>
            </p:cNvSpPr>
            <p:nvPr/>
          </p:nvSpPr>
          <p:spPr bwMode="auto">
            <a:xfrm rot="3274969">
              <a:off x="7848" y="7416"/>
              <a:ext cx="2880" cy="720"/>
            </a:xfrm>
            <a:prstGeom prst="rect">
              <a:avLst/>
            </a:prstGeom>
            <a:solidFill>
              <a:srgbClr val="FFFFFF"/>
            </a:solidFill>
            <a:ln w="38100" cmpd="dbl">
              <a:solidFill>
                <a:srgbClr val="000000"/>
              </a:solidFill>
              <a:miter lim="800000"/>
              <a:headEnd/>
              <a:tailEnd/>
            </a:ln>
          </p:spPr>
          <p:txBody>
            <a:bodyPr/>
            <a:lstStyle/>
            <a:p>
              <a:endParaRPr lang="ar-SA"/>
            </a:p>
          </p:txBody>
        </p:sp>
        <p:sp>
          <p:nvSpPr>
            <p:cNvPr id="28703" name="Rectangle 31"/>
            <p:cNvSpPr>
              <a:spLocks noChangeArrowheads="1"/>
            </p:cNvSpPr>
            <p:nvPr/>
          </p:nvSpPr>
          <p:spPr bwMode="auto">
            <a:xfrm rot="-3389387">
              <a:off x="1224" y="7272"/>
              <a:ext cx="2880" cy="720"/>
            </a:xfrm>
            <a:prstGeom prst="rect">
              <a:avLst/>
            </a:prstGeom>
            <a:solidFill>
              <a:srgbClr val="FFFFFF"/>
            </a:solidFill>
            <a:ln w="38100" cmpd="dbl">
              <a:solidFill>
                <a:srgbClr val="000000"/>
              </a:solidFill>
              <a:miter lim="800000"/>
              <a:headEnd/>
              <a:tailEnd/>
            </a:ln>
          </p:spPr>
          <p:txBody>
            <a:bodyPr/>
            <a:lstStyle/>
            <a:p>
              <a:endParaRPr lang="ar-SA"/>
            </a:p>
          </p:txBody>
        </p:sp>
        <p:sp>
          <p:nvSpPr>
            <p:cNvPr id="28702" name="Rectangle 30"/>
            <p:cNvSpPr>
              <a:spLocks noChangeArrowheads="1"/>
            </p:cNvSpPr>
            <p:nvPr/>
          </p:nvSpPr>
          <p:spPr bwMode="auto">
            <a:xfrm rot="-3170912">
              <a:off x="7704" y="11160"/>
              <a:ext cx="2880" cy="720"/>
            </a:xfrm>
            <a:prstGeom prst="rect">
              <a:avLst/>
            </a:prstGeom>
            <a:solidFill>
              <a:srgbClr val="FFFFFF"/>
            </a:solidFill>
            <a:ln w="38100" cmpd="dbl">
              <a:solidFill>
                <a:srgbClr val="000000"/>
              </a:solidFill>
              <a:miter lim="800000"/>
              <a:headEnd/>
              <a:tailEnd/>
            </a:ln>
          </p:spPr>
          <p:txBody>
            <a:bodyPr/>
            <a:lstStyle/>
            <a:p>
              <a:endParaRPr lang="ar-SA"/>
            </a:p>
          </p:txBody>
        </p:sp>
        <p:sp>
          <p:nvSpPr>
            <p:cNvPr id="28701" name="Rectangle 29"/>
            <p:cNvSpPr>
              <a:spLocks noChangeArrowheads="1"/>
            </p:cNvSpPr>
            <p:nvPr/>
          </p:nvSpPr>
          <p:spPr bwMode="auto">
            <a:xfrm rot="3220749">
              <a:off x="1224" y="11160"/>
              <a:ext cx="2880" cy="720"/>
            </a:xfrm>
            <a:prstGeom prst="rect">
              <a:avLst/>
            </a:prstGeom>
            <a:solidFill>
              <a:srgbClr val="FFFFFF"/>
            </a:solidFill>
            <a:ln w="38100" cmpd="dbl">
              <a:solidFill>
                <a:srgbClr val="000000"/>
              </a:solidFill>
              <a:miter lim="800000"/>
              <a:headEnd/>
              <a:tailEnd/>
            </a:ln>
          </p:spPr>
          <p:txBody>
            <a:bodyPr/>
            <a:lstStyle/>
            <a:p>
              <a:endParaRPr lang="ar-SA"/>
            </a:p>
          </p:txBody>
        </p:sp>
        <p:sp>
          <p:nvSpPr>
            <p:cNvPr id="28700" name="Text Box 28"/>
            <p:cNvSpPr txBox="1">
              <a:spLocks noChangeArrowheads="1"/>
            </p:cNvSpPr>
            <p:nvPr/>
          </p:nvSpPr>
          <p:spPr bwMode="auto">
            <a:xfrm>
              <a:off x="5613" y="6336"/>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9" name="Text Box 27"/>
            <p:cNvSpPr txBox="1">
              <a:spLocks noChangeArrowheads="1"/>
            </p:cNvSpPr>
            <p:nvPr/>
          </p:nvSpPr>
          <p:spPr bwMode="auto">
            <a:xfrm>
              <a:off x="5616" y="11808"/>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8" name="Rectangle 26"/>
            <p:cNvSpPr>
              <a:spLocks noChangeArrowheads="1"/>
            </p:cNvSpPr>
            <p:nvPr/>
          </p:nvSpPr>
          <p:spPr bwMode="auto">
            <a:xfrm rot="-18367632">
              <a:off x="2664" y="10728"/>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7" name="Rectangle 25"/>
            <p:cNvSpPr>
              <a:spLocks noChangeArrowheads="1"/>
            </p:cNvSpPr>
            <p:nvPr/>
          </p:nvSpPr>
          <p:spPr bwMode="auto">
            <a:xfrm rot="-13920054">
              <a:off x="8424" y="10728"/>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6" name="Rectangle 24"/>
            <p:cNvSpPr>
              <a:spLocks noChangeArrowheads="1"/>
            </p:cNvSpPr>
            <p:nvPr/>
          </p:nvSpPr>
          <p:spPr bwMode="auto">
            <a:xfrm rot="-18367632">
              <a:off x="8424" y="7704"/>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5" name="Rectangle 23"/>
            <p:cNvSpPr>
              <a:spLocks noChangeArrowheads="1"/>
            </p:cNvSpPr>
            <p:nvPr/>
          </p:nvSpPr>
          <p:spPr bwMode="auto">
            <a:xfrm rot="-13920054">
              <a:off x="2808" y="7704"/>
              <a:ext cx="720" cy="576"/>
            </a:xfrm>
            <a:prstGeom prst="rect">
              <a:avLst/>
            </a:prstGeom>
            <a:solidFill>
              <a:srgbClr val="FFFFFF"/>
            </a:solidFill>
            <a:ln w="38100" cmpd="dbl">
              <a:solidFill>
                <a:srgbClr val="000000"/>
              </a:solidFill>
              <a:miter lim="800000"/>
              <a:headEnd/>
              <a:tailEnd/>
            </a:ln>
          </p:spPr>
          <p:txBody>
            <a:bodyPr/>
            <a:lstStyle/>
            <a:p>
              <a:endParaRPr lang="ar-SA"/>
            </a:p>
          </p:txBody>
        </p:sp>
        <p:sp>
          <p:nvSpPr>
            <p:cNvPr id="28694" name="WordArt 22"/>
            <p:cNvSpPr>
              <a:spLocks noChangeArrowheads="1" noChangeShapeType="1" noTextEdit="1"/>
            </p:cNvSpPr>
            <p:nvPr/>
          </p:nvSpPr>
          <p:spPr bwMode="auto">
            <a:xfrm rot="3917076">
              <a:off x="8185" y="7320"/>
              <a:ext cx="2304" cy="911"/>
            </a:xfrm>
            <a:prstGeom prst="rect">
              <a:avLst/>
            </a:prstGeom>
          </p:spPr>
          <p:txBody>
            <a:bodyPr wrap="none" fromWordArt="1">
              <a:prstTxWarp prst="textSlantUp">
                <a:avLst>
                  <a:gd name="adj" fmla="val 55556"/>
                </a:avLst>
              </a:prstTxWarp>
            </a:bodyPr>
            <a:lstStyle/>
            <a:p>
              <a:pPr algn="ctr"/>
              <a:r>
                <a:rPr lang="ar-SA" sz="1800" kern="10">
                  <a:ln w="9525">
                    <a:solidFill>
                      <a:srgbClr val="000000"/>
                    </a:solidFill>
                    <a:round/>
                    <a:headEnd/>
                    <a:tailEnd/>
                  </a:ln>
                  <a:solidFill>
                    <a:srgbClr val="000000"/>
                  </a:solidFill>
                  <a:latin typeface="Times New Roman"/>
                  <a:cs typeface="Times New Roman"/>
                </a:rPr>
                <a:t>لا تستسلم للأمور العاجلة</a:t>
              </a:r>
            </a:p>
          </p:txBody>
        </p:sp>
        <p:sp>
          <p:nvSpPr>
            <p:cNvPr id="28693" name="WordArt 21"/>
            <p:cNvSpPr>
              <a:spLocks noChangeArrowheads="1" noChangeShapeType="1" noTextEdit="1"/>
            </p:cNvSpPr>
            <p:nvPr/>
          </p:nvSpPr>
          <p:spPr bwMode="auto">
            <a:xfrm rot="18895594">
              <a:off x="1392" y="7248"/>
              <a:ext cx="2448" cy="911"/>
            </a:xfrm>
            <a:prstGeom prst="rect">
              <a:avLst/>
            </a:prstGeom>
          </p:spPr>
          <p:txBody>
            <a:bodyPr wrap="none" fromWordArt="1">
              <a:prstTxWarp prst="textSlantUp">
                <a:avLst>
                  <a:gd name="adj" fmla="val 55556"/>
                </a:avLst>
              </a:prstTxWarp>
            </a:bodyPr>
            <a:lstStyle/>
            <a:p>
              <a:pPr algn="ctr"/>
              <a:r>
                <a:rPr lang="ar-SA" sz="1800" kern="10">
                  <a:ln w="9525">
                    <a:solidFill>
                      <a:srgbClr val="000000"/>
                    </a:solidFill>
                    <a:round/>
                    <a:headEnd/>
                    <a:tailEnd/>
                  </a:ln>
                  <a:solidFill>
                    <a:srgbClr val="000000"/>
                  </a:solidFill>
                  <a:latin typeface="Times New Roman"/>
                  <a:cs typeface="Times New Roman"/>
                </a:rPr>
                <a:t>احتفظ بخطة زمنية</a:t>
              </a:r>
            </a:p>
          </p:txBody>
        </p:sp>
        <p:sp>
          <p:nvSpPr>
            <p:cNvPr id="28692" name="WordArt 20"/>
            <p:cNvSpPr>
              <a:spLocks noChangeArrowheads="1" noChangeShapeType="1" noTextEdit="1"/>
            </p:cNvSpPr>
            <p:nvPr/>
          </p:nvSpPr>
          <p:spPr bwMode="auto">
            <a:xfrm rot="25771095">
              <a:off x="1499" y="11052"/>
              <a:ext cx="2328" cy="911"/>
            </a:xfrm>
            <a:prstGeom prst="rect">
              <a:avLst/>
            </a:prstGeom>
          </p:spPr>
          <p:txBody>
            <a:bodyPr wrap="none" fromWordArt="1">
              <a:prstTxWarp prst="textSlantUp">
                <a:avLst>
                  <a:gd name="adj" fmla="val 55556"/>
                </a:avLst>
              </a:prstTxWarp>
            </a:bodyPr>
            <a:lstStyle/>
            <a:p>
              <a:pPr algn="ctr"/>
              <a:r>
                <a:rPr lang="ar-SA" sz="1800" kern="10">
                  <a:ln w="9525">
                    <a:solidFill>
                      <a:srgbClr val="000000"/>
                    </a:solidFill>
                    <a:round/>
                    <a:headEnd/>
                    <a:tailEnd/>
                  </a:ln>
                  <a:solidFill>
                    <a:srgbClr val="000000"/>
                  </a:solidFill>
                  <a:latin typeface="Times New Roman"/>
                  <a:cs typeface="Times New Roman"/>
                </a:rPr>
                <a:t>ضع قائمة إنجازات يومية</a:t>
              </a:r>
            </a:p>
          </p:txBody>
        </p:sp>
        <p:sp>
          <p:nvSpPr>
            <p:cNvPr id="28691" name="WordArt 19"/>
            <p:cNvSpPr>
              <a:spLocks noChangeArrowheads="1" noChangeShapeType="1" noTextEdit="1"/>
            </p:cNvSpPr>
            <p:nvPr/>
          </p:nvSpPr>
          <p:spPr bwMode="auto">
            <a:xfrm rot="19207932">
              <a:off x="7896" y="11088"/>
              <a:ext cx="2328" cy="911"/>
            </a:xfrm>
            <a:prstGeom prst="rect">
              <a:avLst/>
            </a:prstGeom>
          </p:spPr>
          <p:txBody>
            <a:bodyPr wrap="none" fromWordArt="1">
              <a:prstTxWarp prst="textSlantUp">
                <a:avLst>
                  <a:gd name="adj" fmla="val 55556"/>
                </a:avLst>
              </a:prstTxWarp>
            </a:bodyPr>
            <a:lstStyle/>
            <a:p>
              <a:pPr algn="ctr"/>
              <a:r>
                <a:rPr lang="ar-SA" sz="1800" kern="10">
                  <a:ln w="9525">
                    <a:solidFill>
                      <a:srgbClr val="000000"/>
                    </a:solidFill>
                    <a:round/>
                    <a:headEnd/>
                    <a:tailEnd/>
                  </a:ln>
                  <a:solidFill>
                    <a:srgbClr val="000000"/>
                  </a:solidFill>
                  <a:latin typeface="Times New Roman"/>
                  <a:cs typeface="Times New Roman"/>
                </a:rPr>
                <a:t>استغل الأوقات الهامشية</a:t>
              </a:r>
            </a:p>
          </p:txBody>
        </p:sp>
        <p:sp>
          <p:nvSpPr>
            <p:cNvPr id="28690" name="WordArt 18"/>
            <p:cNvSpPr>
              <a:spLocks noChangeArrowheads="1" noChangeShapeType="1" noTextEdit="1"/>
            </p:cNvSpPr>
            <p:nvPr/>
          </p:nvSpPr>
          <p:spPr bwMode="auto">
            <a:xfrm>
              <a:off x="8640" y="7776"/>
              <a:ext cx="288" cy="479"/>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6</a:t>
              </a:r>
            </a:p>
          </p:txBody>
        </p:sp>
        <p:sp>
          <p:nvSpPr>
            <p:cNvPr id="28689" name="WordArt 17"/>
            <p:cNvSpPr>
              <a:spLocks noChangeArrowheads="1" noChangeShapeType="1" noTextEdit="1"/>
            </p:cNvSpPr>
            <p:nvPr/>
          </p:nvSpPr>
          <p:spPr bwMode="auto">
            <a:xfrm>
              <a:off x="3024" y="7729"/>
              <a:ext cx="288" cy="479"/>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2</a:t>
              </a:r>
            </a:p>
          </p:txBody>
        </p:sp>
        <p:sp>
          <p:nvSpPr>
            <p:cNvPr id="28688" name="WordArt 16"/>
            <p:cNvSpPr>
              <a:spLocks noChangeArrowheads="1" noChangeShapeType="1" noTextEdit="1"/>
            </p:cNvSpPr>
            <p:nvPr/>
          </p:nvSpPr>
          <p:spPr bwMode="auto">
            <a:xfrm>
              <a:off x="2880" y="10753"/>
              <a:ext cx="288" cy="479"/>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3</a:t>
              </a:r>
            </a:p>
          </p:txBody>
        </p:sp>
        <p:sp>
          <p:nvSpPr>
            <p:cNvPr id="28687" name="WordArt 15"/>
            <p:cNvSpPr>
              <a:spLocks noChangeArrowheads="1" noChangeShapeType="1" noTextEdit="1"/>
            </p:cNvSpPr>
            <p:nvPr/>
          </p:nvSpPr>
          <p:spPr bwMode="auto">
            <a:xfrm>
              <a:off x="8640" y="10753"/>
              <a:ext cx="288" cy="479"/>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5</a:t>
              </a:r>
            </a:p>
          </p:txBody>
        </p:sp>
        <p:sp>
          <p:nvSpPr>
            <p:cNvPr id="28686" name="Line 14"/>
            <p:cNvSpPr>
              <a:spLocks noChangeShapeType="1"/>
            </p:cNvSpPr>
            <p:nvPr/>
          </p:nvSpPr>
          <p:spPr bwMode="auto">
            <a:xfrm>
              <a:off x="7344" y="10224"/>
              <a:ext cx="1152" cy="720"/>
            </a:xfrm>
            <a:prstGeom prst="line">
              <a:avLst/>
            </a:prstGeom>
            <a:noFill/>
            <a:ln w="9525">
              <a:solidFill>
                <a:srgbClr val="000000"/>
              </a:solidFill>
              <a:round/>
              <a:headEnd/>
              <a:tailEnd type="triangle" w="med" len="med"/>
            </a:ln>
          </p:spPr>
          <p:txBody>
            <a:bodyPr/>
            <a:lstStyle/>
            <a:p>
              <a:endParaRPr lang="ar-SA"/>
            </a:p>
          </p:txBody>
        </p:sp>
        <p:sp>
          <p:nvSpPr>
            <p:cNvPr id="28685" name="Line 13"/>
            <p:cNvSpPr>
              <a:spLocks noChangeShapeType="1"/>
            </p:cNvSpPr>
            <p:nvPr/>
          </p:nvSpPr>
          <p:spPr bwMode="auto">
            <a:xfrm>
              <a:off x="5904" y="10656"/>
              <a:ext cx="0" cy="1152"/>
            </a:xfrm>
            <a:prstGeom prst="line">
              <a:avLst/>
            </a:prstGeom>
            <a:noFill/>
            <a:ln w="9525">
              <a:solidFill>
                <a:srgbClr val="000000"/>
              </a:solidFill>
              <a:round/>
              <a:headEnd/>
              <a:tailEnd type="triangle" w="med" len="med"/>
            </a:ln>
          </p:spPr>
          <p:txBody>
            <a:bodyPr/>
            <a:lstStyle/>
            <a:p>
              <a:endParaRPr lang="ar-SA"/>
            </a:p>
          </p:txBody>
        </p:sp>
        <p:sp>
          <p:nvSpPr>
            <p:cNvPr id="28684" name="Line 12"/>
            <p:cNvSpPr>
              <a:spLocks noChangeShapeType="1"/>
            </p:cNvSpPr>
            <p:nvPr/>
          </p:nvSpPr>
          <p:spPr bwMode="auto">
            <a:xfrm flipH="1">
              <a:off x="3312" y="10080"/>
              <a:ext cx="1152" cy="720"/>
            </a:xfrm>
            <a:prstGeom prst="line">
              <a:avLst/>
            </a:prstGeom>
            <a:noFill/>
            <a:ln w="9525">
              <a:solidFill>
                <a:srgbClr val="000000"/>
              </a:solidFill>
              <a:round/>
              <a:headEnd/>
              <a:tailEnd type="triangle" w="med" len="med"/>
            </a:ln>
          </p:spPr>
          <p:txBody>
            <a:bodyPr/>
            <a:lstStyle/>
            <a:p>
              <a:endParaRPr lang="ar-SA"/>
            </a:p>
          </p:txBody>
        </p:sp>
        <p:sp>
          <p:nvSpPr>
            <p:cNvPr id="28683" name="Line 11"/>
            <p:cNvSpPr>
              <a:spLocks noChangeShapeType="1"/>
            </p:cNvSpPr>
            <p:nvPr/>
          </p:nvSpPr>
          <p:spPr bwMode="auto">
            <a:xfrm flipH="1" flipV="1">
              <a:off x="3456" y="8064"/>
              <a:ext cx="1152" cy="432"/>
            </a:xfrm>
            <a:prstGeom prst="line">
              <a:avLst/>
            </a:prstGeom>
            <a:noFill/>
            <a:ln w="9525">
              <a:solidFill>
                <a:srgbClr val="000000"/>
              </a:solidFill>
              <a:round/>
              <a:headEnd/>
              <a:tailEnd type="triangle" w="med" len="med"/>
            </a:ln>
          </p:spPr>
          <p:txBody>
            <a:bodyPr/>
            <a:lstStyle/>
            <a:p>
              <a:endParaRPr lang="ar-SA"/>
            </a:p>
          </p:txBody>
        </p:sp>
        <p:sp>
          <p:nvSpPr>
            <p:cNvPr id="28682" name="Line 10"/>
            <p:cNvSpPr>
              <a:spLocks noChangeShapeType="1"/>
            </p:cNvSpPr>
            <p:nvPr/>
          </p:nvSpPr>
          <p:spPr bwMode="auto">
            <a:xfrm flipH="1" flipV="1">
              <a:off x="5904" y="6912"/>
              <a:ext cx="0" cy="1152"/>
            </a:xfrm>
            <a:prstGeom prst="line">
              <a:avLst/>
            </a:prstGeom>
            <a:noFill/>
            <a:ln w="9525">
              <a:solidFill>
                <a:srgbClr val="000000"/>
              </a:solidFill>
              <a:round/>
              <a:headEnd/>
              <a:tailEnd type="triangle" w="med" len="med"/>
            </a:ln>
          </p:spPr>
          <p:txBody>
            <a:bodyPr/>
            <a:lstStyle/>
            <a:p>
              <a:endParaRPr lang="ar-SA"/>
            </a:p>
          </p:txBody>
        </p:sp>
        <p:sp>
          <p:nvSpPr>
            <p:cNvPr id="28681" name="Line 9"/>
            <p:cNvSpPr>
              <a:spLocks noChangeShapeType="1"/>
            </p:cNvSpPr>
            <p:nvPr/>
          </p:nvSpPr>
          <p:spPr bwMode="auto">
            <a:xfrm flipV="1">
              <a:off x="7344" y="8208"/>
              <a:ext cx="1152" cy="432"/>
            </a:xfrm>
            <a:prstGeom prst="line">
              <a:avLst/>
            </a:prstGeom>
            <a:noFill/>
            <a:ln w="9525">
              <a:solidFill>
                <a:srgbClr val="000000"/>
              </a:solidFill>
              <a:round/>
              <a:headEnd/>
              <a:tailEnd type="triangle" w="med" len="med"/>
            </a:ln>
          </p:spPr>
          <p:txBody>
            <a:bodyPr/>
            <a:lstStyle/>
            <a:p>
              <a:endParaRPr lang="ar-SA"/>
            </a:p>
          </p:txBody>
        </p:sp>
        <p:sp>
          <p:nvSpPr>
            <p:cNvPr id="28680" name="WordArt 8"/>
            <p:cNvSpPr>
              <a:spLocks noChangeArrowheads="1" noChangeShapeType="1" noTextEdit="1"/>
            </p:cNvSpPr>
            <p:nvPr/>
          </p:nvSpPr>
          <p:spPr bwMode="auto">
            <a:xfrm>
              <a:off x="4464" y="9025"/>
              <a:ext cx="2880" cy="479"/>
            </a:xfrm>
            <a:prstGeom prst="rect">
              <a:avLst/>
            </a:prstGeom>
          </p:spPr>
          <p:txBody>
            <a:bodyPr wrap="none" fromWordArt="1">
              <a:prstTxWarp prst="textPlain">
                <a:avLst>
                  <a:gd name="adj" fmla="val 50000"/>
                </a:avLst>
              </a:prstTxWarp>
            </a:bodyPr>
            <a:lstStyle/>
            <a:p>
              <a:pPr algn="ctr"/>
              <a:r>
                <a:rPr lang="ar-SA" sz="1800" kern="10">
                  <a:ln w="9525">
                    <a:solidFill>
                      <a:srgbClr val="000000"/>
                    </a:solidFill>
                    <a:round/>
                    <a:headEnd/>
                    <a:tailEnd/>
                  </a:ln>
                  <a:solidFill>
                    <a:srgbClr val="000000"/>
                  </a:solidFill>
                  <a:latin typeface="Arial"/>
                  <a:cs typeface="Arial"/>
                </a:rPr>
                <a:t>الإدارة الناجحة للوقت</a:t>
              </a:r>
            </a:p>
          </p:txBody>
        </p:sp>
        <p:sp>
          <p:nvSpPr>
            <p:cNvPr id="28679" name="WordArt 7"/>
            <p:cNvSpPr>
              <a:spLocks noChangeArrowheads="1" noChangeShapeType="1" noTextEdit="1"/>
            </p:cNvSpPr>
            <p:nvPr/>
          </p:nvSpPr>
          <p:spPr bwMode="auto">
            <a:xfrm rot="22363484">
              <a:off x="4752" y="12240"/>
              <a:ext cx="2328" cy="911"/>
            </a:xfrm>
            <a:prstGeom prst="rect">
              <a:avLst/>
            </a:prstGeom>
          </p:spPr>
          <p:txBody>
            <a:bodyPr wrap="none" fromWordArt="1">
              <a:prstTxWarp prst="textSlantUp">
                <a:avLst>
                  <a:gd name="adj" fmla="val 55556"/>
                </a:avLst>
              </a:prstTxWarp>
            </a:bodyPr>
            <a:lstStyle/>
            <a:p>
              <a:pPr algn="ctr"/>
              <a:r>
                <a:rPr lang="ar-SA" sz="1800" kern="10">
                  <a:ln w="9525">
                    <a:solidFill>
                      <a:srgbClr val="000000"/>
                    </a:solidFill>
                    <a:round/>
                    <a:headEnd/>
                    <a:tailEnd/>
                  </a:ln>
                  <a:solidFill>
                    <a:srgbClr val="000000"/>
                  </a:solidFill>
                  <a:latin typeface="Times New Roman"/>
                  <a:cs typeface="Times New Roman"/>
                </a:rPr>
                <a:t>سد منافذ الهروب</a:t>
              </a:r>
            </a:p>
          </p:txBody>
        </p:sp>
        <p:sp>
          <p:nvSpPr>
            <p:cNvPr id="28678" name="WordArt 6"/>
            <p:cNvSpPr>
              <a:spLocks noChangeArrowheads="1" noChangeShapeType="1" noTextEdit="1"/>
            </p:cNvSpPr>
            <p:nvPr/>
          </p:nvSpPr>
          <p:spPr bwMode="auto">
            <a:xfrm>
              <a:off x="5904" y="11952"/>
              <a:ext cx="144" cy="335"/>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4</a:t>
              </a:r>
            </a:p>
          </p:txBody>
        </p:sp>
        <p:sp>
          <p:nvSpPr>
            <p:cNvPr id="28677" name="WordArt 5"/>
            <p:cNvSpPr>
              <a:spLocks noChangeArrowheads="1" noChangeShapeType="1" noTextEdit="1"/>
            </p:cNvSpPr>
            <p:nvPr/>
          </p:nvSpPr>
          <p:spPr bwMode="auto">
            <a:xfrm>
              <a:off x="5904" y="6480"/>
              <a:ext cx="144" cy="335"/>
            </a:xfrm>
            <a:prstGeom prst="rect">
              <a:avLst/>
            </a:prstGeom>
          </p:spPr>
          <p:txBody>
            <a:bodyPr wrap="none" fromWordArt="1">
              <a:prstTxWarp prst="textPlain">
                <a:avLst>
                  <a:gd name="adj" fmla="val 50000"/>
                </a:avLst>
              </a:prstTxWarp>
            </a:bodyPr>
            <a:lstStyle/>
            <a:p>
              <a:pPr algn="ctr" rtl="0"/>
              <a:r>
                <a:rPr lang="ar-SA" sz="1800" kern="10">
                  <a:ln w="9525">
                    <a:solidFill>
                      <a:srgbClr val="000000"/>
                    </a:solidFill>
                    <a:round/>
                    <a:headEnd/>
                    <a:tailEnd/>
                  </a:ln>
                  <a:solidFill>
                    <a:srgbClr val="000000"/>
                  </a:solidFill>
                  <a:latin typeface="Arial"/>
                  <a:cs typeface="Arial"/>
                </a:rPr>
                <a:t>1</a:t>
              </a:r>
            </a:p>
          </p:txBody>
        </p:sp>
        <p:sp>
          <p:nvSpPr>
            <p:cNvPr id="28676" name="WordArt 4"/>
            <p:cNvSpPr>
              <a:spLocks noChangeArrowheads="1" noChangeShapeType="1" noTextEdit="1"/>
            </p:cNvSpPr>
            <p:nvPr/>
          </p:nvSpPr>
          <p:spPr bwMode="auto">
            <a:xfrm>
              <a:off x="4752" y="5760"/>
              <a:ext cx="2304" cy="432"/>
            </a:xfrm>
            <a:prstGeom prst="rect">
              <a:avLst/>
            </a:prstGeom>
          </p:spPr>
          <p:txBody>
            <a:bodyPr wrap="none" fromWordArt="1">
              <a:prstTxWarp prst="textPlain">
                <a:avLst>
                  <a:gd name="adj" fmla="val 50000"/>
                </a:avLst>
              </a:prstTxWarp>
            </a:bodyPr>
            <a:lstStyle/>
            <a:p>
              <a:pPr algn="ctr"/>
              <a:r>
                <a:rPr lang="ar-SA" sz="1800" kern="10">
                  <a:ln w="9525">
                    <a:solidFill>
                      <a:srgbClr val="000000"/>
                    </a:solidFill>
                    <a:round/>
                    <a:headEnd/>
                    <a:tailEnd/>
                  </a:ln>
                  <a:solidFill>
                    <a:srgbClr val="000000"/>
                  </a:solidFill>
                  <a:latin typeface="Arial"/>
                  <a:cs typeface="Arial"/>
                </a:rPr>
                <a:t>راجع أهدافك وخططك</a:t>
              </a:r>
            </a:p>
          </p:txBody>
        </p:sp>
      </p:grpSp>
      <p:sp>
        <p:nvSpPr>
          <p:cNvPr id="28713" name="Rectangle 41"/>
          <p:cNvSpPr>
            <a:spLocks noChangeArrowheads="1"/>
          </p:cNvSpPr>
          <p:nvPr/>
        </p:nvSpPr>
        <p:spPr bwMode="auto">
          <a:xfrm>
            <a:off x="0" y="1001713"/>
            <a:ext cx="184150" cy="641350"/>
          </a:xfrm>
          <a:prstGeom prst="rect">
            <a:avLst/>
          </a:prstGeom>
          <a:noFill/>
          <a:ln w="12700" cap="sq">
            <a:noFill/>
            <a:miter lim="800000"/>
            <a:headEnd type="none" w="sm" len="sm"/>
            <a:tailEnd type="none" w="sm" len="sm"/>
          </a:ln>
          <a:effectLst/>
        </p:spPr>
        <p:txBody>
          <a:bodyPr wrap="none" anchor="ctr">
            <a:spAutoFit/>
          </a:bodyPr>
          <a:lstStyle/>
          <a:p>
            <a:r>
              <a:rPr kumimoji="0" lang="ar-SA" sz="1800" b="1" i="1">
                <a:latin typeface="MCS Gulf S_I normal." pitchFamily="2" charset="-78"/>
                <a:cs typeface="Times New Roman" pitchFamily="18" charset="0"/>
              </a:rPr>
              <a:t/>
            </a:r>
            <a:br>
              <a:rPr kumimoji="0" lang="ar-SA" sz="1800" b="1" i="1">
                <a:latin typeface="MCS Gulf S_I normal." pitchFamily="2" charset="-78"/>
                <a:cs typeface="Times New Roman" pitchFamily="18" charset="0"/>
              </a:rPr>
            </a:br>
            <a:endParaRPr kumimoji="0" lang="ar-SA" sz="1800">
              <a:latin typeface="Arial" charset="0"/>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to="" calcmode="lin" valueType="num">
                                      <p:cBhvr>
                                        <p:cTn id="7" dur="1" fill="hold"/>
                                        <p:tgtEl>
                                          <p:spTgt spid="28674"/>
                                        </p:tgtEl>
                                        <p:attrNameLst>
                                          <p:attrName/>
                                        </p:attrNameLst>
                                      </p:cBhvr>
                                    </p:anim>
                                  </p:childTnLst>
                                </p:cTn>
                              </p:par>
                            </p:childTnLst>
                          </p:cTn>
                        </p:par>
                        <p:par>
                          <p:cTn id="8" fill="hold">
                            <p:stCondLst>
                              <p:cond delay="0"/>
                            </p:stCondLst>
                            <p:childTnLst>
                              <p:par>
                                <p:cTn id="9" presetID="54" presetClass="entr" presetSubtype="0" accel="100000" fill="hold" grpId="1" nodeType="afterEffect">
                                  <p:stCondLst>
                                    <p:cond delay="0"/>
                                  </p:stCondLst>
                                  <p:childTnLst>
                                    <p:set>
                                      <p:cBhvr>
                                        <p:cTn id="10" dur="1" fill="hold">
                                          <p:stCondLst>
                                            <p:cond delay="0"/>
                                          </p:stCondLst>
                                        </p:cTn>
                                        <p:tgtEl>
                                          <p:spTgt spid="28674"/>
                                        </p:tgtEl>
                                        <p:attrNameLst>
                                          <p:attrName>style.visibility</p:attrName>
                                        </p:attrNameLst>
                                      </p:cBhvr>
                                      <p:to>
                                        <p:strVal val="visible"/>
                                      </p:to>
                                    </p:set>
                                    <p:anim calcmode="lin" valueType="num">
                                      <p:cBhvr>
                                        <p:cTn id="11" dur="500" fill="hold"/>
                                        <p:tgtEl>
                                          <p:spTgt spid="28674"/>
                                        </p:tgtEl>
                                        <p:attrNameLst>
                                          <p:attrName>ppt_w</p:attrName>
                                        </p:attrNameLst>
                                      </p:cBhvr>
                                      <p:tavLst>
                                        <p:tav tm="0">
                                          <p:val>
                                            <p:strVal val="#ppt_w*0.05"/>
                                          </p:val>
                                        </p:tav>
                                        <p:tav tm="100000">
                                          <p:val>
                                            <p:strVal val="#ppt_w"/>
                                          </p:val>
                                        </p:tav>
                                      </p:tavLst>
                                    </p:anim>
                                    <p:anim calcmode="lin" valueType="num">
                                      <p:cBhvr>
                                        <p:cTn id="12" dur="500" fill="hold"/>
                                        <p:tgtEl>
                                          <p:spTgt spid="28674"/>
                                        </p:tgtEl>
                                        <p:attrNameLst>
                                          <p:attrName>ppt_h</p:attrName>
                                        </p:attrNameLst>
                                      </p:cBhvr>
                                      <p:tavLst>
                                        <p:tav tm="0">
                                          <p:val>
                                            <p:strVal val="#ppt_h"/>
                                          </p:val>
                                        </p:tav>
                                        <p:tav tm="100000">
                                          <p:val>
                                            <p:strVal val="#ppt_h"/>
                                          </p:val>
                                        </p:tav>
                                      </p:tavLst>
                                    </p:anim>
                                    <p:anim calcmode="lin" valueType="num">
                                      <p:cBhvr>
                                        <p:cTn id="13" dur="500" fill="hold"/>
                                        <p:tgtEl>
                                          <p:spTgt spid="28674"/>
                                        </p:tgtEl>
                                        <p:attrNameLst>
                                          <p:attrName>ppt_x</p:attrName>
                                        </p:attrNameLst>
                                      </p:cBhvr>
                                      <p:tavLst>
                                        <p:tav tm="0">
                                          <p:val>
                                            <p:strVal val="#ppt_x-.2"/>
                                          </p:val>
                                        </p:tav>
                                        <p:tav tm="100000">
                                          <p:val>
                                            <p:strVal val="#ppt_x"/>
                                          </p:val>
                                        </p:tav>
                                      </p:tavLst>
                                    </p:anim>
                                    <p:anim calcmode="lin" valueType="num">
                                      <p:cBhvr>
                                        <p:cTn id="14" dur="500" fill="hold"/>
                                        <p:tgtEl>
                                          <p:spTgt spid="28674"/>
                                        </p:tgtEl>
                                        <p:attrNameLst>
                                          <p:attrName>ppt_y</p:attrName>
                                        </p:attrNameLst>
                                      </p:cBhvr>
                                      <p:tavLst>
                                        <p:tav tm="0">
                                          <p:val>
                                            <p:strVal val="#ppt_y"/>
                                          </p:val>
                                        </p:tav>
                                        <p:tav tm="100000">
                                          <p:val>
                                            <p:strVal val="#ppt_y"/>
                                          </p:val>
                                        </p:tav>
                                      </p:tavLst>
                                    </p:anim>
                                    <p:animEffect transition="in" filter="fade">
                                      <p:cBhvr>
                                        <p:cTn id="15" dur="500"/>
                                        <p:tgtEl>
                                          <p:spTgt spid="28674"/>
                                        </p:tgtEl>
                                      </p:cBhvr>
                                    </p:animEffect>
                                  </p:childTnLst>
                                </p:cTn>
                              </p:par>
                            </p:childTnLst>
                          </p:cTn>
                        </p:par>
                        <p:par>
                          <p:cTn id="16" fill="hold">
                            <p:stCondLst>
                              <p:cond delay="500"/>
                            </p:stCondLst>
                            <p:childTnLst>
                              <p:par>
                                <p:cTn id="17" presetID="24" presetClass="entr" presetSubtype="0" fill="hold" nodeType="afterEffect">
                                  <p:stCondLst>
                                    <p:cond delay="0"/>
                                  </p:stCondLst>
                                  <p:childTnLst>
                                    <p:set>
                                      <p:cBhvr>
                                        <p:cTn id="18" dur="1" fill="hold">
                                          <p:stCondLst>
                                            <p:cond delay="0"/>
                                          </p:stCondLst>
                                        </p:cTn>
                                        <p:tgtEl>
                                          <p:spTgt spid="28675"/>
                                        </p:tgtEl>
                                        <p:attrNameLst>
                                          <p:attrName>style.visibility</p:attrName>
                                        </p:attrNameLst>
                                      </p:cBhvr>
                                      <p:to>
                                        <p:strVal val="visible"/>
                                      </p:to>
                                    </p:set>
                                    <p:anim to="" calcmode="lin" valueType="num">
                                      <p:cBhvr>
                                        <p:cTn id="19" dur="1" fill="hold"/>
                                        <p:tgtEl>
                                          <p:spTgt spid="2867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6024" y="2718048"/>
            <a:ext cx="7772400" cy="1143000"/>
          </a:xfrm>
        </p:spPr>
        <p:txBody>
          <a:bodyPr/>
          <a:lstStyle/>
          <a:p>
            <a:r>
              <a:rPr lang="ar-SA" sz="6600" b="1" dirty="0" smtClean="0">
                <a:cs typeface="PT Bold Heading" pitchFamily="2" charset="-78"/>
              </a:rPr>
              <a:t>إدارة الجودة الشاملة</a:t>
            </a:r>
            <a:endParaRPr lang="ar-SA" sz="66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1"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مقدمة</a:t>
            </a:r>
            <a:endParaRPr lang="ar-SA" dirty="0">
              <a:cs typeface="PT Bold Heading" pitchFamily="2" charset="-78"/>
            </a:endParaRPr>
          </a:p>
        </p:txBody>
      </p:sp>
      <p:sp>
        <p:nvSpPr>
          <p:cNvPr id="3" name="عنصر نائب للمحتوى 2"/>
          <p:cNvSpPr>
            <a:spLocks noGrp="1"/>
          </p:cNvSpPr>
          <p:nvPr>
            <p:ph idx="1"/>
          </p:nvPr>
        </p:nvSpPr>
        <p:spPr/>
        <p:txBody>
          <a:bodyPr/>
          <a:lstStyle/>
          <a:p>
            <a:pPr algn="just">
              <a:buFont typeface="Arial" pitchFamily="34" charset="0"/>
              <a:buChar char="•"/>
            </a:pPr>
            <a:r>
              <a:rPr lang="ar-SA" sz="2800" dirty="0" smtClean="0">
                <a:cs typeface="PT Bold Heading" pitchFamily="2" charset="-78"/>
              </a:rPr>
              <a:t>يعتبر مدخل إدارة الجودة الشاملة من الاتجاهات الحديثة التي لاقت رواجاً كبيراً لتطوير إدارة المنظمات من ناحية والبرامج من ناحية أخرى انطلاقاً من تبنى أسلوب متكامل للتطوير التنظيمي قائم على إيجاد وتطوير قاعدة من القيم التي تجعل كل فرد فى المنظمة أو كل مسئول عن البرنامج يعلم ويوقن أن الجودة فى خدمة العملاء تمثل الهدف الأساسي لأي منظمة وأن طرق العمل الجماعي والتعامل مع المشكلات تتحدد بما يدعم ويحافظ على تحقيق الهدف الرئيسي </a:t>
            </a:r>
            <a:r>
              <a:rPr lang="ar-SA" sz="2800" dirty="0" err="1" smtClean="0">
                <a:cs typeface="PT Bold Heading" pitchFamily="2" charset="-78"/>
              </a:rPr>
              <a:t>للمنظمة.</a:t>
            </a:r>
            <a:r>
              <a:rPr lang="ar-SA" sz="2800" dirty="0" smtClean="0">
                <a:cs typeface="PT Bold Heading" pitchFamily="2" charset="-78"/>
              </a:rPr>
              <a:t> </a:t>
            </a:r>
            <a:endParaRPr lang="en-US" sz="2800" dirty="0" smtClean="0">
              <a:cs typeface="PT Bold Heading" pitchFamily="2" charset="-78"/>
            </a:endParaRPr>
          </a:p>
          <a:p>
            <a:pPr algn="just">
              <a:buFont typeface="Arial" pitchFamily="34" charset="0"/>
              <a:buChar char="•"/>
            </a:pPr>
            <a:endParaRPr lang="ar-SA" sz="2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مفهوم إدارة الجودة </a:t>
            </a:r>
            <a:r>
              <a:rPr lang="ar-SA" dirty="0" err="1" smtClean="0">
                <a:cs typeface="PT Bold Heading" pitchFamily="2" charset="-78"/>
              </a:rPr>
              <a:t>الشاملة:</a:t>
            </a:r>
            <a:endParaRPr lang="ar-SA" dirty="0"/>
          </a:p>
        </p:txBody>
      </p:sp>
      <p:sp>
        <p:nvSpPr>
          <p:cNvPr id="3" name="عنصر نائب للمحتوى 2"/>
          <p:cNvSpPr>
            <a:spLocks noGrp="1"/>
          </p:cNvSpPr>
          <p:nvPr>
            <p:ph idx="1"/>
          </p:nvPr>
        </p:nvSpPr>
        <p:spPr/>
        <p:txBody>
          <a:bodyPr/>
          <a:lstStyle/>
          <a:p>
            <a:pPr algn="just">
              <a:buFont typeface="Arial" pitchFamily="34" charset="0"/>
              <a:buChar char="•"/>
            </a:pPr>
            <a:r>
              <a:rPr lang="ar-SA" dirty="0" smtClean="0">
                <a:cs typeface="PT Bold Heading" pitchFamily="2" charset="-78"/>
              </a:rPr>
              <a:t>القيام بتخطيط وتنفيذ ومتابعة وتقويم برامج وأنشطة المنظمات الاجتماعية على أساس من التعاون بين المشاركين والمسئولين بها بهدف تحسين جودة وزيادة إنتاجية الخدمات التي تقدمها بما يحقق الكفاءة والفعالية المطلوبة بصفة مستمرة، وينتج عنها الرضا الكامل للعملاء المستفيدين وافتخار مقدمي الخدمة واعتزازهم بعملهم ومستوى الخدمة التي </a:t>
            </a:r>
            <a:r>
              <a:rPr lang="ar-SA" dirty="0" err="1" smtClean="0">
                <a:cs typeface="PT Bold Heading" pitchFamily="2" charset="-78"/>
              </a:rPr>
              <a:t>يقدمونها.</a:t>
            </a:r>
            <a:r>
              <a:rPr lang="ar-SA" dirty="0" smtClean="0">
                <a:cs typeface="PT Bold Heading" pitchFamily="2" charset="-78"/>
              </a:rPr>
              <a:t> </a:t>
            </a:r>
            <a:endParaRPr lang="en-US" dirty="0" smtClean="0">
              <a:cs typeface="PT Bold Heading" pitchFamily="2" charset="-78"/>
            </a:endParaRPr>
          </a:p>
          <a:p>
            <a:pPr algn="just"/>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Scale>
                                      <p:cBhvr>
                                        <p:cTn id="13"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xEl>
                                              <p:pRg st="0" end="0"/>
                                            </p:txEl>
                                          </p:spTgt>
                                        </p:tgtEl>
                                        <p:attrNameLst>
                                          <p:attrName>ppt_x</p:attrName>
                                          <p:attrName>ppt_y</p:attrName>
                                        </p:attrNameLst>
                                      </p:cBhvr>
                                    </p:animMotion>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تطبيق الجودة الشاملة فى إدارة المنظمات </a:t>
            </a:r>
            <a:r>
              <a:rPr lang="ar-SA" b="1" dirty="0" err="1" smtClean="0">
                <a:cs typeface="PT Bold Heading" pitchFamily="2" charset="-78"/>
              </a:rPr>
              <a:t>الاجتماعية:</a:t>
            </a:r>
            <a:endParaRPr lang="ar-SA" dirty="0">
              <a:cs typeface="PT Bold Heading" pitchFamily="2" charset="-78"/>
            </a:endParaRPr>
          </a:p>
        </p:txBody>
      </p:sp>
      <p:sp>
        <p:nvSpPr>
          <p:cNvPr id="3" name="عنصر نائب للمحتوى 2"/>
          <p:cNvSpPr>
            <a:spLocks noGrp="1"/>
          </p:cNvSpPr>
          <p:nvPr>
            <p:ph idx="1"/>
          </p:nvPr>
        </p:nvSpPr>
        <p:spPr/>
        <p:txBody>
          <a:bodyPr/>
          <a:lstStyle/>
          <a:p>
            <a:pPr marL="457200" lvl="0" indent="-457200" algn="just">
              <a:buFont typeface="+mj-lt"/>
              <a:buAutoNum type="arabicPeriod"/>
            </a:pPr>
            <a:r>
              <a:rPr lang="ar-SA" sz="2400" dirty="0" smtClean="0">
                <a:cs typeface="PT Bold Heading" pitchFamily="2" charset="-78"/>
              </a:rPr>
              <a:t>أن الجودة الشاملة نظام متكامل يؤدى إلى فاعلية الأداء من خلال الاستخدام الأمثل للموارد المادية والبشرية والتنظيمية بالمنظمة، وتحسين العلاقات بين العاملين وبعضهم البعض وبينهم وبين العملاء المستفيدين من الخدمات التي تقدمها.</a:t>
            </a:r>
            <a:endParaRPr lang="en-US" sz="2400" dirty="0" smtClean="0">
              <a:cs typeface="PT Bold Heading" pitchFamily="2" charset="-78"/>
            </a:endParaRPr>
          </a:p>
          <a:p>
            <a:pPr marL="457200" lvl="0" indent="-457200" algn="just">
              <a:buFont typeface="+mj-lt"/>
              <a:buAutoNum type="arabicPeriod"/>
            </a:pPr>
            <a:r>
              <a:rPr lang="ar-SA" sz="2400" dirty="0" smtClean="0">
                <a:cs typeface="PT Bold Heading" pitchFamily="2" charset="-78"/>
              </a:rPr>
              <a:t>أن الجودة الشاملة أصبحت مطلباً من مطالب عملاء الخدمة الاجتماعية الذين يستفيدون من المنظمات الاجتماعية، خاصة بعد أن زاد وعى العملاء بأهمية التحسين المستمر لجودة الخدمات التي يحصلون عليها لتلبى أى تغيرات تطرأ على احتياجاتهم وتواجه مشكلاتهم المتجددة والمعقدة بما يقلل من شكواهم ويزيد من ثقتهم فى المنظمات الاجتماعية المسئولة عن تلك البرامج.</a:t>
            </a:r>
            <a:endParaRPr lang="en-US" sz="2400" dirty="0" smtClean="0">
              <a:cs typeface="PT Bold Heading" pitchFamily="2" charset="-78"/>
            </a:endParaRPr>
          </a:p>
          <a:p>
            <a:pPr marL="457200" indent="-457200" algn="just">
              <a:buFont typeface="+mj-lt"/>
              <a:buAutoNum type="arabicPeriod"/>
            </a:pPr>
            <a:endParaRPr lang="ar-SA" sz="24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7"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3">
                                            <p:txEl>
                                              <p:pRg st="0" end="0"/>
                                            </p:txEl>
                                          </p:spTgt>
                                        </p:tgtEl>
                                      </p:cBhvr>
                                    </p:animEffect>
                                  </p:childTnLst>
                                </p:cTn>
                              </p:par>
                            </p:childTnLst>
                          </p:cTn>
                        </p:par>
                        <p:par>
                          <p:cTn id="22" fill="hold">
                            <p:stCondLst>
                              <p:cond delay="2000"/>
                            </p:stCondLst>
                            <p:childTnLst>
                              <p:par>
                                <p:cTn id="23" presetID="25"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764704"/>
            <a:ext cx="7772400" cy="4114800"/>
          </a:xfrm>
        </p:spPr>
        <p:txBody>
          <a:bodyPr/>
          <a:lstStyle/>
          <a:p>
            <a:pPr marL="514350" lvl="0" indent="-514350" algn="just">
              <a:buFont typeface="+mj-lt"/>
              <a:buAutoNum type="arabicPeriod" startAt="3"/>
            </a:pPr>
            <a:r>
              <a:rPr lang="ar-SA" sz="2800" dirty="0" smtClean="0">
                <a:cs typeface="PT Bold Heading" pitchFamily="2" charset="-78"/>
              </a:rPr>
              <a:t>أن الجودة الشاملة تحقق إنتاجية أعلى من الخدمات التي تتضمنها برامج المنظمات فى الحصول على أفضل خدمة، مما ينعكس على زيادة مصداقية تلك البرامج ومصداقية المنظمات المسئولة عنها والتقدير المجتمعي لخدماتها بل ويحقق زيادة مشاركة المواطنين فى جميع مراحل تقديم برامجها تخطيطاً وتنفياً ومتابعة وتقويماً ودعمهم لأنشطة المنظمة.</a:t>
            </a:r>
            <a:endParaRPr lang="en-US" sz="2800" dirty="0" smtClean="0">
              <a:cs typeface="PT Bold Heading" pitchFamily="2" charset="-78"/>
            </a:endParaRPr>
          </a:p>
          <a:p>
            <a:pPr marL="514350" lvl="0" indent="-514350" algn="just">
              <a:buFont typeface="+mj-lt"/>
              <a:buAutoNum type="arabicPeriod" startAt="3"/>
            </a:pPr>
            <a:r>
              <a:rPr lang="ar-SA" sz="2800" dirty="0" smtClean="0">
                <a:cs typeface="PT Bold Heading" pitchFamily="2" charset="-78"/>
              </a:rPr>
              <a:t>تعتبر الجودة الشاملة أساساً لحسن استثمار الخامات والمعلومات والعاملين المسئولين عن المنظمة، وتطوير الإجراءات المرتبطة بمراحل برامجها بما يساهم فى حسن استثمار </a:t>
            </a:r>
            <a:r>
              <a:rPr lang="ar-SA" sz="2800" dirty="0" err="1" smtClean="0">
                <a:cs typeface="PT Bold Heading" pitchFamily="2" charset="-78"/>
              </a:rPr>
              <a:t>المدخلات</a:t>
            </a:r>
            <a:r>
              <a:rPr lang="ar-SA" sz="2800" dirty="0" smtClean="0">
                <a:cs typeface="PT Bold Heading" pitchFamily="2" charset="-78"/>
              </a:rPr>
              <a:t> والجودة فى العمليات التحويلية بما يضمن أداء أفضل وتحقيق أدق للأهداف التي أنشئت المنظمة لتحقيقها.</a:t>
            </a:r>
            <a:endParaRPr lang="en-US" sz="2800" dirty="0" smtClean="0">
              <a:cs typeface="PT Bold Heading" pitchFamily="2" charset="-78"/>
            </a:endParaRPr>
          </a:p>
          <a:p>
            <a:pPr marL="514350" indent="-514350" algn="just">
              <a:buFont typeface="+mj-lt"/>
              <a:buAutoNum type="arabicPeriod" startAt="3"/>
            </a:pPr>
            <a:endParaRPr lang="ar-SA" sz="2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764704"/>
            <a:ext cx="7772400" cy="4114800"/>
          </a:xfrm>
        </p:spPr>
        <p:txBody>
          <a:bodyPr/>
          <a:lstStyle/>
          <a:p>
            <a:pPr marL="457200" lvl="0" indent="-457200" algn="just">
              <a:buFont typeface="+mj-lt"/>
              <a:buAutoNum type="arabicPeriod" startAt="5"/>
            </a:pPr>
            <a:r>
              <a:rPr lang="ar-SA" sz="2400" dirty="0" smtClean="0">
                <a:cs typeface="PT Bold Heading" pitchFamily="2" charset="-78"/>
              </a:rPr>
              <a:t>أن الجودة الشاملة تؤكد مبادئ التعامل المهني مع العملاء المستفيدين من برامج المنظمات الاجتماعية فى حقهم فى الحصول على أفضل خدمة فى أقصر وقت وبأقل تكلفة مع ضمان العدالة فى توزيع تلك الخدمات على أساس أولوية احتياجات كل منهم للخدمات التي توفرها المنظمة، كما تقلل من شكاوى العملاء وتضمن زيادة إقبالهم على الخدمات.</a:t>
            </a:r>
            <a:endParaRPr lang="en-US" sz="2400" dirty="0" smtClean="0">
              <a:cs typeface="PT Bold Heading" pitchFamily="2" charset="-78"/>
            </a:endParaRPr>
          </a:p>
          <a:p>
            <a:pPr marL="457200" lvl="0" indent="-457200" algn="just">
              <a:buFont typeface="+mj-lt"/>
              <a:buAutoNum type="arabicPeriod" startAt="5"/>
            </a:pPr>
            <a:r>
              <a:rPr lang="ar-SA" sz="2400" dirty="0" smtClean="0">
                <a:cs typeface="PT Bold Heading" pitchFamily="2" charset="-78"/>
              </a:rPr>
              <a:t>أن الجودة تحقق التعاون بين العاملين المسئولين بالمنظمة من كافة التخصصات على أساس من التكامل بين جهود فريق العمل، وهو أساس من الأسس التي يجب أن تقوم عليها إدارة المنظمات الاجتماعية ضماناً لنجاحها فى تحقيق أهدافها.</a:t>
            </a:r>
            <a:endParaRPr lang="en-US" sz="2400" dirty="0" smtClean="0">
              <a:cs typeface="PT Bold Heading" pitchFamily="2" charset="-78"/>
            </a:endParaRPr>
          </a:p>
          <a:p>
            <a:pPr marL="457200" lvl="0" indent="-457200" algn="just">
              <a:buFont typeface="+mj-lt"/>
              <a:buAutoNum type="arabicPeriod" startAt="5"/>
            </a:pPr>
            <a:r>
              <a:rPr lang="ar-SA" sz="2400" dirty="0" smtClean="0">
                <a:cs typeface="PT Bold Heading" pitchFamily="2" charset="-78"/>
              </a:rPr>
              <a:t>تزايد الطلب بضرورة تحديد مواصفات قياسية لمستوى جودة الخدمات التي تقدمها المنظمات الاجتماعية بما يساهم فى تقويمها على أسس علمية وتطويرها لتحقيق أهدافها بصورة أفضل.</a:t>
            </a:r>
            <a:endParaRPr lang="en-US" sz="2400" dirty="0" smtClean="0">
              <a:cs typeface="PT Bold Heading" pitchFamily="2" charset="-78"/>
            </a:endParaRPr>
          </a:p>
          <a:p>
            <a:pPr marL="457200" indent="-457200" algn="just">
              <a:buFont typeface="+mj-lt"/>
              <a:buAutoNum type="arabicPeriod" startAt="5"/>
            </a:pPr>
            <a:endParaRPr lang="ar-SA" sz="24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عناصر إدارة الجودة الشاملة للمنظمات الاجتماعية</a:t>
            </a:r>
            <a:endParaRPr lang="ar-SA" dirty="0">
              <a:cs typeface="PT Bold Heading" pitchFamily="2" charset="-78"/>
            </a:endParaRPr>
          </a:p>
        </p:txBody>
      </p:sp>
      <p:sp>
        <p:nvSpPr>
          <p:cNvPr id="3" name="عنصر نائب للمحتوى 2"/>
          <p:cNvSpPr>
            <a:spLocks noGrp="1"/>
          </p:cNvSpPr>
          <p:nvPr>
            <p:ph idx="1"/>
          </p:nvPr>
        </p:nvSpPr>
        <p:spPr/>
        <p:txBody>
          <a:bodyPr/>
          <a:lstStyle/>
          <a:p>
            <a:pPr marL="514350" lvl="0" indent="-514350" algn="just">
              <a:buFont typeface="+mj-lt"/>
              <a:buAutoNum type="arabicPeriod"/>
            </a:pPr>
            <a:r>
              <a:rPr lang="ar-SA" sz="2400" dirty="0" smtClean="0">
                <a:cs typeface="PT Bold Heading" pitchFamily="2" charset="-78"/>
              </a:rPr>
              <a:t>تحديد أهداف المنظمة وفلسفتها مع تطوير غاية مستقرة واستمرارية الهدف لتحسين أداء الأنشطة والخدمات التي تتضمنها المنظمة.</a:t>
            </a:r>
            <a:endParaRPr lang="en-US" sz="2400" dirty="0" smtClean="0">
              <a:cs typeface="PT Bold Heading" pitchFamily="2" charset="-78"/>
            </a:endParaRPr>
          </a:p>
          <a:p>
            <a:pPr marL="514350" lvl="0" indent="-514350" algn="just">
              <a:buFont typeface="+mj-lt"/>
              <a:buAutoNum type="arabicPeriod"/>
            </a:pPr>
            <a:r>
              <a:rPr lang="ar-SA" sz="2400" dirty="0" smtClean="0">
                <a:cs typeface="PT Bold Heading" pitchFamily="2" charset="-78"/>
              </a:rPr>
              <a:t>تبنى الفلسفة الجديدة لجودة المنظمة وتفهمها من جميع المشاركين والعاملين فيها ارتباطاً بوظائفهم وأدوارهم مع التركيز على العملاء المستفيدين من المنظمة.</a:t>
            </a:r>
            <a:endParaRPr lang="en-US" sz="2400" dirty="0" smtClean="0">
              <a:cs typeface="PT Bold Heading" pitchFamily="2" charset="-78"/>
            </a:endParaRPr>
          </a:p>
          <a:p>
            <a:pPr marL="514350" lvl="0" indent="-514350" algn="just">
              <a:buFont typeface="+mj-lt"/>
              <a:buAutoNum type="arabicPeriod"/>
            </a:pPr>
            <a:r>
              <a:rPr lang="ar-SA" sz="2400" dirty="0" smtClean="0">
                <a:cs typeface="PT Bold Heading" pitchFamily="2" charset="-78"/>
              </a:rPr>
              <a:t>الاهتمام بالتدريب لزيادة قدرة الموارد البشرية المستثمرة فى المنظمة لزيادة معارفهم وخبراتهم ومهاراتهم بما يساهم فى حسن أدائهم للمهام الموكولة إليهم مع ضرورة الاعتماد على الطرق الحديثة فى التدريب.</a:t>
            </a:r>
            <a:endParaRPr lang="en-US" sz="2400" dirty="0" smtClean="0">
              <a:cs typeface="PT Bold Heading" pitchFamily="2" charset="-78"/>
            </a:endParaRPr>
          </a:p>
          <a:p>
            <a:pPr marL="514350" indent="-514350" algn="just">
              <a:buFont typeface="+mj-lt"/>
              <a:buAutoNum type="arabicPeriod"/>
            </a:pPr>
            <a:endParaRPr lang="ar-SA" sz="24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xEl>
                                              <p:pRg st="0" end="0"/>
                                            </p:txEl>
                                          </p:spTgt>
                                        </p:tgtEl>
                                      </p:cBhvr>
                                    </p:animEffect>
                                  </p:childTnLst>
                                </p:cTn>
                              </p:par>
                            </p:childTnLst>
                          </p:cTn>
                        </p:par>
                        <p:par>
                          <p:cTn id="19" fill="hold">
                            <p:stCondLst>
                              <p:cond delay="1500"/>
                            </p:stCondLst>
                            <p:childTnLst>
                              <p:par>
                                <p:cTn id="20" presetID="25" presetClass="entr" presetSubtype="0" fill="hold" grpId="0"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5"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xEl>
                                              <p:pRg st="1" end="1"/>
                                            </p:txEl>
                                          </p:spTgt>
                                        </p:tgtEl>
                                      </p:cBhvr>
                                    </p:animEffect>
                                  </p:childTnLst>
                                </p:cTn>
                              </p:par>
                            </p:childTnLst>
                          </p:cTn>
                        </p:par>
                        <p:par>
                          <p:cTn id="30" fill="hold">
                            <p:stCondLst>
                              <p:cond delay="2500"/>
                            </p:stCondLst>
                            <p:childTnLst>
                              <p:par>
                                <p:cTn id="31" presetID="25" presetClass="entr" presetSubtype="0" fill="hold" grpId="0" nodeType="after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p:cTn id="3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692696"/>
            <a:ext cx="7772400" cy="4114800"/>
          </a:xfrm>
        </p:spPr>
        <p:txBody>
          <a:bodyPr/>
          <a:lstStyle/>
          <a:p>
            <a:pPr marL="514350" lvl="0" indent="-514350" algn="just">
              <a:buFont typeface="+mj-lt"/>
              <a:buAutoNum type="arabicPeriod" startAt="4"/>
            </a:pPr>
            <a:r>
              <a:rPr lang="ar-SA" sz="4000" dirty="0" smtClean="0">
                <a:cs typeface="PT Bold Heading" pitchFamily="2" charset="-78"/>
              </a:rPr>
              <a:t>الاهتمام بدور الإشراف والقيادة فى مساعدة القائمين على إدارة المنظمة ليؤدون عملاً أفضل على أساس نقل الخبرة والمهارة من المشرف إلى المشرف عليه.</a:t>
            </a:r>
            <a:endParaRPr lang="en-US" sz="4000" dirty="0" smtClean="0">
              <a:cs typeface="PT Bold Heading" pitchFamily="2" charset="-78"/>
            </a:endParaRPr>
          </a:p>
          <a:p>
            <a:pPr marL="514350" lvl="0" indent="-514350" algn="just">
              <a:buFont typeface="+mj-lt"/>
              <a:buAutoNum type="arabicPeriod" startAt="4"/>
            </a:pPr>
            <a:r>
              <a:rPr lang="ar-SA" sz="4000" dirty="0" smtClean="0">
                <a:cs typeface="PT Bold Heading" pitchFamily="2" charset="-78"/>
              </a:rPr>
              <a:t>الاعتماد على سياسات أكثر واقعية فى تحقيق أهداف المنظمة فى ضوء تحديد الوسائل الكفيلة بتحقيقها بعيداً عن الشعارات.</a:t>
            </a:r>
            <a:endParaRPr lang="ar-SA" sz="40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620688"/>
            <a:ext cx="7772400" cy="4114800"/>
          </a:xfrm>
        </p:spPr>
        <p:txBody>
          <a:bodyPr/>
          <a:lstStyle/>
          <a:p>
            <a:pPr marL="514350" lvl="0" indent="-514350" algn="just">
              <a:buFont typeface="+mj-lt"/>
              <a:buAutoNum type="arabicPeriod" startAt="6"/>
            </a:pPr>
            <a:r>
              <a:rPr lang="ar-SA" dirty="0" smtClean="0">
                <a:cs typeface="PT Bold Heading" pitchFamily="2" charset="-78"/>
              </a:rPr>
              <a:t>التأكيد على جعل جميع المسئولين عن إدارة المنظمة يعملون من خلال فرق العمل وذلك تحقيقاً للتحول إلى نظام الجودة مع ضرورة مشاركة العاملين فى جميع المستويات لهذه الفرق بعد حصولهم على المهارات الضرورية التي تؤهلهم للعمل على تحسين الأداء.</a:t>
            </a:r>
            <a:endParaRPr lang="en-US" dirty="0" smtClean="0">
              <a:cs typeface="PT Bold Heading" pitchFamily="2" charset="-78"/>
            </a:endParaRPr>
          </a:p>
          <a:p>
            <a:pPr marL="514350" lvl="0" indent="-514350" algn="just">
              <a:buFont typeface="+mj-lt"/>
              <a:buAutoNum type="arabicPeriod" startAt="6"/>
            </a:pPr>
            <a:r>
              <a:rPr lang="ar-SA" dirty="0" smtClean="0">
                <a:cs typeface="PT Bold Heading" pitchFamily="2" charset="-78"/>
              </a:rPr>
              <a:t>المتابعة المستمرة التي تدل على أن المنظمة جعلت من الجودة الشاملة جزءاً لا يتجزأ من تنظيمها وليس فقط مجرد برنامج مؤقت.</a:t>
            </a: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أبعاد الجودة الشاملة لإدارة المنظمات الاجتماعية</a:t>
            </a:r>
            <a:endParaRPr lang="ar-SA" dirty="0">
              <a:cs typeface="PT Bold Heading" pitchFamily="2" charset="-78"/>
            </a:endParaRPr>
          </a:p>
        </p:txBody>
      </p:sp>
      <p:sp>
        <p:nvSpPr>
          <p:cNvPr id="3" name="عنصر نائب للمحتوى 2"/>
          <p:cNvSpPr>
            <a:spLocks noGrp="1"/>
          </p:cNvSpPr>
          <p:nvPr>
            <p:ph idx="1"/>
          </p:nvPr>
        </p:nvSpPr>
        <p:spPr/>
        <p:txBody>
          <a:bodyPr/>
          <a:lstStyle/>
          <a:p>
            <a:pPr algn="just">
              <a:buFont typeface="Arial" pitchFamily="34" charset="0"/>
              <a:buChar char="•"/>
            </a:pPr>
            <a:r>
              <a:rPr lang="ar-SA" sz="2800" dirty="0" smtClean="0">
                <a:solidFill>
                  <a:srgbClr val="FF0000"/>
                </a:solidFill>
                <a:cs typeface="PT Bold Heading" pitchFamily="2" charset="-78"/>
              </a:rPr>
              <a:t>البعد الأول: البعد الفني </a:t>
            </a:r>
            <a:r>
              <a:rPr lang="ar-SA" sz="2800" dirty="0" err="1" smtClean="0">
                <a:solidFill>
                  <a:srgbClr val="FF0000"/>
                </a:solidFill>
                <a:cs typeface="PT Bold Heading" pitchFamily="2" charset="-78"/>
              </a:rPr>
              <a:t>للجودة:</a:t>
            </a:r>
            <a:r>
              <a:rPr lang="ar-SA" sz="2800" dirty="0" smtClean="0">
                <a:solidFill>
                  <a:srgbClr val="FF0000"/>
                </a:solidFill>
                <a:cs typeface="PT Bold Heading" pitchFamily="2" charset="-78"/>
              </a:rPr>
              <a:t> </a:t>
            </a:r>
            <a:endParaRPr lang="en-US" sz="2800" dirty="0" smtClean="0">
              <a:solidFill>
                <a:srgbClr val="FF0000"/>
              </a:solidFill>
              <a:cs typeface="PT Bold Heading" pitchFamily="2" charset="-78"/>
            </a:endParaRPr>
          </a:p>
          <a:p>
            <a:pPr algn="just">
              <a:buFont typeface="Arial" pitchFamily="34" charset="0"/>
              <a:buChar char="•"/>
            </a:pPr>
            <a:r>
              <a:rPr lang="ar-SA" sz="2800" dirty="0" smtClean="0">
                <a:cs typeface="PT Bold Heading" pitchFamily="2" charset="-78"/>
              </a:rPr>
              <a:t>يشمل على تطبيقات العلم والتكنولوجيا على المشكلات والصعوبات التي تواجه المنظمات الاجتماعية وتعوق تحقيقها لأهدافها وتقديمها للخدمات المستهدفة منها.</a:t>
            </a:r>
            <a:endParaRPr lang="en-US" sz="2800" dirty="0" smtClean="0">
              <a:cs typeface="PT Bold Heading" pitchFamily="2" charset="-78"/>
            </a:endParaRPr>
          </a:p>
          <a:p>
            <a:pPr algn="just">
              <a:buFont typeface="Arial" pitchFamily="34" charset="0"/>
              <a:buChar char="•"/>
            </a:pPr>
            <a:r>
              <a:rPr lang="ar-SA" sz="2800" dirty="0" smtClean="0">
                <a:cs typeface="PT Bold Heading" pitchFamily="2" charset="-78"/>
              </a:rPr>
              <a:t>ويتضمن هذا البعد الاستفادة من خبرات العاملين بالمنظمة والخبراء والمواطنين المستفيدين بما لديهم من معارف ومهارات فى مناقشة نوعية الخدمات التي تقدمها المنظمة، والتأكد من صحة الإجراءات التى تستخدم لتوفير تلك الخدمات سواء كانت نتائجها مادية أو معنوية.</a:t>
            </a:r>
            <a:endParaRPr lang="en-US" sz="2800" dirty="0" smtClean="0">
              <a:cs typeface="PT Bold Heading" pitchFamily="2" charset="-78"/>
            </a:endParaRPr>
          </a:p>
          <a:p>
            <a:pPr algn="just">
              <a:buFont typeface="Arial" pitchFamily="34" charset="0"/>
              <a:buChar char="•"/>
            </a:pPr>
            <a:endParaRPr lang="ar-SA" sz="2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xEl>
                                              <p:pRg st="1" end="1"/>
                                            </p:txEl>
                                          </p:spTgt>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908720"/>
            <a:ext cx="7772400" cy="4114800"/>
          </a:xfrm>
        </p:spPr>
        <p:txBody>
          <a:bodyPr/>
          <a:lstStyle/>
          <a:p>
            <a:pPr algn="just"/>
            <a:r>
              <a:rPr lang="ar-SA" sz="2800" dirty="0" smtClean="0">
                <a:solidFill>
                  <a:srgbClr val="FF0000"/>
                </a:solidFill>
                <a:cs typeface="PT Bold Heading" pitchFamily="2" charset="-78"/>
              </a:rPr>
              <a:t>البعد</a:t>
            </a:r>
            <a:r>
              <a:rPr lang="ar-SA" sz="2400" dirty="0" smtClean="0">
                <a:cs typeface="PT Bold Heading" pitchFamily="2" charset="-78"/>
              </a:rPr>
              <a:t> </a:t>
            </a:r>
            <a:r>
              <a:rPr lang="ar-SA" sz="2800" dirty="0" smtClean="0">
                <a:solidFill>
                  <a:srgbClr val="FF0000"/>
                </a:solidFill>
                <a:cs typeface="PT Bold Heading" pitchFamily="2" charset="-78"/>
              </a:rPr>
              <a:t>الثاني</a:t>
            </a:r>
            <a:r>
              <a:rPr lang="ar-SA" sz="2400" dirty="0" smtClean="0">
                <a:cs typeface="PT Bold Heading" pitchFamily="2" charset="-78"/>
              </a:rPr>
              <a:t>: </a:t>
            </a:r>
            <a:r>
              <a:rPr lang="ar-SA" sz="2800" dirty="0" smtClean="0">
                <a:solidFill>
                  <a:srgbClr val="FF0000"/>
                </a:solidFill>
                <a:cs typeface="PT Bold Heading" pitchFamily="2" charset="-78"/>
              </a:rPr>
              <a:t>البعد</a:t>
            </a:r>
            <a:r>
              <a:rPr lang="ar-SA" sz="2400" dirty="0" smtClean="0">
                <a:cs typeface="PT Bold Heading" pitchFamily="2" charset="-78"/>
              </a:rPr>
              <a:t> </a:t>
            </a:r>
            <a:r>
              <a:rPr lang="ar-SA" sz="2800" dirty="0" smtClean="0">
                <a:solidFill>
                  <a:srgbClr val="FF0000"/>
                </a:solidFill>
                <a:cs typeface="PT Bold Heading" pitchFamily="2" charset="-78"/>
              </a:rPr>
              <a:t>غير</a:t>
            </a:r>
            <a:r>
              <a:rPr lang="ar-SA" sz="2400" dirty="0" smtClean="0">
                <a:cs typeface="PT Bold Heading" pitchFamily="2" charset="-78"/>
              </a:rPr>
              <a:t> </a:t>
            </a:r>
            <a:r>
              <a:rPr lang="ar-SA" sz="2800" dirty="0" smtClean="0">
                <a:solidFill>
                  <a:srgbClr val="FF0000"/>
                </a:solidFill>
                <a:cs typeface="PT Bold Heading" pitchFamily="2" charset="-78"/>
              </a:rPr>
              <a:t>الفني</a:t>
            </a:r>
            <a:r>
              <a:rPr lang="ar-SA" sz="2400" dirty="0" smtClean="0">
                <a:cs typeface="PT Bold Heading" pitchFamily="2" charset="-78"/>
              </a:rPr>
              <a:t>:</a:t>
            </a:r>
            <a:endParaRPr lang="en-US" sz="2400" dirty="0" smtClean="0">
              <a:cs typeface="PT Bold Heading" pitchFamily="2" charset="-78"/>
            </a:endParaRPr>
          </a:p>
          <a:p>
            <a:pPr algn="just">
              <a:buFont typeface="Arial" pitchFamily="34" charset="0"/>
              <a:buChar char="•"/>
            </a:pPr>
            <a:r>
              <a:rPr lang="ar-SA" sz="2400" dirty="0" smtClean="0">
                <a:cs typeface="PT Bold Heading" pitchFamily="2" charset="-78"/>
              </a:rPr>
              <a:t>ويتمثل فى الجودة المتعلقة بالعلاقات والتفاعل الاجتماعي والنفسي بين العملاء المستفيدين من المنظمة وبين المسئولين عن إدارتها وكذلك طبيعة العلاقات الرسمية وغير الرسمية بين أعضاء فريق العمل بها.</a:t>
            </a:r>
            <a:endParaRPr lang="en-US" sz="2400" dirty="0" smtClean="0">
              <a:cs typeface="PT Bold Heading" pitchFamily="2" charset="-78"/>
            </a:endParaRPr>
          </a:p>
          <a:p>
            <a:pPr algn="just"/>
            <a:r>
              <a:rPr lang="ar-SA" sz="2400" dirty="0" smtClean="0">
                <a:solidFill>
                  <a:srgbClr val="FF0000"/>
                </a:solidFill>
                <a:cs typeface="PT Bold Heading" pitchFamily="2" charset="-78"/>
              </a:rPr>
              <a:t>ومن مظاهر الجودة غير الفنية:</a:t>
            </a:r>
            <a:endParaRPr lang="en-US" sz="2400" dirty="0" smtClean="0">
              <a:solidFill>
                <a:srgbClr val="FF0000"/>
              </a:solidFill>
              <a:cs typeface="PT Bold Heading" pitchFamily="2" charset="-78"/>
            </a:endParaRPr>
          </a:p>
          <a:p>
            <a:pPr lvl="0" algn="just">
              <a:buFont typeface="Arial" pitchFamily="34" charset="0"/>
              <a:buChar char="•"/>
            </a:pPr>
            <a:r>
              <a:rPr lang="ar-SA" sz="2400" dirty="0" smtClean="0">
                <a:cs typeface="PT Bold Heading" pitchFamily="2" charset="-78"/>
              </a:rPr>
              <a:t>تعاون العاملين فى المنظمات مع المستفيدين من الخدمات التي توفرها هذه المنظمة.</a:t>
            </a:r>
            <a:endParaRPr lang="en-US" sz="2400" dirty="0" smtClean="0">
              <a:cs typeface="PT Bold Heading" pitchFamily="2" charset="-78"/>
            </a:endParaRPr>
          </a:p>
          <a:p>
            <a:pPr lvl="0" algn="just">
              <a:buFont typeface="Arial" pitchFamily="34" charset="0"/>
              <a:buChar char="•"/>
            </a:pPr>
            <a:r>
              <a:rPr lang="ar-SA" sz="2400" dirty="0" smtClean="0">
                <a:cs typeface="PT Bold Heading" pitchFamily="2" charset="-78"/>
              </a:rPr>
              <a:t>وجود درجة من الثقافة والوعي لدى المسئولين عن إدارة المنظمة.</a:t>
            </a:r>
            <a:endParaRPr lang="en-US" sz="2400" dirty="0" smtClean="0">
              <a:cs typeface="PT Bold Heading" pitchFamily="2" charset="-78"/>
            </a:endParaRPr>
          </a:p>
          <a:p>
            <a:pPr lvl="0" algn="just">
              <a:buFont typeface="Arial" pitchFamily="34" charset="0"/>
              <a:buChar char="•"/>
            </a:pPr>
            <a:r>
              <a:rPr lang="ar-SA" sz="2400" dirty="0" smtClean="0">
                <a:cs typeface="PT Bold Heading" pitchFamily="2" charset="-78"/>
              </a:rPr>
              <a:t>توفر الوقت الكافي لدى المسئولين عن إدارة المنظمة للتعامل مع العملاء المستفيدين من خدماتها.</a:t>
            </a:r>
            <a:endParaRPr lang="ar-SA" sz="24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3" end="3"/>
                                            </p:txEl>
                                          </p:spTgt>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4" end="4"/>
                                            </p:txEl>
                                          </p:spTgt>
                                        </p:tgtEl>
                                      </p:cBhvr>
                                    </p:animEffect>
                                  </p:childTnLst>
                                </p:cTn>
                              </p:par>
                            </p:childTnLst>
                          </p:cTn>
                        </p:par>
                        <p:par>
                          <p:cTn id="59" fill="hold">
                            <p:stCondLst>
                              <p:cond delay="5000"/>
                            </p:stCondLst>
                            <p:childTnLst>
                              <p:par>
                                <p:cTn id="60" presetID="25" presetClass="entr" presetSubtype="0" fill="hold" nodeType="after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 calcmode="lin" valueType="num">
                                      <p:cBhvr>
                                        <p:cTn id="62"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65"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980728"/>
            <a:ext cx="7772400" cy="4114800"/>
          </a:xfrm>
        </p:spPr>
        <p:txBody>
          <a:bodyPr/>
          <a:lstStyle/>
          <a:p>
            <a:pPr lvl="0" algn="just">
              <a:buFont typeface="Arial" pitchFamily="34" charset="0"/>
              <a:buChar char="•"/>
            </a:pPr>
            <a:r>
              <a:rPr lang="ar-SA" dirty="0" smtClean="0">
                <a:cs typeface="PT Bold Heading" pitchFamily="2" charset="-78"/>
              </a:rPr>
              <a:t>إتاحة الفرصة من جانب المسئولين لأسئلة العملاء </a:t>
            </a:r>
            <a:r>
              <a:rPr lang="ar-SA" dirty="0" err="1" smtClean="0">
                <a:cs typeface="PT Bold Heading" pitchFamily="2" charset="-78"/>
              </a:rPr>
              <a:t>واستفساراتهم.</a:t>
            </a:r>
            <a:r>
              <a:rPr lang="ar-SA" dirty="0" smtClean="0">
                <a:cs typeface="PT Bold Heading" pitchFamily="2" charset="-78"/>
              </a:rPr>
              <a:t> </a:t>
            </a:r>
            <a:endParaRPr lang="en-US" dirty="0" smtClean="0">
              <a:cs typeface="PT Bold Heading" pitchFamily="2" charset="-78"/>
            </a:endParaRPr>
          </a:p>
          <a:p>
            <a:pPr lvl="0" algn="just">
              <a:buFont typeface="Arial" pitchFamily="34" charset="0"/>
              <a:buChar char="•"/>
            </a:pPr>
            <a:r>
              <a:rPr lang="ar-SA" dirty="0" smtClean="0">
                <a:cs typeface="PT Bold Heading" pitchFamily="2" charset="-78"/>
              </a:rPr>
              <a:t>توفير المعلومات الكافية والثقة فى النفس من جانب المسئولين عن إدارة المنظمة الاجتماعية.</a:t>
            </a:r>
            <a:endParaRPr lang="en-US" dirty="0" smtClean="0">
              <a:cs typeface="PT Bold Heading" pitchFamily="2" charset="-78"/>
            </a:endParaRPr>
          </a:p>
          <a:p>
            <a:pPr lvl="0" algn="just">
              <a:buFont typeface="Arial" pitchFamily="34" charset="0"/>
              <a:buChar char="•"/>
            </a:pPr>
            <a:r>
              <a:rPr lang="ar-SA" dirty="0" smtClean="0">
                <a:cs typeface="PT Bold Heading" pitchFamily="2" charset="-78"/>
              </a:rPr>
              <a:t>إتاحة الفرصة لمشاركة العملاء فى التخطيط للخدمات التي تقدمها المنظمة.</a:t>
            </a:r>
            <a:endParaRPr lang="en-US" dirty="0" smtClean="0">
              <a:cs typeface="PT Bold Heading" pitchFamily="2" charset="-78"/>
            </a:endParaRPr>
          </a:p>
          <a:p>
            <a:pPr algn="just">
              <a:buFont typeface="Arial" pitchFamily="34" charset="0"/>
              <a:buChar char="•"/>
            </a:pP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1196752"/>
            <a:ext cx="7772400" cy="4114800"/>
          </a:xfrm>
        </p:spPr>
        <p:txBody>
          <a:bodyPr/>
          <a:lstStyle/>
          <a:p>
            <a:pPr algn="just"/>
            <a:r>
              <a:rPr lang="ar-SA" dirty="0" smtClean="0">
                <a:solidFill>
                  <a:srgbClr val="FF0000"/>
                </a:solidFill>
                <a:cs typeface="PT Bold Heading" pitchFamily="2" charset="-78"/>
              </a:rPr>
              <a:t>البعد الثالث: الجودة فى مواقع تقديم الخدمات:</a:t>
            </a:r>
            <a:endParaRPr lang="en-US" dirty="0" smtClean="0">
              <a:solidFill>
                <a:srgbClr val="FF0000"/>
              </a:solidFill>
              <a:cs typeface="PT Bold Heading" pitchFamily="2" charset="-78"/>
            </a:endParaRPr>
          </a:p>
          <a:p>
            <a:pPr algn="just">
              <a:buFont typeface="Arial" pitchFamily="34" charset="0"/>
              <a:buChar char="•"/>
            </a:pPr>
            <a:r>
              <a:rPr lang="ar-SA" dirty="0" smtClean="0">
                <a:cs typeface="PT Bold Heading" pitchFamily="2" charset="-78"/>
              </a:rPr>
              <a:t>لا شك أن موقع تقديم الخدمات التي توفرها المنظمة يؤثر ايجابياً أو سلباً على جودة الخدمات المقدمة ودرجة رضاء الجمهور، حيث يعتمد الجمهور فى حكمه على الخدمات المقدمة فى إطار علاقة المسئولين عن إدارة المنظمة وتقديم الخدمات بها، ومدى ملائمة المكان الذى يحصل فيه على الخدمة لأن ذلك يشكل انطباع الجمهور عن نوعية الخدمات التي يحصل عليها.</a:t>
            </a:r>
            <a:endParaRPr lang="en-US" dirty="0" smtClean="0">
              <a:cs typeface="PT Bold Heading" pitchFamily="2" charset="-78"/>
            </a:endParaRPr>
          </a:p>
          <a:p>
            <a:pPr algn="just">
              <a:buFont typeface="Arial" pitchFamily="34" charset="0"/>
              <a:buChar char="•"/>
            </a:pPr>
            <a:endParaRPr lang="ar-SA"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solidFill>
                  <a:srgbClr val="FF0000"/>
                </a:solidFill>
                <a:cs typeface="PT Bold Heading" pitchFamily="2" charset="-78"/>
              </a:rPr>
              <a:t>ضمانات تحقيق الجودة الشاملة فى إدارة المنظمات الاجتماعية</a:t>
            </a:r>
            <a:endParaRPr lang="ar-SA" sz="3200" b="1" dirty="0" smtClean="0">
              <a:solidFill>
                <a:srgbClr val="FF0000"/>
              </a:solidFill>
              <a:latin typeface="+mn-lt"/>
              <a:ea typeface="+mn-ea"/>
              <a:cs typeface="PT Bold Heading" pitchFamily="2" charset="-78"/>
            </a:endParaRPr>
          </a:p>
        </p:txBody>
      </p:sp>
      <p:sp>
        <p:nvSpPr>
          <p:cNvPr id="3" name="عنصر نائب للمحتوى 2"/>
          <p:cNvSpPr>
            <a:spLocks noGrp="1"/>
          </p:cNvSpPr>
          <p:nvPr>
            <p:ph idx="1"/>
          </p:nvPr>
        </p:nvSpPr>
        <p:spPr/>
        <p:txBody>
          <a:bodyPr/>
          <a:lstStyle/>
          <a:p>
            <a:pPr algn="just"/>
            <a:r>
              <a:rPr lang="ar-SA" sz="2000" dirty="0" smtClean="0">
                <a:cs typeface="PT Bold Heading" pitchFamily="2" charset="-78"/>
              </a:rPr>
              <a:t>هناك عدة ضمانات لابد من توافرها لتحقيق الجودة الشاملة فى إدارة المنظمات الاجتماعية ومن أهم تلك الضمانات:</a:t>
            </a:r>
            <a:endParaRPr lang="en-US" sz="2000" dirty="0" smtClean="0">
              <a:cs typeface="PT Bold Heading" pitchFamily="2" charset="-78"/>
            </a:endParaRPr>
          </a:p>
          <a:p>
            <a:pPr lvl="0" algn="just">
              <a:buFont typeface="Arial" pitchFamily="34" charset="0"/>
              <a:buChar char="•"/>
            </a:pPr>
            <a:r>
              <a:rPr lang="ar-SA" sz="2800" dirty="0" smtClean="0">
                <a:solidFill>
                  <a:srgbClr val="FF0000"/>
                </a:solidFill>
                <a:cs typeface="PT Bold Heading" pitchFamily="2" charset="-78"/>
              </a:rPr>
              <a:t>الضمان</a:t>
            </a:r>
            <a:r>
              <a:rPr lang="ar-SA" sz="2000" dirty="0" smtClean="0">
                <a:cs typeface="PT Bold Heading" pitchFamily="2" charset="-78"/>
              </a:rPr>
              <a:t> </a:t>
            </a:r>
            <a:r>
              <a:rPr lang="ar-SA" sz="2800" dirty="0" smtClean="0">
                <a:solidFill>
                  <a:srgbClr val="FF0000"/>
                </a:solidFill>
                <a:cs typeface="PT Bold Heading" pitchFamily="2" charset="-78"/>
              </a:rPr>
              <a:t>الأول</a:t>
            </a:r>
            <a:r>
              <a:rPr lang="ar-SA" sz="2000" dirty="0" smtClean="0">
                <a:cs typeface="PT Bold Heading" pitchFamily="2" charset="-78"/>
              </a:rPr>
              <a:t>: استفادة المنظمات الاجتماعية من احدث التطورات التكنولوجية ونظم المعلومات والاتصالات فى كافة مراحل إعداد وتنفيذ وتقويم البرامج والخدمات.</a:t>
            </a:r>
            <a:endParaRPr lang="en-US" sz="2000" dirty="0" smtClean="0">
              <a:cs typeface="PT Bold Heading" pitchFamily="2" charset="-78"/>
            </a:endParaRPr>
          </a:p>
          <a:p>
            <a:pPr lvl="0" algn="just">
              <a:buFont typeface="Arial" pitchFamily="34" charset="0"/>
              <a:buChar char="•"/>
            </a:pPr>
            <a:r>
              <a:rPr lang="ar-SA" sz="2800" dirty="0" smtClean="0">
                <a:solidFill>
                  <a:srgbClr val="FF0000"/>
                </a:solidFill>
                <a:cs typeface="PT Bold Heading" pitchFamily="2" charset="-78"/>
              </a:rPr>
              <a:t>الضمان</a:t>
            </a:r>
            <a:r>
              <a:rPr lang="ar-SA" sz="2000" dirty="0" smtClean="0">
                <a:cs typeface="PT Bold Heading" pitchFamily="2" charset="-78"/>
              </a:rPr>
              <a:t> </a:t>
            </a:r>
            <a:r>
              <a:rPr lang="ar-SA" sz="2800" dirty="0" smtClean="0">
                <a:solidFill>
                  <a:srgbClr val="FF0000"/>
                </a:solidFill>
                <a:cs typeface="PT Bold Heading" pitchFamily="2" charset="-78"/>
              </a:rPr>
              <a:t>الثاني</a:t>
            </a:r>
            <a:r>
              <a:rPr lang="ar-SA" sz="2000" dirty="0" smtClean="0">
                <a:cs typeface="PT Bold Heading" pitchFamily="2" charset="-78"/>
              </a:rPr>
              <a:t>: الاهتمام بحاجات العملاء ورغباتهم، ومحاولة وضع البرامج التي تشبع تلك الاحتياجات بأفضل الطرق.</a:t>
            </a:r>
            <a:endParaRPr lang="en-US" sz="2000" dirty="0" smtClean="0">
              <a:cs typeface="PT Bold Heading" pitchFamily="2" charset="-78"/>
            </a:endParaRPr>
          </a:p>
          <a:p>
            <a:pPr lvl="0" algn="just">
              <a:buFont typeface="Arial" pitchFamily="34" charset="0"/>
              <a:buChar char="•"/>
            </a:pPr>
            <a:r>
              <a:rPr lang="ar-SA" sz="2800" dirty="0" smtClean="0">
                <a:solidFill>
                  <a:srgbClr val="FF0000"/>
                </a:solidFill>
                <a:cs typeface="PT Bold Heading" pitchFamily="2" charset="-78"/>
              </a:rPr>
              <a:t>الضمان</a:t>
            </a:r>
            <a:r>
              <a:rPr lang="ar-SA" sz="2000" dirty="0" smtClean="0">
                <a:cs typeface="PT Bold Heading" pitchFamily="2" charset="-78"/>
              </a:rPr>
              <a:t> </a:t>
            </a:r>
            <a:r>
              <a:rPr lang="ar-SA" sz="2800" dirty="0" smtClean="0">
                <a:solidFill>
                  <a:srgbClr val="FF0000"/>
                </a:solidFill>
                <a:cs typeface="PT Bold Heading" pitchFamily="2" charset="-78"/>
              </a:rPr>
              <a:t>الثالث</a:t>
            </a:r>
            <a:r>
              <a:rPr lang="ar-SA" sz="2000" dirty="0" smtClean="0">
                <a:cs typeface="PT Bold Heading" pitchFamily="2" charset="-78"/>
              </a:rPr>
              <a:t>: تخفيض مستويات إصدار القرارات بحيث تخفض فى النهاية الوقت المستهلك فى صدورها، مع التخلص من إجراءات العمل الزائدة عن الحاجة والتي تسبب تكلفة عالية للخدمات المقدمة.</a:t>
            </a:r>
            <a:endParaRPr lang="ar-SA" sz="20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7"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3">
                                            <p:txEl>
                                              <p:pRg st="0" end="0"/>
                                            </p:txEl>
                                          </p:spTgt>
                                        </p:tgtEl>
                                      </p:cBhvr>
                                    </p:animEffect>
                                  </p:childTnLst>
                                </p:cTn>
                              </p:par>
                            </p:childTnLst>
                          </p:cTn>
                        </p:par>
                        <p:par>
                          <p:cTn id="22" fill="hold">
                            <p:stCondLst>
                              <p:cond delay="2000"/>
                            </p:stCondLst>
                            <p:childTnLst>
                              <p:par>
                                <p:cTn id="23" presetID="25"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1" end="1"/>
                                            </p:txEl>
                                          </p:spTgt>
                                        </p:tgtEl>
                                      </p:cBhvr>
                                    </p:animEffect>
                                  </p:childTnLst>
                                </p:cTn>
                              </p:par>
                            </p:childTnLst>
                          </p:cTn>
                        </p:par>
                        <p:par>
                          <p:cTn id="33" fill="hold">
                            <p:stCondLst>
                              <p:cond delay="3000"/>
                            </p:stCondLst>
                            <p:childTnLst>
                              <p:par>
                                <p:cTn id="34" presetID="25" presetClass="entr" presetSubtype="0" fill="hold" grpId="0" nodeType="after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3">
                                            <p:txEl>
                                              <p:pRg st="2" end="2"/>
                                            </p:txEl>
                                          </p:spTgt>
                                        </p:tgtEl>
                                      </p:cBhvr>
                                    </p:animEffect>
                                  </p:childTnLst>
                                </p:cTn>
                              </p:par>
                            </p:childTnLst>
                          </p:cTn>
                        </p:par>
                        <p:par>
                          <p:cTn id="44" fill="hold">
                            <p:stCondLst>
                              <p:cond delay="4000"/>
                            </p:stCondLst>
                            <p:childTnLst>
                              <p:par>
                                <p:cTn id="45" presetID="25" presetClass="entr" presetSubtype="0" fill="hold" grpId="0" nodeType="after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0"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1268760"/>
            <a:ext cx="7772400" cy="4114800"/>
          </a:xfrm>
        </p:spPr>
        <p:txBody>
          <a:bodyPr/>
          <a:lstStyle/>
          <a:p>
            <a:pPr lvl="0" algn="just">
              <a:buFont typeface="Arial" pitchFamily="34" charset="0"/>
              <a:buChar char="•"/>
            </a:pPr>
            <a:r>
              <a:rPr lang="ar-SA" sz="2800" dirty="0" smtClean="0">
                <a:solidFill>
                  <a:srgbClr val="FF0000"/>
                </a:solidFill>
                <a:cs typeface="PT Bold Heading" pitchFamily="2" charset="-78"/>
              </a:rPr>
              <a:t>الضمان الرابع: </a:t>
            </a:r>
            <a:r>
              <a:rPr lang="ar-SA" sz="2800" dirty="0" smtClean="0">
                <a:cs typeface="PT Bold Heading" pitchFamily="2" charset="-78"/>
              </a:rPr>
              <a:t>وضع سياسات تضمن تساوى الفرص بين جميع المشاركين وتطوير ظروف العمل وتسهيلاته.</a:t>
            </a:r>
            <a:endParaRPr lang="en-US" sz="2800" dirty="0" smtClean="0">
              <a:cs typeface="PT Bold Heading" pitchFamily="2" charset="-78"/>
            </a:endParaRPr>
          </a:p>
          <a:p>
            <a:pPr lvl="0" algn="just">
              <a:buFont typeface="Arial" pitchFamily="34" charset="0"/>
              <a:buChar char="•"/>
            </a:pPr>
            <a:r>
              <a:rPr lang="ar-SA" sz="2800" dirty="0" smtClean="0">
                <a:solidFill>
                  <a:srgbClr val="FF0000"/>
                </a:solidFill>
                <a:cs typeface="PT Bold Heading" pitchFamily="2" charset="-78"/>
              </a:rPr>
              <a:t>الضمان</a:t>
            </a:r>
            <a:r>
              <a:rPr lang="ar-SA" sz="2800" dirty="0" smtClean="0">
                <a:cs typeface="PT Bold Heading" pitchFamily="2" charset="-78"/>
              </a:rPr>
              <a:t> </a:t>
            </a:r>
            <a:r>
              <a:rPr lang="ar-SA" sz="2800" dirty="0" smtClean="0">
                <a:solidFill>
                  <a:srgbClr val="FF0000"/>
                </a:solidFill>
                <a:cs typeface="PT Bold Heading" pitchFamily="2" charset="-78"/>
              </a:rPr>
              <a:t>الخامس</a:t>
            </a:r>
            <a:r>
              <a:rPr lang="ar-SA" sz="2800" dirty="0" smtClean="0">
                <a:cs typeface="PT Bold Heading" pitchFamily="2" charset="-78"/>
              </a:rPr>
              <a:t>: الحرص على أن تكون جودة المنظمة وسيلة لتحقيق الرضاء العام، مع العمل المستمر على تطويرها وصولاً إلى ثقة المستفيدين من الخدمات المقدمة.</a:t>
            </a:r>
            <a:endParaRPr lang="en-US" sz="2800" dirty="0" smtClean="0">
              <a:cs typeface="PT Bold Heading" pitchFamily="2" charset="-78"/>
            </a:endParaRPr>
          </a:p>
          <a:p>
            <a:pPr lvl="0" algn="just">
              <a:buFont typeface="Arial" pitchFamily="34" charset="0"/>
              <a:buChar char="•"/>
            </a:pPr>
            <a:r>
              <a:rPr lang="ar-SA" sz="2800" dirty="0" smtClean="0">
                <a:solidFill>
                  <a:srgbClr val="FF0000"/>
                </a:solidFill>
                <a:cs typeface="PT Bold Heading" pitchFamily="2" charset="-78"/>
              </a:rPr>
              <a:t>الضمان</a:t>
            </a:r>
            <a:r>
              <a:rPr lang="ar-SA" sz="2800" dirty="0" smtClean="0">
                <a:cs typeface="PT Bold Heading" pitchFamily="2" charset="-78"/>
              </a:rPr>
              <a:t> </a:t>
            </a:r>
            <a:r>
              <a:rPr lang="ar-SA" sz="2800" dirty="0" smtClean="0">
                <a:solidFill>
                  <a:srgbClr val="FF0000"/>
                </a:solidFill>
                <a:cs typeface="PT Bold Heading" pitchFamily="2" charset="-78"/>
              </a:rPr>
              <a:t>السادس</a:t>
            </a:r>
            <a:r>
              <a:rPr lang="ar-SA" sz="2800" dirty="0" smtClean="0">
                <a:cs typeface="PT Bold Heading" pitchFamily="2" charset="-78"/>
              </a:rPr>
              <a:t>: أن يتصف المسئولين والقائمون بإدارة المنظمة بعدة مهارات أهمها: القيادة الواعية المدعمة، التعامل مع التغيير، التنسيق، القدرة على اتخاذ أفضل القرارات.</a:t>
            </a:r>
            <a:endParaRPr lang="ar-SA" sz="2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836712"/>
            <a:ext cx="7772400" cy="4114800"/>
          </a:xfrm>
        </p:spPr>
        <p:txBody>
          <a:bodyPr/>
          <a:lstStyle/>
          <a:p>
            <a:pPr lvl="0" algn="just">
              <a:buFont typeface="Arial" pitchFamily="34" charset="0"/>
              <a:buChar char="•"/>
            </a:pPr>
            <a:r>
              <a:rPr lang="ar-SA" sz="2400" dirty="0" smtClean="0">
                <a:solidFill>
                  <a:srgbClr val="FF0000"/>
                </a:solidFill>
                <a:cs typeface="PT Bold Heading" pitchFamily="2" charset="-78"/>
              </a:rPr>
              <a:t>الضمان</a:t>
            </a:r>
            <a:r>
              <a:rPr lang="ar-SA" sz="2400" dirty="0" smtClean="0">
                <a:cs typeface="PT Bold Heading" pitchFamily="2" charset="-78"/>
              </a:rPr>
              <a:t> </a:t>
            </a:r>
            <a:r>
              <a:rPr lang="ar-SA" sz="2400" dirty="0" smtClean="0">
                <a:solidFill>
                  <a:srgbClr val="FF0000"/>
                </a:solidFill>
                <a:cs typeface="PT Bold Heading" pitchFamily="2" charset="-78"/>
              </a:rPr>
              <a:t>السابع</a:t>
            </a:r>
            <a:r>
              <a:rPr lang="ar-SA" sz="2400" dirty="0" smtClean="0">
                <a:cs typeface="PT Bold Heading" pitchFamily="2" charset="-78"/>
              </a:rPr>
              <a:t>: تدريب العاملين فى المنظمة على التقنيات الحديثة والمهارات التي تساعد على تحسين الجودة فى الأداء وخدمة العملاء المستفيدين منها.</a:t>
            </a:r>
            <a:endParaRPr lang="en-US" sz="2400" dirty="0" smtClean="0">
              <a:cs typeface="PT Bold Heading" pitchFamily="2" charset="-78"/>
            </a:endParaRPr>
          </a:p>
          <a:p>
            <a:pPr lvl="0" algn="just">
              <a:buFont typeface="Arial" pitchFamily="34" charset="0"/>
              <a:buChar char="•"/>
            </a:pPr>
            <a:r>
              <a:rPr lang="ar-SA" sz="2400" dirty="0" smtClean="0">
                <a:solidFill>
                  <a:srgbClr val="FF0000"/>
                </a:solidFill>
                <a:cs typeface="PT Bold Heading" pitchFamily="2" charset="-78"/>
              </a:rPr>
              <a:t>الضمان</a:t>
            </a:r>
            <a:r>
              <a:rPr lang="ar-SA" sz="2400" dirty="0" smtClean="0">
                <a:cs typeface="PT Bold Heading" pitchFamily="2" charset="-78"/>
              </a:rPr>
              <a:t> </a:t>
            </a:r>
            <a:r>
              <a:rPr lang="ar-SA" sz="2400" dirty="0" smtClean="0">
                <a:solidFill>
                  <a:srgbClr val="FF0000"/>
                </a:solidFill>
                <a:cs typeface="PT Bold Heading" pitchFamily="2" charset="-78"/>
              </a:rPr>
              <a:t>الثامن</a:t>
            </a:r>
            <a:r>
              <a:rPr lang="ar-SA" sz="2400" dirty="0" smtClean="0">
                <a:cs typeface="PT Bold Heading" pitchFamily="2" charset="-78"/>
              </a:rPr>
              <a:t>: استخدام منهج اجتماعي فني متوازن يؤكد على توفير المناخ الملائم لتعاون جميع العاملين لتحقيق أهداف المنظمة وتشجيعهم لتبنى أراء وأفكار </a:t>
            </a:r>
            <a:r>
              <a:rPr lang="ar-SA" sz="2400" dirty="0" err="1" smtClean="0">
                <a:cs typeface="PT Bold Heading" pitchFamily="2" charset="-78"/>
              </a:rPr>
              <a:t>جديدة .</a:t>
            </a:r>
            <a:endParaRPr lang="en-US" sz="2400" dirty="0" smtClean="0">
              <a:cs typeface="PT Bold Heading" pitchFamily="2" charset="-78"/>
            </a:endParaRPr>
          </a:p>
          <a:p>
            <a:pPr lvl="0" algn="just">
              <a:buFont typeface="Arial" pitchFamily="34" charset="0"/>
              <a:buChar char="•"/>
            </a:pPr>
            <a:r>
              <a:rPr lang="ar-SA" sz="2400" dirty="0" smtClean="0">
                <a:solidFill>
                  <a:srgbClr val="FF0000"/>
                </a:solidFill>
                <a:cs typeface="PT Bold Heading" pitchFamily="2" charset="-78"/>
              </a:rPr>
              <a:t>الضمان</a:t>
            </a:r>
            <a:r>
              <a:rPr lang="ar-SA" sz="2400" dirty="0" smtClean="0">
                <a:cs typeface="PT Bold Heading" pitchFamily="2" charset="-78"/>
              </a:rPr>
              <a:t> </a:t>
            </a:r>
            <a:r>
              <a:rPr lang="ar-SA" sz="2400" dirty="0" smtClean="0">
                <a:solidFill>
                  <a:srgbClr val="FF0000"/>
                </a:solidFill>
                <a:cs typeface="PT Bold Heading" pitchFamily="2" charset="-78"/>
              </a:rPr>
              <a:t>التاسع</a:t>
            </a:r>
            <a:r>
              <a:rPr lang="ar-SA" sz="2400" dirty="0" smtClean="0">
                <a:cs typeface="PT Bold Heading" pitchFamily="2" charset="-78"/>
              </a:rPr>
              <a:t>: تقليل الفاقد المادي والبشري والزمني فى إطار استخدامات </a:t>
            </a:r>
            <a:r>
              <a:rPr lang="ar-SA" sz="2400" dirty="0" err="1" smtClean="0">
                <a:cs typeface="PT Bold Heading" pitchFamily="2" charset="-78"/>
              </a:rPr>
              <a:t>مدخلات</a:t>
            </a:r>
            <a:r>
              <a:rPr lang="ar-SA" sz="2400" dirty="0" smtClean="0">
                <a:cs typeface="PT Bold Heading" pitchFamily="2" charset="-78"/>
              </a:rPr>
              <a:t> المنظمة بحيث تستثمر تلك الموارد أفضل استثمار بما يحقق عائد أكثر من التكلفة وحصول المستفيدين على خدمات المنظمة فى الوقت المناسب وبالجودة المطلوبة.</a:t>
            </a:r>
            <a:endParaRPr lang="en-US" sz="2400" dirty="0" smtClean="0">
              <a:cs typeface="PT Bold Heading" pitchFamily="2" charset="-78"/>
            </a:endParaRPr>
          </a:p>
          <a:p>
            <a:pPr lvl="0" algn="just">
              <a:buFont typeface="Arial" pitchFamily="34" charset="0"/>
              <a:buChar char="•"/>
            </a:pPr>
            <a:r>
              <a:rPr lang="ar-SA" sz="2400" dirty="0" smtClean="0">
                <a:solidFill>
                  <a:srgbClr val="FF0000"/>
                </a:solidFill>
                <a:cs typeface="PT Bold Heading" pitchFamily="2" charset="-78"/>
              </a:rPr>
              <a:t>الضمان</a:t>
            </a:r>
            <a:r>
              <a:rPr lang="ar-SA" sz="2400" dirty="0" smtClean="0">
                <a:cs typeface="PT Bold Heading" pitchFamily="2" charset="-78"/>
              </a:rPr>
              <a:t> </a:t>
            </a:r>
            <a:r>
              <a:rPr lang="ar-SA" sz="2400" dirty="0" smtClean="0">
                <a:solidFill>
                  <a:srgbClr val="FF0000"/>
                </a:solidFill>
                <a:cs typeface="PT Bold Heading" pitchFamily="2" charset="-78"/>
              </a:rPr>
              <a:t>العاشر</a:t>
            </a:r>
            <a:r>
              <a:rPr lang="ar-SA" sz="2400" dirty="0" smtClean="0">
                <a:cs typeface="PT Bold Heading" pitchFamily="2" charset="-78"/>
              </a:rPr>
              <a:t>: الاهتمام بإتباع الأسس والقواعد العلمية القائمة على القياس الفعلي والتحليل بغرض تقويم أنشطة وخدمات المنظمات الاجتماعية بهدف تعديلها أو تطويرها بما يجعلها أكثر جودة ومحققة لأهداف المواطنين الذين صممت من أجلهم.</a:t>
            </a:r>
            <a:endParaRPr lang="en-US" sz="2400" dirty="0" smtClean="0">
              <a:cs typeface="PT Bold Heading" pitchFamily="2" charset="-78"/>
            </a:endParaRPr>
          </a:p>
          <a:p>
            <a:pPr algn="just">
              <a:buFont typeface="Arial" pitchFamily="34" charset="0"/>
              <a:buChar char="•"/>
            </a:pPr>
            <a:endParaRPr lang="ar-SA" sz="24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646040"/>
            <a:ext cx="7772400" cy="1143000"/>
          </a:xfrm>
        </p:spPr>
        <p:txBody>
          <a:bodyPr/>
          <a:lstStyle/>
          <a:p>
            <a:r>
              <a:rPr lang="ar-SA" sz="6600" dirty="0" smtClean="0">
                <a:cs typeface="PT Bold Heading" pitchFamily="2" charset="-78"/>
              </a:rPr>
              <a:t>إدارة الأزمات</a:t>
            </a:r>
            <a:endParaRPr lang="ar-SA" sz="66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611188" y="1412875"/>
            <a:ext cx="7993260" cy="4321175"/>
          </a:xfrm>
        </p:spPr>
        <p:txBody>
          <a:bodyPr/>
          <a:lstStyle/>
          <a:p>
            <a:pPr algn="justLow" rtl="1" eaLnBrk="1" hangingPunct="1">
              <a:defRPr/>
            </a:pPr>
            <a:r>
              <a:rPr lang="ar-SA" sz="3000" b="1" dirty="0" smtClean="0">
                <a:solidFill>
                  <a:schemeClr val="tx1"/>
                </a:solidFill>
                <a:cs typeface="PT Bold Heading" pitchFamily="2" charset="-78"/>
              </a:rPr>
              <a:t>تعرف الأزمة بأنها نقطة تحول وحالة متوترة  للانتقال.</a:t>
            </a:r>
            <a:br>
              <a:rPr lang="ar-SA" sz="3000" b="1" dirty="0" smtClean="0">
                <a:solidFill>
                  <a:schemeClr val="tx1"/>
                </a:solidFill>
                <a:cs typeface="PT Bold Heading" pitchFamily="2" charset="-78"/>
              </a:rPr>
            </a:br>
            <a:r>
              <a:rPr lang="ar-SA" sz="3800" b="1" dirty="0" smtClean="0">
                <a:solidFill>
                  <a:schemeClr val="tx1"/>
                </a:solidFill>
                <a:cs typeface="PT Bold Heading" pitchFamily="2" charset="-78"/>
              </a:rPr>
              <a:t>فهي</a:t>
            </a:r>
            <a:r>
              <a:rPr lang="ar-SA" sz="3000" b="1" dirty="0" smtClean="0">
                <a:solidFill>
                  <a:schemeClr val="tx1"/>
                </a:solidFill>
                <a:cs typeface="PT Bold Heading" pitchFamily="2" charset="-78"/>
              </a:rPr>
              <a:t> خلل مفاجئ نتيجة لأوضاع غير مستقرة يحدث فيها انفصام يعلن الانتقال الحتمي من حالة لأخرى ، أو هي تهديد خطر أو غير متوقع لأهداف أو قيم أو معتقدات أو  ممتلكات الأفراد أو المنظمات أو الدول والتي تحد من عملية اتخاذ القرار.</a:t>
            </a:r>
            <a:endParaRPr lang="en-US" b="1" dirty="0" smtClean="0">
              <a:solidFill>
                <a:schemeClr val="tx1"/>
              </a:solidFill>
              <a:cs typeface="PT Bold Heading" pitchFamily="2" charset="-78"/>
            </a:endParaRPr>
          </a:p>
        </p:txBody>
      </p:sp>
      <p:sp>
        <p:nvSpPr>
          <p:cNvPr id="111619" name="Rectangle 3"/>
          <p:cNvSpPr>
            <a:spLocks noChangeArrowheads="1"/>
          </p:cNvSpPr>
          <p:nvPr/>
        </p:nvSpPr>
        <p:spPr bwMode="auto">
          <a:xfrm>
            <a:off x="3059113" y="620713"/>
            <a:ext cx="2965450" cy="769441"/>
          </a:xfrm>
          <a:prstGeom prst="rect">
            <a:avLst/>
          </a:prstGeom>
          <a:noFill/>
          <a:ln w="12700" algn="ctr">
            <a:noFill/>
            <a:miter lim="800000"/>
            <a:headEnd/>
            <a:tailEnd/>
          </a:ln>
          <a:effectLst/>
        </p:spPr>
        <p:txBody>
          <a:bodyPr>
            <a:spAutoFit/>
          </a:bodyPr>
          <a:lstStyle/>
          <a:p>
            <a:pPr algn="ctr">
              <a:defRPr/>
            </a:pPr>
            <a:r>
              <a:rPr lang="ar-SA" sz="4400" dirty="0">
                <a:effectLst>
                  <a:outerShdw blurRad="38100" dist="38100" dir="2700000" algn="tl">
                    <a:srgbClr val="000000"/>
                  </a:outerShdw>
                </a:effectLst>
                <a:latin typeface="Verdana" pitchFamily="34" charset="0"/>
                <a:cs typeface="Monotype Koufi" pitchFamily="2" charset="-78"/>
              </a:rPr>
              <a:t>تعريف </a:t>
            </a:r>
            <a:r>
              <a:rPr lang="ar-SA" sz="4400" dirty="0" smtClean="0">
                <a:effectLst>
                  <a:outerShdw blurRad="38100" dist="38100" dir="2700000" algn="tl">
                    <a:srgbClr val="000000"/>
                  </a:outerShdw>
                </a:effectLst>
                <a:latin typeface="Verdana" pitchFamily="34" charset="0"/>
                <a:cs typeface="Monotype Koufi" pitchFamily="2" charset="-78"/>
              </a:rPr>
              <a:t>الأزمة</a:t>
            </a:r>
            <a:endParaRPr lang="en-US" sz="4400" dirty="0">
              <a:effectLst>
                <a:outerShdw blurRad="38100" dist="38100" dir="2700000" algn="tl">
                  <a:srgbClr val="000000"/>
                </a:outerShdw>
              </a:effectLst>
              <a:latin typeface="Verdana" pitchFamily="34" charset="0"/>
              <a:cs typeface="Monotype Koufi"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checkerboard(across)">
                                      <p:cBhvr>
                                        <p:cTn id="7" dur="500"/>
                                        <p:tgtEl>
                                          <p:spTgt spid="111619"/>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111618"/>
                                        </p:tgtEl>
                                        <p:attrNameLst>
                                          <p:attrName>style.visibility</p:attrName>
                                        </p:attrNameLst>
                                      </p:cBhvr>
                                      <p:to>
                                        <p:strVal val="visible"/>
                                      </p:to>
                                    </p:set>
                                    <p:anim calcmode="lin" valueType="num">
                                      <p:cBhvr>
                                        <p:cTn id="11" dur="500" decel="50000" fill="hold">
                                          <p:stCondLst>
                                            <p:cond delay="0"/>
                                          </p:stCondLst>
                                        </p:cTn>
                                        <p:tgtEl>
                                          <p:spTgt spid="111618"/>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11618"/>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11618"/>
                                        </p:tgtEl>
                                        <p:attrNameLst>
                                          <p:attrName>ppt_w</p:attrName>
                                        </p:attrNameLst>
                                      </p:cBhvr>
                                      <p:tavLst>
                                        <p:tav tm="0">
                                          <p:val>
                                            <p:strVal val="#ppt_w*.05"/>
                                          </p:val>
                                        </p:tav>
                                        <p:tav tm="100000">
                                          <p:val>
                                            <p:strVal val="#ppt_w"/>
                                          </p:val>
                                        </p:tav>
                                      </p:tavLst>
                                    </p:anim>
                                    <p:anim calcmode="lin" valueType="num">
                                      <p:cBhvr>
                                        <p:cTn id="14" dur="1000" fill="hold"/>
                                        <p:tgtEl>
                                          <p:spTgt spid="111618"/>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11618"/>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11618"/>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11618"/>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11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631950" y="228600"/>
            <a:ext cx="5319713" cy="1143000"/>
          </a:xfrm>
        </p:spPr>
        <p:txBody>
          <a:bodyPr/>
          <a:lstStyle/>
          <a:p>
            <a:pPr eaLnBrk="1" hangingPunct="1">
              <a:defRPr/>
            </a:pPr>
            <a:r>
              <a:rPr lang="ar-SA" b="1" dirty="0" smtClean="0">
                <a:cs typeface="PT Bold Heading" pitchFamily="2" charset="-78"/>
              </a:rPr>
              <a:t>سمـــات الأزمـــة</a:t>
            </a:r>
            <a:r>
              <a:rPr lang="en-US" dirty="0" smtClean="0">
                <a:cs typeface="PT Bold Heading" pitchFamily="2" charset="-78"/>
              </a:rPr>
              <a:t> </a:t>
            </a:r>
          </a:p>
        </p:txBody>
      </p:sp>
      <p:sp>
        <p:nvSpPr>
          <p:cNvPr id="4099" name="Rectangle 3"/>
          <p:cNvSpPr>
            <a:spLocks noGrp="1" noChangeArrowheads="1"/>
          </p:cNvSpPr>
          <p:nvPr>
            <p:ph type="body" idx="1"/>
          </p:nvPr>
        </p:nvSpPr>
        <p:spPr>
          <a:xfrm>
            <a:off x="685800" y="1628800"/>
            <a:ext cx="7772400" cy="4114800"/>
          </a:xfrm>
        </p:spPr>
        <p:txBody>
          <a:bodyPr/>
          <a:lstStyle/>
          <a:p>
            <a:pPr marL="609600" indent="-609600" algn="justLow" rtl="1" eaLnBrk="1" hangingPunct="1">
              <a:lnSpc>
                <a:spcPct val="80000"/>
              </a:lnSpc>
              <a:buClr>
                <a:schemeClr val="tx1"/>
              </a:buClr>
              <a:buFontTx/>
              <a:buAutoNum type="arabicPeriod"/>
            </a:pPr>
            <a:r>
              <a:rPr lang="ar-SA" sz="2800" b="1" dirty="0" smtClean="0">
                <a:cs typeface="PT Bold Heading" pitchFamily="2" charset="-78"/>
              </a:rPr>
              <a:t>المفاجأة،</a:t>
            </a:r>
            <a:r>
              <a:rPr lang="ar-SA" sz="2400" b="1" dirty="0" smtClean="0">
                <a:cs typeface="PT Bold Heading" pitchFamily="2" charset="-78"/>
              </a:rPr>
              <a:t> فهي حدث غير متوقع حدث سريع وغامض.او موقف مفاجئ حيث تقع الاحداث الخالقة للازمة على نحو يفاجئ صانع القرار.</a:t>
            </a:r>
          </a:p>
          <a:p>
            <a:pPr marL="609600" indent="-609600" algn="justLow" rtl="1" eaLnBrk="1" hangingPunct="1">
              <a:lnSpc>
                <a:spcPct val="80000"/>
              </a:lnSpc>
              <a:buClr>
                <a:schemeClr val="tx1"/>
              </a:buClr>
              <a:buFontTx/>
              <a:buAutoNum type="arabicPeriod"/>
            </a:pPr>
            <a:endParaRPr lang="ar-SA" sz="2400" b="1" dirty="0" smtClean="0">
              <a:cs typeface="PT Bold Heading" pitchFamily="2" charset="-78"/>
            </a:endParaRPr>
          </a:p>
          <a:p>
            <a:pPr marL="609600" indent="-609600" algn="justLow" rtl="1" eaLnBrk="1" hangingPunct="1">
              <a:lnSpc>
                <a:spcPct val="80000"/>
              </a:lnSpc>
              <a:buClr>
                <a:schemeClr val="tx1"/>
              </a:buClr>
              <a:buFontTx/>
              <a:buAutoNum type="arabicPeriod"/>
            </a:pPr>
            <a:r>
              <a:rPr lang="ar-SA" sz="2800" b="1" dirty="0" smtClean="0">
                <a:cs typeface="PT Bold Heading" pitchFamily="2" charset="-78"/>
              </a:rPr>
              <a:t>جسامة التهديد،</a:t>
            </a:r>
            <a:r>
              <a:rPr lang="ar-SA" sz="2400" b="1" dirty="0" smtClean="0">
                <a:cs typeface="PT Bold Heading" pitchFamily="2" charset="-78"/>
              </a:rPr>
              <a:t> والذي قد يؤدي الى خسائر مادية او بشرية هائلة تهدد الاستقرار وتصل احيانا الى القضاء على كيان </a:t>
            </a:r>
            <a:r>
              <a:rPr lang="ar-SA" sz="2400" b="1" dirty="0" err="1" smtClean="0">
                <a:cs typeface="PT Bold Heading" pitchFamily="2" charset="-78"/>
              </a:rPr>
              <a:t>المنظمة.</a:t>
            </a:r>
            <a:r>
              <a:rPr lang="ar-SA" sz="2400" b="1" dirty="0" smtClean="0">
                <a:cs typeface="PT Bold Heading" pitchFamily="2" charset="-78"/>
              </a:rPr>
              <a:t> </a:t>
            </a:r>
          </a:p>
          <a:p>
            <a:pPr marL="609600" indent="-609600" algn="justLow" rtl="1" eaLnBrk="1" hangingPunct="1">
              <a:lnSpc>
                <a:spcPct val="80000"/>
              </a:lnSpc>
              <a:buClr>
                <a:schemeClr val="tx1"/>
              </a:buClr>
              <a:buFontTx/>
              <a:buAutoNum type="arabicPeriod"/>
            </a:pPr>
            <a:endParaRPr lang="ar-SA" sz="2400" b="1" dirty="0" smtClean="0">
              <a:cs typeface="PT Bold Heading" pitchFamily="2" charset="-78"/>
            </a:endParaRPr>
          </a:p>
          <a:p>
            <a:pPr marL="609600" indent="-609600" algn="justLow" rtl="1" eaLnBrk="1" hangingPunct="1">
              <a:lnSpc>
                <a:spcPct val="80000"/>
              </a:lnSpc>
              <a:buClr>
                <a:schemeClr val="tx1"/>
              </a:buClr>
              <a:buFontTx/>
              <a:buAutoNum type="arabicPeriod"/>
            </a:pPr>
            <a:r>
              <a:rPr lang="ar-SA" sz="2800" b="1" dirty="0" smtClean="0">
                <a:cs typeface="PT Bold Heading" pitchFamily="2" charset="-78"/>
              </a:rPr>
              <a:t>انها مربكة،</a:t>
            </a:r>
            <a:r>
              <a:rPr lang="ar-SA" sz="2400" b="1" dirty="0" smtClean="0">
                <a:cs typeface="PT Bold Heading" pitchFamily="2" charset="-78"/>
              </a:rPr>
              <a:t> فهي تهدد الافتراضات الرئيسية التي يقوم عليها النظام، وتخلق حالة من حالات القلق والتوتر، وعدم الثقة في البدائل المتاحة وخاصة في ظل نقص المعلومات الامر الذي يضاعف من صعوبة اتخاذ القرار، ويجعل من أي قرار ينطوي على قدر من المخاطرة.</a:t>
            </a:r>
          </a:p>
          <a:p>
            <a:pPr marL="609600" indent="-609600" algn="justLow" rtl="1" eaLnBrk="1" hangingPunct="1">
              <a:lnSpc>
                <a:spcPct val="80000"/>
              </a:lnSpc>
              <a:buClr>
                <a:schemeClr val="tx1"/>
              </a:buClr>
              <a:buFontTx/>
              <a:buNone/>
            </a:pPr>
            <a:r>
              <a:rPr lang="ar-SA" sz="2400" b="1" dirty="0" smtClean="0">
                <a:cs typeface="PT Bold Heading" pitchFamily="2" charset="-78"/>
              </a:rPr>
              <a:t/>
            </a:r>
            <a:br>
              <a:rPr lang="ar-SA" sz="2400" b="1" dirty="0" smtClean="0">
                <a:cs typeface="PT Bold Heading" pitchFamily="2" charset="-78"/>
              </a:rPr>
            </a:br>
            <a:endParaRPr lang="en-US" sz="2400" b="1" dirty="0" smtClean="0">
              <a:cs typeface="PT Bold Heading" pitchFamily="2" charset="-78"/>
            </a:endParaRPr>
          </a:p>
          <a:p>
            <a:pPr marL="609600" indent="-609600" algn="justLow" rtl="1" eaLnBrk="1" hangingPunct="1">
              <a:lnSpc>
                <a:spcPct val="80000"/>
              </a:lnSpc>
              <a:buClr>
                <a:schemeClr val="tx1"/>
              </a:buClr>
              <a:buFontTx/>
              <a:buNone/>
            </a:pPr>
            <a:endParaRPr lang="ar-SA" sz="2400" b="1" dirty="0" smtClean="0">
              <a:cs typeface="PT Bold Heading" pitchFamily="2" charset="-78"/>
            </a:endParaRPr>
          </a:p>
          <a:p>
            <a:pPr marL="609600" indent="-609600" algn="r" rtl="1" eaLnBrk="1" hangingPunct="1">
              <a:lnSpc>
                <a:spcPct val="80000"/>
              </a:lnSpc>
              <a:buClr>
                <a:schemeClr val="tx1"/>
              </a:buClr>
              <a:buFontTx/>
              <a:buNone/>
            </a:pPr>
            <a:endParaRPr lang="en-US" sz="2400"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fade">
                                      <p:cBhvr>
                                        <p:cTn id="7" dur="1000"/>
                                        <p:tgtEl>
                                          <p:spTgt spid="102402"/>
                                        </p:tgtEl>
                                      </p:cBhvr>
                                    </p:animEffect>
                                    <p:anim calcmode="lin" valueType="num">
                                      <p:cBhvr>
                                        <p:cTn id="8" dur="1000" fill="hold"/>
                                        <p:tgtEl>
                                          <p:spTgt spid="102402"/>
                                        </p:tgtEl>
                                        <p:attrNameLst>
                                          <p:attrName>ppt_x</p:attrName>
                                        </p:attrNameLst>
                                      </p:cBhvr>
                                      <p:tavLst>
                                        <p:tav tm="0">
                                          <p:val>
                                            <p:strVal val="#ppt_x"/>
                                          </p:val>
                                        </p:tav>
                                        <p:tav tm="100000">
                                          <p:val>
                                            <p:strVal val="#ppt_x"/>
                                          </p:val>
                                        </p:tav>
                                      </p:tavLst>
                                    </p:anim>
                                    <p:anim calcmode="lin" valueType="num">
                                      <p:cBhvr>
                                        <p:cTn id="9" dur="1000" fill="hold"/>
                                        <p:tgtEl>
                                          <p:spTgt spid="1024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p:cTn id="13" dur="500" decel="50000" fill="hold">
                                          <p:stCondLst>
                                            <p:cond delay="0"/>
                                          </p:stCondLst>
                                        </p:cTn>
                                        <p:tgtEl>
                                          <p:spTgt spid="4099">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099">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099">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4099">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099">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099">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099">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099">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4099">
                                            <p:txEl>
                                              <p:pRg st="2" end="2"/>
                                            </p:txEl>
                                          </p:spTgt>
                                        </p:tgtEl>
                                        <p:attrNameLst>
                                          <p:attrName>style.visibility</p:attrName>
                                        </p:attrNameLst>
                                      </p:cBhvr>
                                      <p:to>
                                        <p:strVal val="visible"/>
                                      </p:to>
                                    </p:set>
                                    <p:anim calcmode="lin" valueType="num">
                                      <p:cBhvr>
                                        <p:cTn id="24" dur="500" decel="50000" fill="hold">
                                          <p:stCondLst>
                                            <p:cond delay="0"/>
                                          </p:stCondLst>
                                        </p:cTn>
                                        <p:tgtEl>
                                          <p:spTgt spid="4099">
                                            <p:txEl>
                                              <p:pRg st="2" end="2"/>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4099">
                                            <p:txEl>
                                              <p:pRg st="2" end="2"/>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4099">
                                            <p:txEl>
                                              <p:pRg st="2" end="2"/>
                                            </p:txEl>
                                          </p:spTgt>
                                        </p:tgtEl>
                                        <p:attrNameLst>
                                          <p:attrName>ppt_w</p:attrName>
                                        </p:attrNameLst>
                                      </p:cBhvr>
                                      <p:tavLst>
                                        <p:tav tm="0">
                                          <p:val>
                                            <p:strVal val="#ppt_w*.05"/>
                                          </p:val>
                                        </p:tav>
                                        <p:tav tm="100000">
                                          <p:val>
                                            <p:strVal val="#ppt_w"/>
                                          </p:val>
                                        </p:tav>
                                      </p:tavLst>
                                    </p:anim>
                                    <p:anim calcmode="lin" valueType="num">
                                      <p:cBhvr>
                                        <p:cTn id="27" dur="1000" fill="hold"/>
                                        <p:tgtEl>
                                          <p:spTgt spid="4099">
                                            <p:txEl>
                                              <p:pRg st="2" end="2"/>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4099">
                                            <p:txEl>
                                              <p:pRg st="2" end="2"/>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4099">
                                            <p:txEl>
                                              <p:pRg st="2" end="2"/>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4099">
                                            <p:txEl>
                                              <p:pRg st="2" end="2"/>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4099">
                                            <p:txEl>
                                              <p:pRg st="2" end="2"/>
                                            </p:txEl>
                                          </p:spTgt>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4099">
                                            <p:txEl>
                                              <p:pRg st="4" end="4"/>
                                            </p:txEl>
                                          </p:spTgt>
                                        </p:tgtEl>
                                        <p:attrNameLst>
                                          <p:attrName>style.visibility</p:attrName>
                                        </p:attrNameLst>
                                      </p:cBhvr>
                                      <p:to>
                                        <p:strVal val="visible"/>
                                      </p:to>
                                    </p:set>
                                    <p:anim calcmode="lin" valueType="num">
                                      <p:cBhvr>
                                        <p:cTn id="35" dur="500" decel="50000" fill="hold">
                                          <p:stCondLst>
                                            <p:cond delay="0"/>
                                          </p:stCondLst>
                                        </p:cTn>
                                        <p:tgtEl>
                                          <p:spTgt spid="4099">
                                            <p:txEl>
                                              <p:pRg st="4" end="4"/>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4099">
                                            <p:txEl>
                                              <p:pRg st="4" end="4"/>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4099">
                                            <p:txEl>
                                              <p:pRg st="4" end="4"/>
                                            </p:txEl>
                                          </p:spTgt>
                                        </p:tgtEl>
                                        <p:attrNameLst>
                                          <p:attrName>ppt_w</p:attrName>
                                        </p:attrNameLst>
                                      </p:cBhvr>
                                      <p:tavLst>
                                        <p:tav tm="0">
                                          <p:val>
                                            <p:strVal val="#ppt_w*.05"/>
                                          </p:val>
                                        </p:tav>
                                        <p:tav tm="100000">
                                          <p:val>
                                            <p:strVal val="#ppt_w"/>
                                          </p:val>
                                        </p:tav>
                                      </p:tavLst>
                                    </p:anim>
                                    <p:anim calcmode="lin" valueType="num">
                                      <p:cBhvr>
                                        <p:cTn id="38" dur="1000" fill="hold"/>
                                        <p:tgtEl>
                                          <p:spTgt spid="4099">
                                            <p:txEl>
                                              <p:pRg st="4" end="4"/>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4099">
                                            <p:txEl>
                                              <p:pRg st="4" end="4"/>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4099">
                                            <p:txEl>
                                              <p:pRg st="4" end="4"/>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4099">
                                            <p:txEl>
                                              <p:pRg st="4" end="4"/>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4099">
                                            <p:txEl>
                                              <p:pRg st="4" end="4"/>
                                            </p:txEl>
                                          </p:spTgt>
                                        </p:tgtEl>
                                      </p:cBhvr>
                                    </p:animEffect>
                                  </p:childTnLst>
                                </p:cTn>
                              </p:par>
                            </p:childTnLst>
                          </p:cTn>
                        </p:par>
                        <p:par>
                          <p:cTn id="43" fill="hold">
                            <p:stCondLst>
                              <p:cond delay="4000"/>
                            </p:stCondLst>
                            <p:childTnLst>
                              <p:par>
                                <p:cTn id="44" presetID="25" presetClass="entr" presetSubtype="0" fill="hold" grpId="0" nodeType="afterEffect">
                                  <p:stCondLst>
                                    <p:cond delay="0"/>
                                  </p:stCondLst>
                                  <p:childTnLst>
                                    <p:set>
                                      <p:cBhvr>
                                        <p:cTn id="45" dur="1" fill="hold">
                                          <p:stCondLst>
                                            <p:cond delay="0"/>
                                          </p:stCondLst>
                                        </p:cTn>
                                        <p:tgtEl>
                                          <p:spTgt spid="4099">
                                            <p:txEl>
                                              <p:pRg st="5" end="5"/>
                                            </p:txEl>
                                          </p:spTgt>
                                        </p:tgtEl>
                                        <p:attrNameLst>
                                          <p:attrName>style.visibility</p:attrName>
                                        </p:attrNameLst>
                                      </p:cBhvr>
                                      <p:to>
                                        <p:strVal val="visible"/>
                                      </p:to>
                                    </p:set>
                                    <p:anim calcmode="lin" valueType="num">
                                      <p:cBhvr>
                                        <p:cTn id="46" dur="500" decel="50000" fill="hold">
                                          <p:stCondLst>
                                            <p:cond delay="0"/>
                                          </p:stCondLst>
                                        </p:cTn>
                                        <p:tgtEl>
                                          <p:spTgt spid="4099">
                                            <p:txEl>
                                              <p:pRg st="5" end="5"/>
                                            </p:txEl>
                                          </p:spTgt>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4099">
                                            <p:txEl>
                                              <p:pRg st="5" end="5"/>
                                            </p:txEl>
                                          </p:spTgt>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4099">
                                            <p:txEl>
                                              <p:pRg st="5" end="5"/>
                                            </p:txEl>
                                          </p:spTgt>
                                        </p:tgtEl>
                                        <p:attrNameLst>
                                          <p:attrName>ppt_w</p:attrName>
                                        </p:attrNameLst>
                                      </p:cBhvr>
                                      <p:tavLst>
                                        <p:tav tm="0">
                                          <p:val>
                                            <p:strVal val="#ppt_w*.05"/>
                                          </p:val>
                                        </p:tav>
                                        <p:tav tm="100000">
                                          <p:val>
                                            <p:strVal val="#ppt_w"/>
                                          </p:val>
                                        </p:tav>
                                      </p:tavLst>
                                    </p:anim>
                                    <p:anim calcmode="lin" valueType="num">
                                      <p:cBhvr>
                                        <p:cTn id="49" dur="1000" fill="hold"/>
                                        <p:tgtEl>
                                          <p:spTgt spid="4099">
                                            <p:txEl>
                                              <p:pRg st="5" end="5"/>
                                            </p:txEl>
                                          </p:spTgt>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4099">
                                            <p:txEl>
                                              <p:pRg st="5" end="5"/>
                                            </p:txEl>
                                          </p:spTgt>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4099">
                                            <p:txEl>
                                              <p:pRg st="5" end="5"/>
                                            </p:txEl>
                                          </p:spTgt>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4099">
                                            <p:txEl>
                                              <p:pRg st="5" end="5"/>
                                            </p:txEl>
                                          </p:spTgt>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409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685800" y="1484784"/>
            <a:ext cx="7772400" cy="4114800"/>
          </a:xfrm>
        </p:spPr>
        <p:txBody>
          <a:bodyPr/>
          <a:lstStyle/>
          <a:p>
            <a:pPr marL="609600" indent="-609600" algn="justLow" rtl="1" eaLnBrk="1" hangingPunct="1">
              <a:lnSpc>
                <a:spcPct val="90000"/>
              </a:lnSpc>
              <a:buClr>
                <a:schemeClr val="tx1"/>
              </a:buClr>
              <a:buFontTx/>
              <a:buAutoNum type="arabicPeriod" startAt="4"/>
            </a:pPr>
            <a:r>
              <a:rPr lang="ar-SA" sz="2800" b="1" dirty="0" smtClean="0">
                <a:cs typeface="PT Bold Heading" pitchFamily="2" charset="-78"/>
              </a:rPr>
              <a:t>ضيق الوقت المتاح لمواجهة الازمة،</a:t>
            </a:r>
            <a:r>
              <a:rPr lang="ar-SA" sz="2400" b="1" dirty="0" smtClean="0">
                <a:cs typeface="PT Bold Heading" pitchFamily="2" charset="-78"/>
              </a:rPr>
              <a:t> فالأحداث تقع وتتصاعد بشكل </a:t>
            </a:r>
            <a:r>
              <a:rPr lang="ar-SA" sz="2400" b="1" dirty="0" err="1" smtClean="0">
                <a:cs typeface="PT Bold Heading" pitchFamily="2" charset="-78"/>
              </a:rPr>
              <a:t>متسارع</a:t>
            </a:r>
            <a:r>
              <a:rPr lang="ar-SA" sz="2400" b="1" dirty="0" smtClean="0">
                <a:cs typeface="PT Bold Heading" pitchFamily="2" charset="-78"/>
              </a:rPr>
              <a:t> وربما حاد، الامر الذي يفقد اطراف الازمة، احيانا القدرة على السيطرة في الموقف واستيعابه جيدا، حيث لابد من تركيز الجهود لاتخاذ قرارات حاسمة وسريعة في وقت يتسم بالضيق والضغط.</a:t>
            </a:r>
          </a:p>
          <a:p>
            <a:pPr marL="609600" indent="-609600" algn="justLow" rtl="1" eaLnBrk="1" hangingPunct="1">
              <a:lnSpc>
                <a:spcPct val="90000"/>
              </a:lnSpc>
              <a:buClr>
                <a:schemeClr val="tx1"/>
              </a:buClr>
              <a:buFontTx/>
              <a:buNone/>
            </a:pPr>
            <a:endParaRPr lang="ar-SA" sz="2400" b="1" dirty="0" smtClean="0">
              <a:cs typeface="PT Bold Heading" pitchFamily="2" charset="-78"/>
            </a:endParaRPr>
          </a:p>
          <a:p>
            <a:pPr marL="609600" indent="-609600" algn="justLow" rtl="1" eaLnBrk="1" hangingPunct="1">
              <a:lnSpc>
                <a:spcPct val="90000"/>
              </a:lnSpc>
              <a:buClr>
                <a:schemeClr val="tx1"/>
              </a:buClr>
              <a:buFontTx/>
              <a:buNone/>
            </a:pPr>
            <a:r>
              <a:rPr lang="ar-SA" sz="2400" b="1" dirty="0" smtClean="0">
                <a:cs typeface="PT Bold Heading" pitchFamily="2" charset="-78"/>
              </a:rPr>
              <a:t> </a:t>
            </a:r>
            <a:r>
              <a:rPr lang="ar-SA" sz="2400" b="1" dirty="0" err="1" smtClean="0">
                <a:cs typeface="PT Bold Heading" pitchFamily="2" charset="-78"/>
              </a:rPr>
              <a:t>5.</a:t>
            </a:r>
            <a:r>
              <a:rPr lang="ar-SA" sz="2400" b="1" dirty="0" smtClean="0">
                <a:cs typeface="PT Bold Heading" pitchFamily="2" charset="-78"/>
              </a:rPr>
              <a:t>   </a:t>
            </a:r>
            <a:r>
              <a:rPr lang="ar-SA" sz="2800" b="1" dirty="0" smtClean="0">
                <a:cs typeface="PT Bold Heading" pitchFamily="2" charset="-78"/>
              </a:rPr>
              <a:t>تعدد الاطراف والقوى المؤثرة </a:t>
            </a:r>
            <a:r>
              <a:rPr lang="ar-SA" sz="2400" b="1" dirty="0" smtClean="0">
                <a:cs typeface="PT Bold Heading" pitchFamily="2" charset="-78"/>
              </a:rPr>
              <a:t>في حدوث الازمة وتطورها، وتعارض مصالحها، مما يخلق صعوبات جمة في السيطرة على الموقف وإدارته وبعض هذه الصعوبات ادارية او مادية او بشرية او سياسية او بيئية الخ.</a:t>
            </a:r>
          </a:p>
          <a:p>
            <a:pPr marL="609600" indent="-609600" algn="justLow" rtl="1" eaLnBrk="1" hangingPunct="1">
              <a:lnSpc>
                <a:spcPct val="90000"/>
              </a:lnSpc>
              <a:buClr>
                <a:schemeClr val="tx1"/>
              </a:buClr>
              <a:buFontTx/>
              <a:buNone/>
            </a:pPr>
            <a:r>
              <a:rPr lang="ar-SA" sz="2400" b="1" dirty="0" smtClean="0">
                <a:cs typeface="PT Bold Heading" pitchFamily="2" charset="-78"/>
              </a:rPr>
              <a:t/>
            </a:r>
            <a:br>
              <a:rPr lang="ar-SA" sz="2400" b="1" dirty="0" smtClean="0">
                <a:cs typeface="PT Bold Heading" pitchFamily="2" charset="-78"/>
              </a:rPr>
            </a:br>
            <a:endParaRPr lang="en-US" sz="2400"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p:cTn id="7" dur="500" decel="50000" fill="hold">
                                          <p:stCondLst>
                                            <p:cond delay="0"/>
                                          </p:stCondLst>
                                        </p:cTn>
                                        <p:tgtEl>
                                          <p:spTgt spid="512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2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2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512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2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2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2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22">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5122">
                                            <p:txEl>
                                              <p:pRg st="2" end="2"/>
                                            </p:txEl>
                                          </p:spTgt>
                                        </p:tgtEl>
                                        <p:attrNameLst>
                                          <p:attrName>style.visibility</p:attrName>
                                        </p:attrNameLst>
                                      </p:cBhvr>
                                      <p:to>
                                        <p:strVal val="visible"/>
                                      </p:to>
                                    </p:set>
                                    <p:anim calcmode="lin" valueType="num">
                                      <p:cBhvr>
                                        <p:cTn id="18" dur="500" decel="50000" fill="hold">
                                          <p:stCondLst>
                                            <p:cond delay="0"/>
                                          </p:stCondLst>
                                        </p:cTn>
                                        <p:tgtEl>
                                          <p:spTgt spid="5122">
                                            <p:txEl>
                                              <p:pRg st="2" end="2"/>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5122">
                                            <p:txEl>
                                              <p:pRg st="2" end="2"/>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5122">
                                            <p:txEl>
                                              <p:pRg st="2" end="2"/>
                                            </p:txEl>
                                          </p:spTgt>
                                        </p:tgtEl>
                                        <p:attrNameLst>
                                          <p:attrName>ppt_w</p:attrName>
                                        </p:attrNameLst>
                                      </p:cBhvr>
                                      <p:tavLst>
                                        <p:tav tm="0">
                                          <p:val>
                                            <p:strVal val="#ppt_w*.05"/>
                                          </p:val>
                                        </p:tav>
                                        <p:tav tm="100000">
                                          <p:val>
                                            <p:strVal val="#ppt_w"/>
                                          </p:val>
                                        </p:tav>
                                      </p:tavLst>
                                    </p:anim>
                                    <p:anim calcmode="lin" valueType="num">
                                      <p:cBhvr>
                                        <p:cTn id="21" dur="1000" fill="hold"/>
                                        <p:tgtEl>
                                          <p:spTgt spid="5122">
                                            <p:txEl>
                                              <p:pRg st="2" end="2"/>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5122">
                                            <p:txEl>
                                              <p:pRg st="2" end="2"/>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5122">
                                            <p:txEl>
                                              <p:pRg st="2" end="2"/>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5122">
                                            <p:txEl>
                                              <p:pRg st="2" end="2"/>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5122">
                                            <p:txEl>
                                              <p:pRg st="2" end="2"/>
                                            </p:txEl>
                                          </p:spTgt>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5122">
                                            <p:txEl>
                                              <p:pRg st="3" end="3"/>
                                            </p:txEl>
                                          </p:spTgt>
                                        </p:tgtEl>
                                        <p:attrNameLst>
                                          <p:attrName>style.visibility</p:attrName>
                                        </p:attrNameLst>
                                      </p:cBhvr>
                                      <p:to>
                                        <p:strVal val="visible"/>
                                      </p:to>
                                    </p:set>
                                    <p:anim calcmode="lin" valueType="num">
                                      <p:cBhvr>
                                        <p:cTn id="29" dur="500" decel="50000" fill="hold">
                                          <p:stCondLst>
                                            <p:cond delay="0"/>
                                          </p:stCondLst>
                                        </p:cTn>
                                        <p:tgtEl>
                                          <p:spTgt spid="5122">
                                            <p:txEl>
                                              <p:pRg st="3" end="3"/>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5122">
                                            <p:txEl>
                                              <p:pRg st="3" end="3"/>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5122">
                                            <p:txEl>
                                              <p:pRg st="3" end="3"/>
                                            </p:txEl>
                                          </p:spTgt>
                                        </p:tgtEl>
                                        <p:attrNameLst>
                                          <p:attrName>ppt_w</p:attrName>
                                        </p:attrNameLst>
                                      </p:cBhvr>
                                      <p:tavLst>
                                        <p:tav tm="0">
                                          <p:val>
                                            <p:strVal val="#ppt_w*.05"/>
                                          </p:val>
                                        </p:tav>
                                        <p:tav tm="100000">
                                          <p:val>
                                            <p:strVal val="#ppt_w"/>
                                          </p:val>
                                        </p:tav>
                                      </p:tavLst>
                                    </p:anim>
                                    <p:anim calcmode="lin" valueType="num">
                                      <p:cBhvr>
                                        <p:cTn id="32" dur="1000" fill="hold"/>
                                        <p:tgtEl>
                                          <p:spTgt spid="5122">
                                            <p:txEl>
                                              <p:pRg st="3" end="3"/>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5122">
                                            <p:txEl>
                                              <p:pRg st="3" end="3"/>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5122">
                                            <p:txEl>
                                              <p:pRg st="3" end="3"/>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5122">
                                            <p:txEl>
                                              <p:pRg st="3" end="3"/>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51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ar-SA" sz="3600" dirty="0" smtClean="0">
                <a:cs typeface="PT Bold Heading" pitchFamily="2" charset="-78"/>
              </a:rPr>
              <a:t>أسباب الأزمات</a:t>
            </a:r>
            <a:endParaRPr lang="en-US" sz="3600" dirty="0" smtClean="0">
              <a:cs typeface="PT Bold Heading" pitchFamily="2" charset="-78"/>
            </a:endParaRPr>
          </a:p>
        </p:txBody>
      </p:sp>
      <p:sp>
        <p:nvSpPr>
          <p:cNvPr id="7171" name="Rectangle 3"/>
          <p:cNvSpPr>
            <a:spLocks noGrp="1" noChangeArrowheads="1"/>
          </p:cNvSpPr>
          <p:nvPr>
            <p:ph type="body" idx="1"/>
          </p:nvPr>
        </p:nvSpPr>
        <p:spPr>
          <a:xfrm>
            <a:off x="468313" y="1628775"/>
            <a:ext cx="8229600" cy="4456113"/>
          </a:xfrm>
        </p:spPr>
        <p:txBody>
          <a:bodyPr/>
          <a:lstStyle/>
          <a:p>
            <a:pPr marL="609600" indent="-609600" algn="just" rtl="1" eaLnBrk="1" hangingPunct="1">
              <a:lnSpc>
                <a:spcPct val="80000"/>
              </a:lnSpc>
              <a:buFontTx/>
              <a:buAutoNum type="arabicPeriod"/>
            </a:pPr>
            <a:r>
              <a:rPr lang="ar-SA" sz="2800" b="1" dirty="0" smtClean="0">
                <a:cs typeface="PT Bold Heading" pitchFamily="2" charset="-78"/>
              </a:rPr>
              <a:t>سوء الفهم  الناتج عن المعلومات المبتورة والتسرع في اتخاذ </a:t>
            </a:r>
            <a:r>
              <a:rPr lang="ar-SA" sz="2800" b="1" dirty="0" err="1" smtClean="0">
                <a:cs typeface="PT Bold Heading" pitchFamily="2" charset="-78"/>
              </a:rPr>
              <a:t>القرارات.</a:t>
            </a:r>
            <a:r>
              <a:rPr lang="ar-SA" sz="2800" b="1" dirty="0" smtClean="0">
                <a:cs typeface="PT Bold Heading" pitchFamily="2" charset="-78"/>
              </a:rPr>
              <a:t> </a:t>
            </a:r>
          </a:p>
          <a:p>
            <a:pPr marL="609600" indent="-609600" algn="just" rtl="1" eaLnBrk="1" hangingPunct="1">
              <a:lnSpc>
                <a:spcPct val="80000"/>
              </a:lnSpc>
              <a:buFontTx/>
              <a:buAutoNum type="arabicPeriod"/>
            </a:pPr>
            <a:r>
              <a:rPr lang="ar-SA" sz="2800" b="1" dirty="0" smtClean="0">
                <a:cs typeface="PT Bold Heading" pitchFamily="2" charset="-78"/>
              </a:rPr>
              <a:t>سوء الادراك وضعف استيعاب </a:t>
            </a:r>
            <a:r>
              <a:rPr lang="ar-SA" sz="2800" b="1" dirty="0" err="1" smtClean="0">
                <a:cs typeface="PT Bold Heading" pitchFamily="2" charset="-78"/>
              </a:rPr>
              <a:t>المعلومات .</a:t>
            </a:r>
            <a:endParaRPr lang="ar-SA" sz="2800" b="1" dirty="0" smtClean="0">
              <a:cs typeface="PT Bold Heading" pitchFamily="2" charset="-78"/>
            </a:endParaRPr>
          </a:p>
          <a:p>
            <a:pPr marL="609600" indent="-609600" algn="just" rtl="1" eaLnBrk="1" hangingPunct="1">
              <a:lnSpc>
                <a:spcPct val="80000"/>
              </a:lnSpc>
              <a:buFontTx/>
              <a:buAutoNum type="arabicPeriod"/>
            </a:pPr>
            <a:r>
              <a:rPr lang="ar-SA" sz="2800" b="1" dirty="0" smtClean="0">
                <a:cs typeface="PT Bold Heading" pitchFamily="2" charset="-78"/>
              </a:rPr>
              <a:t>سوء التقدير أو التقييم بسبب الافراط في الثقة وسوء تقدير قوة الطرف الاخر والاستخفاف به والتقليل من شأنه.</a:t>
            </a:r>
          </a:p>
          <a:p>
            <a:pPr marL="609600" indent="-609600" algn="just" rtl="1" eaLnBrk="1" hangingPunct="1">
              <a:lnSpc>
                <a:spcPct val="80000"/>
              </a:lnSpc>
              <a:buFontTx/>
              <a:buAutoNum type="arabicPeriod"/>
            </a:pPr>
            <a:r>
              <a:rPr lang="ar-SA" sz="2800" b="1" dirty="0" smtClean="0">
                <a:cs typeface="PT Bold Heading" pitchFamily="2" charset="-78"/>
              </a:rPr>
              <a:t>الادارة العشوائية أو الإدارة بدون أهداف.</a:t>
            </a:r>
          </a:p>
          <a:p>
            <a:pPr marL="609600" indent="-609600" algn="just" rtl="1" eaLnBrk="1" hangingPunct="1">
              <a:lnSpc>
                <a:spcPct val="80000"/>
              </a:lnSpc>
              <a:buFontTx/>
              <a:buAutoNum type="arabicPeriod"/>
            </a:pPr>
            <a:r>
              <a:rPr lang="ar-SA" sz="2800" b="1" dirty="0" smtClean="0">
                <a:cs typeface="PT Bold Heading" pitchFamily="2" charset="-78"/>
              </a:rPr>
              <a:t>الرغبة في التسلط والابتزاز واستعراض القوة.</a:t>
            </a:r>
          </a:p>
          <a:p>
            <a:pPr marL="609600" indent="-609600" algn="just" rtl="1" eaLnBrk="1" hangingPunct="1">
              <a:lnSpc>
                <a:spcPct val="80000"/>
              </a:lnSpc>
              <a:buFontTx/>
              <a:buAutoNum type="arabicPeriod"/>
            </a:pPr>
            <a:r>
              <a:rPr lang="ar-SA" sz="2800" b="1" dirty="0" smtClean="0">
                <a:cs typeface="PT Bold Heading" pitchFamily="2" charset="-78"/>
              </a:rPr>
              <a:t>اليأس والانهزامية.</a:t>
            </a:r>
          </a:p>
          <a:p>
            <a:pPr marL="609600" indent="-609600" algn="just" rtl="1" eaLnBrk="1" hangingPunct="1">
              <a:lnSpc>
                <a:spcPct val="80000"/>
              </a:lnSpc>
              <a:buFontTx/>
              <a:buAutoNum type="arabicPeriod"/>
            </a:pPr>
            <a:r>
              <a:rPr lang="ar-SA" sz="2800" b="1" dirty="0" smtClean="0">
                <a:cs typeface="PT Bold Heading" pitchFamily="2" charset="-78"/>
              </a:rPr>
              <a:t>الاشاعات الكاذبة.</a:t>
            </a:r>
          </a:p>
          <a:p>
            <a:pPr marL="609600" indent="-609600" algn="just" rtl="1" eaLnBrk="1" hangingPunct="1">
              <a:lnSpc>
                <a:spcPct val="80000"/>
              </a:lnSpc>
              <a:buFontTx/>
              <a:buAutoNum type="arabicPeriod"/>
            </a:pPr>
            <a:r>
              <a:rPr lang="ar-SA" sz="2800" b="1" dirty="0" smtClean="0">
                <a:cs typeface="PT Bold Heading" pitchFamily="2" charset="-78"/>
              </a:rPr>
              <a:t>تعارض الأهداف والمصالح.</a:t>
            </a:r>
            <a:endParaRPr lang="ar-SA" dirty="0" smtClean="0">
              <a:cs typeface="PT Bold Heading" pitchFamily="2" charset="-78"/>
            </a:endParaRPr>
          </a:p>
          <a:p>
            <a:pPr marL="609600" indent="-609600" algn="just" rtl="1" eaLnBrk="1" hangingPunct="1">
              <a:lnSpc>
                <a:spcPct val="80000"/>
              </a:lnSpc>
              <a:buFontTx/>
              <a:buAutoNum type="arabicPeriod"/>
            </a:pPr>
            <a:endParaRPr lang="en-US"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81250"/>
                                        </p:tgtEl>
                                        <p:attrNameLst>
                                          <p:attrName>style.visibility</p:attrName>
                                        </p:attrNameLst>
                                      </p:cBhvr>
                                      <p:to>
                                        <p:strVal val="visible"/>
                                      </p:to>
                                    </p:set>
                                    <p:anim calcmode="lin" valueType="num">
                                      <p:cBhvr>
                                        <p:cTn id="7" dur="500" fill="hold"/>
                                        <p:tgtEl>
                                          <p:spTgt spid="181250"/>
                                        </p:tgtEl>
                                        <p:attrNameLst>
                                          <p:attrName>ppt_w</p:attrName>
                                        </p:attrNameLst>
                                      </p:cBhvr>
                                      <p:tavLst>
                                        <p:tav tm="0">
                                          <p:val>
                                            <p:strVal val="#ppt_w*0.05"/>
                                          </p:val>
                                        </p:tav>
                                        <p:tav tm="100000">
                                          <p:val>
                                            <p:strVal val="#ppt_w"/>
                                          </p:val>
                                        </p:tav>
                                      </p:tavLst>
                                    </p:anim>
                                    <p:anim calcmode="lin" valueType="num">
                                      <p:cBhvr>
                                        <p:cTn id="8" dur="500" fill="hold"/>
                                        <p:tgtEl>
                                          <p:spTgt spid="181250"/>
                                        </p:tgtEl>
                                        <p:attrNameLst>
                                          <p:attrName>ppt_h</p:attrName>
                                        </p:attrNameLst>
                                      </p:cBhvr>
                                      <p:tavLst>
                                        <p:tav tm="0">
                                          <p:val>
                                            <p:strVal val="#ppt_h"/>
                                          </p:val>
                                        </p:tav>
                                        <p:tav tm="100000">
                                          <p:val>
                                            <p:strVal val="#ppt_h"/>
                                          </p:val>
                                        </p:tav>
                                      </p:tavLst>
                                    </p:anim>
                                    <p:anim calcmode="lin" valueType="num">
                                      <p:cBhvr>
                                        <p:cTn id="9" dur="500" fill="hold"/>
                                        <p:tgtEl>
                                          <p:spTgt spid="181250"/>
                                        </p:tgtEl>
                                        <p:attrNameLst>
                                          <p:attrName>ppt_x</p:attrName>
                                        </p:attrNameLst>
                                      </p:cBhvr>
                                      <p:tavLst>
                                        <p:tav tm="0">
                                          <p:val>
                                            <p:strVal val="#ppt_x-.2"/>
                                          </p:val>
                                        </p:tav>
                                        <p:tav tm="100000">
                                          <p:val>
                                            <p:strVal val="#ppt_x"/>
                                          </p:val>
                                        </p:tav>
                                      </p:tavLst>
                                    </p:anim>
                                    <p:anim calcmode="lin" valueType="num">
                                      <p:cBhvr>
                                        <p:cTn id="10" dur="500" fill="hold"/>
                                        <p:tgtEl>
                                          <p:spTgt spid="181250"/>
                                        </p:tgtEl>
                                        <p:attrNameLst>
                                          <p:attrName>ppt_y</p:attrName>
                                        </p:attrNameLst>
                                      </p:cBhvr>
                                      <p:tavLst>
                                        <p:tav tm="0">
                                          <p:val>
                                            <p:strVal val="#ppt_y"/>
                                          </p:val>
                                        </p:tav>
                                        <p:tav tm="100000">
                                          <p:val>
                                            <p:strVal val="#ppt_y"/>
                                          </p:val>
                                        </p:tav>
                                      </p:tavLst>
                                    </p:anim>
                                    <p:animEffect transition="in" filter="fade">
                                      <p:cBhvr>
                                        <p:cTn id="11" dur="500"/>
                                        <p:tgtEl>
                                          <p:spTgt spid="181250"/>
                                        </p:tgtEl>
                                      </p:cBhvr>
                                    </p:animEffect>
                                  </p:childTnLst>
                                </p:cTn>
                              </p:par>
                            </p:childTnLst>
                          </p:cTn>
                        </p:par>
                        <p:par>
                          <p:cTn id="12" fill="hold">
                            <p:stCondLst>
                              <p:cond delay="500"/>
                            </p:stCondLst>
                            <p:childTnLst>
                              <p:par>
                                <p:cTn id="13" presetID="25" presetClass="entr" presetSubtype="0" fill="hold" grpId="0" nodeType="afterEffect">
                                  <p:stCondLst>
                                    <p:cond delay="0"/>
                                  </p:stCondLst>
                                  <p:childTnLst>
                                    <p:set>
                                      <p:cBhvr>
                                        <p:cTn id="14" dur="1" fill="hold">
                                          <p:stCondLst>
                                            <p:cond delay="0"/>
                                          </p:stCondLst>
                                        </p:cTn>
                                        <p:tgtEl>
                                          <p:spTgt spid="7171">
                                            <p:txEl>
                                              <p:pRg st="0" end="0"/>
                                            </p:txEl>
                                          </p:spTgt>
                                        </p:tgtEl>
                                        <p:attrNameLst>
                                          <p:attrName>style.visibility</p:attrName>
                                        </p:attrNameLst>
                                      </p:cBhvr>
                                      <p:to>
                                        <p:strVal val="visible"/>
                                      </p:to>
                                    </p:set>
                                    <p:anim calcmode="lin" valueType="num">
                                      <p:cBhvr>
                                        <p:cTn id="15" dur="500" decel="50000" fill="hold">
                                          <p:stCondLst>
                                            <p:cond delay="0"/>
                                          </p:stCondLst>
                                        </p:cTn>
                                        <p:tgtEl>
                                          <p:spTgt spid="7171">
                                            <p:txEl>
                                              <p:pRg st="0" end="0"/>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7171">
                                            <p:txEl>
                                              <p:pRg st="0" end="0"/>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7171">
                                            <p:txEl>
                                              <p:pRg st="0" end="0"/>
                                            </p:txEl>
                                          </p:spTgt>
                                        </p:tgtEl>
                                        <p:attrNameLst>
                                          <p:attrName>ppt_w</p:attrName>
                                        </p:attrNameLst>
                                      </p:cBhvr>
                                      <p:tavLst>
                                        <p:tav tm="0">
                                          <p:val>
                                            <p:strVal val="#ppt_w*.05"/>
                                          </p:val>
                                        </p:tav>
                                        <p:tav tm="100000">
                                          <p:val>
                                            <p:strVal val="#ppt_w"/>
                                          </p:val>
                                        </p:tav>
                                      </p:tavLst>
                                    </p:anim>
                                    <p:anim calcmode="lin" valueType="num">
                                      <p:cBhvr>
                                        <p:cTn id="18" dur="1000" fill="hold"/>
                                        <p:tgtEl>
                                          <p:spTgt spid="7171">
                                            <p:txEl>
                                              <p:pRg st="0" end="0"/>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7171">
                                            <p:txEl>
                                              <p:pRg st="0" end="0"/>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7171">
                                            <p:txEl>
                                              <p:pRg st="0" end="0"/>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7171">
                                            <p:txEl>
                                              <p:pRg st="0" end="0"/>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7171">
                                            <p:txEl>
                                              <p:pRg st="0" end="0"/>
                                            </p:txEl>
                                          </p:spTgt>
                                        </p:tgtEl>
                                      </p:cBhvr>
                                    </p:animEffect>
                                  </p:childTnLst>
                                </p:cTn>
                              </p:par>
                            </p:childTnLst>
                          </p:cTn>
                        </p:par>
                        <p:par>
                          <p:cTn id="23" fill="hold">
                            <p:stCondLst>
                              <p:cond delay="1500"/>
                            </p:stCondLst>
                            <p:childTnLst>
                              <p:par>
                                <p:cTn id="24" presetID="25" presetClass="entr" presetSubtype="0" fill="hold" grpId="0" nodeType="afterEffect">
                                  <p:stCondLst>
                                    <p:cond delay="0"/>
                                  </p:stCondLst>
                                  <p:childTnLst>
                                    <p:set>
                                      <p:cBhvr>
                                        <p:cTn id="25" dur="1" fill="hold">
                                          <p:stCondLst>
                                            <p:cond delay="0"/>
                                          </p:stCondLst>
                                        </p:cTn>
                                        <p:tgtEl>
                                          <p:spTgt spid="7171">
                                            <p:txEl>
                                              <p:pRg st="1" end="1"/>
                                            </p:txEl>
                                          </p:spTgt>
                                        </p:tgtEl>
                                        <p:attrNameLst>
                                          <p:attrName>style.visibility</p:attrName>
                                        </p:attrNameLst>
                                      </p:cBhvr>
                                      <p:to>
                                        <p:strVal val="visible"/>
                                      </p:to>
                                    </p:set>
                                    <p:anim calcmode="lin" valueType="num">
                                      <p:cBhvr>
                                        <p:cTn id="26" dur="500" decel="50000" fill="hold">
                                          <p:stCondLst>
                                            <p:cond delay="0"/>
                                          </p:stCondLst>
                                        </p:cTn>
                                        <p:tgtEl>
                                          <p:spTgt spid="7171">
                                            <p:txEl>
                                              <p:pRg st="1" end="1"/>
                                            </p:txEl>
                                          </p:spTgt>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171">
                                            <p:txEl>
                                              <p:pRg st="1" end="1"/>
                                            </p:txEl>
                                          </p:spTgt>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171">
                                            <p:txEl>
                                              <p:pRg st="1" end="1"/>
                                            </p:txEl>
                                          </p:spTgt>
                                        </p:tgtEl>
                                        <p:attrNameLst>
                                          <p:attrName>ppt_w</p:attrName>
                                        </p:attrNameLst>
                                      </p:cBhvr>
                                      <p:tavLst>
                                        <p:tav tm="0">
                                          <p:val>
                                            <p:strVal val="#ppt_w*.05"/>
                                          </p:val>
                                        </p:tav>
                                        <p:tav tm="100000">
                                          <p:val>
                                            <p:strVal val="#ppt_w"/>
                                          </p:val>
                                        </p:tav>
                                      </p:tavLst>
                                    </p:anim>
                                    <p:anim calcmode="lin" valueType="num">
                                      <p:cBhvr>
                                        <p:cTn id="29" dur="1000" fill="hold"/>
                                        <p:tgtEl>
                                          <p:spTgt spid="7171">
                                            <p:txEl>
                                              <p:pRg st="1" end="1"/>
                                            </p:txEl>
                                          </p:spTgt>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171">
                                            <p:txEl>
                                              <p:pRg st="1" end="1"/>
                                            </p:txEl>
                                          </p:spTgt>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171">
                                            <p:txEl>
                                              <p:pRg st="1" end="1"/>
                                            </p:txEl>
                                          </p:spTgt>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171">
                                            <p:txEl>
                                              <p:pRg st="1" end="1"/>
                                            </p:txEl>
                                          </p:spTgt>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171">
                                            <p:txEl>
                                              <p:pRg st="1" end="1"/>
                                            </p:txEl>
                                          </p:spTgt>
                                        </p:tgtEl>
                                      </p:cBhvr>
                                    </p:animEffect>
                                  </p:childTnLst>
                                </p:cTn>
                              </p:par>
                            </p:childTnLst>
                          </p:cTn>
                        </p:par>
                        <p:par>
                          <p:cTn id="34" fill="hold">
                            <p:stCondLst>
                              <p:cond delay="2500"/>
                            </p:stCondLst>
                            <p:childTnLst>
                              <p:par>
                                <p:cTn id="35" presetID="25" presetClass="entr" presetSubtype="0" fill="hold" grpId="0" nodeType="afterEffect">
                                  <p:stCondLst>
                                    <p:cond delay="0"/>
                                  </p:stCondLst>
                                  <p:childTnLst>
                                    <p:set>
                                      <p:cBhvr>
                                        <p:cTn id="36" dur="1" fill="hold">
                                          <p:stCondLst>
                                            <p:cond delay="0"/>
                                          </p:stCondLst>
                                        </p:cTn>
                                        <p:tgtEl>
                                          <p:spTgt spid="7171">
                                            <p:txEl>
                                              <p:pRg st="2" end="2"/>
                                            </p:txEl>
                                          </p:spTgt>
                                        </p:tgtEl>
                                        <p:attrNameLst>
                                          <p:attrName>style.visibility</p:attrName>
                                        </p:attrNameLst>
                                      </p:cBhvr>
                                      <p:to>
                                        <p:strVal val="visible"/>
                                      </p:to>
                                    </p:set>
                                    <p:anim calcmode="lin" valueType="num">
                                      <p:cBhvr>
                                        <p:cTn id="37" dur="500" decel="50000" fill="hold">
                                          <p:stCondLst>
                                            <p:cond delay="0"/>
                                          </p:stCondLst>
                                        </p:cTn>
                                        <p:tgtEl>
                                          <p:spTgt spid="7171">
                                            <p:txEl>
                                              <p:pRg st="2" end="2"/>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171">
                                            <p:txEl>
                                              <p:pRg st="2" end="2"/>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171">
                                            <p:txEl>
                                              <p:pRg st="2" end="2"/>
                                            </p:txEl>
                                          </p:spTgt>
                                        </p:tgtEl>
                                        <p:attrNameLst>
                                          <p:attrName>ppt_w</p:attrName>
                                        </p:attrNameLst>
                                      </p:cBhvr>
                                      <p:tavLst>
                                        <p:tav tm="0">
                                          <p:val>
                                            <p:strVal val="#ppt_w*.05"/>
                                          </p:val>
                                        </p:tav>
                                        <p:tav tm="100000">
                                          <p:val>
                                            <p:strVal val="#ppt_w"/>
                                          </p:val>
                                        </p:tav>
                                      </p:tavLst>
                                    </p:anim>
                                    <p:anim calcmode="lin" valueType="num">
                                      <p:cBhvr>
                                        <p:cTn id="40" dur="1000" fill="hold"/>
                                        <p:tgtEl>
                                          <p:spTgt spid="7171">
                                            <p:txEl>
                                              <p:pRg st="2" end="2"/>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171">
                                            <p:txEl>
                                              <p:pRg st="2" end="2"/>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171">
                                            <p:txEl>
                                              <p:pRg st="2" end="2"/>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171">
                                            <p:txEl>
                                              <p:pRg st="2" end="2"/>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171">
                                            <p:txEl>
                                              <p:pRg st="2" end="2"/>
                                            </p:txEl>
                                          </p:spTgt>
                                        </p:tgtEl>
                                      </p:cBhvr>
                                    </p:animEffect>
                                  </p:childTnLst>
                                </p:cTn>
                              </p:par>
                            </p:childTnLst>
                          </p:cTn>
                        </p:par>
                        <p:par>
                          <p:cTn id="45" fill="hold">
                            <p:stCondLst>
                              <p:cond delay="3500"/>
                            </p:stCondLst>
                            <p:childTnLst>
                              <p:par>
                                <p:cTn id="46" presetID="25" presetClass="entr" presetSubtype="0" fill="hold" grpId="0" nodeType="afterEffect">
                                  <p:stCondLst>
                                    <p:cond delay="0"/>
                                  </p:stCondLst>
                                  <p:childTnLst>
                                    <p:set>
                                      <p:cBhvr>
                                        <p:cTn id="47" dur="1" fill="hold">
                                          <p:stCondLst>
                                            <p:cond delay="0"/>
                                          </p:stCondLst>
                                        </p:cTn>
                                        <p:tgtEl>
                                          <p:spTgt spid="7171">
                                            <p:txEl>
                                              <p:pRg st="3" end="3"/>
                                            </p:txEl>
                                          </p:spTgt>
                                        </p:tgtEl>
                                        <p:attrNameLst>
                                          <p:attrName>style.visibility</p:attrName>
                                        </p:attrNameLst>
                                      </p:cBhvr>
                                      <p:to>
                                        <p:strVal val="visible"/>
                                      </p:to>
                                    </p:set>
                                    <p:anim calcmode="lin" valueType="num">
                                      <p:cBhvr>
                                        <p:cTn id="48" dur="500" decel="50000" fill="hold">
                                          <p:stCondLst>
                                            <p:cond delay="0"/>
                                          </p:stCondLst>
                                        </p:cTn>
                                        <p:tgtEl>
                                          <p:spTgt spid="7171">
                                            <p:txEl>
                                              <p:pRg st="3" end="3"/>
                                            </p:txEl>
                                          </p:spTgt>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7171">
                                            <p:txEl>
                                              <p:pRg st="3" end="3"/>
                                            </p:txEl>
                                          </p:spTgt>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7171">
                                            <p:txEl>
                                              <p:pRg st="3" end="3"/>
                                            </p:txEl>
                                          </p:spTgt>
                                        </p:tgtEl>
                                        <p:attrNameLst>
                                          <p:attrName>ppt_w</p:attrName>
                                        </p:attrNameLst>
                                      </p:cBhvr>
                                      <p:tavLst>
                                        <p:tav tm="0">
                                          <p:val>
                                            <p:strVal val="#ppt_w*.05"/>
                                          </p:val>
                                        </p:tav>
                                        <p:tav tm="100000">
                                          <p:val>
                                            <p:strVal val="#ppt_w"/>
                                          </p:val>
                                        </p:tav>
                                      </p:tavLst>
                                    </p:anim>
                                    <p:anim calcmode="lin" valueType="num">
                                      <p:cBhvr>
                                        <p:cTn id="51" dur="1000" fill="hold"/>
                                        <p:tgtEl>
                                          <p:spTgt spid="7171">
                                            <p:txEl>
                                              <p:pRg st="3" end="3"/>
                                            </p:txEl>
                                          </p:spTgt>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7171">
                                            <p:txEl>
                                              <p:pRg st="3" end="3"/>
                                            </p:txEl>
                                          </p:spTgt>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7171">
                                            <p:txEl>
                                              <p:pRg st="3" end="3"/>
                                            </p:txEl>
                                          </p:spTgt>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7171">
                                            <p:txEl>
                                              <p:pRg st="3" end="3"/>
                                            </p:txEl>
                                          </p:spTgt>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7171">
                                            <p:txEl>
                                              <p:pRg st="3" end="3"/>
                                            </p:txEl>
                                          </p:spTgt>
                                        </p:tgtEl>
                                      </p:cBhvr>
                                    </p:animEffect>
                                  </p:childTnLst>
                                </p:cTn>
                              </p:par>
                            </p:childTnLst>
                          </p:cTn>
                        </p:par>
                        <p:par>
                          <p:cTn id="56" fill="hold">
                            <p:stCondLst>
                              <p:cond delay="4500"/>
                            </p:stCondLst>
                            <p:childTnLst>
                              <p:par>
                                <p:cTn id="57" presetID="25" presetClass="entr" presetSubtype="0" fill="hold" grpId="0" nodeType="afterEffect">
                                  <p:stCondLst>
                                    <p:cond delay="0"/>
                                  </p:stCondLst>
                                  <p:childTnLst>
                                    <p:set>
                                      <p:cBhvr>
                                        <p:cTn id="58" dur="1" fill="hold">
                                          <p:stCondLst>
                                            <p:cond delay="0"/>
                                          </p:stCondLst>
                                        </p:cTn>
                                        <p:tgtEl>
                                          <p:spTgt spid="7171">
                                            <p:txEl>
                                              <p:pRg st="4" end="4"/>
                                            </p:txEl>
                                          </p:spTgt>
                                        </p:tgtEl>
                                        <p:attrNameLst>
                                          <p:attrName>style.visibility</p:attrName>
                                        </p:attrNameLst>
                                      </p:cBhvr>
                                      <p:to>
                                        <p:strVal val="visible"/>
                                      </p:to>
                                    </p:set>
                                    <p:anim calcmode="lin" valueType="num">
                                      <p:cBhvr>
                                        <p:cTn id="59" dur="500" decel="50000" fill="hold">
                                          <p:stCondLst>
                                            <p:cond delay="0"/>
                                          </p:stCondLst>
                                        </p:cTn>
                                        <p:tgtEl>
                                          <p:spTgt spid="7171">
                                            <p:txEl>
                                              <p:pRg st="4" end="4"/>
                                            </p:txEl>
                                          </p:spTgt>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7171">
                                            <p:txEl>
                                              <p:pRg st="4" end="4"/>
                                            </p:txEl>
                                          </p:spTgt>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7171">
                                            <p:txEl>
                                              <p:pRg st="4" end="4"/>
                                            </p:txEl>
                                          </p:spTgt>
                                        </p:tgtEl>
                                        <p:attrNameLst>
                                          <p:attrName>ppt_w</p:attrName>
                                        </p:attrNameLst>
                                      </p:cBhvr>
                                      <p:tavLst>
                                        <p:tav tm="0">
                                          <p:val>
                                            <p:strVal val="#ppt_w*.05"/>
                                          </p:val>
                                        </p:tav>
                                        <p:tav tm="100000">
                                          <p:val>
                                            <p:strVal val="#ppt_w"/>
                                          </p:val>
                                        </p:tav>
                                      </p:tavLst>
                                    </p:anim>
                                    <p:anim calcmode="lin" valueType="num">
                                      <p:cBhvr>
                                        <p:cTn id="62" dur="1000" fill="hold"/>
                                        <p:tgtEl>
                                          <p:spTgt spid="7171">
                                            <p:txEl>
                                              <p:pRg st="4" end="4"/>
                                            </p:txEl>
                                          </p:spTgt>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7171">
                                            <p:txEl>
                                              <p:pRg st="4" end="4"/>
                                            </p:txEl>
                                          </p:spTgt>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7171">
                                            <p:txEl>
                                              <p:pRg st="4" end="4"/>
                                            </p:txEl>
                                          </p:spTgt>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7171">
                                            <p:txEl>
                                              <p:pRg st="4" end="4"/>
                                            </p:txEl>
                                          </p:spTgt>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7171">
                                            <p:txEl>
                                              <p:pRg st="4" end="4"/>
                                            </p:txEl>
                                          </p:spTgt>
                                        </p:tgtEl>
                                      </p:cBhvr>
                                    </p:animEffect>
                                  </p:childTnLst>
                                </p:cTn>
                              </p:par>
                            </p:childTnLst>
                          </p:cTn>
                        </p:par>
                        <p:par>
                          <p:cTn id="67" fill="hold">
                            <p:stCondLst>
                              <p:cond delay="5500"/>
                            </p:stCondLst>
                            <p:childTnLst>
                              <p:par>
                                <p:cTn id="68" presetID="25" presetClass="entr" presetSubtype="0" fill="hold" grpId="0" nodeType="afterEffect">
                                  <p:stCondLst>
                                    <p:cond delay="0"/>
                                  </p:stCondLst>
                                  <p:childTnLst>
                                    <p:set>
                                      <p:cBhvr>
                                        <p:cTn id="69" dur="1" fill="hold">
                                          <p:stCondLst>
                                            <p:cond delay="0"/>
                                          </p:stCondLst>
                                        </p:cTn>
                                        <p:tgtEl>
                                          <p:spTgt spid="7171">
                                            <p:txEl>
                                              <p:pRg st="5" end="5"/>
                                            </p:txEl>
                                          </p:spTgt>
                                        </p:tgtEl>
                                        <p:attrNameLst>
                                          <p:attrName>style.visibility</p:attrName>
                                        </p:attrNameLst>
                                      </p:cBhvr>
                                      <p:to>
                                        <p:strVal val="visible"/>
                                      </p:to>
                                    </p:set>
                                    <p:anim calcmode="lin" valueType="num">
                                      <p:cBhvr>
                                        <p:cTn id="70" dur="500" decel="50000" fill="hold">
                                          <p:stCondLst>
                                            <p:cond delay="0"/>
                                          </p:stCondLst>
                                        </p:cTn>
                                        <p:tgtEl>
                                          <p:spTgt spid="7171">
                                            <p:txEl>
                                              <p:pRg st="5" end="5"/>
                                            </p:txEl>
                                          </p:spTgt>
                                        </p:tgtEl>
                                        <p:attrNameLst>
                                          <p:attrName>style.rotation</p:attrName>
                                        </p:attrNameLst>
                                      </p:cBhvr>
                                      <p:tavLst>
                                        <p:tav tm="0">
                                          <p:val>
                                            <p:fltVal val="-90"/>
                                          </p:val>
                                        </p:tav>
                                        <p:tav tm="100000">
                                          <p:val>
                                            <p:fltVal val="0"/>
                                          </p:val>
                                        </p:tav>
                                      </p:tavLst>
                                    </p:anim>
                                    <p:anim calcmode="lin" valueType="num">
                                      <p:cBhvr>
                                        <p:cTn id="71" dur="500" decel="50000" fill="hold">
                                          <p:stCondLst>
                                            <p:cond delay="0"/>
                                          </p:stCondLst>
                                        </p:cTn>
                                        <p:tgtEl>
                                          <p:spTgt spid="7171">
                                            <p:txEl>
                                              <p:pRg st="5" end="5"/>
                                            </p:txEl>
                                          </p:spTgt>
                                        </p:tgtEl>
                                        <p:attrNameLst>
                                          <p:attrName>ppt_w</p:attrName>
                                        </p:attrNameLst>
                                      </p:cBhvr>
                                      <p:tavLst>
                                        <p:tav tm="0">
                                          <p:val>
                                            <p:strVal val="#ppt_w"/>
                                          </p:val>
                                        </p:tav>
                                        <p:tav tm="100000">
                                          <p:val>
                                            <p:strVal val="#ppt_w*.05"/>
                                          </p:val>
                                        </p:tav>
                                      </p:tavLst>
                                    </p:anim>
                                    <p:anim calcmode="lin" valueType="num">
                                      <p:cBhvr>
                                        <p:cTn id="72" dur="500" accel="50000" fill="hold">
                                          <p:stCondLst>
                                            <p:cond delay="500"/>
                                          </p:stCondLst>
                                        </p:cTn>
                                        <p:tgtEl>
                                          <p:spTgt spid="7171">
                                            <p:txEl>
                                              <p:pRg st="5" end="5"/>
                                            </p:txEl>
                                          </p:spTgt>
                                        </p:tgtEl>
                                        <p:attrNameLst>
                                          <p:attrName>ppt_w</p:attrName>
                                        </p:attrNameLst>
                                      </p:cBhvr>
                                      <p:tavLst>
                                        <p:tav tm="0">
                                          <p:val>
                                            <p:strVal val="#ppt_w*.05"/>
                                          </p:val>
                                        </p:tav>
                                        <p:tav tm="100000">
                                          <p:val>
                                            <p:strVal val="#ppt_w"/>
                                          </p:val>
                                        </p:tav>
                                      </p:tavLst>
                                    </p:anim>
                                    <p:anim calcmode="lin" valueType="num">
                                      <p:cBhvr>
                                        <p:cTn id="73" dur="1000" fill="hold"/>
                                        <p:tgtEl>
                                          <p:spTgt spid="7171">
                                            <p:txEl>
                                              <p:pRg st="5" end="5"/>
                                            </p:txEl>
                                          </p:spTgt>
                                        </p:tgtEl>
                                        <p:attrNameLst>
                                          <p:attrName>ppt_h</p:attrName>
                                        </p:attrNameLst>
                                      </p:cBhvr>
                                      <p:tavLst>
                                        <p:tav tm="0">
                                          <p:val>
                                            <p:strVal val="#ppt_h"/>
                                          </p:val>
                                        </p:tav>
                                        <p:tav tm="100000">
                                          <p:val>
                                            <p:strVal val="#ppt_h"/>
                                          </p:val>
                                        </p:tav>
                                      </p:tavLst>
                                    </p:anim>
                                    <p:anim calcmode="lin" valueType="num">
                                      <p:cBhvr>
                                        <p:cTn id="74" dur="500" decel="50000" fill="hold">
                                          <p:stCondLst>
                                            <p:cond delay="0"/>
                                          </p:stCondLst>
                                        </p:cTn>
                                        <p:tgtEl>
                                          <p:spTgt spid="7171">
                                            <p:txEl>
                                              <p:pRg st="5" end="5"/>
                                            </p:txEl>
                                          </p:spTgt>
                                        </p:tgtEl>
                                        <p:attrNameLst>
                                          <p:attrName>ppt_x</p:attrName>
                                        </p:attrNameLst>
                                      </p:cBhvr>
                                      <p:tavLst>
                                        <p:tav tm="0">
                                          <p:val>
                                            <p:strVal val="#ppt_x+.4"/>
                                          </p:val>
                                        </p:tav>
                                        <p:tav tm="100000">
                                          <p:val>
                                            <p:strVal val="#ppt_x"/>
                                          </p:val>
                                        </p:tav>
                                      </p:tavLst>
                                    </p:anim>
                                    <p:anim calcmode="lin" valueType="num">
                                      <p:cBhvr>
                                        <p:cTn id="75" dur="500" decel="50000" fill="hold">
                                          <p:stCondLst>
                                            <p:cond delay="0"/>
                                          </p:stCondLst>
                                        </p:cTn>
                                        <p:tgtEl>
                                          <p:spTgt spid="7171">
                                            <p:txEl>
                                              <p:pRg st="5" end="5"/>
                                            </p:txEl>
                                          </p:spTgt>
                                        </p:tgtEl>
                                        <p:attrNameLst>
                                          <p:attrName>ppt_y</p:attrName>
                                        </p:attrNameLst>
                                      </p:cBhvr>
                                      <p:tavLst>
                                        <p:tav tm="0">
                                          <p:val>
                                            <p:strVal val="#ppt_y-.2"/>
                                          </p:val>
                                        </p:tav>
                                        <p:tav tm="100000">
                                          <p:val>
                                            <p:strVal val="#ppt_y+.1"/>
                                          </p:val>
                                        </p:tav>
                                      </p:tavLst>
                                    </p:anim>
                                    <p:anim calcmode="lin" valueType="num">
                                      <p:cBhvr>
                                        <p:cTn id="76" dur="500" accel="50000" fill="hold">
                                          <p:stCondLst>
                                            <p:cond delay="500"/>
                                          </p:stCondLst>
                                        </p:cTn>
                                        <p:tgtEl>
                                          <p:spTgt spid="7171">
                                            <p:txEl>
                                              <p:pRg st="5" end="5"/>
                                            </p:txEl>
                                          </p:spTgt>
                                        </p:tgtEl>
                                        <p:attrNameLst>
                                          <p:attrName>ppt_y</p:attrName>
                                        </p:attrNameLst>
                                      </p:cBhvr>
                                      <p:tavLst>
                                        <p:tav tm="0">
                                          <p:val>
                                            <p:strVal val="#ppt_y+.1"/>
                                          </p:val>
                                        </p:tav>
                                        <p:tav tm="100000">
                                          <p:val>
                                            <p:strVal val="#ppt_y"/>
                                          </p:val>
                                        </p:tav>
                                      </p:tavLst>
                                    </p:anim>
                                    <p:animEffect transition="in" filter="fade">
                                      <p:cBhvr>
                                        <p:cTn id="77" dur="1000" decel="50000">
                                          <p:stCondLst>
                                            <p:cond delay="0"/>
                                          </p:stCondLst>
                                        </p:cTn>
                                        <p:tgtEl>
                                          <p:spTgt spid="7171">
                                            <p:txEl>
                                              <p:pRg st="5" end="5"/>
                                            </p:txEl>
                                          </p:spTgt>
                                        </p:tgtEl>
                                      </p:cBhvr>
                                    </p:animEffect>
                                  </p:childTnLst>
                                </p:cTn>
                              </p:par>
                            </p:childTnLst>
                          </p:cTn>
                        </p:par>
                        <p:par>
                          <p:cTn id="78" fill="hold">
                            <p:stCondLst>
                              <p:cond delay="6500"/>
                            </p:stCondLst>
                            <p:childTnLst>
                              <p:par>
                                <p:cTn id="79" presetID="25" presetClass="entr" presetSubtype="0" fill="hold" grpId="0" nodeType="afterEffect">
                                  <p:stCondLst>
                                    <p:cond delay="0"/>
                                  </p:stCondLst>
                                  <p:childTnLst>
                                    <p:set>
                                      <p:cBhvr>
                                        <p:cTn id="80" dur="1" fill="hold">
                                          <p:stCondLst>
                                            <p:cond delay="0"/>
                                          </p:stCondLst>
                                        </p:cTn>
                                        <p:tgtEl>
                                          <p:spTgt spid="7171">
                                            <p:txEl>
                                              <p:pRg st="6" end="6"/>
                                            </p:txEl>
                                          </p:spTgt>
                                        </p:tgtEl>
                                        <p:attrNameLst>
                                          <p:attrName>style.visibility</p:attrName>
                                        </p:attrNameLst>
                                      </p:cBhvr>
                                      <p:to>
                                        <p:strVal val="visible"/>
                                      </p:to>
                                    </p:set>
                                    <p:anim calcmode="lin" valueType="num">
                                      <p:cBhvr>
                                        <p:cTn id="81" dur="500" decel="50000" fill="hold">
                                          <p:stCondLst>
                                            <p:cond delay="0"/>
                                          </p:stCondLst>
                                        </p:cTn>
                                        <p:tgtEl>
                                          <p:spTgt spid="7171">
                                            <p:txEl>
                                              <p:pRg st="6" end="6"/>
                                            </p:txEl>
                                          </p:spTgt>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7171">
                                            <p:txEl>
                                              <p:pRg st="6" end="6"/>
                                            </p:txEl>
                                          </p:spTgt>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7171">
                                            <p:txEl>
                                              <p:pRg st="6" end="6"/>
                                            </p:txEl>
                                          </p:spTgt>
                                        </p:tgtEl>
                                        <p:attrNameLst>
                                          <p:attrName>ppt_w</p:attrName>
                                        </p:attrNameLst>
                                      </p:cBhvr>
                                      <p:tavLst>
                                        <p:tav tm="0">
                                          <p:val>
                                            <p:strVal val="#ppt_w*.05"/>
                                          </p:val>
                                        </p:tav>
                                        <p:tav tm="100000">
                                          <p:val>
                                            <p:strVal val="#ppt_w"/>
                                          </p:val>
                                        </p:tav>
                                      </p:tavLst>
                                    </p:anim>
                                    <p:anim calcmode="lin" valueType="num">
                                      <p:cBhvr>
                                        <p:cTn id="84" dur="1000" fill="hold"/>
                                        <p:tgtEl>
                                          <p:spTgt spid="7171">
                                            <p:txEl>
                                              <p:pRg st="6" end="6"/>
                                            </p:txEl>
                                          </p:spTgt>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7171">
                                            <p:txEl>
                                              <p:pRg st="6" end="6"/>
                                            </p:txEl>
                                          </p:spTgt>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7171">
                                            <p:txEl>
                                              <p:pRg st="6" end="6"/>
                                            </p:txEl>
                                          </p:spTgt>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7171">
                                            <p:txEl>
                                              <p:pRg st="6" end="6"/>
                                            </p:txEl>
                                          </p:spTgt>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7171">
                                            <p:txEl>
                                              <p:pRg st="6" end="6"/>
                                            </p:txEl>
                                          </p:spTgt>
                                        </p:tgtEl>
                                      </p:cBhvr>
                                    </p:animEffect>
                                  </p:childTnLst>
                                </p:cTn>
                              </p:par>
                            </p:childTnLst>
                          </p:cTn>
                        </p:par>
                        <p:par>
                          <p:cTn id="89" fill="hold">
                            <p:stCondLst>
                              <p:cond delay="7500"/>
                            </p:stCondLst>
                            <p:childTnLst>
                              <p:par>
                                <p:cTn id="90" presetID="25" presetClass="entr" presetSubtype="0" fill="hold" grpId="0" nodeType="afterEffect">
                                  <p:stCondLst>
                                    <p:cond delay="0"/>
                                  </p:stCondLst>
                                  <p:childTnLst>
                                    <p:set>
                                      <p:cBhvr>
                                        <p:cTn id="91" dur="1" fill="hold">
                                          <p:stCondLst>
                                            <p:cond delay="0"/>
                                          </p:stCondLst>
                                        </p:cTn>
                                        <p:tgtEl>
                                          <p:spTgt spid="7171">
                                            <p:txEl>
                                              <p:pRg st="7" end="7"/>
                                            </p:txEl>
                                          </p:spTgt>
                                        </p:tgtEl>
                                        <p:attrNameLst>
                                          <p:attrName>style.visibility</p:attrName>
                                        </p:attrNameLst>
                                      </p:cBhvr>
                                      <p:to>
                                        <p:strVal val="visible"/>
                                      </p:to>
                                    </p:set>
                                    <p:anim calcmode="lin" valueType="num">
                                      <p:cBhvr>
                                        <p:cTn id="92" dur="500" decel="50000" fill="hold">
                                          <p:stCondLst>
                                            <p:cond delay="0"/>
                                          </p:stCondLst>
                                        </p:cTn>
                                        <p:tgtEl>
                                          <p:spTgt spid="7171">
                                            <p:txEl>
                                              <p:pRg st="7" end="7"/>
                                            </p:txEl>
                                          </p:spTgt>
                                        </p:tgtEl>
                                        <p:attrNameLst>
                                          <p:attrName>style.rotation</p:attrName>
                                        </p:attrNameLst>
                                      </p:cBhvr>
                                      <p:tavLst>
                                        <p:tav tm="0">
                                          <p:val>
                                            <p:fltVal val="-90"/>
                                          </p:val>
                                        </p:tav>
                                        <p:tav tm="100000">
                                          <p:val>
                                            <p:fltVal val="0"/>
                                          </p:val>
                                        </p:tav>
                                      </p:tavLst>
                                    </p:anim>
                                    <p:anim calcmode="lin" valueType="num">
                                      <p:cBhvr>
                                        <p:cTn id="93" dur="500" decel="50000" fill="hold">
                                          <p:stCondLst>
                                            <p:cond delay="0"/>
                                          </p:stCondLst>
                                        </p:cTn>
                                        <p:tgtEl>
                                          <p:spTgt spid="7171">
                                            <p:txEl>
                                              <p:pRg st="7" end="7"/>
                                            </p:txEl>
                                          </p:spTgt>
                                        </p:tgtEl>
                                        <p:attrNameLst>
                                          <p:attrName>ppt_w</p:attrName>
                                        </p:attrNameLst>
                                      </p:cBhvr>
                                      <p:tavLst>
                                        <p:tav tm="0">
                                          <p:val>
                                            <p:strVal val="#ppt_w"/>
                                          </p:val>
                                        </p:tav>
                                        <p:tav tm="100000">
                                          <p:val>
                                            <p:strVal val="#ppt_w*.05"/>
                                          </p:val>
                                        </p:tav>
                                      </p:tavLst>
                                    </p:anim>
                                    <p:anim calcmode="lin" valueType="num">
                                      <p:cBhvr>
                                        <p:cTn id="94" dur="500" accel="50000" fill="hold">
                                          <p:stCondLst>
                                            <p:cond delay="500"/>
                                          </p:stCondLst>
                                        </p:cTn>
                                        <p:tgtEl>
                                          <p:spTgt spid="7171">
                                            <p:txEl>
                                              <p:pRg st="7" end="7"/>
                                            </p:txEl>
                                          </p:spTgt>
                                        </p:tgtEl>
                                        <p:attrNameLst>
                                          <p:attrName>ppt_w</p:attrName>
                                        </p:attrNameLst>
                                      </p:cBhvr>
                                      <p:tavLst>
                                        <p:tav tm="0">
                                          <p:val>
                                            <p:strVal val="#ppt_w*.05"/>
                                          </p:val>
                                        </p:tav>
                                        <p:tav tm="100000">
                                          <p:val>
                                            <p:strVal val="#ppt_w"/>
                                          </p:val>
                                        </p:tav>
                                      </p:tavLst>
                                    </p:anim>
                                    <p:anim calcmode="lin" valueType="num">
                                      <p:cBhvr>
                                        <p:cTn id="95" dur="1000" fill="hold"/>
                                        <p:tgtEl>
                                          <p:spTgt spid="7171">
                                            <p:txEl>
                                              <p:pRg st="7" end="7"/>
                                            </p:txEl>
                                          </p:spTgt>
                                        </p:tgtEl>
                                        <p:attrNameLst>
                                          <p:attrName>ppt_h</p:attrName>
                                        </p:attrNameLst>
                                      </p:cBhvr>
                                      <p:tavLst>
                                        <p:tav tm="0">
                                          <p:val>
                                            <p:strVal val="#ppt_h"/>
                                          </p:val>
                                        </p:tav>
                                        <p:tav tm="100000">
                                          <p:val>
                                            <p:strVal val="#ppt_h"/>
                                          </p:val>
                                        </p:tav>
                                      </p:tavLst>
                                    </p:anim>
                                    <p:anim calcmode="lin" valueType="num">
                                      <p:cBhvr>
                                        <p:cTn id="96" dur="500" decel="50000" fill="hold">
                                          <p:stCondLst>
                                            <p:cond delay="0"/>
                                          </p:stCondLst>
                                        </p:cTn>
                                        <p:tgtEl>
                                          <p:spTgt spid="7171">
                                            <p:txEl>
                                              <p:pRg st="7" end="7"/>
                                            </p:txEl>
                                          </p:spTgt>
                                        </p:tgtEl>
                                        <p:attrNameLst>
                                          <p:attrName>ppt_x</p:attrName>
                                        </p:attrNameLst>
                                      </p:cBhvr>
                                      <p:tavLst>
                                        <p:tav tm="0">
                                          <p:val>
                                            <p:strVal val="#ppt_x+.4"/>
                                          </p:val>
                                        </p:tav>
                                        <p:tav tm="100000">
                                          <p:val>
                                            <p:strVal val="#ppt_x"/>
                                          </p:val>
                                        </p:tav>
                                      </p:tavLst>
                                    </p:anim>
                                    <p:anim calcmode="lin" valueType="num">
                                      <p:cBhvr>
                                        <p:cTn id="97" dur="500" decel="50000" fill="hold">
                                          <p:stCondLst>
                                            <p:cond delay="0"/>
                                          </p:stCondLst>
                                        </p:cTn>
                                        <p:tgtEl>
                                          <p:spTgt spid="7171">
                                            <p:txEl>
                                              <p:pRg st="7" end="7"/>
                                            </p:txEl>
                                          </p:spTgt>
                                        </p:tgtEl>
                                        <p:attrNameLst>
                                          <p:attrName>ppt_y</p:attrName>
                                        </p:attrNameLst>
                                      </p:cBhvr>
                                      <p:tavLst>
                                        <p:tav tm="0">
                                          <p:val>
                                            <p:strVal val="#ppt_y-.2"/>
                                          </p:val>
                                        </p:tav>
                                        <p:tav tm="100000">
                                          <p:val>
                                            <p:strVal val="#ppt_y+.1"/>
                                          </p:val>
                                        </p:tav>
                                      </p:tavLst>
                                    </p:anim>
                                    <p:anim calcmode="lin" valueType="num">
                                      <p:cBhvr>
                                        <p:cTn id="98" dur="500" accel="50000" fill="hold">
                                          <p:stCondLst>
                                            <p:cond delay="500"/>
                                          </p:stCondLst>
                                        </p:cTn>
                                        <p:tgtEl>
                                          <p:spTgt spid="7171">
                                            <p:txEl>
                                              <p:pRg st="7" end="7"/>
                                            </p:txEl>
                                          </p:spTgt>
                                        </p:tgtEl>
                                        <p:attrNameLst>
                                          <p:attrName>ppt_y</p:attrName>
                                        </p:attrNameLst>
                                      </p:cBhvr>
                                      <p:tavLst>
                                        <p:tav tm="0">
                                          <p:val>
                                            <p:strVal val="#ppt_y+.1"/>
                                          </p:val>
                                        </p:tav>
                                        <p:tav tm="100000">
                                          <p:val>
                                            <p:strVal val="#ppt_y"/>
                                          </p:val>
                                        </p:tav>
                                      </p:tavLst>
                                    </p:anim>
                                    <p:animEffect transition="in" filter="fade">
                                      <p:cBhvr>
                                        <p:cTn id="99" dur="1000" decel="50000">
                                          <p:stCondLst>
                                            <p:cond delay="0"/>
                                          </p:stCondLst>
                                        </p:cTn>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p:bldP spid="71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ar-SA" sz="3600" b="1" dirty="0" smtClean="0">
                <a:cs typeface="PT Bold Heading" pitchFamily="2" charset="-78"/>
              </a:rPr>
              <a:t>عوامل النجاح في إدارة الأزمة</a:t>
            </a:r>
            <a:r>
              <a:rPr lang="en-US" dirty="0" smtClean="0"/>
              <a:t> </a:t>
            </a:r>
          </a:p>
        </p:txBody>
      </p:sp>
      <p:sp>
        <p:nvSpPr>
          <p:cNvPr id="8195" name="Rectangle 3"/>
          <p:cNvSpPr>
            <a:spLocks noGrp="1" noChangeArrowheads="1"/>
          </p:cNvSpPr>
          <p:nvPr>
            <p:ph type="body" idx="1"/>
          </p:nvPr>
        </p:nvSpPr>
        <p:spPr>
          <a:xfrm>
            <a:off x="685800" y="1700808"/>
            <a:ext cx="7772400" cy="4114800"/>
          </a:xfrm>
        </p:spPr>
        <p:txBody>
          <a:bodyPr/>
          <a:lstStyle/>
          <a:p>
            <a:pPr marL="609600" indent="-609600" algn="justLow" rtl="1" eaLnBrk="1" hangingPunct="1">
              <a:lnSpc>
                <a:spcPct val="80000"/>
              </a:lnSpc>
              <a:buClr>
                <a:schemeClr val="tx1"/>
              </a:buClr>
              <a:buFontTx/>
              <a:buNone/>
            </a:pPr>
            <a:r>
              <a:rPr lang="ar-SA" sz="2400" b="1" dirty="0" smtClean="0">
                <a:cs typeface="PT Bold Heading" pitchFamily="2" charset="-78"/>
              </a:rPr>
              <a:t>       يتوسع بعض الباحثين في رصد وتحليل العوامل التي تضمن الادارة الفعالة والناجحة للازمات، حتى انها تشمل كل العوامل والإجراءات اللازمة لنجاح أي نوع من الادارة في مجالات الحياة المختلفة، لكن الرصد العلمي الدقيق لعوامل النجاح في ادارة الازمة يجب ان يركز على اهم العوامل ذات الصلة المباشرة بموقف الازمة وبالمراحل المختلفة لتطورها، في هذا الاطار نركز على العوامل </a:t>
            </a:r>
            <a:r>
              <a:rPr lang="ar-SA" sz="2400" b="1" dirty="0" err="1" smtClean="0">
                <a:cs typeface="PT Bold Heading" pitchFamily="2" charset="-78"/>
              </a:rPr>
              <a:t>التالية:</a:t>
            </a:r>
            <a:endParaRPr lang="ar-SA" sz="2400" b="1" dirty="0" smtClean="0">
              <a:cs typeface="PT Bold Heading" pitchFamily="2" charset="-78"/>
            </a:endParaRPr>
          </a:p>
          <a:p>
            <a:pPr marL="609600" indent="-609600" algn="justLow" rtl="1" eaLnBrk="1" hangingPunct="1">
              <a:lnSpc>
                <a:spcPct val="80000"/>
              </a:lnSpc>
              <a:buClr>
                <a:schemeClr val="tx1"/>
              </a:buClr>
              <a:buFontTx/>
              <a:buAutoNum type="arabicPeriod"/>
            </a:pPr>
            <a:r>
              <a:rPr lang="ar-SA" sz="2400" b="1" dirty="0" smtClean="0">
                <a:cs typeface="PT Bold Heading" pitchFamily="2" charset="-78"/>
              </a:rPr>
              <a:t> القدرة على حشد وتعبئة الموارد المتاحة، مع تعظيم الشعور المشترك بين أعضاء المنظمة او المجتمع بالمخاطر التي تطرحها الازمة، وبالتالي شحذ </a:t>
            </a:r>
            <a:r>
              <a:rPr lang="ar-SA" sz="2400" b="1" dirty="0" err="1" smtClean="0">
                <a:cs typeface="PT Bold Heading" pitchFamily="2" charset="-78"/>
              </a:rPr>
              <a:t>واستنفار</a:t>
            </a:r>
            <a:r>
              <a:rPr lang="ar-SA" sz="2400" b="1" dirty="0" smtClean="0">
                <a:cs typeface="PT Bold Heading" pitchFamily="2" charset="-78"/>
              </a:rPr>
              <a:t> الطاقات من أجل مواجهة الازمة والحفاظ على الحياة, وتجدر الاشارة إلى ان التحديات الخارجية التي تواجه المنظمات أو المجتمعات قد تلعب دوراً كبيراً في توحيد فئات المجتمع وبلورة هوية واحدة له في مواجهة التهديد الخارجي.</a:t>
            </a:r>
          </a:p>
          <a:p>
            <a:pPr marL="609600" indent="-609600" algn="justLow" rtl="1" eaLnBrk="1" hangingPunct="1">
              <a:lnSpc>
                <a:spcPct val="80000"/>
              </a:lnSpc>
              <a:buClr>
                <a:schemeClr val="tx1"/>
              </a:buClr>
              <a:buFontTx/>
              <a:buAutoNum type="arabicPeriod"/>
            </a:pPr>
            <a:endParaRPr lang="ar-SA" sz="2400" dirty="0" smtClean="0">
              <a:cs typeface="PT Bold Heading" pitchFamily="2" charset="-78"/>
            </a:endParaRPr>
          </a:p>
          <a:p>
            <a:pPr marL="609600" indent="-609600" algn="justLow" rtl="1" eaLnBrk="1" hangingPunct="1">
              <a:lnSpc>
                <a:spcPct val="80000"/>
              </a:lnSpc>
              <a:buClr>
                <a:schemeClr val="tx1"/>
              </a:buClr>
              <a:buFontTx/>
              <a:buAutoNum type="arabicPeriod"/>
            </a:pPr>
            <a:endParaRPr lang="en-US" sz="2400"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fade">
                                      <p:cBhvr>
                                        <p:cTn id="7" dur="1000"/>
                                        <p:tgtEl>
                                          <p:spTgt spid="87042"/>
                                        </p:tgtEl>
                                      </p:cBhvr>
                                    </p:animEffect>
                                    <p:anim calcmode="lin" valueType="num">
                                      <p:cBhvr>
                                        <p:cTn id="8" dur="1000" fill="hold"/>
                                        <p:tgtEl>
                                          <p:spTgt spid="87042"/>
                                        </p:tgtEl>
                                        <p:attrNameLst>
                                          <p:attrName>ppt_x</p:attrName>
                                        </p:attrNameLst>
                                      </p:cBhvr>
                                      <p:tavLst>
                                        <p:tav tm="0">
                                          <p:val>
                                            <p:strVal val="#ppt_x"/>
                                          </p:val>
                                        </p:tav>
                                        <p:tav tm="100000">
                                          <p:val>
                                            <p:strVal val="#ppt_x"/>
                                          </p:val>
                                        </p:tav>
                                      </p:tavLst>
                                    </p:anim>
                                    <p:anim calcmode="lin" valueType="num">
                                      <p:cBhvr>
                                        <p:cTn id="9" dur="1000" fill="hold"/>
                                        <p:tgtEl>
                                          <p:spTgt spid="870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anim calcmode="lin" valueType="num">
                                      <p:cBhvr>
                                        <p:cTn id="13" dur="500" decel="50000" fill="hold">
                                          <p:stCondLst>
                                            <p:cond delay="0"/>
                                          </p:stCondLst>
                                        </p:cTn>
                                        <p:tgtEl>
                                          <p:spTgt spid="8195">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8195">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8195">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8195">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8195">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8195">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8195">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8195">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8195">
                                            <p:txEl>
                                              <p:pRg st="1" end="1"/>
                                            </p:txEl>
                                          </p:spTgt>
                                        </p:tgtEl>
                                        <p:attrNameLst>
                                          <p:attrName>style.visibility</p:attrName>
                                        </p:attrNameLst>
                                      </p:cBhvr>
                                      <p:to>
                                        <p:strVal val="visible"/>
                                      </p:to>
                                    </p:set>
                                    <p:anim calcmode="lin" valueType="num">
                                      <p:cBhvr>
                                        <p:cTn id="24" dur="500" decel="50000" fill="hold">
                                          <p:stCondLst>
                                            <p:cond delay="0"/>
                                          </p:stCondLst>
                                        </p:cTn>
                                        <p:tgtEl>
                                          <p:spTgt spid="8195">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8195">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8195">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8195">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8195">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8195">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8195">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19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827584" y="1196752"/>
            <a:ext cx="7785100" cy="4495800"/>
          </a:xfrm>
        </p:spPr>
        <p:txBody>
          <a:bodyPr/>
          <a:lstStyle/>
          <a:p>
            <a:pPr marL="609600" indent="-609600" algn="justLow" rtl="1" eaLnBrk="1" hangingPunct="1">
              <a:lnSpc>
                <a:spcPct val="80000"/>
              </a:lnSpc>
              <a:buClr>
                <a:schemeClr val="tx1"/>
              </a:buClr>
              <a:buFontTx/>
              <a:buAutoNum type="arabicPeriod" startAt="2"/>
            </a:pPr>
            <a:r>
              <a:rPr lang="ar-SA" sz="2400" b="1" dirty="0" smtClean="0">
                <a:cs typeface="PT Bold Heading" pitchFamily="2" charset="-78"/>
              </a:rPr>
              <a:t>ومن الضروري وضع خطط وقوائم للاتصالات أثناء الأزمة وتجديدها أول بأول، وكذلك تكليف احد افراد فريق ادارة الازمة بإدارة عمليات الاتصال الداخلي والخارجي وإعداد الرسائل الاتصالية أو الاعلامية المناسبة التي يمكن من خلالها مخاطبة جماهير المنظمة.</a:t>
            </a:r>
          </a:p>
          <a:p>
            <a:pPr marL="609600" indent="-609600" algn="justLow" rtl="1" eaLnBrk="1" hangingPunct="1">
              <a:lnSpc>
                <a:spcPct val="80000"/>
              </a:lnSpc>
              <a:buClr>
                <a:schemeClr val="tx1"/>
              </a:buClr>
              <a:buFontTx/>
              <a:buAutoNum type="arabicPeriod" startAt="2"/>
            </a:pPr>
            <a:endParaRPr lang="ar-SA" sz="2400" dirty="0" smtClean="0">
              <a:cs typeface="PT Bold Heading" pitchFamily="2" charset="-78"/>
            </a:endParaRPr>
          </a:p>
          <a:p>
            <a:pPr marL="609600" indent="-609600" algn="justLow" rtl="1" eaLnBrk="1" hangingPunct="1">
              <a:lnSpc>
                <a:spcPct val="80000"/>
              </a:lnSpc>
              <a:buClr>
                <a:schemeClr val="tx1"/>
              </a:buClr>
              <a:buFontTx/>
              <a:buAutoNum type="arabicPeriod" startAt="2"/>
            </a:pPr>
            <a:endParaRPr lang="ar-SA" sz="2400" b="1" dirty="0" smtClean="0">
              <a:cs typeface="PT Bold Heading" pitchFamily="2" charset="-78"/>
            </a:endParaRPr>
          </a:p>
          <a:p>
            <a:pPr marL="609600" indent="-609600" algn="justLow" rtl="1" eaLnBrk="1" hangingPunct="1">
              <a:lnSpc>
                <a:spcPct val="80000"/>
              </a:lnSpc>
              <a:buClr>
                <a:schemeClr val="tx1"/>
              </a:buClr>
              <a:buFontTx/>
              <a:buAutoNum type="arabicPeriod" startAt="2"/>
            </a:pPr>
            <a:r>
              <a:rPr lang="ar-SA" sz="2400" b="1" dirty="0" smtClean="0">
                <a:cs typeface="PT Bold Heading" pitchFamily="2" charset="-78"/>
              </a:rPr>
              <a:t>نظام اتصال يقيم بالكفاءة والفاعلية: لقد اثبتت دراسات وبحوث الازمة والدروس المستفادة من ادارة ازمات وكوارث عديدة ان اتصالات الازمة تلعب دورا بالغ الاهمية في سرعة وتدفق المعلومات والآراء داخل المنظمة وبين المنظمة والعالم الخارجي، وبقدر سرعة ووفرة المعلومات بقدر نجاح الادارة في حشد وتعبئة الموارد وشحذ طاقات أفراد المنظمة، ومواجهة الشائعات، وكسب الجماهير الخارجية التي تتعامل مع المنظمة، علاوة على كسب الرأي العام أو على الأقل تحييده.</a:t>
            </a:r>
          </a:p>
          <a:p>
            <a:pPr marL="609600" indent="-609600" algn="justLow" rtl="1" eaLnBrk="1" hangingPunct="1">
              <a:lnSpc>
                <a:spcPct val="80000"/>
              </a:lnSpc>
              <a:buClr>
                <a:schemeClr val="tx1"/>
              </a:buClr>
              <a:buFontTx/>
              <a:buNone/>
            </a:pPr>
            <a:r>
              <a:rPr lang="ar-SA" sz="2800" b="1" dirty="0" smtClean="0">
                <a:cs typeface="PT Bold Heading" pitchFamily="2" charset="-78"/>
              </a:rPr>
              <a:t/>
            </a:r>
            <a:br>
              <a:rPr lang="ar-SA" sz="2800" b="1" dirty="0" smtClean="0">
                <a:cs typeface="PT Bold Heading" pitchFamily="2" charset="-78"/>
              </a:rPr>
            </a:br>
            <a:r>
              <a:rPr lang="ar-SA" sz="2000" b="1" dirty="0" smtClean="0">
                <a:cs typeface="PT Bold Heading" pitchFamily="2" charset="-78"/>
              </a:rPr>
              <a:t/>
            </a:r>
            <a:br>
              <a:rPr lang="ar-SA" sz="2000" b="1" dirty="0" smtClean="0">
                <a:cs typeface="PT Bold Heading" pitchFamily="2" charset="-78"/>
              </a:rPr>
            </a:br>
            <a:endParaRPr lang="en-US" sz="2000"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p:cTn id="7" dur="500" decel="50000" fill="hold">
                                          <p:stCondLst>
                                            <p:cond delay="0"/>
                                          </p:stCondLst>
                                        </p:cTn>
                                        <p:tgtEl>
                                          <p:spTgt spid="9218">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218">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218">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9218">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218">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218">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218">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218">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9218">
                                            <p:txEl>
                                              <p:pRg st="3" end="3"/>
                                            </p:txEl>
                                          </p:spTgt>
                                        </p:tgtEl>
                                        <p:attrNameLst>
                                          <p:attrName>style.visibility</p:attrName>
                                        </p:attrNameLst>
                                      </p:cBhvr>
                                      <p:to>
                                        <p:strVal val="visible"/>
                                      </p:to>
                                    </p:set>
                                    <p:anim calcmode="lin" valueType="num">
                                      <p:cBhvr>
                                        <p:cTn id="18" dur="500" decel="50000" fill="hold">
                                          <p:stCondLst>
                                            <p:cond delay="0"/>
                                          </p:stCondLst>
                                        </p:cTn>
                                        <p:tgtEl>
                                          <p:spTgt spid="9218">
                                            <p:txEl>
                                              <p:pRg st="3" end="3"/>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9218">
                                            <p:txEl>
                                              <p:pRg st="3" end="3"/>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9218">
                                            <p:txEl>
                                              <p:pRg st="3" end="3"/>
                                            </p:txEl>
                                          </p:spTgt>
                                        </p:tgtEl>
                                        <p:attrNameLst>
                                          <p:attrName>ppt_w</p:attrName>
                                        </p:attrNameLst>
                                      </p:cBhvr>
                                      <p:tavLst>
                                        <p:tav tm="0">
                                          <p:val>
                                            <p:strVal val="#ppt_w*.05"/>
                                          </p:val>
                                        </p:tav>
                                        <p:tav tm="100000">
                                          <p:val>
                                            <p:strVal val="#ppt_w"/>
                                          </p:val>
                                        </p:tav>
                                      </p:tavLst>
                                    </p:anim>
                                    <p:anim calcmode="lin" valueType="num">
                                      <p:cBhvr>
                                        <p:cTn id="21" dur="1000" fill="hold"/>
                                        <p:tgtEl>
                                          <p:spTgt spid="9218">
                                            <p:txEl>
                                              <p:pRg st="3" end="3"/>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9218">
                                            <p:txEl>
                                              <p:pRg st="3" end="3"/>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9218">
                                            <p:txEl>
                                              <p:pRg st="3" end="3"/>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9218">
                                            <p:txEl>
                                              <p:pRg st="3" end="3"/>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9218">
                                            <p:txEl>
                                              <p:pRg st="3" end="3"/>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9218">
                                            <p:txEl>
                                              <p:pRg st="4" end="4"/>
                                            </p:txEl>
                                          </p:spTgt>
                                        </p:tgtEl>
                                        <p:attrNameLst>
                                          <p:attrName>style.visibility</p:attrName>
                                        </p:attrNameLst>
                                      </p:cBhvr>
                                      <p:to>
                                        <p:strVal val="visible"/>
                                      </p:to>
                                    </p:set>
                                    <p:anim calcmode="lin" valueType="num">
                                      <p:cBhvr>
                                        <p:cTn id="29" dur="500" decel="50000" fill="hold">
                                          <p:stCondLst>
                                            <p:cond delay="0"/>
                                          </p:stCondLst>
                                        </p:cTn>
                                        <p:tgtEl>
                                          <p:spTgt spid="9218">
                                            <p:txEl>
                                              <p:pRg st="4" end="4"/>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9218">
                                            <p:txEl>
                                              <p:pRg st="4" end="4"/>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9218">
                                            <p:txEl>
                                              <p:pRg st="4" end="4"/>
                                            </p:txEl>
                                          </p:spTgt>
                                        </p:tgtEl>
                                        <p:attrNameLst>
                                          <p:attrName>ppt_w</p:attrName>
                                        </p:attrNameLst>
                                      </p:cBhvr>
                                      <p:tavLst>
                                        <p:tav tm="0">
                                          <p:val>
                                            <p:strVal val="#ppt_w*.05"/>
                                          </p:val>
                                        </p:tav>
                                        <p:tav tm="100000">
                                          <p:val>
                                            <p:strVal val="#ppt_w"/>
                                          </p:val>
                                        </p:tav>
                                      </p:tavLst>
                                    </p:anim>
                                    <p:anim calcmode="lin" valueType="num">
                                      <p:cBhvr>
                                        <p:cTn id="32" dur="1000" fill="hold"/>
                                        <p:tgtEl>
                                          <p:spTgt spid="9218">
                                            <p:txEl>
                                              <p:pRg st="4" end="4"/>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9218">
                                            <p:txEl>
                                              <p:pRg st="4" end="4"/>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9218">
                                            <p:txEl>
                                              <p:pRg st="4" end="4"/>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9218">
                                            <p:txEl>
                                              <p:pRg st="4" end="4"/>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92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827088" y="1052513"/>
            <a:ext cx="7859712" cy="5329237"/>
          </a:xfrm>
        </p:spPr>
        <p:txBody>
          <a:bodyPr/>
          <a:lstStyle/>
          <a:p>
            <a:pPr marL="609600" indent="-609600" algn="justLow" rtl="1" eaLnBrk="1" hangingPunct="1">
              <a:lnSpc>
                <a:spcPct val="80000"/>
              </a:lnSpc>
              <a:buClr>
                <a:schemeClr val="tx1"/>
              </a:buClr>
              <a:buFontTx/>
              <a:buAutoNum type="arabicPeriod" startAt="4"/>
            </a:pPr>
            <a:r>
              <a:rPr lang="ar-SA" sz="2800" b="1" dirty="0" smtClean="0">
                <a:cs typeface="PT Bold Heading" pitchFamily="2" charset="-78"/>
              </a:rPr>
              <a:t>الاستعداد الدائم لمواجهة الازمات: ان عملية الاستعداد لمواجهة الازمات تعني تطوير القدرات العملية لمنع او مواجهة الازمات، ومراجعة اجراءات الوقاية، ووضع الخطط وتدريب الافراد على الادوار المختلفة لهم اثناء مواجهة الازمات، وقد سبقت الاشارة الى عملية تدريب فريق ادارة الازمات، لكن عملية التدريب قد تشمل في بعض المنظمات ذات الطبيعة الخاصة كل الافراد المنتمين لهذه المنظمة, وتشير ادبيات ادارة الازمات الى وجود علاقة </a:t>
            </a:r>
            <a:r>
              <a:rPr lang="ar-SA" sz="2800" b="1" dirty="0" err="1" smtClean="0">
                <a:cs typeface="PT Bold Heading" pitchFamily="2" charset="-78"/>
              </a:rPr>
              <a:t>طردية</a:t>
            </a:r>
            <a:r>
              <a:rPr lang="ar-SA" sz="2800" b="1" dirty="0" smtClean="0">
                <a:cs typeface="PT Bold Heading" pitchFamily="2" charset="-78"/>
              </a:rPr>
              <a:t> بين استعداد المنظمة لمواجهة الكوارث وثلاثة متغيرات تنظيمية هي حجم المنظمة، والخبرة السابقة للمنظمة بالكوارث، والمستوى التنظيمي لمديري المنظمة.</a:t>
            </a:r>
          </a:p>
          <a:p>
            <a:pPr marL="609600" indent="-609600" algn="justLow" rtl="1" eaLnBrk="1" hangingPunct="1">
              <a:lnSpc>
                <a:spcPct val="80000"/>
              </a:lnSpc>
              <a:buClr>
                <a:schemeClr val="tx1"/>
              </a:buClr>
              <a:buFontTx/>
              <a:buNone/>
            </a:pPr>
            <a:r>
              <a:rPr lang="ar-SA" sz="2800" b="1" dirty="0" smtClean="0">
                <a:cs typeface="PT Bold Heading" pitchFamily="2" charset="-78"/>
              </a:rPr>
              <a:t/>
            </a:r>
            <a:br>
              <a:rPr lang="ar-SA" sz="2800" b="1" dirty="0" smtClean="0">
                <a:cs typeface="PT Bold Heading" pitchFamily="2" charset="-78"/>
              </a:rPr>
            </a:br>
            <a:r>
              <a:rPr lang="ar-SA" sz="2800" b="1" dirty="0" smtClean="0">
                <a:cs typeface="PT Bold Heading" pitchFamily="2" charset="-78"/>
              </a:rPr>
              <a:t/>
            </a:r>
            <a:br>
              <a:rPr lang="ar-SA" sz="2800" b="1" dirty="0" smtClean="0">
                <a:cs typeface="PT Bold Heading" pitchFamily="2" charset="-78"/>
              </a:rPr>
            </a:br>
            <a:endParaRPr lang="en-US" sz="2800"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 calcmode="lin" valueType="num">
                                      <p:cBhvr>
                                        <p:cTn id="7" dur="500" decel="50000" fill="hold">
                                          <p:stCondLst>
                                            <p:cond delay="0"/>
                                          </p:stCondLst>
                                        </p:cTn>
                                        <p:tgtEl>
                                          <p:spTgt spid="1024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24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24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024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24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24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24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242">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10242">
                                            <p:txEl>
                                              <p:pRg st="1" end="1"/>
                                            </p:txEl>
                                          </p:spTgt>
                                        </p:tgtEl>
                                        <p:attrNameLst>
                                          <p:attrName>style.visibility</p:attrName>
                                        </p:attrNameLst>
                                      </p:cBhvr>
                                      <p:to>
                                        <p:strVal val="visible"/>
                                      </p:to>
                                    </p:set>
                                    <p:anim calcmode="lin" valueType="num">
                                      <p:cBhvr>
                                        <p:cTn id="18" dur="500" decel="50000" fill="hold">
                                          <p:stCondLst>
                                            <p:cond delay="0"/>
                                          </p:stCondLst>
                                        </p:cTn>
                                        <p:tgtEl>
                                          <p:spTgt spid="10242">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0242">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0242">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10242">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0242">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0242">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0242">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02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539750" y="981075"/>
            <a:ext cx="8229600" cy="2592388"/>
          </a:xfrm>
        </p:spPr>
        <p:txBody>
          <a:bodyPr/>
          <a:lstStyle/>
          <a:p>
            <a:pPr marL="609600" indent="-609600" algn="justLow" rtl="1" eaLnBrk="1" hangingPunct="1">
              <a:lnSpc>
                <a:spcPct val="90000"/>
              </a:lnSpc>
              <a:buClr>
                <a:schemeClr val="tx1"/>
              </a:buClr>
              <a:buFontTx/>
              <a:buAutoNum type="arabicPeriod" startAt="5"/>
            </a:pPr>
            <a:r>
              <a:rPr lang="ar-SA" sz="2400" b="1" dirty="0" smtClean="0">
                <a:cs typeface="PT Bold Heading" pitchFamily="2" charset="-78"/>
              </a:rPr>
              <a:t>توافر نظم انذار مبكر تتسم بالكفاءة والدقة والقدرة على رصد علامات الخطر وتفسيرها وتوصيل هذه الاشارات الى متخذي القرار، ويمكن تعريف نظم الانذار المبكر بأنها ادوات تعطي علامات مسبقة لاحتمالية حدوث خلل ما يمكن من خلالها التعرف على ابعاد موقف ما قبل تدهوره، وتحوله الى ازمة تمثل مصدرا للخطر على المنظمة.</a:t>
            </a:r>
          </a:p>
          <a:p>
            <a:pPr marL="609600" indent="-609600" algn="justLow" rtl="1" eaLnBrk="1" hangingPunct="1">
              <a:lnSpc>
                <a:spcPct val="90000"/>
              </a:lnSpc>
              <a:buClr>
                <a:schemeClr val="tx1"/>
              </a:buClr>
              <a:buFontTx/>
              <a:buNone/>
            </a:pPr>
            <a:r>
              <a:rPr lang="ar-SA" sz="2400" b="1" dirty="0" smtClean="0">
                <a:cs typeface="PT Bold Heading" pitchFamily="2" charset="-78"/>
              </a:rPr>
              <a:t>       ونظرا لأهمية نظام الانذار فان هناك اجراءات لقياس فاعلية نظم الانذار المبكر وتقييم ادائها بشكل دوري.</a:t>
            </a:r>
          </a:p>
          <a:p>
            <a:pPr marL="609600" indent="-609600" algn="justLow" rtl="1" eaLnBrk="1" hangingPunct="1">
              <a:lnSpc>
                <a:spcPct val="90000"/>
              </a:lnSpc>
              <a:buClr>
                <a:schemeClr val="tx1"/>
              </a:buClr>
              <a:buFontTx/>
              <a:buNone/>
            </a:pPr>
            <a:endParaRPr lang="ar-SA" sz="2400" b="1" dirty="0" smtClean="0">
              <a:cs typeface="PT Bold Heading" pitchFamily="2" charset="-78"/>
            </a:endParaRPr>
          </a:p>
          <a:p>
            <a:pPr marL="609600" indent="-609600" algn="justLow" rtl="1" eaLnBrk="1" hangingPunct="1">
              <a:lnSpc>
                <a:spcPct val="90000"/>
              </a:lnSpc>
              <a:buClr>
                <a:schemeClr val="tx1"/>
              </a:buClr>
              <a:buFontTx/>
              <a:buNone/>
            </a:pPr>
            <a:r>
              <a:rPr lang="ar-SA" sz="2400" b="1" dirty="0" smtClean="0">
                <a:cs typeface="PT Bold Heading" pitchFamily="2" charset="-78"/>
              </a:rPr>
              <a:t/>
            </a:r>
            <a:br>
              <a:rPr lang="ar-SA" sz="2400" b="1" dirty="0" smtClean="0">
                <a:cs typeface="PT Bold Heading" pitchFamily="2" charset="-78"/>
              </a:rPr>
            </a:br>
            <a:r>
              <a:rPr lang="ar-SA" sz="2800" b="1" dirty="0" smtClean="0">
                <a:cs typeface="PT Bold Heading" pitchFamily="2" charset="-78"/>
              </a:rPr>
              <a:t/>
            </a:r>
            <a:br>
              <a:rPr lang="ar-SA" sz="2800" b="1" dirty="0" smtClean="0">
                <a:cs typeface="PT Bold Heading" pitchFamily="2" charset="-78"/>
              </a:rPr>
            </a:br>
            <a:endParaRPr lang="en-US" sz="2800" b="1" dirty="0" smtClean="0">
              <a:cs typeface="PT Bold Heading" pitchFamily="2" charset="-78"/>
            </a:endParaRPr>
          </a:p>
        </p:txBody>
      </p:sp>
      <p:sp>
        <p:nvSpPr>
          <p:cNvPr id="11267" name="Rectangle 5"/>
          <p:cNvSpPr>
            <a:spLocks noChangeArrowheads="1"/>
          </p:cNvSpPr>
          <p:nvPr/>
        </p:nvSpPr>
        <p:spPr bwMode="auto">
          <a:xfrm>
            <a:off x="468313" y="3752354"/>
            <a:ext cx="8229600" cy="3421062"/>
          </a:xfrm>
          <a:prstGeom prst="rect">
            <a:avLst/>
          </a:prstGeom>
          <a:noFill/>
          <a:ln w="9525">
            <a:noFill/>
            <a:miter lim="800000"/>
            <a:headEnd/>
            <a:tailEnd/>
          </a:ln>
        </p:spPr>
        <p:txBody>
          <a:bodyPr/>
          <a:lstStyle/>
          <a:p>
            <a:pPr marL="609600" indent="-609600" algn="justLow" rtl="1">
              <a:lnSpc>
                <a:spcPct val="80000"/>
              </a:lnSpc>
              <a:spcBef>
                <a:spcPct val="20000"/>
              </a:spcBef>
              <a:buClr>
                <a:schemeClr val="tx1"/>
              </a:buClr>
              <a:buFontTx/>
              <a:buAutoNum type="arabicPeriod" startAt="6"/>
            </a:pPr>
            <a:r>
              <a:rPr lang="ar-SA" b="1" dirty="0" smtClean="0">
                <a:cs typeface="PT Bold Heading" pitchFamily="2" charset="-78"/>
              </a:rPr>
              <a:t>إنشاء </a:t>
            </a:r>
            <a:r>
              <a:rPr lang="ar-SA" b="1" dirty="0">
                <a:cs typeface="PT Bold Heading" pitchFamily="2" charset="-78"/>
              </a:rPr>
              <a:t>قاعدة شاملة ودقيقة من المعلومات والبيانات الخاصة بكافة انشطة المنظمة، وبكافة الازمات والمخاطر التي قد تتعرض لها، وآثار وتداعيات ذلك على مجمل انشطتها، ومواقف </a:t>
            </a:r>
            <a:r>
              <a:rPr lang="ar-SA" b="1" dirty="0" err="1">
                <a:cs typeface="PT Bold Heading" pitchFamily="2" charset="-78"/>
              </a:rPr>
              <a:t>للاطراف</a:t>
            </a:r>
            <a:r>
              <a:rPr lang="ar-SA" b="1" dirty="0">
                <a:cs typeface="PT Bold Heading" pitchFamily="2" charset="-78"/>
              </a:rPr>
              <a:t> المختلفة من كل ازمة او خطر محتمل.</a:t>
            </a:r>
          </a:p>
          <a:p>
            <a:pPr marL="609600" indent="-609600" algn="justLow" rtl="1">
              <a:lnSpc>
                <a:spcPct val="80000"/>
              </a:lnSpc>
              <a:spcBef>
                <a:spcPct val="20000"/>
              </a:spcBef>
              <a:buClr>
                <a:schemeClr val="tx1"/>
              </a:buClr>
            </a:pPr>
            <a:r>
              <a:rPr lang="ar-SA" b="1" dirty="0">
                <a:cs typeface="PT Bold Heading" pitchFamily="2" charset="-78"/>
              </a:rPr>
              <a:t/>
            </a:r>
            <a:br>
              <a:rPr lang="ar-SA" b="1" dirty="0">
                <a:cs typeface="PT Bold Heading" pitchFamily="2" charset="-78"/>
              </a:rPr>
            </a:br>
            <a:r>
              <a:rPr lang="ar-SA" b="1" dirty="0" smtClean="0">
                <a:cs typeface="PT Bold Heading" pitchFamily="2" charset="-78"/>
              </a:rPr>
              <a:t>ومن </a:t>
            </a:r>
            <a:r>
              <a:rPr lang="ar-SA" b="1" dirty="0">
                <a:cs typeface="PT Bold Heading" pitchFamily="2" charset="-78"/>
              </a:rPr>
              <a:t>المؤكد </a:t>
            </a:r>
            <a:r>
              <a:rPr lang="ar-SA" b="1" dirty="0" smtClean="0">
                <a:cs typeface="PT Bold Heading" pitchFamily="2" charset="-78"/>
              </a:rPr>
              <a:t>أن المعلومات </a:t>
            </a:r>
            <a:r>
              <a:rPr lang="ar-SA" b="1" dirty="0">
                <a:cs typeface="PT Bold Heading" pitchFamily="2" charset="-78"/>
              </a:rPr>
              <a:t>هي المدخل الطبيعي لعملية اتخاذ القرار في مراحل الازمة المختلفة، والإشكالية ان الازمة بحكم تعريفها تعني الغموض ونقص في المعلومات، من هنا فان وجود قاعدة اساسية للبيانات والمعلومات تتسم بالدقة والتصنيف الدقيق وسهولة الاستدعاء قد يساعد كثيرا في وضع اسس قوية لطرح البدائل والاختيار بينها.</a:t>
            </a:r>
          </a:p>
          <a:p>
            <a:pPr marL="609600" indent="-609600" algn="justLow" rtl="1">
              <a:lnSpc>
                <a:spcPct val="80000"/>
              </a:lnSpc>
              <a:spcBef>
                <a:spcPct val="20000"/>
              </a:spcBef>
              <a:buClr>
                <a:schemeClr val="tx1"/>
              </a:buClr>
            </a:pPr>
            <a:r>
              <a:rPr lang="ar-SA" b="1" dirty="0">
                <a:cs typeface="PT Bold Heading" pitchFamily="2" charset="-78"/>
              </a:rPr>
              <a:t/>
            </a:r>
            <a:br>
              <a:rPr lang="ar-SA" b="1" dirty="0">
                <a:cs typeface="PT Bold Heading" pitchFamily="2" charset="-78"/>
              </a:rPr>
            </a:br>
            <a:r>
              <a:rPr lang="ar-SA" b="1" dirty="0">
                <a:cs typeface="PT Bold Heading" pitchFamily="2" charset="-78"/>
              </a:rPr>
              <a:t/>
            </a:r>
            <a:br>
              <a:rPr lang="ar-SA" b="1" dirty="0">
                <a:cs typeface="PT Bold Heading" pitchFamily="2" charset="-78"/>
              </a:rPr>
            </a:br>
            <a:r>
              <a:rPr lang="ar-SA" b="1" dirty="0">
                <a:cs typeface="PT Bold Heading" pitchFamily="2" charset="-78"/>
              </a:rPr>
              <a:t/>
            </a:r>
            <a:br>
              <a:rPr lang="ar-SA" b="1" dirty="0">
                <a:cs typeface="PT Bold Heading" pitchFamily="2" charset="-78"/>
              </a:rPr>
            </a:br>
            <a:endParaRPr lang="en-US" b="1"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p:cTn id="7" dur="500" decel="50000" fill="hold">
                                          <p:stCondLst>
                                            <p:cond delay="0"/>
                                          </p:stCondLst>
                                        </p:cTn>
                                        <p:tgtEl>
                                          <p:spTgt spid="11266">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266">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266">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1266">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266">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266">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266">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266">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11266">
                                            <p:txEl>
                                              <p:pRg st="1" end="1"/>
                                            </p:txEl>
                                          </p:spTgt>
                                        </p:tgtEl>
                                        <p:attrNameLst>
                                          <p:attrName>style.visibility</p:attrName>
                                        </p:attrNameLst>
                                      </p:cBhvr>
                                      <p:to>
                                        <p:strVal val="visible"/>
                                      </p:to>
                                    </p:set>
                                    <p:anim calcmode="lin" valueType="num">
                                      <p:cBhvr>
                                        <p:cTn id="18" dur="500" decel="50000" fill="hold">
                                          <p:stCondLst>
                                            <p:cond delay="0"/>
                                          </p:stCondLst>
                                        </p:cTn>
                                        <p:tgtEl>
                                          <p:spTgt spid="11266">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1266">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1266">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11266">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1266">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1266">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1266">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1266">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11266">
                                            <p:txEl>
                                              <p:pRg st="3" end="3"/>
                                            </p:txEl>
                                          </p:spTgt>
                                        </p:tgtEl>
                                        <p:attrNameLst>
                                          <p:attrName>style.visibility</p:attrName>
                                        </p:attrNameLst>
                                      </p:cBhvr>
                                      <p:to>
                                        <p:strVal val="visible"/>
                                      </p:to>
                                    </p:set>
                                    <p:anim calcmode="lin" valueType="num">
                                      <p:cBhvr>
                                        <p:cTn id="29" dur="500" decel="50000" fill="hold">
                                          <p:stCondLst>
                                            <p:cond delay="0"/>
                                          </p:stCondLst>
                                        </p:cTn>
                                        <p:tgtEl>
                                          <p:spTgt spid="11266">
                                            <p:txEl>
                                              <p:pRg st="3" end="3"/>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1266">
                                            <p:txEl>
                                              <p:pRg st="3" end="3"/>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1266">
                                            <p:txEl>
                                              <p:pRg st="3" end="3"/>
                                            </p:txEl>
                                          </p:spTgt>
                                        </p:tgtEl>
                                        <p:attrNameLst>
                                          <p:attrName>ppt_w</p:attrName>
                                        </p:attrNameLst>
                                      </p:cBhvr>
                                      <p:tavLst>
                                        <p:tav tm="0">
                                          <p:val>
                                            <p:strVal val="#ppt_w*.05"/>
                                          </p:val>
                                        </p:tav>
                                        <p:tav tm="100000">
                                          <p:val>
                                            <p:strVal val="#ppt_w"/>
                                          </p:val>
                                        </p:tav>
                                      </p:tavLst>
                                    </p:anim>
                                    <p:anim calcmode="lin" valueType="num">
                                      <p:cBhvr>
                                        <p:cTn id="32" dur="1000" fill="hold"/>
                                        <p:tgtEl>
                                          <p:spTgt spid="11266">
                                            <p:txEl>
                                              <p:pRg st="3" end="3"/>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1266">
                                            <p:txEl>
                                              <p:pRg st="3" end="3"/>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1266">
                                            <p:txEl>
                                              <p:pRg st="3" end="3"/>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1266">
                                            <p:txEl>
                                              <p:pRg st="3" end="3"/>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1266">
                                            <p:txEl>
                                              <p:pRg st="3" end="3"/>
                                            </p:txEl>
                                          </p:spTgt>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11267"/>
                                        </p:tgtEl>
                                        <p:attrNameLst>
                                          <p:attrName>style.visibility</p:attrName>
                                        </p:attrNameLst>
                                      </p:cBhvr>
                                      <p:to>
                                        <p:strVal val="visible"/>
                                      </p:to>
                                    </p:set>
                                    <p:anim calcmode="lin" valueType="num">
                                      <p:cBhvr>
                                        <p:cTn id="40" dur="500" decel="50000" fill="hold">
                                          <p:stCondLst>
                                            <p:cond delay="0"/>
                                          </p:stCondLst>
                                        </p:cTn>
                                        <p:tgtEl>
                                          <p:spTgt spid="11267"/>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1267"/>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1267"/>
                                        </p:tgtEl>
                                        <p:attrNameLst>
                                          <p:attrName>ppt_w</p:attrName>
                                        </p:attrNameLst>
                                      </p:cBhvr>
                                      <p:tavLst>
                                        <p:tav tm="0">
                                          <p:val>
                                            <p:strVal val="#ppt_w*.05"/>
                                          </p:val>
                                        </p:tav>
                                        <p:tav tm="100000">
                                          <p:val>
                                            <p:strVal val="#ppt_w"/>
                                          </p:val>
                                        </p:tav>
                                      </p:tavLst>
                                    </p:anim>
                                    <p:anim calcmode="lin" valueType="num">
                                      <p:cBhvr>
                                        <p:cTn id="43" dur="1000" fill="hold"/>
                                        <p:tgtEl>
                                          <p:spTgt spid="11267"/>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1267"/>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1267"/>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1267"/>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84213" y="1125538"/>
            <a:ext cx="8002587" cy="2879725"/>
          </a:xfrm>
        </p:spPr>
        <p:txBody>
          <a:bodyPr/>
          <a:lstStyle/>
          <a:p>
            <a:pPr marL="609600" indent="-609600" algn="justLow" rtl="1" eaLnBrk="1" hangingPunct="1">
              <a:buClr>
                <a:schemeClr val="tx1"/>
              </a:buClr>
              <a:buFontTx/>
              <a:buAutoNum type="arabicPeriod" startAt="7"/>
            </a:pPr>
            <a:r>
              <a:rPr lang="ar-SA" sz="2400" b="1" dirty="0" smtClean="0">
                <a:cs typeface="PT Bold Heading" pitchFamily="2" charset="-78"/>
              </a:rPr>
              <a:t>ادراك اهمية الوقت: ان عنصر الوقت احد اهم المتغيرات الحاكمة في ادارة الازمات، فالوقت هو العنصر الوحيد الذي تشكل ندرته خطرا بالغا على ادراك الازمة، وعلى عملية التعامل معها اذ ان عامل السرعة مطلوب لاستيعاب الازمة والتفكير في البدائل واتخاذ القرارات المناسبة، والسرعة في تحريك فريق ادارة الازمات والقيام بالعمليات الواجبة لاحتواء الاضرار او الحد منها واستعادة نشاط المنظمة.</a:t>
            </a:r>
          </a:p>
          <a:p>
            <a:pPr marL="609600" indent="-609600" algn="justLow" rtl="1" eaLnBrk="1" hangingPunct="1">
              <a:buClr>
                <a:schemeClr val="tx1"/>
              </a:buClr>
              <a:buFontTx/>
              <a:buNone/>
            </a:pPr>
            <a:r>
              <a:rPr lang="ar-SA" sz="2400" b="1" dirty="0" smtClean="0">
                <a:cs typeface="PT Bold Heading" pitchFamily="2" charset="-78"/>
              </a:rPr>
              <a:t/>
            </a:r>
            <a:br>
              <a:rPr lang="ar-SA" sz="2400" b="1" dirty="0" smtClean="0">
                <a:cs typeface="PT Bold Heading" pitchFamily="2" charset="-78"/>
              </a:rPr>
            </a:br>
            <a:r>
              <a:rPr lang="ar-SA" b="1" dirty="0" smtClean="0">
                <a:cs typeface="PT Bold Heading" pitchFamily="2" charset="-78"/>
              </a:rPr>
              <a:t/>
            </a:r>
            <a:br>
              <a:rPr lang="ar-SA" b="1" dirty="0" smtClean="0">
                <a:cs typeface="PT Bold Heading" pitchFamily="2" charset="-78"/>
              </a:rPr>
            </a:br>
            <a:endParaRPr lang="en-US" b="1" dirty="0" smtClean="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p:cTn id="7" dur="500" decel="50000" fill="hold">
                                          <p:stCondLst>
                                            <p:cond delay="0"/>
                                          </p:stCondLst>
                                        </p:cTn>
                                        <p:tgtEl>
                                          <p:spTgt spid="12290">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290">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290">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2290">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290">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290">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290">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290">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12290">
                                            <p:txEl>
                                              <p:pRg st="1" end="1"/>
                                            </p:txEl>
                                          </p:spTgt>
                                        </p:tgtEl>
                                        <p:attrNameLst>
                                          <p:attrName>style.visibility</p:attrName>
                                        </p:attrNameLst>
                                      </p:cBhvr>
                                      <p:to>
                                        <p:strVal val="visible"/>
                                      </p:to>
                                    </p:set>
                                    <p:anim calcmode="lin" valueType="num">
                                      <p:cBhvr>
                                        <p:cTn id="18" dur="500" decel="50000" fill="hold">
                                          <p:stCondLst>
                                            <p:cond delay="0"/>
                                          </p:stCondLst>
                                        </p:cTn>
                                        <p:tgtEl>
                                          <p:spTgt spid="12290">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2290">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2290">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12290">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2290">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2290">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2290">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229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706563" y="564927"/>
            <a:ext cx="5891212" cy="631825"/>
          </a:xfrm>
        </p:spPr>
        <p:txBody>
          <a:bodyPr/>
          <a:lstStyle/>
          <a:p>
            <a:pPr eaLnBrk="1" hangingPunct="1">
              <a:defRPr/>
            </a:pPr>
            <a:r>
              <a:rPr lang="ar-SA" b="1" dirty="0" smtClean="0">
                <a:cs typeface="PT Bold Heading" pitchFamily="2" charset="-78"/>
              </a:rPr>
              <a:t>مفهوم إدارة الأزمات </a:t>
            </a:r>
            <a:endParaRPr lang="en-US" b="1" dirty="0" smtClean="0">
              <a:cs typeface="PT Bold Heading" pitchFamily="2" charset="-78"/>
            </a:endParaRPr>
          </a:p>
        </p:txBody>
      </p:sp>
      <p:sp>
        <p:nvSpPr>
          <p:cNvPr id="13315" name="Rectangle 3"/>
          <p:cNvSpPr>
            <a:spLocks noGrp="1" noChangeArrowheads="1"/>
          </p:cNvSpPr>
          <p:nvPr>
            <p:ph type="body" idx="1"/>
          </p:nvPr>
        </p:nvSpPr>
        <p:spPr>
          <a:xfrm>
            <a:off x="950913" y="1628775"/>
            <a:ext cx="7797800" cy="4525963"/>
          </a:xfrm>
        </p:spPr>
        <p:txBody>
          <a:bodyPr/>
          <a:lstStyle/>
          <a:p>
            <a:pPr marL="609600" indent="-609600" algn="justLow" rtl="1" eaLnBrk="1" hangingPunct="1">
              <a:lnSpc>
                <a:spcPct val="90000"/>
              </a:lnSpc>
              <a:buClr>
                <a:schemeClr val="tx1"/>
              </a:buClr>
              <a:buFont typeface="Arial" pitchFamily="34" charset="0"/>
              <a:buChar char="•"/>
            </a:pPr>
            <a:r>
              <a:rPr lang="ar-SA" sz="2800" b="1" dirty="0" smtClean="0">
                <a:cs typeface="PT Bold Heading" pitchFamily="2" charset="-78"/>
              </a:rPr>
              <a:t>إدارة الازمة عملية ارادية مقصودة تقوم على التخطيط والتدريب بهدف التنبؤ بالأزمات والتعرف على اسبابها الداخلية والخارجية، وتحديد الاطراف الفاعلة والمؤثرة فيها، واستخدام كل الامكانيات والوسائل المتاحة للوقاية من الازمات او مواجهتها بنجاح بما يحقق الاستقرار ويتجنب التهديدات والمخاطر، مع استخلاص الدروس واكتساب خبرات جديدة تحسن من اساليب التعامل مع الازمات في المستقبل.</a:t>
            </a:r>
          </a:p>
          <a:p>
            <a:pPr marL="609600" indent="-609600" algn="justLow" rtl="1" eaLnBrk="1" hangingPunct="1">
              <a:lnSpc>
                <a:spcPct val="90000"/>
              </a:lnSpc>
              <a:buClr>
                <a:schemeClr val="tx1"/>
              </a:buClr>
              <a:buFontTx/>
              <a:buNone/>
            </a:pPr>
            <a:r>
              <a:rPr lang="ar-SA" sz="2800" b="1" dirty="0" smtClean="0">
                <a:cs typeface="PT Bold Heading" pitchFamily="2" charset="-78"/>
              </a:rPr>
              <a:t/>
            </a:r>
            <a:br>
              <a:rPr lang="ar-SA" sz="2800" b="1" dirty="0" smtClean="0">
                <a:cs typeface="PT Bold Heading" pitchFamily="2" charset="-78"/>
              </a:rPr>
            </a:br>
            <a:endParaRPr lang="en-US" sz="2800" b="1" dirty="0" smtClean="0">
              <a:cs typeface="PT Bold Heading" pitchFamily="2" charset="-78"/>
            </a:endParaRPr>
          </a:p>
        </p:txBody>
      </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9570"/>
                                        </p:tgtEl>
                                        <p:attrNameLst>
                                          <p:attrName>style.visibility</p:attrName>
                                        </p:attrNameLst>
                                      </p:cBhvr>
                                      <p:to>
                                        <p:strVal val="visible"/>
                                      </p:to>
                                    </p:set>
                                    <p:animScale>
                                      <p:cBhvr>
                                        <p:cTn id="7" dur="1000" decel="50000" fill="hold">
                                          <p:stCondLst>
                                            <p:cond delay="0"/>
                                          </p:stCondLst>
                                        </p:cTn>
                                        <p:tgtEl>
                                          <p:spTgt spid="1095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9570"/>
                                        </p:tgtEl>
                                        <p:attrNameLst>
                                          <p:attrName>ppt_x</p:attrName>
                                          <p:attrName>ppt_y</p:attrName>
                                        </p:attrNameLst>
                                      </p:cBhvr>
                                    </p:animMotion>
                                    <p:animEffect transition="in" filter="fade">
                                      <p:cBhvr>
                                        <p:cTn id="9" dur="1000"/>
                                        <p:tgtEl>
                                          <p:spTgt spid="109570"/>
                                        </p:tgtEl>
                                      </p:cBhvr>
                                    </p:animEffect>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 calcmode="lin" valueType="num">
                                      <p:cBhvr>
                                        <p:cTn id="13" dur="500" decel="50000" fill="hold">
                                          <p:stCondLst>
                                            <p:cond delay="0"/>
                                          </p:stCondLst>
                                        </p:cTn>
                                        <p:tgtEl>
                                          <p:spTgt spid="13315">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3315">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3315">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13315">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3315">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3315">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3315">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3315">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13315">
                                            <p:txEl>
                                              <p:pRg st="1" end="1"/>
                                            </p:txEl>
                                          </p:spTgt>
                                        </p:tgtEl>
                                        <p:attrNameLst>
                                          <p:attrName>style.visibility</p:attrName>
                                        </p:attrNameLst>
                                      </p:cBhvr>
                                      <p:to>
                                        <p:strVal val="visible"/>
                                      </p:to>
                                    </p:set>
                                    <p:anim calcmode="lin" valueType="num">
                                      <p:cBhvr>
                                        <p:cTn id="24" dur="500" decel="50000" fill="hold">
                                          <p:stCondLst>
                                            <p:cond delay="0"/>
                                          </p:stCondLst>
                                        </p:cTn>
                                        <p:tgtEl>
                                          <p:spTgt spid="13315">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3315">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3315">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13315">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3315">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3315">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3315">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331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615950"/>
            <a:ext cx="8229600" cy="755650"/>
          </a:xfrm>
        </p:spPr>
        <p:txBody>
          <a:bodyPr/>
          <a:lstStyle/>
          <a:p>
            <a:pPr eaLnBrk="1" hangingPunct="1">
              <a:defRPr/>
            </a:pPr>
            <a:r>
              <a:rPr lang="ar-SA" sz="4000" b="1" dirty="0" smtClean="0">
                <a:cs typeface="DecoType Naskh Variants" pitchFamily="2" charset="-78"/>
              </a:rPr>
              <a:t>الخصائص الإدارية  للأزمة</a:t>
            </a:r>
            <a:endParaRPr lang="en-US" sz="4000" b="1" dirty="0" smtClean="0">
              <a:cs typeface="DecoType Naskh Variants" pitchFamily="2" charset="-78"/>
            </a:endParaRPr>
          </a:p>
        </p:txBody>
      </p:sp>
      <p:sp>
        <p:nvSpPr>
          <p:cNvPr id="6147" name="Rectangle 3"/>
          <p:cNvSpPr>
            <a:spLocks noGrp="1" noChangeArrowheads="1"/>
          </p:cNvSpPr>
          <p:nvPr>
            <p:ph type="body" idx="1"/>
          </p:nvPr>
        </p:nvSpPr>
        <p:spPr>
          <a:xfrm>
            <a:off x="615950" y="1771650"/>
            <a:ext cx="7931150" cy="3443288"/>
          </a:xfrm>
        </p:spPr>
        <p:txBody>
          <a:bodyPr/>
          <a:lstStyle/>
          <a:p>
            <a:pPr marL="609600" indent="-609600" algn="justLow" rtl="1" eaLnBrk="1" hangingPunct="1">
              <a:buFontTx/>
              <a:buAutoNum type="arabicPeriod"/>
            </a:pPr>
            <a:r>
              <a:rPr lang="ar-SA" sz="2800" b="1" dirty="0" smtClean="0">
                <a:solidFill>
                  <a:schemeClr val="tx2"/>
                </a:solidFill>
                <a:cs typeface="PT Bold Heading" pitchFamily="2" charset="-78"/>
              </a:rPr>
              <a:t>انها </a:t>
            </a:r>
            <a:r>
              <a:rPr lang="ar-SA" sz="2800" b="1" dirty="0" err="1" smtClean="0">
                <a:solidFill>
                  <a:schemeClr val="tx2"/>
                </a:solidFill>
                <a:cs typeface="PT Bold Heading" pitchFamily="2" charset="-78"/>
              </a:rPr>
              <a:t>عملية </a:t>
            </a:r>
            <a:r>
              <a:rPr lang="ar-SA" sz="2800" b="1" dirty="0" smtClean="0">
                <a:solidFill>
                  <a:schemeClr val="tx2"/>
                </a:solidFill>
                <a:cs typeface="PT Bold Heading" pitchFamily="2" charset="-78"/>
              </a:rPr>
              <a:t>(ادارة خاصة) تتمثل في مجموعة من الاجراءات الاستثنائية تتجاوز الوصف الوظيفي المعتاد للمهام الادارية.</a:t>
            </a:r>
          </a:p>
          <a:p>
            <a:pPr marL="609600" indent="-609600" algn="justLow" rtl="1" eaLnBrk="1" hangingPunct="1">
              <a:buFontTx/>
              <a:buAutoNum type="arabicPeriod"/>
            </a:pPr>
            <a:r>
              <a:rPr lang="ar-SA" sz="2800" b="1" dirty="0" smtClean="0">
                <a:solidFill>
                  <a:schemeClr val="tx2"/>
                </a:solidFill>
                <a:cs typeface="PT Bold Heading" pitchFamily="2" charset="-78"/>
              </a:rPr>
              <a:t>انها تتضمن استجابات استراتيجية لمواقف </a:t>
            </a:r>
            <a:r>
              <a:rPr lang="ar-SA" sz="2800" b="1" dirty="0" err="1" smtClean="0">
                <a:solidFill>
                  <a:schemeClr val="tx2"/>
                </a:solidFill>
                <a:cs typeface="PT Bold Heading" pitchFamily="2" charset="-78"/>
              </a:rPr>
              <a:t>الازمات.</a:t>
            </a:r>
            <a:r>
              <a:rPr lang="ar-SA" sz="2800" b="1" dirty="0" smtClean="0">
                <a:solidFill>
                  <a:schemeClr val="tx2"/>
                </a:solidFill>
                <a:cs typeface="PT Bold Heading" pitchFamily="2" charset="-78"/>
              </a:rPr>
              <a:t> </a:t>
            </a:r>
          </a:p>
          <a:p>
            <a:pPr marL="609600" indent="-609600" algn="justLow" rtl="1" eaLnBrk="1" hangingPunct="1">
              <a:buFontTx/>
              <a:buAutoNum type="arabicPeriod"/>
            </a:pPr>
            <a:r>
              <a:rPr lang="ar-SA" sz="2800" b="1" dirty="0" smtClean="0">
                <a:solidFill>
                  <a:schemeClr val="tx2"/>
                </a:solidFill>
                <a:cs typeface="PT Bold Heading" pitchFamily="2" charset="-78"/>
              </a:rPr>
              <a:t>انها تدار بواسطة مجموعة من القدرات الادارية المدربة تدريبا جيدا في مجال مواجهتها.</a:t>
            </a:r>
          </a:p>
          <a:p>
            <a:pPr marL="609600" indent="-609600" algn="justLow" rtl="1" eaLnBrk="1" hangingPunct="1">
              <a:buFontTx/>
              <a:buAutoNum type="arabicPeriod"/>
            </a:pPr>
            <a:r>
              <a:rPr lang="ar-SA" sz="2800" b="1" dirty="0" smtClean="0">
                <a:solidFill>
                  <a:schemeClr val="tx2"/>
                </a:solidFill>
                <a:cs typeface="PT Bold Heading" pitchFamily="2" charset="-78"/>
              </a:rPr>
              <a:t>انها تهدف الى التقليل من الخسائر الى الحد </a:t>
            </a:r>
            <a:r>
              <a:rPr lang="ar-SA" sz="2800" b="1" dirty="0" err="1" smtClean="0">
                <a:solidFill>
                  <a:schemeClr val="tx2"/>
                </a:solidFill>
                <a:cs typeface="PT Bold Heading" pitchFamily="2" charset="-78"/>
              </a:rPr>
              <a:t>الادنى.</a:t>
            </a:r>
            <a:r>
              <a:rPr lang="ar-SA" sz="2800" b="1" dirty="0" smtClean="0">
                <a:solidFill>
                  <a:schemeClr val="tx2"/>
                </a:solidFill>
                <a:cs typeface="PT Bold Heading" pitchFamily="2" charset="-78"/>
              </a:rPr>
              <a:t>  </a:t>
            </a:r>
          </a:p>
          <a:p>
            <a:pPr marL="609600" indent="-609600" algn="justLow" rtl="1" eaLnBrk="1" hangingPunct="1">
              <a:buFontTx/>
              <a:buAutoNum type="arabicPeriod"/>
            </a:pPr>
            <a:r>
              <a:rPr lang="ar-SA" sz="2800" b="1" dirty="0" smtClean="0">
                <a:solidFill>
                  <a:schemeClr val="tx2"/>
                </a:solidFill>
                <a:cs typeface="PT Bold Heading" pitchFamily="2" charset="-78"/>
              </a:rPr>
              <a:t>انها عملية ادارية تستخدم الاسلوب العلمي في اتخاذ القرار.</a:t>
            </a:r>
            <a:endParaRPr lang="en-US" sz="2800" b="1" dirty="0" smtClean="0">
              <a:solidFill>
                <a:schemeClr val="tx2"/>
              </a:solidFill>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8178"/>
                                        </p:tgtEl>
                                        <p:attrNameLst>
                                          <p:attrName>style.visibility</p:attrName>
                                        </p:attrNameLst>
                                      </p:cBhvr>
                                      <p:to>
                                        <p:strVal val="visible"/>
                                      </p:to>
                                    </p:set>
                                    <p:animEffect transition="in" filter="fade">
                                      <p:cBhvr>
                                        <p:cTn id="7" dur="1000"/>
                                        <p:tgtEl>
                                          <p:spTgt spid="178178"/>
                                        </p:tgtEl>
                                      </p:cBhvr>
                                    </p:animEffect>
                                    <p:anim calcmode="lin" valueType="num">
                                      <p:cBhvr>
                                        <p:cTn id="8" dur="1000" fill="hold"/>
                                        <p:tgtEl>
                                          <p:spTgt spid="178178"/>
                                        </p:tgtEl>
                                        <p:attrNameLst>
                                          <p:attrName>ppt_x</p:attrName>
                                        </p:attrNameLst>
                                      </p:cBhvr>
                                      <p:tavLst>
                                        <p:tav tm="0">
                                          <p:val>
                                            <p:strVal val="#ppt_x"/>
                                          </p:val>
                                        </p:tav>
                                        <p:tav tm="100000">
                                          <p:val>
                                            <p:strVal val="#ppt_x"/>
                                          </p:val>
                                        </p:tav>
                                      </p:tavLst>
                                    </p:anim>
                                    <p:anim calcmode="lin" valueType="num">
                                      <p:cBhvr>
                                        <p:cTn id="9" dur="1000" fill="hold"/>
                                        <p:tgtEl>
                                          <p:spTgt spid="17817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p:cTn id="13" dur="500" decel="50000" fill="hold">
                                          <p:stCondLst>
                                            <p:cond delay="0"/>
                                          </p:stCondLst>
                                        </p:cTn>
                                        <p:tgtEl>
                                          <p:spTgt spid="6147">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6147">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6147">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6147">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6147">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6147">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6147">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6147">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6147">
                                            <p:txEl>
                                              <p:pRg st="1" end="1"/>
                                            </p:txEl>
                                          </p:spTgt>
                                        </p:tgtEl>
                                        <p:attrNameLst>
                                          <p:attrName>style.visibility</p:attrName>
                                        </p:attrNameLst>
                                      </p:cBhvr>
                                      <p:to>
                                        <p:strVal val="visible"/>
                                      </p:to>
                                    </p:set>
                                    <p:anim calcmode="lin" valueType="num">
                                      <p:cBhvr>
                                        <p:cTn id="24" dur="500" decel="50000" fill="hold">
                                          <p:stCondLst>
                                            <p:cond delay="0"/>
                                          </p:stCondLst>
                                        </p:cTn>
                                        <p:tgtEl>
                                          <p:spTgt spid="6147">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147">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147">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6147">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147">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147">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147">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147">
                                            <p:txEl>
                                              <p:pRg st="1" end="1"/>
                                            </p:txEl>
                                          </p:spTgt>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6147">
                                            <p:txEl>
                                              <p:pRg st="2" end="2"/>
                                            </p:txEl>
                                          </p:spTgt>
                                        </p:tgtEl>
                                        <p:attrNameLst>
                                          <p:attrName>style.visibility</p:attrName>
                                        </p:attrNameLst>
                                      </p:cBhvr>
                                      <p:to>
                                        <p:strVal val="visible"/>
                                      </p:to>
                                    </p:set>
                                    <p:anim calcmode="lin" valueType="num">
                                      <p:cBhvr>
                                        <p:cTn id="35" dur="500" decel="50000" fill="hold">
                                          <p:stCondLst>
                                            <p:cond delay="0"/>
                                          </p:stCondLst>
                                        </p:cTn>
                                        <p:tgtEl>
                                          <p:spTgt spid="6147">
                                            <p:txEl>
                                              <p:pRg st="2" end="2"/>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6147">
                                            <p:txEl>
                                              <p:pRg st="2" end="2"/>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6147">
                                            <p:txEl>
                                              <p:pRg st="2" end="2"/>
                                            </p:txEl>
                                          </p:spTgt>
                                        </p:tgtEl>
                                        <p:attrNameLst>
                                          <p:attrName>ppt_w</p:attrName>
                                        </p:attrNameLst>
                                      </p:cBhvr>
                                      <p:tavLst>
                                        <p:tav tm="0">
                                          <p:val>
                                            <p:strVal val="#ppt_w*.05"/>
                                          </p:val>
                                        </p:tav>
                                        <p:tav tm="100000">
                                          <p:val>
                                            <p:strVal val="#ppt_w"/>
                                          </p:val>
                                        </p:tav>
                                      </p:tavLst>
                                    </p:anim>
                                    <p:anim calcmode="lin" valueType="num">
                                      <p:cBhvr>
                                        <p:cTn id="38" dur="1000" fill="hold"/>
                                        <p:tgtEl>
                                          <p:spTgt spid="6147">
                                            <p:txEl>
                                              <p:pRg st="2" end="2"/>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6147">
                                            <p:txEl>
                                              <p:pRg st="2" end="2"/>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6147">
                                            <p:txEl>
                                              <p:pRg st="2" end="2"/>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6147">
                                            <p:txEl>
                                              <p:pRg st="2" end="2"/>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6147">
                                            <p:txEl>
                                              <p:pRg st="2" end="2"/>
                                            </p:txEl>
                                          </p:spTgt>
                                        </p:tgtEl>
                                      </p:cBhvr>
                                    </p:animEffect>
                                  </p:childTnLst>
                                </p:cTn>
                              </p:par>
                            </p:childTnLst>
                          </p:cTn>
                        </p:par>
                        <p:par>
                          <p:cTn id="43" fill="hold">
                            <p:stCondLst>
                              <p:cond delay="4000"/>
                            </p:stCondLst>
                            <p:childTnLst>
                              <p:par>
                                <p:cTn id="44" presetID="25" presetClass="entr" presetSubtype="0" fill="hold" grpId="0" nodeType="afterEffect">
                                  <p:stCondLst>
                                    <p:cond delay="0"/>
                                  </p:stCondLst>
                                  <p:childTnLst>
                                    <p:set>
                                      <p:cBhvr>
                                        <p:cTn id="45" dur="1" fill="hold">
                                          <p:stCondLst>
                                            <p:cond delay="0"/>
                                          </p:stCondLst>
                                        </p:cTn>
                                        <p:tgtEl>
                                          <p:spTgt spid="6147">
                                            <p:txEl>
                                              <p:pRg st="3" end="3"/>
                                            </p:txEl>
                                          </p:spTgt>
                                        </p:tgtEl>
                                        <p:attrNameLst>
                                          <p:attrName>style.visibility</p:attrName>
                                        </p:attrNameLst>
                                      </p:cBhvr>
                                      <p:to>
                                        <p:strVal val="visible"/>
                                      </p:to>
                                    </p:set>
                                    <p:anim calcmode="lin" valueType="num">
                                      <p:cBhvr>
                                        <p:cTn id="46" dur="500" decel="50000" fill="hold">
                                          <p:stCondLst>
                                            <p:cond delay="0"/>
                                          </p:stCondLst>
                                        </p:cTn>
                                        <p:tgtEl>
                                          <p:spTgt spid="6147">
                                            <p:txEl>
                                              <p:pRg st="3" end="3"/>
                                            </p:txEl>
                                          </p:spTgt>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6147">
                                            <p:txEl>
                                              <p:pRg st="3" end="3"/>
                                            </p:txEl>
                                          </p:spTgt>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6147">
                                            <p:txEl>
                                              <p:pRg st="3" end="3"/>
                                            </p:txEl>
                                          </p:spTgt>
                                        </p:tgtEl>
                                        <p:attrNameLst>
                                          <p:attrName>ppt_w</p:attrName>
                                        </p:attrNameLst>
                                      </p:cBhvr>
                                      <p:tavLst>
                                        <p:tav tm="0">
                                          <p:val>
                                            <p:strVal val="#ppt_w*.05"/>
                                          </p:val>
                                        </p:tav>
                                        <p:tav tm="100000">
                                          <p:val>
                                            <p:strVal val="#ppt_w"/>
                                          </p:val>
                                        </p:tav>
                                      </p:tavLst>
                                    </p:anim>
                                    <p:anim calcmode="lin" valueType="num">
                                      <p:cBhvr>
                                        <p:cTn id="49" dur="1000" fill="hold"/>
                                        <p:tgtEl>
                                          <p:spTgt spid="6147">
                                            <p:txEl>
                                              <p:pRg st="3" end="3"/>
                                            </p:txEl>
                                          </p:spTgt>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6147">
                                            <p:txEl>
                                              <p:pRg st="3" end="3"/>
                                            </p:txEl>
                                          </p:spTgt>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6147">
                                            <p:txEl>
                                              <p:pRg st="3" end="3"/>
                                            </p:txEl>
                                          </p:spTgt>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6147">
                                            <p:txEl>
                                              <p:pRg st="3" end="3"/>
                                            </p:txEl>
                                          </p:spTgt>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6147">
                                            <p:txEl>
                                              <p:pRg st="3" end="3"/>
                                            </p:txEl>
                                          </p:spTgt>
                                        </p:tgtEl>
                                      </p:cBhvr>
                                    </p:animEffect>
                                  </p:childTnLst>
                                </p:cTn>
                              </p:par>
                            </p:childTnLst>
                          </p:cTn>
                        </p:par>
                        <p:par>
                          <p:cTn id="54" fill="hold">
                            <p:stCondLst>
                              <p:cond delay="5000"/>
                            </p:stCondLst>
                            <p:childTnLst>
                              <p:par>
                                <p:cTn id="55" presetID="25" presetClass="entr" presetSubtype="0" fill="hold" grpId="0" nodeType="afterEffect">
                                  <p:stCondLst>
                                    <p:cond delay="0"/>
                                  </p:stCondLst>
                                  <p:childTnLst>
                                    <p:set>
                                      <p:cBhvr>
                                        <p:cTn id="56" dur="1" fill="hold">
                                          <p:stCondLst>
                                            <p:cond delay="0"/>
                                          </p:stCondLst>
                                        </p:cTn>
                                        <p:tgtEl>
                                          <p:spTgt spid="6147">
                                            <p:txEl>
                                              <p:pRg st="4" end="4"/>
                                            </p:txEl>
                                          </p:spTgt>
                                        </p:tgtEl>
                                        <p:attrNameLst>
                                          <p:attrName>style.visibility</p:attrName>
                                        </p:attrNameLst>
                                      </p:cBhvr>
                                      <p:to>
                                        <p:strVal val="visible"/>
                                      </p:to>
                                    </p:set>
                                    <p:anim calcmode="lin" valueType="num">
                                      <p:cBhvr>
                                        <p:cTn id="57" dur="500" decel="50000" fill="hold">
                                          <p:stCondLst>
                                            <p:cond delay="0"/>
                                          </p:stCondLst>
                                        </p:cTn>
                                        <p:tgtEl>
                                          <p:spTgt spid="6147">
                                            <p:txEl>
                                              <p:pRg st="4" end="4"/>
                                            </p:txEl>
                                          </p:spTgt>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6147">
                                            <p:txEl>
                                              <p:pRg st="4" end="4"/>
                                            </p:txEl>
                                          </p:spTgt>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6147">
                                            <p:txEl>
                                              <p:pRg st="4" end="4"/>
                                            </p:txEl>
                                          </p:spTgt>
                                        </p:tgtEl>
                                        <p:attrNameLst>
                                          <p:attrName>ppt_w</p:attrName>
                                        </p:attrNameLst>
                                      </p:cBhvr>
                                      <p:tavLst>
                                        <p:tav tm="0">
                                          <p:val>
                                            <p:strVal val="#ppt_w*.05"/>
                                          </p:val>
                                        </p:tav>
                                        <p:tav tm="100000">
                                          <p:val>
                                            <p:strVal val="#ppt_w"/>
                                          </p:val>
                                        </p:tav>
                                      </p:tavLst>
                                    </p:anim>
                                    <p:anim calcmode="lin" valueType="num">
                                      <p:cBhvr>
                                        <p:cTn id="60" dur="1000" fill="hold"/>
                                        <p:tgtEl>
                                          <p:spTgt spid="6147">
                                            <p:txEl>
                                              <p:pRg st="4" end="4"/>
                                            </p:txEl>
                                          </p:spTgt>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6147">
                                            <p:txEl>
                                              <p:pRg st="4" end="4"/>
                                            </p:txEl>
                                          </p:spTgt>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6147">
                                            <p:txEl>
                                              <p:pRg st="4" end="4"/>
                                            </p:txEl>
                                          </p:spTgt>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6147">
                                            <p:txEl>
                                              <p:pRg st="4" end="4"/>
                                            </p:txEl>
                                          </p:spTgt>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p:bldP spid="61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00113" y="333375"/>
            <a:ext cx="7702550" cy="890588"/>
          </a:xfrm>
        </p:spPr>
        <p:txBody>
          <a:bodyPr/>
          <a:lstStyle/>
          <a:p>
            <a:pPr eaLnBrk="1" hangingPunct="1">
              <a:defRPr/>
            </a:pPr>
            <a:r>
              <a:rPr lang="ar-SA" sz="3700" b="1" dirty="0" smtClean="0">
                <a:cs typeface="Monotype Koufi" pitchFamily="2" charset="-78"/>
              </a:rPr>
              <a:t>خطــوات التعامـــل مع الأزمـــة</a:t>
            </a:r>
            <a:endParaRPr lang="en-US" sz="3700" b="1" dirty="0" smtClean="0">
              <a:cs typeface="Monotype Koufi" pitchFamily="2" charset="-78"/>
            </a:endParaRPr>
          </a:p>
        </p:txBody>
      </p:sp>
      <p:sp>
        <p:nvSpPr>
          <p:cNvPr id="14339" name="Text Box 3"/>
          <p:cNvSpPr txBox="1">
            <a:spLocks noChangeArrowheads="1"/>
          </p:cNvSpPr>
          <p:nvPr/>
        </p:nvSpPr>
        <p:spPr bwMode="auto">
          <a:xfrm>
            <a:off x="1042988" y="1484313"/>
            <a:ext cx="7488237" cy="830997"/>
          </a:xfrm>
          <a:prstGeom prst="rect">
            <a:avLst/>
          </a:prstGeom>
          <a:noFill/>
          <a:ln w="9525">
            <a:noFill/>
            <a:miter lim="800000"/>
            <a:headEnd/>
            <a:tailEnd/>
          </a:ln>
        </p:spPr>
        <p:txBody>
          <a:bodyPr>
            <a:spAutoFit/>
          </a:bodyPr>
          <a:lstStyle/>
          <a:p>
            <a:pPr algn="justLow" rtl="1">
              <a:spcBef>
                <a:spcPct val="50000"/>
              </a:spcBef>
            </a:pPr>
            <a:r>
              <a:rPr lang="ar-SA" sz="2400" b="1" dirty="0">
                <a:cs typeface="PT Bold Heading" pitchFamily="2" charset="-78"/>
              </a:rPr>
              <a:t>لقد وضع الفكر الإداري الحديث عددا من الخطوات يمكن إتباعها عند حدوث </a:t>
            </a:r>
            <a:r>
              <a:rPr lang="ar-SA" sz="2400" b="1" dirty="0" err="1">
                <a:cs typeface="PT Bold Heading" pitchFamily="2" charset="-78"/>
              </a:rPr>
              <a:t>الأزمة </a:t>
            </a:r>
            <a:r>
              <a:rPr lang="ar-SA" sz="2400" b="1" dirty="0">
                <a:cs typeface="PT Bold Heading" pitchFamily="2" charset="-78"/>
              </a:rPr>
              <a:t>, وهي كما </a:t>
            </a:r>
            <a:r>
              <a:rPr lang="ar-SA" sz="2400" b="1" dirty="0" err="1">
                <a:cs typeface="PT Bold Heading" pitchFamily="2" charset="-78"/>
              </a:rPr>
              <a:t>يلي :</a:t>
            </a:r>
            <a:r>
              <a:rPr lang="en-US" sz="2400" b="1" dirty="0">
                <a:cs typeface="PT Bold Heading" pitchFamily="2" charset="-78"/>
              </a:rPr>
              <a:t> </a:t>
            </a:r>
          </a:p>
        </p:txBody>
      </p:sp>
      <p:sp>
        <p:nvSpPr>
          <p:cNvPr id="14340" name="Text Box 4"/>
          <p:cNvSpPr txBox="1">
            <a:spLocks noChangeArrowheads="1"/>
          </p:cNvSpPr>
          <p:nvPr/>
        </p:nvSpPr>
        <p:spPr bwMode="auto">
          <a:xfrm>
            <a:off x="395288" y="2636838"/>
            <a:ext cx="8353425" cy="457200"/>
          </a:xfrm>
          <a:prstGeom prst="rect">
            <a:avLst/>
          </a:prstGeom>
          <a:noFill/>
          <a:ln w="9525">
            <a:noFill/>
            <a:miter lim="800000"/>
            <a:headEnd/>
            <a:tailEnd/>
          </a:ln>
        </p:spPr>
        <p:txBody>
          <a:bodyPr>
            <a:spAutoFit/>
          </a:bodyPr>
          <a:lstStyle/>
          <a:p>
            <a:pPr marL="342900" indent="-342900" algn="justLow" rtl="1">
              <a:spcBef>
                <a:spcPct val="50000"/>
              </a:spcBef>
              <a:buFontTx/>
              <a:buAutoNum type="arabicPeriod"/>
            </a:pPr>
            <a:r>
              <a:rPr lang="ar-SA" sz="2400" b="1" dirty="0"/>
              <a:t>تكوين فريق عمل لوقت الأزمات وإمداده بأفضل الكوادر والتجهيزات </a:t>
            </a:r>
            <a:r>
              <a:rPr lang="ar-SA" sz="2400" b="1" dirty="0" err="1"/>
              <a:t>والأدوات .</a:t>
            </a:r>
            <a:endParaRPr lang="en-US" sz="2400" b="1" dirty="0"/>
          </a:p>
        </p:txBody>
      </p:sp>
      <p:sp>
        <p:nvSpPr>
          <p:cNvPr id="14341" name="Text Box 5"/>
          <p:cNvSpPr txBox="1">
            <a:spLocks noChangeArrowheads="1"/>
          </p:cNvSpPr>
          <p:nvPr/>
        </p:nvSpPr>
        <p:spPr bwMode="auto">
          <a:xfrm>
            <a:off x="395288" y="3068638"/>
            <a:ext cx="8353425" cy="457200"/>
          </a:xfrm>
          <a:prstGeom prst="rect">
            <a:avLst/>
          </a:prstGeom>
          <a:noFill/>
          <a:ln w="9525">
            <a:noFill/>
            <a:miter lim="800000"/>
            <a:headEnd/>
            <a:tailEnd/>
          </a:ln>
        </p:spPr>
        <p:txBody>
          <a:bodyPr>
            <a:spAutoFit/>
          </a:bodyPr>
          <a:lstStyle/>
          <a:p>
            <a:pPr marL="342900" indent="-342900" algn="r" rtl="1">
              <a:spcBef>
                <a:spcPct val="50000"/>
              </a:spcBef>
              <a:buFontTx/>
              <a:buAutoNum type="arabicPeriod" startAt="2"/>
            </a:pPr>
            <a:r>
              <a:rPr lang="ar-SA" sz="2400" b="1" dirty="0"/>
              <a:t> تخطيط الوقت أثناء الأزمات والاستفادة من كل دقيقة في تخفيف أثر </a:t>
            </a:r>
            <a:r>
              <a:rPr lang="ar-SA" sz="2400" b="1" dirty="0" err="1"/>
              <a:t>الأزمات .</a:t>
            </a:r>
            <a:endParaRPr lang="en-US" sz="2400" b="1" dirty="0"/>
          </a:p>
        </p:txBody>
      </p:sp>
      <p:sp>
        <p:nvSpPr>
          <p:cNvPr id="14342" name="Text Box 6"/>
          <p:cNvSpPr txBox="1">
            <a:spLocks noChangeArrowheads="1"/>
          </p:cNvSpPr>
          <p:nvPr/>
        </p:nvSpPr>
        <p:spPr bwMode="auto">
          <a:xfrm>
            <a:off x="323850" y="3470275"/>
            <a:ext cx="8351838" cy="822325"/>
          </a:xfrm>
          <a:prstGeom prst="rect">
            <a:avLst/>
          </a:prstGeom>
          <a:noFill/>
          <a:ln w="9525">
            <a:noFill/>
            <a:miter lim="800000"/>
            <a:headEnd/>
            <a:tailEnd/>
          </a:ln>
        </p:spPr>
        <p:txBody>
          <a:bodyPr>
            <a:spAutoFit/>
          </a:bodyPr>
          <a:lstStyle/>
          <a:p>
            <a:pPr marL="342900" indent="-342900" algn="r" rtl="1">
              <a:spcBef>
                <a:spcPct val="50000"/>
              </a:spcBef>
              <a:buFontTx/>
              <a:buAutoNum type="arabicPeriod" startAt="3"/>
            </a:pPr>
            <a:r>
              <a:rPr lang="ar-SA" sz="2400" b="1" dirty="0"/>
              <a:t>الرفع من معنويات العاملين وقت الأزمات مما يشعرهم بالحماس والحيوية والالتزام </a:t>
            </a:r>
            <a:r>
              <a:rPr lang="ar-SA" sz="2400" b="1" dirty="0" err="1"/>
              <a:t>بالعمل .</a:t>
            </a:r>
            <a:endParaRPr lang="en-US" sz="2400" b="1" dirty="0"/>
          </a:p>
        </p:txBody>
      </p:sp>
      <p:sp>
        <p:nvSpPr>
          <p:cNvPr id="14343" name="Text Box 7"/>
          <p:cNvSpPr txBox="1">
            <a:spLocks noChangeArrowheads="1"/>
          </p:cNvSpPr>
          <p:nvPr/>
        </p:nvSpPr>
        <p:spPr bwMode="auto">
          <a:xfrm>
            <a:off x="395288" y="4262438"/>
            <a:ext cx="8353425" cy="822325"/>
          </a:xfrm>
          <a:prstGeom prst="rect">
            <a:avLst/>
          </a:prstGeom>
          <a:noFill/>
          <a:ln w="9525">
            <a:noFill/>
            <a:miter lim="800000"/>
            <a:headEnd/>
            <a:tailEnd/>
          </a:ln>
        </p:spPr>
        <p:txBody>
          <a:bodyPr>
            <a:spAutoFit/>
          </a:bodyPr>
          <a:lstStyle/>
          <a:p>
            <a:pPr marL="342900" indent="-342900" algn="r" rtl="1">
              <a:spcBef>
                <a:spcPct val="50000"/>
              </a:spcBef>
              <a:buFontTx/>
              <a:buAutoNum type="arabicPeriod" startAt="4"/>
            </a:pPr>
            <a:r>
              <a:rPr lang="ar-SA" sz="2400" b="1" dirty="0"/>
              <a:t>الإبداع والتجديد في المواقف العصيبة وإشعال روح الإبداع لدى العاملين لتقديم حلول وآراء غير </a:t>
            </a:r>
            <a:r>
              <a:rPr lang="ar-SA" sz="2400" b="1" dirty="0" err="1"/>
              <a:t>مسبوقة.</a:t>
            </a:r>
            <a:r>
              <a:rPr lang="ar-SA" sz="2400" b="1" dirty="0"/>
              <a:t> </a:t>
            </a:r>
            <a:endParaRPr lang="en-US" sz="2400" b="1" dirty="0"/>
          </a:p>
        </p:txBody>
      </p:sp>
      <p:sp>
        <p:nvSpPr>
          <p:cNvPr id="14344" name="Text Box 8"/>
          <p:cNvSpPr txBox="1">
            <a:spLocks noChangeArrowheads="1"/>
          </p:cNvSpPr>
          <p:nvPr/>
        </p:nvSpPr>
        <p:spPr bwMode="auto">
          <a:xfrm>
            <a:off x="395288" y="5065713"/>
            <a:ext cx="8353425" cy="884237"/>
          </a:xfrm>
          <a:prstGeom prst="rect">
            <a:avLst/>
          </a:prstGeom>
          <a:noFill/>
          <a:ln w="9525">
            <a:noFill/>
            <a:miter lim="800000"/>
            <a:headEnd/>
            <a:tailEnd/>
          </a:ln>
        </p:spPr>
        <p:txBody>
          <a:bodyPr>
            <a:spAutoFit/>
          </a:bodyPr>
          <a:lstStyle/>
          <a:p>
            <a:pPr marL="342900" indent="-342900" algn="r" rtl="1">
              <a:spcBef>
                <a:spcPct val="50000"/>
              </a:spcBef>
              <a:buFontTx/>
              <a:buAutoNum type="arabicPeriod" startAt="5"/>
            </a:pPr>
            <a:r>
              <a:rPr lang="ar-SA" sz="2400" b="1" dirty="0"/>
              <a:t> حل المشكلات وقت الأزمات بتحديد المشكلة وإجراء المشورة ومن ثم اختيار الحل الأنسب من الحلول </a:t>
            </a:r>
            <a:r>
              <a:rPr lang="ar-SA" sz="2400" b="1" dirty="0" err="1"/>
              <a:t>المتاحة</a:t>
            </a:r>
            <a:r>
              <a:rPr lang="ar-SA" sz="2800" b="1" dirty="0" err="1"/>
              <a:t> .</a:t>
            </a:r>
            <a:endParaRPr lang="en-US" sz="2800" b="1" dirty="0"/>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anim calcmode="lin" valueType="num">
                                      <p:cBhvr>
                                        <p:cTn id="8" dur="1000" fill="hold"/>
                                        <p:tgtEl>
                                          <p:spTgt spid="43010"/>
                                        </p:tgtEl>
                                        <p:attrNameLst>
                                          <p:attrName>ppt_x</p:attrName>
                                        </p:attrNameLst>
                                      </p:cBhvr>
                                      <p:tavLst>
                                        <p:tav tm="0">
                                          <p:val>
                                            <p:strVal val="#ppt_x"/>
                                          </p:val>
                                        </p:tav>
                                        <p:tav tm="100000">
                                          <p:val>
                                            <p:strVal val="#ppt_x"/>
                                          </p:val>
                                        </p:tav>
                                      </p:tavLst>
                                    </p:anim>
                                    <p:anim calcmode="lin" valueType="num">
                                      <p:cBhvr>
                                        <p:cTn id="9" dur="1000" fill="hold"/>
                                        <p:tgtEl>
                                          <p:spTgt spid="430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14339"/>
                                        </p:tgtEl>
                                        <p:attrNameLst>
                                          <p:attrName>style.visibility</p:attrName>
                                        </p:attrNameLst>
                                      </p:cBhvr>
                                      <p:to>
                                        <p:strVal val="visible"/>
                                      </p:to>
                                    </p:set>
                                    <p:anim calcmode="lin" valueType="num">
                                      <p:cBhvr>
                                        <p:cTn id="13" dur="500" decel="50000" fill="hold">
                                          <p:stCondLst>
                                            <p:cond delay="0"/>
                                          </p:stCondLst>
                                        </p:cTn>
                                        <p:tgtEl>
                                          <p:spTgt spid="14339"/>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4339"/>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4339"/>
                                        </p:tgtEl>
                                        <p:attrNameLst>
                                          <p:attrName>ppt_w</p:attrName>
                                        </p:attrNameLst>
                                      </p:cBhvr>
                                      <p:tavLst>
                                        <p:tav tm="0">
                                          <p:val>
                                            <p:strVal val="#ppt_w*.05"/>
                                          </p:val>
                                        </p:tav>
                                        <p:tav tm="100000">
                                          <p:val>
                                            <p:strVal val="#ppt_w"/>
                                          </p:val>
                                        </p:tav>
                                      </p:tavLst>
                                    </p:anim>
                                    <p:anim calcmode="lin" valueType="num">
                                      <p:cBhvr>
                                        <p:cTn id="16" dur="1000" fill="hold"/>
                                        <p:tgtEl>
                                          <p:spTgt spid="14339"/>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4339"/>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4339"/>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4339"/>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4339"/>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14340"/>
                                        </p:tgtEl>
                                        <p:attrNameLst>
                                          <p:attrName>style.visibility</p:attrName>
                                        </p:attrNameLst>
                                      </p:cBhvr>
                                      <p:to>
                                        <p:strVal val="visible"/>
                                      </p:to>
                                    </p:set>
                                    <p:anim calcmode="lin" valueType="num">
                                      <p:cBhvr>
                                        <p:cTn id="24" dur="500" decel="50000" fill="hold">
                                          <p:stCondLst>
                                            <p:cond delay="0"/>
                                          </p:stCondLst>
                                        </p:cTn>
                                        <p:tgtEl>
                                          <p:spTgt spid="14340"/>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4340"/>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4340"/>
                                        </p:tgtEl>
                                        <p:attrNameLst>
                                          <p:attrName>ppt_w</p:attrName>
                                        </p:attrNameLst>
                                      </p:cBhvr>
                                      <p:tavLst>
                                        <p:tav tm="0">
                                          <p:val>
                                            <p:strVal val="#ppt_w*.05"/>
                                          </p:val>
                                        </p:tav>
                                        <p:tav tm="100000">
                                          <p:val>
                                            <p:strVal val="#ppt_w"/>
                                          </p:val>
                                        </p:tav>
                                      </p:tavLst>
                                    </p:anim>
                                    <p:anim calcmode="lin" valueType="num">
                                      <p:cBhvr>
                                        <p:cTn id="27" dur="1000" fill="hold"/>
                                        <p:tgtEl>
                                          <p:spTgt spid="14340"/>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4340"/>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4340"/>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4340"/>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4340"/>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4341"/>
                                        </p:tgtEl>
                                        <p:attrNameLst>
                                          <p:attrName>style.visibility</p:attrName>
                                        </p:attrNameLst>
                                      </p:cBhvr>
                                      <p:to>
                                        <p:strVal val="visible"/>
                                      </p:to>
                                    </p:set>
                                    <p:anim calcmode="lin" valueType="num">
                                      <p:cBhvr>
                                        <p:cTn id="35" dur="500" decel="50000" fill="hold">
                                          <p:stCondLst>
                                            <p:cond delay="0"/>
                                          </p:stCondLst>
                                        </p:cTn>
                                        <p:tgtEl>
                                          <p:spTgt spid="14341"/>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4341"/>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4341"/>
                                        </p:tgtEl>
                                        <p:attrNameLst>
                                          <p:attrName>ppt_w</p:attrName>
                                        </p:attrNameLst>
                                      </p:cBhvr>
                                      <p:tavLst>
                                        <p:tav tm="0">
                                          <p:val>
                                            <p:strVal val="#ppt_w*.05"/>
                                          </p:val>
                                        </p:tav>
                                        <p:tav tm="100000">
                                          <p:val>
                                            <p:strVal val="#ppt_w"/>
                                          </p:val>
                                        </p:tav>
                                      </p:tavLst>
                                    </p:anim>
                                    <p:anim calcmode="lin" valueType="num">
                                      <p:cBhvr>
                                        <p:cTn id="38" dur="1000" fill="hold"/>
                                        <p:tgtEl>
                                          <p:spTgt spid="14341"/>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4341"/>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4341"/>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4341"/>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4341"/>
                                        </p:tgtEl>
                                      </p:cBhvr>
                                    </p:animEffect>
                                  </p:childTnLst>
                                </p:cTn>
                              </p:par>
                            </p:childTnLst>
                          </p:cTn>
                        </p:par>
                        <p:par>
                          <p:cTn id="43" fill="hold">
                            <p:stCondLst>
                              <p:cond delay="4000"/>
                            </p:stCondLst>
                            <p:childTnLst>
                              <p:par>
                                <p:cTn id="44" presetID="25" presetClass="entr" presetSubtype="0" fill="hold" grpId="0" nodeType="afterEffect">
                                  <p:stCondLst>
                                    <p:cond delay="0"/>
                                  </p:stCondLst>
                                  <p:childTnLst>
                                    <p:set>
                                      <p:cBhvr>
                                        <p:cTn id="45" dur="1" fill="hold">
                                          <p:stCondLst>
                                            <p:cond delay="0"/>
                                          </p:stCondLst>
                                        </p:cTn>
                                        <p:tgtEl>
                                          <p:spTgt spid="14342"/>
                                        </p:tgtEl>
                                        <p:attrNameLst>
                                          <p:attrName>style.visibility</p:attrName>
                                        </p:attrNameLst>
                                      </p:cBhvr>
                                      <p:to>
                                        <p:strVal val="visible"/>
                                      </p:to>
                                    </p:set>
                                    <p:anim calcmode="lin" valueType="num">
                                      <p:cBhvr>
                                        <p:cTn id="46" dur="500" decel="50000" fill="hold">
                                          <p:stCondLst>
                                            <p:cond delay="0"/>
                                          </p:stCondLst>
                                        </p:cTn>
                                        <p:tgtEl>
                                          <p:spTgt spid="14342"/>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4342"/>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4342"/>
                                        </p:tgtEl>
                                        <p:attrNameLst>
                                          <p:attrName>ppt_w</p:attrName>
                                        </p:attrNameLst>
                                      </p:cBhvr>
                                      <p:tavLst>
                                        <p:tav tm="0">
                                          <p:val>
                                            <p:strVal val="#ppt_w*.05"/>
                                          </p:val>
                                        </p:tav>
                                        <p:tav tm="100000">
                                          <p:val>
                                            <p:strVal val="#ppt_w"/>
                                          </p:val>
                                        </p:tav>
                                      </p:tavLst>
                                    </p:anim>
                                    <p:anim calcmode="lin" valueType="num">
                                      <p:cBhvr>
                                        <p:cTn id="49" dur="1000" fill="hold"/>
                                        <p:tgtEl>
                                          <p:spTgt spid="14342"/>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4342"/>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4342"/>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4342"/>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4342"/>
                                        </p:tgtEl>
                                      </p:cBhvr>
                                    </p:animEffect>
                                  </p:childTnLst>
                                </p:cTn>
                              </p:par>
                            </p:childTnLst>
                          </p:cTn>
                        </p:par>
                        <p:par>
                          <p:cTn id="54" fill="hold">
                            <p:stCondLst>
                              <p:cond delay="5000"/>
                            </p:stCondLst>
                            <p:childTnLst>
                              <p:par>
                                <p:cTn id="55" presetID="25" presetClass="entr" presetSubtype="0" fill="hold" grpId="0" nodeType="afterEffect">
                                  <p:stCondLst>
                                    <p:cond delay="0"/>
                                  </p:stCondLst>
                                  <p:childTnLst>
                                    <p:set>
                                      <p:cBhvr>
                                        <p:cTn id="56" dur="1" fill="hold">
                                          <p:stCondLst>
                                            <p:cond delay="0"/>
                                          </p:stCondLst>
                                        </p:cTn>
                                        <p:tgtEl>
                                          <p:spTgt spid="14343"/>
                                        </p:tgtEl>
                                        <p:attrNameLst>
                                          <p:attrName>style.visibility</p:attrName>
                                        </p:attrNameLst>
                                      </p:cBhvr>
                                      <p:to>
                                        <p:strVal val="visible"/>
                                      </p:to>
                                    </p:set>
                                    <p:anim calcmode="lin" valueType="num">
                                      <p:cBhvr>
                                        <p:cTn id="57" dur="500" decel="50000" fill="hold">
                                          <p:stCondLst>
                                            <p:cond delay="0"/>
                                          </p:stCondLst>
                                        </p:cTn>
                                        <p:tgtEl>
                                          <p:spTgt spid="14343"/>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14343"/>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14343"/>
                                        </p:tgtEl>
                                        <p:attrNameLst>
                                          <p:attrName>ppt_w</p:attrName>
                                        </p:attrNameLst>
                                      </p:cBhvr>
                                      <p:tavLst>
                                        <p:tav tm="0">
                                          <p:val>
                                            <p:strVal val="#ppt_w*.05"/>
                                          </p:val>
                                        </p:tav>
                                        <p:tav tm="100000">
                                          <p:val>
                                            <p:strVal val="#ppt_w"/>
                                          </p:val>
                                        </p:tav>
                                      </p:tavLst>
                                    </p:anim>
                                    <p:anim calcmode="lin" valueType="num">
                                      <p:cBhvr>
                                        <p:cTn id="60" dur="1000" fill="hold"/>
                                        <p:tgtEl>
                                          <p:spTgt spid="14343"/>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14343"/>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14343"/>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14343"/>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14343"/>
                                        </p:tgtEl>
                                      </p:cBhvr>
                                    </p:animEffect>
                                  </p:childTnLst>
                                </p:cTn>
                              </p:par>
                            </p:childTnLst>
                          </p:cTn>
                        </p:par>
                        <p:par>
                          <p:cTn id="65" fill="hold">
                            <p:stCondLst>
                              <p:cond delay="6000"/>
                            </p:stCondLst>
                            <p:childTnLst>
                              <p:par>
                                <p:cTn id="66" presetID="25" presetClass="entr" presetSubtype="0" fill="hold" grpId="0" nodeType="afterEffect">
                                  <p:stCondLst>
                                    <p:cond delay="0"/>
                                  </p:stCondLst>
                                  <p:childTnLst>
                                    <p:set>
                                      <p:cBhvr>
                                        <p:cTn id="67" dur="1" fill="hold">
                                          <p:stCondLst>
                                            <p:cond delay="0"/>
                                          </p:stCondLst>
                                        </p:cTn>
                                        <p:tgtEl>
                                          <p:spTgt spid="14344"/>
                                        </p:tgtEl>
                                        <p:attrNameLst>
                                          <p:attrName>style.visibility</p:attrName>
                                        </p:attrNameLst>
                                      </p:cBhvr>
                                      <p:to>
                                        <p:strVal val="visible"/>
                                      </p:to>
                                    </p:set>
                                    <p:anim calcmode="lin" valueType="num">
                                      <p:cBhvr>
                                        <p:cTn id="68" dur="500" decel="50000" fill="hold">
                                          <p:stCondLst>
                                            <p:cond delay="0"/>
                                          </p:stCondLst>
                                        </p:cTn>
                                        <p:tgtEl>
                                          <p:spTgt spid="14344"/>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14344"/>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14344"/>
                                        </p:tgtEl>
                                        <p:attrNameLst>
                                          <p:attrName>ppt_w</p:attrName>
                                        </p:attrNameLst>
                                      </p:cBhvr>
                                      <p:tavLst>
                                        <p:tav tm="0">
                                          <p:val>
                                            <p:strVal val="#ppt_w*.05"/>
                                          </p:val>
                                        </p:tav>
                                        <p:tav tm="100000">
                                          <p:val>
                                            <p:strVal val="#ppt_w"/>
                                          </p:val>
                                        </p:tav>
                                      </p:tavLst>
                                    </p:anim>
                                    <p:anim calcmode="lin" valueType="num">
                                      <p:cBhvr>
                                        <p:cTn id="71" dur="1000" fill="hold"/>
                                        <p:tgtEl>
                                          <p:spTgt spid="14344"/>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14344"/>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14344"/>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14344"/>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14339" grpId="0"/>
      <p:bldP spid="14340" grpId="0"/>
      <p:bldP spid="14341" grpId="0"/>
      <p:bldP spid="14342" grpId="0"/>
      <p:bldP spid="14343" grpId="0"/>
      <p:bldP spid="1434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502024"/>
            <a:ext cx="7772400" cy="1143000"/>
          </a:xfrm>
        </p:spPr>
        <p:txBody>
          <a:bodyPr/>
          <a:lstStyle/>
          <a:p>
            <a:r>
              <a:rPr lang="ar-SA" sz="6000" b="1" dirty="0" smtClean="0">
                <a:cs typeface="PT Bold Heading" pitchFamily="2" charset="-78"/>
              </a:rPr>
              <a:t>إدارة المشروعات الصغيرة</a:t>
            </a:r>
            <a:endParaRPr lang="ar-SA" sz="60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ar-SA" dirty="0" smtClean="0"/>
              <a:t>مفهوم </a:t>
            </a:r>
            <a:r>
              <a:rPr lang="ar-SA" dirty="0"/>
              <a:t>المشروعات الصغيرة</a:t>
            </a:r>
            <a:endParaRPr lang="en-US" dirty="0"/>
          </a:p>
        </p:txBody>
      </p:sp>
      <p:sp>
        <p:nvSpPr>
          <p:cNvPr id="41987" name="Rectangle 3"/>
          <p:cNvSpPr>
            <a:spLocks noGrp="1" noChangeArrowheads="1"/>
          </p:cNvSpPr>
          <p:nvPr>
            <p:ph idx="1"/>
          </p:nvPr>
        </p:nvSpPr>
        <p:spPr>
          <a:xfrm>
            <a:off x="899592" y="1676400"/>
            <a:ext cx="7560840" cy="4572000"/>
          </a:xfrm>
        </p:spPr>
        <p:txBody>
          <a:bodyPr/>
          <a:lstStyle/>
          <a:p>
            <a:pPr algn="just" rtl="1">
              <a:buFont typeface="Wingdings" pitchFamily="2" charset="2"/>
              <a:buNone/>
            </a:pPr>
            <a:r>
              <a:rPr lang="ar-SA" sz="2800" dirty="0" smtClean="0">
                <a:solidFill>
                  <a:schemeClr val="tx2"/>
                </a:solidFill>
              </a:rPr>
              <a:t>  عرفتها لجنة التنمية الاقتصادية الأمريكية بأنها تلك </a:t>
            </a:r>
            <a:r>
              <a:rPr lang="ar-SA" sz="2800" dirty="0">
                <a:solidFill>
                  <a:schemeClr val="tx2"/>
                </a:solidFill>
              </a:rPr>
              <a:t>المشاريع التي يجب أن تستوفي شرطين على الأقل مما يلي:</a:t>
            </a:r>
          </a:p>
          <a:p>
            <a:pPr algn="just" rtl="1">
              <a:buFont typeface="Arial" pitchFamily="34" charset="0"/>
              <a:buChar char="•"/>
            </a:pPr>
            <a:r>
              <a:rPr lang="ar-SA" sz="2800" dirty="0">
                <a:solidFill>
                  <a:schemeClr val="accent1"/>
                </a:solidFill>
              </a:rPr>
              <a:t>المديرون</a:t>
            </a:r>
            <a:r>
              <a:rPr lang="ar-SA" sz="2800" dirty="0">
                <a:solidFill>
                  <a:schemeClr val="tx2"/>
                </a:solidFill>
              </a:rPr>
              <a:t> هم أنفسهم ملاك المشروع بصفة عامة.</a:t>
            </a:r>
          </a:p>
          <a:p>
            <a:pPr algn="just" rtl="1">
              <a:buFont typeface="Arial" pitchFamily="34" charset="0"/>
              <a:buChar char="•"/>
            </a:pPr>
            <a:r>
              <a:rPr lang="ar-SA" sz="2800" dirty="0">
                <a:solidFill>
                  <a:schemeClr val="accent1"/>
                </a:solidFill>
              </a:rPr>
              <a:t>رأس المال</a:t>
            </a:r>
            <a:r>
              <a:rPr lang="ar-SA" sz="2800" dirty="0">
                <a:solidFill>
                  <a:schemeClr val="tx2"/>
                </a:solidFill>
              </a:rPr>
              <a:t> يتم توفيره بواسطة المالك (الفرد أو مجموعة).</a:t>
            </a:r>
          </a:p>
          <a:p>
            <a:pPr algn="just" rtl="1">
              <a:buFont typeface="Arial" pitchFamily="34" charset="0"/>
              <a:buChar char="•"/>
            </a:pPr>
            <a:r>
              <a:rPr lang="ar-SA" sz="2800" dirty="0">
                <a:solidFill>
                  <a:schemeClr val="tx2"/>
                </a:solidFill>
              </a:rPr>
              <a:t>العاملون والملاك </a:t>
            </a:r>
            <a:r>
              <a:rPr lang="ar-SA" sz="2800" dirty="0">
                <a:solidFill>
                  <a:schemeClr val="accent1"/>
                </a:solidFill>
              </a:rPr>
              <a:t>يعملون في </a:t>
            </a:r>
            <a:r>
              <a:rPr lang="ar-SA" sz="2800" dirty="0" smtClean="0">
                <a:solidFill>
                  <a:schemeClr val="accent1"/>
                </a:solidFill>
              </a:rPr>
              <a:t>مجتمع واحد</a:t>
            </a:r>
            <a:r>
              <a:rPr lang="ar-SA" sz="2800" dirty="0" smtClean="0">
                <a:solidFill>
                  <a:schemeClr val="tx2"/>
                </a:solidFill>
              </a:rPr>
              <a:t>.</a:t>
            </a:r>
            <a:endParaRPr lang="en-US" sz="2800" dirty="0">
              <a:solidFill>
                <a:schemeClr val="tx2"/>
              </a:solidFill>
            </a:endParaRPr>
          </a:p>
          <a:p>
            <a:pPr algn="just" rtl="1">
              <a:buFont typeface="Arial" pitchFamily="34" charset="0"/>
              <a:buChar char="•"/>
            </a:pPr>
            <a:r>
              <a:rPr lang="ar-SA" sz="2800" dirty="0">
                <a:solidFill>
                  <a:schemeClr val="accent1"/>
                </a:solidFill>
              </a:rPr>
              <a:t>حجم المشروع</a:t>
            </a:r>
            <a:r>
              <a:rPr lang="ar-SA" sz="2800" dirty="0">
                <a:solidFill>
                  <a:schemeClr val="tx2"/>
                </a:solidFill>
              </a:rPr>
              <a:t> صغير </a:t>
            </a:r>
            <a:r>
              <a:rPr lang="ar-SA" sz="2800" dirty="0" smtClean="0">
                <a:solidFill>
                  <a:schemeClr val="tx2"/>
                </a:solidFill>
              </a:rPr>
              <a:t>نسبياً بالنسبة للصناعة المنتمي لها.</a:t>
            </a:r>
            <a:endParaRPr lang="en-US" sz="2800" dirty="0">
              <a:solidFill>
                <a:schemeClr val="tx2"/>
              </a:solidFill>
            </a:endParaRPr>
          </a:p>
        </p:txBody>
      </p:sp>
      <p:sp>
        <p:nvSpPr>
          <p:cNvPr id="8" name="عنصر نائب لرقم الشريحة 7"/>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45</a:t>
            </a:fld>
            <a:endParaRPr lang="en-US"/>
          </a:p>
        </p:txBody>
      </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arn(inHorizontal)">
                                      <p:cBhvr>
                                        <p:cTn id="7" dur="500"/>
                                        <p:tgtEl>
                                          <p:spTgt spid="41987">
                                            <p:txEl>
                                              <p:pRg st="0" end="0"/>
                                            </p:txEl>
                                          </p:spTgt>
                                        </p:tgtEl>
                                      </p:cBhvr>
                                    </p:animEffect>
                                  </p:childTnLst>
                                </p:cTn>
                              </p:par>
                            </p:childTnLst>
                          </p:cTn>
                        </p:par>
                        <p:par>
                          <p:cTn id="8" fill="hold">
                            <p:stCondLst>
                              <p:cond delay="500"/>
                            </p:stCondLst>
                            <p:childTnLst>
                              <p:par>
                                <p:cTn id="9" presetID="16" presetClass="entr" presetSubtype="26" fill="hold"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barn(inHorizontal)">
                                      <p:cBhvr>
                                        <p:cTn id="11" dur="500"/>
                                        <p:tgtEl>
                                          <p:spTgt spid="41987">
                                            <p:txEl>
                                              <p:pRg st="1" end="1"/>
                                            </p:txEl>
                                          </p:spTgt>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barn(inHorizontal)">
                                      <p:cBhvr>
                                        <p:cTn id="15" dur="500"/>
                                        <p:tgtEl>
                                          <p:spTgt spid="41987">
                                            <p:txEl>
                                              <p:pRg st="2" end="2"/>
                                            </p:txEl>
                                          </p:spTgt>
                                        </p:tgtEl>
                                      </p:cBhvr>
                                    </p:animEffect>
                                  </p:childTnLst>
                                </p:cTn>
                              </p:par>
                            </p:childTnLst>
                          </p:cTn>
                        </p:par>
                        <p:par>
                          <p:cTn id="16" fill="hold">
                            <p:stCondLst>
                              <p:cond delay="1500"/>
                            </p:stCondLst>
                            <p:childTnLst>
                              <p:par>
                                <p:cTn id="17" presetID="16" presetClass="entr" presetSubtype="26" fill="hold" nodeType="after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Effect transition="in" filter="barn(inHorizontal)">
                                      <p:cBhvr>
                                        <p:cTn id="19" dur="500"/>
                                        <p:tgtEl>
                                          <p:spTgt spid="41987">
                                            <p:txEl>
                                              <p:pRg st="3" end="3"/>
                                            </p:txEl>
                                          </p:spTgt>
                                        </p:tgtEl>
                                      </p:cBhvr>
                                    </p:animEffect>
                                  </p:childTnLst>
                                </p:cTn>
                              </p:par>
                            </p:childTnLst>
                          </p:cTn>
                        </p:par>
                        <p:par>
                          <p:cTn id="20" fill="hold">
                            <p:stCondLst>
                              <p:cond delay="2000"/>
                            </p:stCondLst>
                            <p:childTnLst>
                              <p:par>
                                <p:cTn id="21" presetID="16" presetClass="entr" presetSubtype="26" fill="hold" nodeType="after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Effect transition="in" filter="barn(inHorizontal)">
                                      <p:cBhvr>
                                        <p:cTn id="23"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ar-SA" sz="4400" dirty="0">
                <a:cs typeface="PT Bold Heading" pitchFamily="2" charset="-78"/>
              </a:rPr>
              <a:t>خصائص المشروعات الصغيرة</a:t>
            </a:r>
            <a:endParaRPr lang="en-US" sz="4400" dirty="0">
              <a:cs typeface="PT Bold Heading" pitchFamily="2" charset="-78"/>
            </a:endParaRPr>
          </a:p>
        </p:txBody>
      </p:sp>
      <p:sp>
        <p:nvSpPr>
          <p:cNvPr id="77827" name="Rectangle 3"/>
          <p:cNvSpPr>
            <a:spLocks noGrp="1" noChangeArrowheads="1"/>
          </p:cNvSpPr>
          <p:nvPr>
            <p:ph idx="1"/>
          </p:nvPr>
        </p:nvSpPr>
        <p:spPr/>
        <p:txBody>
          <a:bodyPr/>
          <a:lstStyle/>
          <a:p>
            <a:pPr algn="r" rtl="1">
              <a:buFont typeface="Wingdings" pitchFamily="2" charset="2"/>
              <a:buNone/>
            </a:pPr>
            <a:r>
              <a:rPr lang="ar-SA" sz="2800" dirty="0"/>
              <a:t>	</a:t>
            </a:r>
            <a:r>
              <a:rPr lang="ar-SA" sz="2800" dirty="0" smtClean="0"/>
              <a:t>ت</a:t>
            </a:r>
            <a:r>
              <a:rPr lang="ar-SA" sz="2800" dirty="0" smtClean="0">
                <a:solidFill>
                  <a:schemeClr val="tx2"/>
                </a:solidFill>
              </a:rPr>
              <a:t>تصف </a:t>
            </a:r>
            <a:r>
              <a:rPr lang="ar-SA" sz="2800" dirty="0">
                <a:solidFill>
                  <a:schemeClr val="tx2"/>
                </a:solidFill>
              </a:rPr>
              <a:t>المشروعات الصغيرة بعدد من الخصائص التي تميزها عن غيرها من الأحجام </a:t>
            </a:r>
            <a:r>
              <a:rPr lang="ar-SA" sz="2800" dirty="0" smtClean="0">
                <a:solidFill>
                  <a:schemeClr val="tx2"/>
                </a:solidFill>
              </a:rPr>
              <a:t>الأخرى منها :</a:t>
            </a:r>
          </a:p>
          <a:p>
            <a:pPr marL="514350" indent="-514350" algn="r" rtl="1">
              <a:buFont typeface="+mj-lt"/>
              <a:buAutoNum type="arabicPeriod"/>
            </a:pPr>
            <a:r>
              <a:rPr lang="ar-SA" sz="2800" dirty="0" smtClean="0">
                <a:solidFill>
                  <a:schemeClr val="tx2"/>
                </a:solidFill>
              </a:rPr>
              <a:t>صغر حجم رأس المال اللازم لإنشائه . </a:t>
            </a:r>
          </a:p>
          <a:p>
            <a:pPr marL="514350" indent="-514350" algn="r" rtl="1">
              <a:buFont typeface="+mj-lt"/>
              <a:buAutoNum type="arabicPeriod"/>
            </a:pPr>
            <a:r>
              <a:rPr lang="ar-SA" sz="2800" dirty="0" smtClean="0">
                <a:solidFill>
                  <a:schemeClr val="tx2"/>
                </a:solidFill>
              </a:rPr>
              <a:t>عدد العاملين صغير.</a:t>
            </a:r>
            <a:r>
              <a:rPr lang="ar-SA" sz="2800" b="1" dirty="0" smtClean="0">
                <a:solidFill>
                  <a:srgbClr val="008000"/>
                </a:solidFill>
                <a:cs typeface="Times New Roman" pitchFamily="18" charset="0"/>
              </a:rPr>
              <a:t> </a:t>
            </a:r>
          </a:p>
          <a:p>
            <a:pPr marL="514350" indent="-514350" algn="r" rtl="1">
              <a:buFont typeface="+mj-lt"/>
              <a:buAutoNum type="arabicPeriod"/>
            </a:pPr>
            <a:r>
              <a:rPr lang="ar-SA" sz="2800" dirty="0" smtClean="0">
                <a:solidFill>
                  <a:schemeClr val="tx2"/>
                </a:solidFill>
              </a:rPr>
              <a:t>البساطة في الهياكل التنظيمية .</a:t>
            </a:r>
          </a:p>
          <a:p>
            <a:pPr marL="514350" indent="-514350" algn="r" rtl="1">
              <a:buFont typeface="+mj-lt"/>
              <a:buAutoNum type="arabicPeriod"/>
            </a:pPr>
            <a:r>
              <a:rPr lang="ar-SA" sz="2800" dirty="0" smtClean="0">
                <a:solidFill>
                  <a:schemeClr val="tx2"/>
                </a:solidFill>
              </a:rPr>
              <a:t>التداخل بين الملكية </a:t>
            </a:r>
            <a:r>
              <a:rPr lang="ar-SA" sz="2800" dirty="0" err="1" smtClean="0">
                <a:solidFill>
                  <a:schemeClr val="tx2"/>
                </a:solidFill>
              </a:rPr>
              <a:t>و</a:t>
            </a:r>
            <a:r>
              <a:rPr lang="ar-SA" sz="2800" dirty="0" smtClean="0">
                <a:solidFill>
                  <a:schemeClr val="tx2"/>
                </a:solidFill>
              </a:rPr>
              <a:t> الإدارة ( المالك هو المدير).</a:t>
            </a:r>
          </a:p>
          <a:p>
            <a:pPr marL="514350" indent="-514350" algn="r" rtl="1">
              <a:buFont typeface="+mj-lt"/>
              <a:buAutoNum type="arabicPeriod"/>
            </a:pPr>
            <a:r>
              <a:rPr lang="ar-SA" sz="2800" dirty="0" smtClean="0">
                <a:solidFill>
                  <a:schemeClr val="tx2"/>
                </a:solidFill>
              </a:rPr>
              <a:t>تعتمد على التكنولوجيا البسيطة </a:t>
            </a:r>
            <a:r>
              <a:rPr lang="ar-SA" sz="2800" dirty="0" err="1" smtClean="0">
                <a:solidFill>
                  <a:schemeClr val="tx2"/>
                </a:solidFill>
              </a:rPr>
              <a:t>و</a:t>
            </a:r>
            <a:r>
              <a:rPr lang="ar-SA" sz="2800" dirty="0" smtClean="0">
                <a:solidFill>
                  <a:schemeClr val="tx2"/>
                </a:solidFill>
              </a:rPr>
              <a:t> المتوسطة. </a:t>
            </a:r>
          </a:p>
          <a:p>
            <a:pPr marL="514350" indent="-514350" algn="r" rtl="1">
              <a:buFont typeface="+mj-lt"/>
              <a:buAutoNum type="arabicPeriod"/>
            </a:pPr>
            <a:r>
              <a:rPr lang="ar-SA" sz="2800" dirty="0" smtClean="0">
                <a:solidFill>
                  <a:schemeClr val="tx2"/>
                </a:solidFill>
              </a:rPr>
              <a:t>لا  تحتاج لتمويل كبير وفي الأغلب التمويل ذاتي.</a:t>
            </a:r>
            <a:endParaRPr lang="en-US" sz="2800" dirty="0">
              <a:solidFill>
                <a:schemeClr val="tx2"/>
              </a:solidFill>
            </a:endParaRPr>
          </a:p>
        </p:txBody>
      </p:sp>
      <p:sp>
        <p:nvSpPr>
          <p:cNvPr id="8" name="عنصر نائب لرقم الشريحة 7"/>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46</a:t>
            </a:fld>
            <a:endParaRPr lang="en-US"/>
          </a:p>
        </p:txBody>
      </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checkerboard(across)">
                                      <p:cBhvr>
                                        <p:cTn id="7" dur="500"/>
                                        <p:tgtEl>
                                          <p:spTgt spid="77826"/>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77827">
                                            <p:txEl>
                                              <p:pRg st="0" end="0"/>
                                            </p:txEl>
                                          </p:spTgt>
                                        </p:tgtEl>
                                        <p:attrNameLst>
                                          <p:attrName>style.visibility</p:attrName>
                                        </p:attrNameLst>
                                      </p:cBhvr>
                                      <p:to>
                                        <p:strVal val="visible"/>
                                      </p:to>
                                    </p:set>
                                    <p:anim calcmode="lin" valueType="num">
                                      <p:cBhvr>
                                        <p:cTn id="11" dur="500" decel="50000" fill="hold">
                                          <p:stCondLst>
                                            <p:cond delay="0"/>
                                          </p:stCondLst>
                                        </p:cTn>
                                        <p:tgtEl>
                                          <p:spTgt spid="77827">
                                            <p:txEl>
                                              <p:pRg st="0" end="0"/>
                                            </p:txEl>
                                          </p:spTgt>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77827">
                                            <p:txEl>
                                              <p:pRg st="0" end="0"/>
                                            </p:txEl>
                                          </p:spTgt>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77827">
                                            <p:txEl>
                                              <p:pRg st="0" end="0"/>
                                            </p:txEl>
                                          </p:spTgt>
                                        </p:tgtEl>
                                        <p:attrNameLst>
                                          <p:attrName>ppt_w</p:attrName>
                                        </p:attrNameLst>
                                      </p:cBhvr>
                                      <p:tavLst>
                                        <p:tav tm="0">
                                          <p:val>
                                            <p:strVal val="#ppt_w*.05"/>
                                          </p:val>
                                        </p:tav>
                                        <p:tav tm="100000">
                                          <p:val>
                                            <p:strVal val="#ppt_w"/>
                                          </p:val>
                                        </p:tav>
                                      </p:tavLst>
                                    </p:anim>
                                    <p:anim calcmode="lin" valueType="num">
                                      <p:cBhvr>
                                        <p:cTn id="14" dur="1000" fill="hold"/>
                                        <p:tgtEl>
                                          <p:spTgt spid="77827">
                                            <p:txEl>
                                              <p:pRg st="0" end="0"/>
                                            </p:txEl>
                                          </p:spTgt>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77827">
                                            <p:txEl>
                                              <p:pRg st="0" end="0"/>
                                            </p:txEl>
                                          </p:spTgt>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77827">
                                            <p:txEl>
                                              <p:pRg st="0" end="0"/>
                                            </p:txEl>
                                          </p:spTgt>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77827">
                                            <p:txEl>
                                              <p:pRg st="0" end="0"/>
                                            </p:txEl>
                                          </p:spTgt>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77827">
                                            <p:txEl>
                                              <p:pRg st="0" end="0"/>
                                            </p:txEl>
                                          </p:spTgt>
                                        </p:tgtEl>
                                      </p:cBhvr>
                                    </p:animEffect>
                                  </p:childTnLst>
                                </p:cTn>
                              </p:par>
                            </p:childTnLst>
                          </p:cTn>
                        </p:par>
                        <p:par>
                          <p:cTn id="19" fill="hold">
                            <p:stCondLst>
                              <p:cond delay="1500"/>
                            </p:stCondLst>
                            <p:childTnLst>
                              <p:par>
                                <p:cTn id="20" presetID="25" presetClass="entr" presetSubtype="0" fill="hold" grpId="0" nodeType="afterEffect">
                                  <p:stCondLst>
                                    <p:cond delay="0"/>
                                  </p:stCondLst>
                                  <p:childTnLst>
                                    <p:set>
                                      <p:cBhvr>
                                        <p:cTn id="21" dur="1" fill="hold">
                                          <p:stCondLst>
                                            <p:cond delay="0"/>
                                          </p:stCondLst>
                                        </p:cTn>
                                        <p:tgtEl>
                                          <p:spTgt spid="77827">
                                            <p:txEl>
                                              <p:pRg st="1" end="1"/>
                                            </p:txEl>
                                          </p:spTgt>
                                        </p:tgtEl>
                                        <p:attrNameLst>
                                          <p:attrName>style.visibility</p:attrName>
                                        </p:attrNameLst>
                                      </p:cBhvr>
                                      <p:to>
                                        <p:strVal val="visible"/>
                                      </p:to>
                                    </p:set>
                                    <p:anim calcmode="lin" valueType="num">
                                      <p:cBhvr>
                                        <p:cTn id="22" dur="500" decel="50000" fill="hold">
                                          <p:stCondLst>
                                            <p:cond delay="0"/>
                                          </p:stCondLst>
                                        </p:cTn>
                                        <p:tgtEl>
                                          <p:spTgt spid="77827">
                                            <p:txEl>
                                              <p:pRg st="1" end="1"/>
                                            </p:txEl>
                                          </p:spTgt>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77827">
                                            <p:txEl>
                                              <p:pRg st="1" end="1"/>
                                            </p:txEl>
                                          </p:spTgt>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77827">
                                            <p:txEl>
                                              <p:pRg st="1" end="1"/>
                                            </p:txEl>
                                          </p:spTgt>
                                        </p:tgtEl>
                                        <p:attrNameLst>
                                          <p:attrName>ppt_w</p:attrName>
                                        </p:attrNameLst>
                                      </p:cBhvr>
                                      <p:tavLst>
                                        <p:tav tm="0">
                                          <p:val>
                                            <p:strVal val="#ppt_w*.05"/>
                                          </p:val>
                                        </p:tav>
                                        <p:tav tm="100000">
                                          <p:val>
                                            <p:strVal val="#ppt_w"/>
                                          </p:val>
                                        </p:tav>
                                      </p:tavLst>
                                    </p:anim>
                                    <p:anim calcmode="lin" valueType="num">
                                      <p:cBhvr>
                                        <p:cTn id="25" dur="1000" fill="hold"/>
                                        <p:tgtEl>
                                          <p:spTgt spid="77827">
                                            <p:txEl>
                                              <p:pRg st="1" end="1"/>
                                            </p:txEl>
                                          </p:spTgt>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77827">
                                            <p:txEl>
                                              <p:pRg st="1" end="1"/>
                                            </p:txEl>
                                          </p:spTgt>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77827">
                                            <p:txEl>
                                              <p:pRg st="1" end="1"/>
                                            </p:txEl>
                                          </p:spTgt>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77827">
                                            <p:txEl>
                                              <p:pRg st="1" end="1"/>
                                            </p:txEl>
                                          </p:spTgt>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77827">
                                            <p:txEl>
                                              <p:pRg st="1" end="1"/>
                                            </p:txEl>
                                          </p:spTgt>
                                        </p:tgtEl>
                                      </p:cBhvr>
                                    </p:animEffect>
                                  </p:childTnLst>
                                </p:cTn>
                              </p:par>
                            </p:childTnLst>
                          </p:cTn>
                        </p:par>
                        <p:par>
                          <p:cTn id="30" fill="hold">
                            <p:stCondLst>
                              <p:cond delay="2500"/>
                            </p:stCondLst>
                            <p:childTnLst>
                              <p:par>
                                <p:cTn id="31" presetID="25" presetClass="entr" presetSubtype="0" fill="hold" grpId="0" nodeType="afterEffect">
                                  <p:stCondLst>
                                    <p:cond delay="0"/>
                                  </p:stCondLst>
                                  <p:childTnLst>
                                    <p:set>
                                      <p:cBhvr>
                                        <p:cTn id="32" dur="1" fill="hold">
                                          <p:stCondLst>
                                            <p:cond delay="0"/>
                                          </p:stCondLst>
                                        </p:cTn>
                                        <p:tgtEl>
                                          <p:spTgt spid="77827">
                                            <p:txEl>
                                              <p:pRg st="2" end="2"/>
                                            </p:txEl>
                                          </p:spTgt>
                                        </p:tgtEl>
                                        <p:attrNameLst>
                                          <p:attrName>style.visibility</p:attrName>
                                        </p:attrNameLst>
                                      </p:cBhvr>
                                      <p:to>
                                        <p:strVal val="visible"/>
                                      </p:to>
                                    </p:set>
                                    <p:anim calcmode="lin" valueType="num">
                                      <p:cBhvr>
                                        <p:cTn id="33" dur="500" decel="50000" fill="hold">
                                          <p:stCondLst>
                                            <p:cond delay="0"/>
                                          </p:stCondLst>
                                        </p:cTn>
                                        <p:tgtEl>
                                          <p:spTgt spid="77827">
                                            <p:txEl>
                                              <p:pRg st="2" end="2"/>
                                            </p:txEl>
                                          </p:spTgt>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77827">
                                            <p:txEl>
                                              <p:pRg st="2" end="2"/>
                                            </p:txEl>
                                          </p:spTgt>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77827">
                                            <p:txEl>
                                              <p:pRg st="2" end="2"/>
                                            </p:txEl>
                                          </p:spTgt>
                                        </p:tgtEl>
                                        <p:attrNameLst>
                                          <p:attrName>ppt_w</p:attrName>
                                        </p:attrNameLst>
                                      </p:cBhvr>
                                      <p:tavLst>
                                        <p:tav tm="0">
                                          <p:val>
                                            <p:strVal val="#ppt_w*.05"/>
                                          </p:val>
                                        </p:tav>
                                        <p:tav tm="100000">
                                          <p:val>
                                            <p:strVal val="#ppt_w"/>
                                          </p:val>
                                        </p:tav>
                                      </p:tavLst>
                                    </p:anim>
                                    <p:anim calcmode="lin" valueType="num">
                                      <p:cBhvr>
                                        <p:cTn id="36" dur="1000" fill="hold"/>
                                        <p:tgtEl>
                                          <p:spTgt spid="77827">
                                            <p:txEl>
                                              <p:pRg st="2" end="2"/>
                                            </p:txEl>
                                          </p:spTgt>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77827">
                                            <p:txEl>
                                              <p:pRg st="2" end="2"/>
                                            </p:txEl>
                                          </p:spTgt>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77827">
                                            <p:txEl>
                                              <p:pRg st="2" end="2"/>
                                            </p:txEl>
                                          </p:spTgt>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77827">
                                            <p:txEl>
                                              <p:pRg st="2" end="2"/>
                                            </p:txEl>
                                          </p:spTgt>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77827">
                                            <p:txEl>
                                              <p:pRg st="2" end="2"/>
                                            </p:txEl>
                                          </p:spTgt>
                                        </p:tgtEl>
                                      </p:cBhvr>
                                    </p:animEffect>
                                  </p:childTnLst>
                                </p:cTn>
                              </p:par>
                            </p:childTnLst>
                          </p:cTn>
                        </p:par>
                        <p:par>
                          <p:cTn id="41" fill="hold">
                            <p:stCondLst>
                              <p:cond delay="3500"/>
                            </p:stCondLst>
                            <p:childTnLst>
                              <p:par>
                                <p:cTn id="42" presetID="25" presetClass="entr" presetSubtype="0" fill="hold" grpId="0" nodeType="afterEffect">
                                  <p:stCondLst>
                                    <p:cond delay="0"/>
                                  </p:stCondLst>
                                  <p:childTnLst>
                                    <p:set>
                                      <p:cBhvr>
                                        <p:cTn id="43" dur="1" fill="hold">
                                          <p:stCondLst>
                                            <p:cond delay="0"/>
                                          </p:stCondLst>
                                        </p:cTn>
                                        <p:tgtEl>
                                          <p:spTgt spid="77827">
                                            <p:txEl>
                                              <p:pRg st="3" end="3"/>
                                            </p:txEl>
                                          </p:spTgt>
                                        </p:tgtEl>
                                        <p:attrNameLst>
                                          <p:attrName>style.visibility</p:attrName>
                                        </p:attrNameLst>
                                      </p:cBhvr>
                                      <p:to>
                                        <p:strVal val="visible"/>
                                      </p:to>
                                    </p:set>
                                    <p:anim calcmode="lin" valueType="num">
                                      <p:cBhvr>
                                        <p:cTn id="44" dur="500" decel="50000" fill="hold">
                                          <p:stCondLst>
                                            <p:cond delay="0"/>
                                          </p:stCondLst>
                                        </p:cTn>
                                        <p:tgtEl>
                                          <p:spTgt spid="77827">
                                            <p:txEl>
                                              <p:pRg st="3" end="3"/>
                                            </p:txEl>
                                          </p:spTgt>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77827">
                                            <p:txEl>
                                              <p:pRg st="3" end="3"/>
                                            </p:txEl>
                                          </p:spTgt>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77827">
                                            <p:txEl>
                                              <p:pRg st="3" end="3"/>
                                            </p:txEl>
                                          </p:spTgt>
                                        </p:tgtEl>
                                        <p:attrNameLst>
                                          <p:attrName>ppt_w</p:attrName>
                                        </p:attrNameLst>
                                      </p:cBhvr>
                                      <p:tavLst>
                                        <p:tav tm="0">
                                          <p:val>
                                            <p:strVal val="#ppt_w*.05"/>
                                          </p:val>
                                        </p:tav>
                                        <p:tav tm="100000">
                                          <p:val>
                                            <p:strVal val="#ppt_w"/>
                                          </p:val>
                                        </p:tav>
                                      </p:tavLst>
                                    </p:anim>
                                    <p:anim calcmode="lin" valueType="num">
                                      <p:cBhvr>
                                        <p:cTn id="47" dur="1000" fill="hold"/>
                                        <p:tgtEl>
                                          <p:spTgt spid="77827">
                                            <p:txEl>
                                              <p:pRg st="3" end="3"/>
                                            </p:txEl>
                                          </p:spTgt>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77827">
                                            <p:txEl>
                                              <p:pRg st="3" end="3"/>
                                            </p:txEl>
                                          </p:spTgt>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77827">
                                            <p:txEl>
                                              <p:pRg st="3" end="3"/>
                                            </p:txEl>
                                          </p:spTgt>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77827">
                                            <p:txEl>
                                              <p:pRg st="3" end="3"/>
                                            </p:txEl>
                                          </p:spTgt>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77827">
                                            <p:txEl>
                                              <p:pRg st="3" end="3"/>
                                            </p:txEl>
                                          </p:spTgt>
                                        </p:tgtEl>
                                      </p:cBhvr>
                                    </p:animEffect>
                                  </p:childTnLst>
                                </p:cTn>
                              </p:par>
                            </p:childTnLst>
                          </p:cTn>
                        </p:par>
                        <p:par>
                          <p:cTn id="52" fill="hold">
                            <p:stCondLst>
                              <p:cond delay="4500"/>
                            </p:stCondLst>
                            <p:childTnLst>
                              <p:par>
                                <p:cTn id="53" presetID="25" presetClass="entr" presetSubtype="0" fill="hold" grpId="0" nodeType="afterEffect">
                                  <p:stCondLst>
                                    <p:cond delay="0"/>
                                  </p:stCondLst>
                                  <p:childTnLst>
                                    <p:set>
                                      <p:cBhvr>
                                        <p:cTn id="54" dur="1" fill="hold">
                                          <p:stCondLst>
                                            <p:cond delay="0"/>
                                          </p:stCondLst>
                                        </p:cTn>
                                        <p:tgtEl>
                                          <p:spTgt spid="77827">
                                            <p:txEl>
                                              <p:pRg st="4" end="4"/>
                                            </p:txEl>
                                          </p:spTgt>
                                        </p:tgtEl>
                                        <p:attrNameLst>
                                          <p:attrName>style.visibility</p:attrName>
                                        </p:attrNameLst>
                                      </p:cBhvr>
                                      <p:to>
                                        <p:strVal val="visible"/>
                                      </p:to>
                                    </p:set>
                                    <p:anim calcmode="lin" valueType="num">
                                      <p:cBhvr>
                                        <p:cTn id="55" dur="500" decel="50000" fill="hold">
                                          <p:stCondLst>
                                            <p:cond delay="0"/>
                                          </p:stCondLst>
                                        </p:cTn>
                                        <p:tgtEl>
                                          <p:spTgt spid="77827">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77827">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77827">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77827">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77827">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77827">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77827">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77827">
                                            <p:txEl>
                                              <p:pRg st="4" end="4"/>
                                            </p:txEl>
                                          </p:spTgt>
                                        </p:tgtEl>
                                      </p:cBhvr>
                                    </p:animEffect>
                                  </p:childTnLst>
                                </p:cTn>
                              </p:par>
                            </p:childTnLst>
                          </p:cTn>
                        </p:par>
                        <p:par>
                          <p:cTn id="63" fill="hold">
                            <p:stCondLst>
                              <p:cond delay="5500"/>
                            </p:stCondLst>
                            <p:childTnLst>
                              <p:par>
                                <p:cTn id="64" presetID="25" presetClass="entr" presetSubtype="0" fill="hold" grpId="0" nodeType="afterEffect">
                                  <p:stCondLst>
                                    <p:cond delay="0"/>
                                  </p:stCondLst>
                                  <p:childTnLst>
                                    <p:set>
                                      <p:cBhvr>
                                        <p:cTn id="65" dur="1" fill="hold">
                                          <p:stCondLst>
                                            <p:cond delay="0"/>
                                          </p:stCondLst>
                                        </p:cTn>
                                        <p:tgtEl>
                                          <p:spTgt spid="77827">
                                            <p:txEl>
                                              <p:pRg st="5" end="5"/>
                                            </p:txEl>
                                          </p:spTgt>
                                        </p:tgtEl>
                                        <p:attrNameLst>
                                          <p:attrName>style.visibility</p:attrName>
                                        </p:attrNameLst>
                                      </p:cBhvr>
                                      <p:to>
                                        <p:strVal val="visible"/>
                                      </p:to>
                                    </p:set>
                                    <p:anim calcmode="lin" valueType="num">
                                      <p:cBhvr>
                                        <p:cTn id="66" dur="500" decel="50000" fill="hold">
                                          <p:stCondLst>
                                            <p:cond delay="0"/>
                                          </p:stCondLst>
                                        </p:cTn>
                                        <p:tgtEl>
                                          <p:spTgt spid="77827">
                                            <p:txEl>
                                              <p:pRg st="5" end="5"/>
                                            </p:txEl>
                                          </p:spTgt>
                                        </p:tgtEl>
                                        <p:attrNameLst>
                                          <p:attrName>style.rotation</p:attrName>
                                        </p:attrNameLst>
                                      </p:cBhvr>
                                      <p:tavLst>
                                        <p:tav tm="0">
                                          <p:val>
                                            <p:fltVal val="-90"/>
                                          </p:val>
                                        </p:tav>
                                        <p:tav tm="100000">
                                          <p:val>
                                            <p:fltVal val="0"/>
                                          </p:val>
                                        </p:tav>
                                      </p:tavLst>
                                    </p:anim>
                                    <p:anim calcmode="lin" valueType="num">
                                      <p:cBhvr>
                                        <p:cTn id="67" dur="500" decel="50000" fill="hold">
                                          <p:stCondLst>
                                            <p:cond delay="0"/>
                                          </p:stCondLst>
                                        </p:cTn>
                                        <p:tgtEl>
                                          <p:spTgt spid="77827">
                                            <p:txEl>
                                              <p:pRg st="5" end="5"/>
                                            </p:txEl>
                                          </p:spTgt>
                                        </p:tgtEl>
                                        <p:attrNameLst>
                                          <p:attrName>ppt_w</p:attrName>
                                        </p:attrNameLst>
                                      </p:cBhvr>
                                      <p:tavLst>
                                        <p:tav tm="0">
                                          <p:val>
                                            <p:strVal val="#ppt_w"/>
                                          </p:val>
                                        </p:tav>
                                        <p:tav tm="100000">
                                          <p:val>
                                            <p:strVal val="#ppt_w*.05"/>
                                          </p:val>
                                        </p:tav>
                                      </p:tavLst>
                                    </p:anim>
                                    <p:anim calcmode="lin" valueType="num">
                                      <p:cBhvr>
                                        <p:cTn id="68" dur="500" accel="50000" fill="hold">
                                          <p:stCondLst>
                                            <p:cond delay="500"/>
                                          </p:stCondLst>
                                        </p:cTn>
                                        <p:tgtEl>
                                          <p:spTgt spid="77827">
                                            <p:txEl>
                                              <p:pRg st="5" end="5"/>
                                            </p:txEl>
                                          </p:spTgt>
                                        </p:tgtEl>
                                        <p:attrNameLst>
                                          <p:attrName>ppt_w</p:attrName>
                                        </p:attrNameLst>
                                      </p:cBhvr>
                                      <p:tavLst>
                                        <p:tav tm="0">
                                          <p:val>
                                            <p:strVal val="#ppt_w*.05"/>
                                          </p:val>
                                        </p:tav>
                                        <p:tav tm="100000">
                                          <p:val>
                                            <p:strVal val="#ppt_w"/>
                                          </p:val>
                                        </p:tav>
                                      </p:tavLst>
                                    </p:anim>
                                    <p:anim calcmode="lin" valueType="num">
                                      <p:cBhvr>
                                        <p:cTn id="69" dur="1000" fill="hold"/>
                                        <p:tgtEl>
                                          <p:spTgt spid="77827">
                                            <p:txEl>
                                              <p:pRg st="5" end="5"/>
                                            </p:txEl>
                                          </p:spTgt>
                                        </p:tgtEl>
                                        <p:attrNameLst>
                                          <p:attrName>ppt_h</p:attrName>
                                        </p:attrNameLst>
                                      </p:cBhvr>
                                      <p:tavLst>
                                        <p:tav tm="0">
                                          <p:val>
                                            <p:strVal val="#ppt_h"/>
                                          </p:val>
                                        </p:tav>
                                        <p:tav tm="100000">
                                          <p:val>
                                            <p:strVal val="#ppt_h"/>
                                          </p:val>
                                        </p:tav>
                                      </p:tavLst>
                                    </p:anim>
                                    <p:anim calcmode="lin" valueType="num">
                                      <p:cBhvr>
                                        <p:cTn id="70" dur="500" decel="50000" fill="hold">
                                          <p:stCondLst>
                                            <p:cond delay="0"/>
                                          </p:stCondLst>
                                        </p:cTn>
                                        <p:tgtEl>
                                          <p:spTgt spid="77827">
                                            <p:txEl>
                                              <p:pRg st="5" end="5"/>
                                            </p:txEl>
                                          </p:spTgt>
                                        </p:tgtEl>
                                        <p:attrNameLst>
                                          <p:attrName>ppt_x</p:attrName>
                                        </p:attrNameLst>
                                      </p:cBhvr>
                                      <p:tavLst>
                                        <p:tav tm="0">
                                          <p:val>
                                            <p:strVal val="#ppt_x+.4"/>
                                          </p:val>
                                        </p:tav>
                                        <p:tav tm="100000">
                                          <p:val>
                                            <p:strVal val="#ppt_x"/>
                                          </p:val>
                                        </p:tav>
                                      </p:tavLst>
                                    </p:anim>
                                    <p:anim calcmode="lin" valueType="num">
                                      <p:cBhvr>
                                        <p:cTn id="71" dur="500" decel="50000" fill="hold">
                                          <p:stCondLst>
                                            <p:cond delay="0"/>
                                          </p:stCondLst>
                                        </p:cTn>
                                        <p:tgtEl>
                                          <p:spTgt spid="77827">
                                            <p:txEl>
                                              <p:pRg st="5" end="5"/>
                                            </p:txEl>
                                          </p:spTgt>
                                        </p:tgtEl>
                                        <p:attrNameLst>
                                          <p:attrName>ppt_y</p:attrName>
                                        </p:attrNameLst>
                                      </p:cBhvr>
                                      <p:tavLst>
                                        <p:tav tm="0">
                                          <p:val>
                                            <p:strVal val="#ppt_y-.2"/>
                                          </p:val>
                                        </p:tav>
                                        <p:tav tm="100000">
                                          <p:val>
                                            <p:strVal val="#ppt_y+.1"/>
                                          </p:val>
                                        </p:tav>
                                      </p:tavLst>
                                    </p:anim>
                                    <p:anim calcmode="lin" valueType="num">
                                      <p:cBhvr>
                                        <p:cTn id="72" dur="500" accel="50000" fill="hold">
                                          <p:stCondLst>
                                            <p:cond delay="500"/>
                                          </p:stCondLst>
                                        </p:cTn>
                                        <p:tgtEl>
                                          <p:spTgt spid="77827">
                                            <p:txEl>
                                              <p:pRg st="5" end="5"/>
                                            </p:txEl>
                                          </p:spTgt>
                                        </p:tgtEl>
                                        <p:attrNameLst>
                                          <p:attrName>ppt_y</p:attrName>
                                        </p:attrNameLst>
                                      </p:cBhvr>
                                      <p:tavLst>
                                        <p:tav tm="0">
                                          <p:val>
                                            <p:strVal val="#ppt_y+.1"/>
                                          </p:val>
                                        </p:tav>
                                        <p:tav tm="100000">
                                          <p:val>
                                            <p:strVal val="#ppt_y"/>
                                          </p:val>
                                        </p:tav>
                                      </p:tavLst>
                                    </p:anim>
                                    <p:animEffect transition="in" filter="fade">
                                      <p:cBhvr>
                                        <p:cTn id="73" dur="1000" decel="50000">
                                          <p:stCondLst>
                                            <p:cond delay="0"/>
                                          </p:stCondLst>
                                        </p:cTn>
                                        <p:tgtEl>
                                          <p:spTgt spid="77827">
                                            <p:txEl>
                                              <p:pRg st="5" end="5"/>
                                            </p:txEl>
                                          </p:spTgt>
                                        </p:tgtEl>
                                      </p:cBhvr>
                                    </p:animEffect>
                                  </p:childTnLst>
                                </p:cTn>
                              </p:par>
                            </p:childTnLst>
                          </p:cTn>
                        </p:par>
                        <p:par>
                          <p:cTn id="74" fill="hold">
                            <p:stCondLst>
                              <p:cond delay="6500"/>
                            </p:stCondLst>
                            <p:childTnLst>
                              <p:par>
                                <p:cTn id="75" presetID="25" presetClass="entr" presetSubtype="0" fill="hold" grpId="0" nodeType="afterEffect">
                                  <p:stCondLst>
                                    <p:cond delay="0"/>
                                  </p:stCondLst>
                                  <p:childTnLst>
                                    <p:set>
                                      <p:cBhvr>
                                        <p:cTn id="76" dur="1" fill="hold">
                                          <p:stCondLst>
                                            <p:cond delay="0"/>
                                          </p:stCondLst>
                                        </p:cTn>
                                        <p:tgtEl>
                                          <p:spTgt spid="77827">
                                            <p:txEl>
                                              <p:pRg st="6" end="6"/>
                                            </p:txEl>
                                          </p:spTgt>
                                        </p:tgtEl>
                                        <p:attrNameLst>
                                          <p:attrName>style.visibility</p:attrName>
                                        </p:attrNameLst>
                                      </p:cBhvr>
                                      <p:to>
                                        <p:strVal val="visible"/>
                                      </p:to>
                                    </p:set>
                                    <p:anim calcmode="lin" valueType="num">
                                      <p:cBhvr>
                                        <p:cTn id="77" dur="500" decel="50000" fill="hold">
                                          <p:stCondLst>
                                            <p:cond delay="0"/>
                                          </p:stCondLst>
                                        </p:cTn>
                                        <p:tgtEl>
                                          <p:spTgt spid="77827">
                                            <p:txEl>
                                              <p:pRg st="6" end="6"/>
                                            </p:txEl>
                                          </p:spTgt>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77827">
                                            <p:txEl>
                                              <p:pRg st="6" end="6"/>
                                            </p:txEl>
                                          </p:spTgt>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77827">
                                            <p:txEl>
                                              <p:pRg st="6" end="6"/>
                                            </p:txEl>
                                          </p:spTgt>
                                        </p:tgtEl>
                                        <p:attrNameLst>
                                          <p:attrName>ppt_w</p:attrName>
                                        </p:attrNameLst>
                                      </p:cBhvr>
                                      <p:tavLst>
                                        <p:tav tm="0">
                                          <p:val>
                                            <p:strVal val="#ppt_w*.05"/>
                                          </p:val>
                                        </p:tav>
                                        <p:tav tm="100000">
                                          <p:val>
                                            <p:strVal val="#ppt_w"/>
                                          </p:val>
                                        </p:tav>
                                      </p:tavLst>
                                    </p:anim>
                                    <p:anim calcmode="lin" valueType="num">
                                      <p:cBhvr>
                                        <p:cTn id="80" dur="1000" fill="hold"/>
                                        <p:tgtEl>
                                          <p:spTgt spid="77827">
                                            <p:txEl>
                                              <p:pRg st="6" end="6"/>
                                            </p:txEl>
                                          </p:spTgt>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77827">
                                            <p:txEl>
                                              <p:pRg st="6" end="6"/>
                                            </p:txEl>
                                          </p:spTgt>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77827">
                                            <p:txEl>
                                              <p:pRg st="6" end="6"/>
                                            </p:txEl>
                                          </p:spTgt>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77827">
                                            <p:txEl>
                                              <p:pRg st="6" end="6"/>
                                            </p:txEl>
                                          </p:spTgt>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77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980728"/>
            <a:ext cx="7772400" cy="4114800"/>
          </a:xfrm>
        </p:spPr>
        <p:txBody>
          <a:bodyPr/>
          <a:lstStyle/>
          <a:p>
            <a:pPr marL="514350" indent="-514350" algn="r" rtl="1">
              <a:lnSpc>
                <a:spcPct val="200000"/>
              </a:lnSpc>
              <a:buFont typeface="+mj-lt"/>
              <a:buAutoNum type="arabicPeriod" startAt="7"/>
            </a:pPr>
            <a:r>
              <a:rPr lang="ar-SA" sz="2800" dirty="0" smtClean="0">
                <a:solidFill>
                  <a:schemeClr val="tx2"/>
                </a:solidFill>
              </a:rPr>
              <a:t>ارتفاع المستوى المهاري للعمالة المشتغلة فيها .</a:t>
            </a:r>
          </a:p>
          <a:p>
            <a:pPr marL="514350" indent="-514350" algn="r" rtl="1">
              <a:lnSpc>
                <a:spcPct val="200000"/>
              </a:lnSpc>
              <a:buFont typeface="+mj-lt"/>
              <a:buAutoNum type="arabicPeriod" startAt="7"/>
            </a:pPr>
            <a:r>
              <a:rPr lang="ar-SA" sz="2800" dirty="0" smtClean="0">
                <a:solidFill>
                  <a:schemeClr val="tx2"/>
                </a:solidFill>
              </a:rPr>
              <a:t>قدرتها على استخدام رأس المال بصورة منتجة .</a:t>
            </a:r>
          </a:p>
          <a:p>
            <a:pPr marL="514350" indent="-514350" algn="r" rtl="1">
              <a:lnSpc>
                <a:spcPct val="200000"/>
              </a:lnSpc>
              <a:buFont typeface="+mj-lt"/>
              <a:buAutoNum type="arabicPeriod" startAt="7"/>
            </a:pPr>
            <a:r>
              <a:rPr lang="ar-SA" sz="2800" dirty="0" smtClean="0">
                <a:solidFill>
                  <a:schemeClr val="tx2"/>
                </a:solidFill>
              </a:rPr>
              <a:t>إمكانياتها العالية في تعظيم مواردها المالية والبشرية .</a:t>
            </a:r>
          </a:p>
          <a:p>
            <a:pPr marL="514350" indent="-514350" algn="r" rtl="1">
              <a:lnSpc>
                <a:spcPct val="200000"/>
              </a:lnSpc>
            </a:pPr>
            <a:r>
              <a:rPr lang="ar-SA" sz="2800" dirty="0" smtClean="0">
                <a:solidFill>
                  <a:schemeClr val="tx2"/>
                </a:solidFill>
              </a:rPr>
              <a:t>10- ارتفاع قدرتها على التطوير والابتكار .</a:t>
            </a:r>
          </a:p>
        </p:txBody>
      </p:sp>
      <p:sp>
        <p:nvSpPr>
          <p:cNvPr id="5" name="عنصر نائب لرقم الشريحة 4"/>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47</a:t>
            </a:fld>
            <a:endParaRPr lang="en-US"/>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مزايا المشروعات الصغيرة</a:t>
            </a:r>
            <a:endParaRPr lang="ar-SA" dirty="0"/>
          </a:p>
        </p:txBody>
      </p:sp>
      <p:sp>
        <p:nvSpPr>
          <p:cNvPr id="3" name="عنصر نائب للمحتوى 2"/>
          <p:cNvSpPr>
            <a:spLocks noGrp="1"/>
          </p:cNvSpPr>
          <p:nvPr>
            <p:ph idx="1"/>
          </p:nvPr>
        </p:nvSpPr>
        <p:spPr/>
        <p:txBody>
          <a:bodyPr/>
          <a:lstStyle/>
          <a:p>
            <a:pPr algn="r">
              <a:lnSpc>
                <a:spcPct val="150000"/>
              </a:lnSpc>
              <a:buNone/>
            </a:pPr>
            <a:r>
              <a:rPr lang="ar-SA" dirty="0" smtClean="0">
                <a:solidFill>
                  <a:schemeClr val="tx2"/>
                </a:solidFill>
              </a:rPr>
              <a:t>من الخصائص التي تم ذكرها سابقاً نجد أن المشروعات </a:t>
            </a:r>
          </a:p>
          <a:p>
            <a:pPr algn="r">
              <a:lnSpc>
                <a:spcPct val="150000"/>
              </a:lnSpc>
              <a:buNone/>
            </a:pPr>
            <a:r>
              <a:rPr lang="en-US" dirty="0" smtClean="0">
                <a:solidFill>
                  <a:schemeClr val="tx2"/>
                </a:solidFill>
              </a:rPr>
              <a:t>     </a:t>
            </a:r>
            <a:r>
              <a:rPr lang="ar-SA" dirty="0" smtClean="0">
                <a:solidFill>
                  <a:schemeClr val="tx2"/>
                </a:solidFill>
              </a:rPr>
              <a:t>الصغيرة تتميز بما يلي :</a:t>
            </a:r>
          </a:p>
          <a:p>
            <a:pPr algn="r" rtl="1">
              <a:lnSpc>
                <a:spcPct val="150000"/>
              </a:lnSpc>
              <a:buFont typeface="Arial" pitchFamily="34" charset="0"/>
              <a:buChar char="•"/>
            </a:pPr>
            <a:r>
              <a:rPr lang="ar-SA" dirty="0" smtClean="0">
                <a:solidFill>
                  <a:schemeClr val="tx2"/>
                </a:solidFill>
              </a:rPr>
              <a:t>المرونة في الإدارة .</a:t>
            </a:r>
          </a:p>
          <a:p>
            <a:pPr algn="r" rtl="1">
              <a:lnSpc>
                <a:spcPct val="150000"/>
              </a:lnSpc>
              <a:buFont typeface="Arial" pitchFamily="34" charset="0"/>
              <a:buChar char="•"/>
            </a:pPr>
            <a:r>
              <a:rPr lang="ar-SA" dirty="0" smtClean="0">
                <a:solidFill>
                  <a:schemeClr val="tx2"/>
                </a:solidFill>
              </a:rPr>
              <a:t>العلاقة القوية مع المجتمع المحلي .</a:t>
            </a:r>
          </a:p>
          <a:p>
            <a:pPr algn="r" rtl="1">
              <a:lnSpc>
                <a:spcPct val="150000"/>
              </a:lnSpc>
              <a:buFont typeface="Arial" pitchFamily="34" charset="0"/>
              <a:buChar char="•"/>
            </a:pPr>
            <a:r>
              <a:rPr lang="ar-SA" dirty="0" smtClean="0">
                <a:solidFill>
                  <a:schemeClr val="tx2"/>
                </a:solidFill>
              </a:rPr>
              <a:t>الخدمة الشخصية للعملاء .</a:t>
            </a:r>
          </a:p>
        </p:txBody>
      </p:sp>
      <p:sp>
        <p:nvSpPr>
          <p:cNvPr id="5" name="عنصر نائب لرقم الشريحة 4"/>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48</a:t>
            </a:fld>
            <a:endParaRPr lang="en-US"/>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
                                            <p:txEl>
                                              <p:pRg st="0" end="0"/>
                                            </p:txEl>
                                          </p:spTgt>
                                        </p:tgtEl>
                                      </p:cBhvr>
                                    </p:animEffect>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xEl>
                                              <p:pRg st="1" end="1"/>
                                            </p:txEl>
                                          </p:spTgt>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2" end="2"/>
                                            </p:txEl>
                                          </p:spTgt>
                                        </p:tgtEl>
                                      </p:cBhvr>
                                    </p:animEffect>
                                  </p:childTnLst>
                                </p:cTn>
                              </p:par>
                            </p:childTnLst>
                          </p:cTn>
                        </p:par>
                        <p:par>
                          <p:cTn id="43" fill="hold">
                            <p:stCondLst>
                              <p:cond delay="4000"/>
                            </p:stCondLst>
                            <p:childTnLst>
                              <p:par>
                                <p:cTn id="44" presetID="25" presetClass="entr" presetSubtype="0" fill="hold" grpId="0" nodeType="after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 calcmode="lin" valueType="num">
                                      <p:cBhvr>
                                        <p:cTn id="46"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9"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3">
                                            <p:txEl>
                                              <p:pRg st="3" end="3"/>
                                            </p:txEl>
                                          </p:spTgt>
                                        </p:tgtEl>
                                      </p:cBhvr>
                                    </p:animEffect>
                                  </p:childTnLst>
                                </p:cTn>
                              </p:par>
                            </p:childTnLst>
                          </p:cTn>
                        </p:par>
                        <p:par>
                          <p:cTn id="54" fill="hold">
                            <p:stCondLst>
                              <p:cond delay="5000"/>
                            </p:stCondLst>
                            <p:childTnLst>
                              <p:par>
                                <p:cTn id="55" presetID="25" presetClass="entr" presetSubtype="0" fill="hold" grpId="0" nodeType="after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p:cTn id="5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6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ar-SA"/>
              <a:t>أهمية المشروعات الصغيرة</a:t>
            </a:r>
            <a:endParaRPr lang="en-US"/>
          </a:p>
        </p:txBody>
      </p:sp>
      <p:sp>
        <p:nvSpPr>
          <p:cNvPr id="51" name="عنصر نائب لرقم الشريحة 50"/>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49</a:t>
            </a:fld>
            <a:endParaRPr lang="en-US"/>
          </a:p>
        </p:txBody>
      </p:sp>
      <p:grpSp>
        <p:nvGrpSpPr>
          <p:cNvPr id="2" name="Group 3"/>
          <p:cNvGrpSpPr>
            <a:grpSpLocks/>
          </p:cNvGrpSpPr>
          <p:nvPr/>
        </p:nvGrpSpPr>
        <p:grpSpPr bwMode="auto">
          <a:xfrm>
            <a:off x="1219200" y="1831975"/>
            <a:ext cx="2170113" cy="4035425"/>
            <a:chOff x="720" y="1296"/>
            <a:chExt cx="1367" cy="2542"/>
          </a:xfrm>
        </p:grpSpPr>
        <p:sp>
          <p:nvSpPr>
            <p:cNvPr id="110596"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a:effectLst/>
          </p:spPr>
          <p:txBody>
            <a:bodyPr wrap="none" anchor="ctr"/>
            <a:lstStyle/>
            <a:p>
              <a:endParaRPr lang="ar-SA"/>
            </a:p>
          </p:txBody>
        </p:sp>
        <p:sp>
          <p:nvSpPr>
            <p:cNvPr id="110597" name="AutoShape 5"/>
            <p:cNvSpPr>
              <a:spLocks noChangeArrowheads="1"/>
            </p:cNvSpPr>
            <p:nvPr/>
          </p:nvSpPr>
          <p:spPr bwMode="gray">
            <a:xfrm>
              <a:off x="741" y="1495"/>
              <a:ext cx="1322" cy="1766"/>
            </a:xfrm>
            <a:prstGeom prst="roundRect">
              <a:avLst>
                <a:gd name="adj" fmla="val 16667"/>
              </a:avLst>
            </a:prstGeom>
            <a:solidFill>
              <a:srgbClr val="3CA1E6"/>
            </a:solidFill>
            <a:ln w="9525">
              <a:noFill/>
              <a:round/>
              <a:headEnd/>
              <a:tailEnd/>
            </a:ln>
            <a:effectLst/>
          </p:spPr>
          <p:txBody>
            <a:bodyPr wrap="none" anchor="ctr"/>
            <a:lstStyle/>
            <a:p>
              <a:endParaRPr lang="ar-SA"/>
            </a:p>
          </p:txBody>
        </p:sp>
        <p:sp>
          <p:nvSpPr>
            <p:cNvPr id="110598"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w="9525">
              <a:noFill/>
              <a:round/>
              <a:headEnd/>
              <a:tailEnd/>
            </a:ln>
            <a:effectLst/>
          </p:spPr>
          <p:txBody>
            <a:bodyPr wrap="none" anchor="ctr"/>
            <a:lstStyle/>
            <a:p>
              <a:endParaRPr lang="ar-SA"/>
            </a:p>
          </p:txBody>
        </p:sp>
        <p:sp>
          <p:nvSpPr>
            <p:cNvPr id="110599"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w="9525">
              <a:noFill/>
              <a:round/>
              <a:headEnd/>
              <a:tailEnd/>
            </a:ln>
            <a:effectLst/>
          </p:spPr>
          <p:txBody>
            <a:bodyPr wrap="none" anchor="ctr"/>
            <a:lstStyle/>
            <a:p>
              <a:endParaRPr lang="ar-SA"/>
            </a:p>
          </p:txBody>
        </p:sp>
        <p:sp>
          <p:nvSpPr>
            <p:cNvPr id="110600"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a:effectLst/>
          </p:spPr>
          <p:txBody>
            <a:bodyPr wrap="none" anchor="ctr"/>
            <a:lstStyle/>
            <a:p>
              <a:endParaRPr lang="ar-SA"/>
            </a:p>
          </p:txBody>
        </p:sp>
        <p:sp>
          <p:nvSpPr>
            <p:cNvPr id="110601"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endParaRPr lang="ar-SA"/>
            </a:p>
          </p:txBody>
        </p:sp>
        <p:grpSp>
          <p:nvGrpSpPr>
            <p:cNvPr id="3" name="Group 10"/>
            <p:cNvGrpSpPr>
              <a:grpSpLocks/>
            </p:cNvGrpSpPr>
            <p:nvPr/>
          </p:nvGrpSpPr>
          <p:grpSpPr bwMode="auto">
            <a:xfrm>
              <a:off x="1189" y="1296"/>
              <a:ext cx="405" cy="405"/>
              <a:chOff x="1289" y="582"/>
              <a:chExt cx="668" cy="668"/>
            </a:xfrm>
          </p:grpSpPr>
          <p:sp>
            <p:nvSpPr>
              <p:cNvPr id="110603" name="Oval 11"/>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ar-SA"/>
              </a:p>
            </p:txBody>
          </p:sp>
          <p:sp>
            <p:nvSpPr>
              <p:cNvPr id="11060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ar-SA"/>
              </a:p>
            </p:txBody>
          </p:sp>
          <p:sp>
            <p:nvSpPr>
              <p:cNvPr id="11060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ar-SA"/>
              </a:p>
            </p:txBody>
          </p:sp>
          <p:sp>
            <p:nvSpPr>
              <p:cNvPr id="11060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ar-SA"/>
              </a:p>
            </p:txBody>
          </p:sp>
          <p:sp>
            <p:nvSpPr>
              <p:cNvPr id="11060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ar-SA"/>
              </a:p>
            </p:txBody>
          </p:sp>
        </p:grpSp>
        <p:sp>
          <p:nvSpPr>
            <p:cNvPr id="110608" name="Text Box 16"/>
            <p:cNvSpPr txBox="1">
              <a:spLocks noChangeArrowheads="1"/>
            </p:cNvSpPr>
            <p:nvPr/>
          </p:nvSpPr>
          <p:spPr bwMode="gray">
            <a:xfrm>
              <a:off x="1291" y="1400"/>
              <a:ext cx="192" cy="231"/>
            </a:xfrm>
            <a:prstGeom prst="rect">
              <a:avLst/>
            </a:prstGeom>
            <a:noFill/>
            <a:ln w="9525" algn="ctr">
              <a:noFill/>
              <a:miter lim="800000"/>
              <a:headEnd/>
              <a:tailEnd/>
            </a:ln>
            <a:effectLst/>
          </p:spPr>
          <p:txBody>
            <a:bodyPr wrap="none">
              <a:spAutoFit/>
            </a:bodyPr>
            <a:lstStyle/>
            <a:p>
              <a:pPr algn="ctr"/>
              <a:r>
                <a:rPr lang="ar-SA">
                  <a:cs typeface="Arial" pitchFamily="34" charset="0"/>
                </a:rPr>
                <a:t>3</a:t>
              </a:r>
              <a:endParaRPr lang="en-US">
                <a:cs typeface="Arial" pitchFamily="34" charset="0"/>
              </a:endParaRPr>
            </a:p>
          </p:txBody>
        </p:sp>
        <p:sp>
          <p:nvSpPr>
            <p:cNvPr id="110609" name="Text Box 17"/>
            <p:cNvSpPr txBox="1">
              <a:spLocks noChangeArrowheads="1"/>
            </p:cNvSpPr>
            <p:nvPr/>
          </p:nvSpPr>
          <p:spPr bwMode="gray">
            <a:xfrm>
              <a:off x="768" y="1776"/>
              <a:ext cx="1296" cy="1919"/>
            </a:xfrm>
            <a:prstGeom prst="rect">
              <a:avLst/>
            </a:prstGeom>
            <a:noFill/>
            <a:ln w="9525" algn="ctr">
              <a:noFill/>
              <a:miter lim="800000"/>
              <a:headEnd/>
              <a:tailEnd/>
            </a:ln>
            <a:effectLst/>
          </p:spPr>
          <p:txBody>
            <a:bodyPr>
              <a:spAutoFit/>
            </a:bodyPr>
            <a:lstStyle/>
            <a:p>
              <a:pPr algn="ctr" rtl="1"/>
              <a:r>
                <a:rPr lang="ar-SA" sz="2400" u="sng" dirty="0" smtClean="0">
                  <a:cs typeface="Arial" pitchFamily="34" charset="0"/>
                </a:rPr>
                <a:t>مساهمتها في الناتج المحلي</a:t>
              </a:r>
            </a:p>
            <a:p>
              <a:pPr algn="ctr" rtl="1"/>
              <a:r>
                <a:rPr lang="ar-SA" sz="2400" b="1" dirty="0" smtClean="0">
                  <a:cs typeface="Traditional Arabic" pitchFamily="18" charset="-78"/>
                </a:rPr>
                <a:t>أصبحت </a:t>
              </a:r>
              <a:r>
                <a:rPr lang="ar-SA" sz="2400" b="1" dirty="0" err="1" smtClean="0">
                  <a:cs typeface="Traditional Arabic" pitchFamily="18" charset="-78"/>
                </a:rPr>
                <a:t>مسؤولة</a:t>
              </a:r>
              <a:r>
                <a:rPr lang="ar-SA" sz="2400" b="1" dirty="0" smtClean="0">
                  <a:cs typeface="Traditional Arabic" pitchFamily="18" charset="-78"/>
                </a:rPr>
                <a:t> عن نسبة تصل إلى نصف الإنتاج المحلي في بعض الدول .</a:t>
              </a:r>
            </a:p>
            <a:p>
              <a:pPr algn="ctr" rtl="1"/>
              <a:endParaRPr lang="ar-SA" sz="2400" dirty="0">
                <a:cs typeface="Arial" pitchFamily="34" charset="0"/>
              </a:endParaRPr>
            </a:p>
            <a:p>
              <a:pPr algn="ctr" rtl="1"/>
              <a:endParaRPr lang="ar-SA" sz="2400" dirty="0">
                <a:cs typeface="Arial" pitchFamily="34" charset="0"/>
              </a:endParaRPr>
            </a:p>
          </p:txBody>
        </p:sp>
      </p:grpSp>
      <p:grpSp>
        <p:nvGrpSpPr>
          <p:cNvPr id="4" name="Group 18"/>
          <p:cNvGrpSpPr>
            <a:grpSpLocks/>
          </p:cNvGrpSpPr>
          <p:nvPr/>
        </p:nvGrpSpPr>
        <p:grpSpPr bwMode="auto">
          <a:xfrm>
            <a:off x="3563938" y="1844675"/>
            <a:ext cx="2166937" cy="4035425"/>
            <a:chOff x="2208" y="1296"/>
            <a:chExt cx="1365" cy="2542"/>
          </a:xfrm>
        </p:grpSpPr>
        <p:sp>
          <p:nvSpPr>
            <p:cNvPr id="110611"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a:effectLst/>
          </p:spPr>
          <p:txBody>
            <a:bodyPr wrap="none" anchor="ctr"/>
            <a:lstStyle/>
            <a:p>
              <a:endParaRPr lang="ar-SA"/>
            </a:p>
          </p:txBody>
        </p:sp>
        <p:sp>
          <p:nvSpPr>
            <p:cNvPr id="110612" name="AutoShape 20"/>
            <p:cNvSpPr>
              <a:spLocks noChangeArrowheads="1"/>
            </p:cNvSpPr>
            <p:nvPr/>
          </p:nvSpPr>
          <p:spPr bwMode="gray">
            <a:xfrm>
              <a:off x="2229" y="1495"/>
              <a:ext cx="1322" cy="1766"/>
            </a:xfrm>
            <a:prstGeom prst="roundRect">
              <a:avLst>
                <a:gd name="adj" fmla="val 16667"/>
              </a:avLst>
            </a:prstGeom>
            <a:solidFill>
              <a:srgbClr val="73E77E"/>
            </a:solidFill>
            <a:ln w="9525">
              <a:noFill/>
              <a:round/>
              <a:headEnd/>
              <a:tailEnd/>
            </a:ln>
            <a:effectLst/>
          </p:spPr>
          <p:txBody>
            <a:bodyPr wrap="none" anchor="ctr"/>
            <a:lstStyle/>
            <a:p>
              <a:endParaRPr lang="ar-SA"/>
            </a:p>
          </p:txBody>
        </p:sp>
        <p:sp>
          <p:nvSpPr>
            <p:cNvPr id="110613"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w="9525">
              <a:noFill/>
              <a:round/>
              <a:headEnd/>
              <a:tailEnd/>
            </a:ln>
            <a:effectLst/>
          </p:spPr>
          <p:txBody>
            <a:bodyPr wrap="none" anchor="ctr"/>
            <a:lstStyle/>
            <a:p>
              <a:endParaRPr lang="ar-SA"/>
            </a:p>
          </p:txBody>
        </p:sp>
        <p:sp>
          <p:nvSpPr>
            <p:cNvPr id="110614" name="AutoShape 22"/>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w="9525">
              <a:noFill/>
              <a:round/>
              <a:headEnd/>
              <a:tailEnd/>
            </a:ln>
            <a:effectLst/>
          </p:spPr>
          <p:txBody>
            <a:bodyPr wrap="none" anchor="ctr"/>
            <a:lstStyle/>
            <a:p>
              <a:endParaRPr lang="ar-SA"/>
            </a:p>
          </p:txBody>
        </p:sp>
        <p:sp>
          <p:nvSpPr>
            <p:cNvPr id="110615" name="Oval 23"/>
            <p:cNvSpPr>
              <a:spLocks noChangeArrowheads="1"/>
            </p:cNvSpPr>
            <p:nvPr/>
          </p:nvSpPr>
          <p:spPr bwMode="gray">
            <a:xfrm>
              <a:off x="2677" y="1296"/>
              <a:ext cx="405" cy="405"/>
            </a:xfrm>
            <a:prstGeom prst="ellipse">
              <a:avLst/>
            </a:prstGeom>
            <a:solidFill>
              <a:srgbClr val="333333"/>
            </a:solidFill>
            <a:ln w="38100" algn="ctr">
              <a:noFill/>
              <a:round/>
              <a:headEnd/>
              <a:tailEnd/>
            </a:ln>
            <a:effectLst/>
          </p:spPr>
          <p:txBody>
            <a:bodyPr anchor="ctr">
              <a:spAutoFit/>
            </a:bodyPr>
            <a:lstStyle/>
            <a:p>
              <a:endParaRPr lang="ar-SA"/>
            </a:p>
          </p:txBody>
        </p:sp>
        <p:sp>
          <p:nvSpPr>
            <p:cNvPr id="110616" name="Oval 24"/>
            <p:cNvSpPr>
              <a:spLocks noChangeArrowheads="1"/>
            </p:cNvSpPr>
            <p:nvPr/>
          </p:nvSpPr>
          <p:spPr bwMode="gray">
            <a:xfrm>
              <a:off x="2681" y="1299"/>
              <a:ext cx="392" cy="39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ar-SA"/>
            </a:p>
          </p:txBody>
        </p:sp>
        <p:sp>
          <p:nvSpPr>
            <p:cNvPr id="110617" name="Oval 25"/>
            <p:cNvSpPr>
              <a:spLocks noChangeArrowheads="1"/>
            </p:cNvSpPr>
            <p:nvPr/>
          </p:nvSpPr>
          <p:spPr bwMode="gray">
            <a:xfrm>
              <a:off x="2686" y="1301"/>
              <a:ext cx="383" cy="383"/>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ar-SA"/>
            </a:p>
          </p:txBody>
        </p:sp>
        <p:sp>
          <p:nvSpPr>
            <p:cNvPr id="110618" name="Oval 26"/>
            <p:cNvSpPr>
              <a:spLocks noChangeArrowheads="1"/>
            </p:cNvSpPr>
            <p:nvPr/>
          </p:nvSpPr>
          <p:spPr bwMode="gray">
            <a:xfrm>
              <a:off x="2690" y="1305"/>
              <a:ext cx="364" cy="35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ar-SA"/>
            </a:p>
          </p:txBody>
        </p:sp>
        <p:sp>
          <p:nvSpPr>
            <p:cNvPr id="110619" name="Oval 27"/>
            <p:cNvSpPr>
              <a:spLocks noChangeArrowheads="1"/>
            </p:cNvSpPr>
            <p:nvPr/>
          </p:nvSpPr>
          <p:spPr bwMode="gray">
            <a:xfrm>
              <a:off x="2712" y="1315"/>
              <a:ext cx="323" cy="290"/>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ar-SA"/>
            </a:p>
          </p:txBody>
        </p:sp>
        <p:sp>
          <p:nvSpPr>
            <p:cNvPr id="110620" name="Text Box 28"/>
            <p:cNvSpPr txBox="1">
              <a:spLocks noChangeArrowheads="1"/>
            </p:cNvSpPr>
            <p:nvPr/>
          </p:nvSpPr>
          <p:spPr bwMode="gray">
            <a:xfrm>
              <a:off x="2779" y="1400"/>
              <a:ext cx="192" cy="231"/>
            </a:xfrm>
            <a:prstGeom prst="rect">
              <a:avLst/>
            </a:prstGeom>
            <a:noFill/>
            <a:ln w="9525" algn="ctr">
              <a:noFill/>
              <a:miter lim="800000"/>
              <a:headEnd/>
              <a:tailEnd/>
            </a:ln>
            <a:effectLst/>
          </p:spPr>
          <p:txBody>
            <a:bodyPr wrap="none">
              <a:spAutoFit/>
            </a:bodyPr>
            <a:lstStyle/>
            <a:p>
              <a:pPr algn="ctr"/>
              <a:r>
                <a:rPr lang="ar-SA">
                  <a:cs typeface="Arial" pitchFamily="34" charset="0"/>
                </a:rPr>
                <a:t>2</a:t>
              </a:r>
              <a:endParaRPr lang="en-US">
                <a:cs typeface="Arial" pitchFamily="34" charset="0"/>
              </a:endParaRPr>
            </a:p>
          </p:txBody>
        </p:sp>
        <p:sp>
          <p:nvSpPr>
            <p:cNvPr id="110621" name="Text Box 29"/>
            <p:cNvSpPr txBox="1">
              <a:spLocks noChangeArrowheads="1"/>
            </p:cNvSpPr>
            <p:nvPr/>
          </p:nvSpPr>
          <p:spPr bwMode="gray">
            <a:xfrm>
              <a:off x="2256" y="1776"/>
              <a:ext cx="1296" cy="1163"/>
            </a:xfrm>
            <a:prstGeom prst="rect">
              <a:avLst/>
            </a:prstGeom>
            <a:noFill/>
            <a:ln w="9525" algn="ctr">
              <a:noFill/>
              <a:miter lim="800000"/>
              <a:headEnd/>
              <a:tailEnd/>
            </a:ln>
            <a:effectLst/>
          </p:spPr>
          <p:txBody>
            <a:bodyPr>
              <a:spAutoFit/>
            </a:bodyPr>
            <a:lstStyle/>
            <a:p>
              <a:pPr algn="ctr" rtl="1"/>
              <a:r>
                <a:rPr lang="ar-SA" sz="2400" u="sng" dirty="0">
                  <a:cs typeface="Arial" pitchFamily="34" charset="0"/>
                </a:rPr>
                <a:t>توظيف العمالة</a:t>
              </a:r>
            </a:p>
            <a:p>
              <a:endParaRPr lang="ar-SA" dirty="0">
                <a:cs typeface="Arial" pitchFamily="34" charset="0"/>
              </a:endParaRPr>
            </a:p>
            <a:p>
              <a:pPr algn="just" rtl="1"/>
              <a:r>
                <a:rPr lang="ar-SA" sz="2400" b="1" dirty="0" smtClean="0">
                  <a:cs typeface="Traditional Arabic" pitchFamily="18" charset="-78"/>
                </a:rPr>
                <a:t>توفر من 40%-80% من مجموع فرص العمل في الدولة </a:t>
              </a:r>
              <a:endParaRPr lang="en-US" sz="2400" b="1" dirty="0" smtClean="0">
                <a:cs typeface="Traditional Arabic" pitchFamily="18" charset="-78"/>
              </a:endParaRPr>
            </a:p>
          </p:txBody>
        </p:sp>
        <p:sp>
          <p:nvSpPr>
            <p:cNvPr id="110622"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a:effectLst/>
          </p:spPr>
          <p:txBody>
            <a:bodyPr wrap="none" anchor="ctr"/>
            <a:lstStyle/>
            <a:p>
              <a:endParaRPr lang="ar-SA"/>
            </a:p>
          </p:txBody>
        </p:sp>
        <p:sp>
          <p:nvSpPr>
            <p:cNvPr id="110623"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endParaRPr lang="ar-SA"/>
            </a:p>
          </p:txBody>
        </p:sp>
      </p:grpSp>
      <p:grpSp>
        <p:nvGrpSpPr>
          <p:cNvPr id="5" name="Group 32"/>
          <p:cNvGrpSpPr>
            <a:grpSpLocks/>
          </p:cNvGrpSpPr>
          <p:nvPr/>
        </p:nvGrpSpPr>
        <p:grpSpPr bwMode="auto">
          <a:xfrm>
            <a:off x="5937250" y="1831975"/>
            <a:ext cx="2170113" cy="4035425"/>
            <a:chOff x="3692" y="1296"/>
            <a:chExt cx="1367" cy="2542"/>
          </a:xfrm>
        </p:grpSpPr>
        <p:sp>
          <p:nvSpPr>
            <p:cNvPr id="110625" name="AutoShape 33"/>
            <p:cNvSpPr>
              <a:spLocks noChangeArrowheads="1"/>
            </p:cNvSpPr>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w="9525">
              <a:noFill/>
              <a:round/>
              <a:headEnd/>
              <a:tailEnd/>
            </a:ln>
            <a:effectLst/>
          </p:spPr>
          <p:txBody>
            <a:bodyPr wrap="none" anchor="ctr"/>
            <a:lstStyle/>
            <a:p>
              <a:endParaRPr lang="ar-SA"/>
            </a:p>
          </p:txBody>
        </p:sp>
        <p:sp>
          <p:nvSpPr>
            <p:cNvPr id="110626" name="AutoShape 34"/>
            <p:cNvSpPr>
              <a:spLocks noChangeArrowheads="1"/>
            </p:cNvSpPr>
            <p:nvPr/>
          </p:nvSpPr>
          <p:spPr bwMode="gray">
            <a:xfrm>
              <a:off x="3717" y="1495"/>
              <a:ext cx="1322" cy="1766"/>
            </a:xfrm>
            <a:prstGeom prst="roundRect">
              <a:avLst>
                <a:gd name="adj" fmla="val 16667"/>
              </a:avLst>
            </a:prstGeom>
            <a:solidFill>
              <a:srgbClr val="E9E065"/>
            </a:solidFill>
            <a:ln w="9525">
              <a:noFill/>
              <a:round/>
              <a:headEnd/>
              <a:tailEnd/>
            </a:ln>
            <a:effectLst/>
          </p:spPr>
          <p:txBody>
            <a:bodyPr wrap="none" anchor="ctr"/>
            <a:lstStyle/>
            <a:p>
              <a:endParaRPr lang="ar-SA"/>
            </a:p>
          </p:txBody>
        </p:sp>
        <p:sp>
          <p:nvSpPr>
            <p:cNvPr id="110627" name="AutoShape 35"/>
            <p:cNvSpPr>
              <a:spLocks noChangeArrowheads="1"/>
            </p:cNvSpPr>
            <p:nvPr/>
          </p:nvSpPr>
          <p:spPr bwMode="gray">
            <a:xfrm>
              <a:off x="3728" y="2795"/>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w="9525">
              <a:noFill/>
              <a:round/>
              <a:headEnd/>
              <a:tailEnd/>
            </a:ln>
            <a:effectLst/>
          </p:spPr>
          <p:txBody>
            <a:bodyPr wrap="none" anchor="ctr"/>
            <a:lstStyle/>
            <a:p>
              <a:endParaRPr lang="ar-SA"/>
            </a:p>
          </p:txBody>
        </p:sp>
        <p:sp>
          <p:nvSpPr>
            <p:cNvPr id="110628" name="AutoShape 36"/>
            <p:cNvSpPr>
              <a:spLocks noChangeArrowheads="1"/>
            </p:cNvSpPr>
            <p:nvPr/>
          </p:nvSpPr>
          <p:spPr bwMode="gray">
            <a:xfrm>
              <a:off x="3728" y="1509"/>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w="9525">
              <a:noFill/>
              <a:round/>
              <a:headEnd/>
              <a:tailEnd/>
            </a:ln>
            <a:effectLst/>
          </p:spPr>
          <p:txBody>
            <a:bodyPr wrap="none" anchor="ctr"/>
            <a:lstStyle/>
            <a:p>
              <a:endParaRPr lang="ar-SA"/>
            </a:p>
          </p:txBody>
        </p:sp>
        <p:grpSp>
          <p:nvGrpSpPr>
            <p:cNvPr id="6" name="Group 37"/>
            <p:cNvGrpSpPr>
              <a:grpSpLocks/>
            </p:cNvGrpSpPr>
            <p:nvPr/>
          </p:nvGrpSpPr>
          <p:grpSpPr bwMode="auto">
            <a:xfrm>
              <a:off x="4165" y="1296"/>
              <a:ext cx="405" cy="405"/>
              <a:chOff x="1289" y="582"/>
              <a:chExt cx="668" cy="668"/>
            </a:xfrm>
          </p:grpSpPr>
          <p:sp>
            <p:nvSpPr>
              <p:cNvPr id="110630" name="Oval 38"/>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ar-SA"/>
              </a:p>
            </p:txBody>
          </p:sp>
          <p:sp>
            <p:nvSpPr>
              <p:cNvPr id="110631" name="Oval 39"/>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ar-SA"/>
              </a:p>
            </p:txBody>
          </p:sp>
          <p:sp>
            <p:nvSpPr>
              <p:cNvPr id="11063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ar-SA"/>
              </a:p>
            </p:txBody>
          </p:sp>
          <p:sp>
            <p:nvSpPr>
              <p:cNvPr id="110633" name="Oval 41"/>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ar-SA"/>
              </a:p>
            </p:txBody>
          </p:sp>
          <p:sp>
            <p:nvSpPr>
              <p:cNvPr id="110634" name="Oval 42"/>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ar-SA"/>
              </a:p>
            </p:txBody>
          </p:sp>
        </p:grpSp>
        <p:sp>
          <p:nvSpPr>
            <p:cNvPr id="110635" name="Text Box 43"/>
            <p:cNvSpPr txBox="1">
              <a:spLocks noChangeArrowheads="1"/>
            </p:cNvSpPr>
            <p:nvPr/>
          </p:nvSpPr>
          <p:spPr bwMode="gray">
            <a:xfrm>
              <a:off x="4255" y="1354"/>
              <a:ext cx="217" cy="288"/>
            </a:xfrm>
            <a:prstGeom prst="rect">
              <a:avLst/>
            </a:prstGeom>
            <a:noFill/>
            <a:ln w="9525" algn="ctr">
              <a:noFill/>
              <a:miter lim="800000"/>
              <a:headEnd/>
              <a:tailEnd/>
            </a:ln>
            <a:effectLst/>
          </p:spPr>
          <p:txBody>
            <a:bodyPr wrap="none">
              <a:spAutoFit/>
            </a:bodyPr>
            <a:lstStyle/>
            <a:p>
              <a:pPr algn="ctr"/>
              <a:r>
                <a:rPr lang="ar-SA" sz="2400">
                  <a:solidFill>
                    <a:srgbClr val="000000"/>
                  </a:solidFill>
                  <a:cs typeface="Arial" pitchFamily="34" charset="0"/>
                </a:rPr>
                <a:t>1</a:t>
              </a:r>
              <a:endParaRPr lang="en-US">
                <a:cs typeface="Arial" pitchFamily="34" charset="0"/>
              </a:endParaRPr>
            </a:p>
          </p:txBody>
        </p:sp>
        <p:sp>
          <p:nvSpPr>
            <p:cNvPr id="110636" name="Text Box 44"/>
            <p:cNvSpPr txBox="1">
              <a:spLocks noChangeArrowheads="1"/>
            </p:cNvSpPr>
            <p:nvPr/>
          </p:nvSpPr>
          <p:spPr bwMode="gray">
            <a:xfrm>
              <a:off x="3744" y="1776"/>
              <a:ext cx="1296" cy="1435"/>
            </a:xfrm>
            <a:prstGeom prst="rect">
              <a:avLst/>
            </a:prstGeom>
            <a:noFill/>
            <a:ln w="9525" algn="ctr">
              <a:noFill/>
              <a:miter lim="800000"/>
              <a:headEnd/>
              <a:tailEnd/>
            </a:ln>
            <a:effectLst/>
          </p:spPr>
          <p:txBody>
            <a:bodyPr>
              <a:spAutoFit/>
            </a:bodyPr>
            <a:lstStyle/>
            <a:p>
              <a:pPr algn="ctr" rtl="1"/>
              <a:r>
                <a:rPr lang="ar-SA" sz="2400" u="sng" dirty="0">
                  <a:cs typeface="Arial" pitchFamily="34" charset="0"/>
                </a:rPr>
                <a:t>من حيث العدد</a:t>
              </a:r>
            </a:p>
            <a:p>
              <a:pPr algn="ctr" rtl="1"/>
              <a:endParaRPr lang="ar-SA" b="1" dirty="0">
                <a:cs typeface="Traditional Arabic" pitchFamily="18" charset="-78"/>
              </a:endParaRPr>
            </a:p>
            <a:p>
              <a:pPr algn="just" rtl="1"/>
              <a:r>
                <a:rPr lang="ar-SA" sz="2000" b="1" dirty="0" smtClean="0">
                  <a:cs typeface="Traditional Arabic" pitchFamily="18" charset="-78"/>
                </a:rPr>
                <a:t>أصبحت المشروعات الصغيرة والمتوسطة تمثل أكثر من 98% من مجموع المؤسسات العاملة في معظم دول العالم .</a:t>
              </a:r>
            </a:p>
          </p:txBody>
        </p:sp>
        <p:sp>
          <p:nvSpPr>
            <p:cNvPr id="110637" name="AutoShape 45"/>
            <p:cNvSpPr>
              <a:spLocks noChangeArrowheads="1"/>
            </p:cNvSpPr>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w="9525">
              <a:noFill/>
              <a:round/>
              <a:headEnd/>
              <a:tailEnd/>
            </a:ln>
            <a:effectLst/>
          </p:spPr>
          <p:txBody>
            <a:bodyPr wrap="none" anchor="ctr"/>
            <a:lstStyle/>
            <a:p>
              <a:endParaRPr lang="ar-SA"/>
            </a:p>
          </p:txBody>
        </p:sp>
        <p:sp>
          <p:nvSpPr>
            <p:cNvPr id="110638" name="AutoShape 46"/>
            <p:cNvSpPr>
              <a:spLocks noChangeArrowheads="1"/>
            </p:cNvSpPr>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endParaRPr lang="ar-SA"/>
            </a:p>
          </p:txBody>
        </p:sp>
      </p:gr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par>
                          <p:cTn id="8" fill="hold">
                            <p:stCondLst>
                              <p:cond delay="500"/>
                            </p:stCondLst>
                            <p:childTnLst>
                              <p:par>
                                <p:cTn id="9" presetID="16" presetClass="entr" presetSubtype="2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Horizontal)">
                                      <p:cBhvr>
                                        <p:cTn id="11" dur="500"/>
                                        <p:tgtEl>
                                          <p:spTgt spid="4"/>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ar-SA" sz="4000" dirty="0" smtClean="0">
                <a:cs typeface="PT Bold Heading" pitchFamily="2" charset="-78"/>
              </a:rPr>
              <a:t>أهم دوافع </a:t>
            </a:r>
            <a:r>
              <a:rPr lang="ar-SA" sz="4000" dirty="0">
                <a:cs typeface="PT Bold Heading" pitchFamily="2" charset="-78"/>
              </a:rPr>
              <a:t>إنشاء المشروعات الصغيرة</a:t>
            </a:r>
            <a:endParaRPr lang="en-US" sz="4000" dirty="0">
              <a:cs typeface="PT Bold Heading" pitchFamily="2" charset="-78"/>
            </a:endParaRPr>
          </a:p>
        </p:txBody>
      </p:sp>
      <p:sp>
        <p:nvSpPr>
          <p:cNvPr id="22" name="عنصر نائب لرقم الشريحة 21"/>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50</a:t>
            </a:fld>
            <a:endParaRPr lang="en-US"/>
          </a:p>
        </p:txBody>
      </p:sp>
      <p:sp>
        <p:nvSpPr>
          <p:cNvPr id="97283" name="AutoShape 3"/>
          <p:cNvSpPr>
            <a:spLocks noChangeArrowheads="1"/>
          </p:cNvSpPr>
          <p:nvPr/>
        </p:nvSpPr>
        <p:spPr bwMode="auto">
          <a:xfrm>
            <a:off x="5562600" y="3276600"/>
            <a:ext cx="2286000" cy="2667000"/>
          </a:xfrm>
          <a:prstGeom prst="roundRect">
            <a:avLst>
              <a:gd name="adj" fmla="val 16667"/>
            </a:avLst>
          </a:prstGeom>
          <a:noFill/>
          <a:ln w="38100">
            <a:solidFill>
              <a:schemeClr val="tx1"/>
            </a:solidFill>
            <a:round/>
            <a:headEnd/>
            <a:tailEnd/>
          </a:ln>
          <a:effectLst/>
        </p:spPr>
        <p:txBody>
          <a:bodyPr wrap="none" anchor="ctr"/>
          <a:lstStyle/>
          <a:p>
            <a:pPr algn="ctr" eaLnBrk="0" hangingPunct="0"/>
            <a:endParaRPr lang="ar-SA">
              <a:latin typeface="Verdana" pitchFamily="34" charset="0"/>
            </a:endParaRPr>
          </a:p>
        </p:txBody>
      </p:sp>
      <p:sp>
        <p:nvSpPr>
          <p:cNvPr id="97284" name="AutoShape 4"/>
          <p:cNvSpPr>
            <a:spLocks noChangeArrowheads="1"/>
          </p:cNvSpPr>
          <p:nvPr/>
        </p:nvSpPr>
        <p:spPr bwMode="auto">
          <a:xfrm>
            <a:off x="1143000" y="3276600"/>
            <a:ext cx="2286000" cy="2667000"/>
          </a:xfrm>
          <a:prstGeom prst="roundRect">
            <a:avLst>
              <a:gd name="adj" fmla="val 16667"/>
            </a:avLst>
          </a:prstGeom>
          <a:noFill/>
          <a:ln w="38100">
            <a:solidFill>
              <a:schemeClr val="tx1"/>
            </a:solidFill>
            <a:round/>
            <a:headEnd/>
            <a:tailEnd/>
          </a:ln>
          <a:effectLst/>
        </p:spPr>
        <p:txBody>
          <a:bodyPr wrap="none" anchor="ctr"/>
          <a:lstStyle/>
          <a:p>
            <a:pPr algn="ctr" eaLnBrk="0" hangingPunct="0"/>
            <a:endParaRPr lang="ar-SA">
              <a:latin typeface="Verdana" pitchFamily="34" charset="0"/>
            </a:endParaRPr>
          </a:p>
        </p:txBody>
      </p:sp>
      <p:sp>
        <p:nvSpPr>
          <p:cNvPr id="97285" name="Text Box 5"/>
          <p:cNvSpPr txBox="1">
            <a:spLocks noChangeArrowheads="1"/>
          </p:cNvSpPr>
          <p:nvPr/>
        </p:nvSpPr>
        <p:spPr bwMode="auto">
          <a:xfrm>
            <a:off x="1238250" y="3476625"/>
            <a:ext cx="2038350" cy="2246769"/>
          </a:xfrm>
          <a:prstGeom prst="rect">
            <a:avLst/>
          </a:prstGeom>
          <a:noFill/>
          <a:ln w="9525">
            <a:noFill/>
            <a:miter lim="800000"/>
            <a:headEnd/>
            <a:tailEnd/>
          </a:ln>
          <a:effectLst/>
        </p:spPr>
        <p:txBody>
          <a:bodyPr>
            <a:spAutoFit/>
          </a:bodyPr>
          <a:lstStyle/>
          <a:p>
            <a:pPr algn="ctr" rtl="1" eaLnBrk="0" hangingPunct="0"/>
            <a:r>
              <a:rPr lang="ar-SA" sz="2000" b="1" dirty="0">
                <a:solidFill>
                  <a:srgbClr val="000000"/>
                </a:solidFill>
                <a:cs typeface="Arial" pitchFamily="34" charset="0"/>
              </a:rPr>
              <a:t>دوافع إيجابية</a:t>
            </a:r>
          </a:p>
          <a:p>
            <a:pPr algn="r" rtl="1" eaLnBrk="0" hangingPunct="0">
              <a:buFontTx/>
              <a:buChar char="-"/>
            </a:pPr>
            <a:r>
              <a:rPr lang="ar-SA" dirty="0">
                <a:solidFill>
                  <a:srgbClr val="000000"/>
                </a:solidFill>
                <a:cs typeface="Arial" pitchFamily="34" charset="0"/>
              </a:rPr>
              <a:t> </a:t>
            </a:r>
            <a:r>
              <a:rPr lang="ar-SA" sz="2000" dirty="0">
                <a:solidFill>
                  <a:srgbClr val="000000"/>
                </a:solidFill>
                <a:cs typeface="Arial" pitchFamily="34" charset="0"/>
              </a:rPr>
              <a:t>توافر رأس المال.</a:t>
            </a:r>
          </a:p>
          <a:p>
            <a:pPr algn="r" rtl="1" eaLnBrk="0" hangingPunct="0">
              <a:buFontTx/>
              <a:buChar char="-"/>
            </a:pPr>
            <a:r>
              <a:rPr lang="ar-SA" sz="2000" dirty="0">
                <a:solidFill>
                  <a:srgbClr val="000000"/>
                </a:solidFill>
                <a:cs typeface="Arial" pitchFamily="34" charset="0"/>
              </a:rPr>
              <a:t> الرغبة في الاستقلال.</a:t>
            </a:r>
          </a:p>
          <a:p>
            <a:pPr algn="r" rtl="1" eaLnBrk="0" hangingPunct="0">
              <a:buFontTx/>
              <a:buChar char="-"/>
            </a:pPr>
            <a:r>
              <a:rPr lang="ar-SA" sz="2000" dirty="0">
                <a:solidFill>
                  <a:srgbClr val="000000"/>
                </a:solidFill>
                <a:cs typeface="Arial" pitchFamily="34" charset="0"/>
              </a:rPr>
              <a:t> الرغبة في تحقيق عائد مادي مرتفع.</a:t>
            </a:r>
          </a:p>
          <a:p>
            <a:pPr algn="r" rtl="1" eaLnBrk="0" hangingPunct="0">
              <a:buFontTx/>
              <a:buChar char="-"/>
            </a:pPr>
            <a:r>
              <a:rPr lang="ar-SA" sz="2000" dirty="0">
                <a:solidFill>
                  <a:srgbClr val="000000"/>
                </a:solidFill>
                <a:cs typeface="Arial" pitchFamily="34" charset="0"/>
              </a:rPr>
              <a:t> تشجيع الأهل.</a:t>
            </a:r>
          </a:p>
          <a:p>
            <a:pPr algn="r" rtl="1" eaLnBrk="0" hangingPunct="0"/>
            <a:r>
              <a:rPr lang="ar-SA" sz="2000" dirty="0">
                <a:solidFill>
                  <a:srgbClr val="000000"/>
                </a:solidFill>
                <a:cs typeface="Arial" pitchFamily="34" charset="0"/>
              </a:rPr>
              <a:t>- تحقيق الذات.</a:t>
            </a:r>
            <a:endParaRPr lang="en-US" sz="2000" dirty="0">
              <a:solidFill>
                <a:srgbClr val="000000"/>
              </a:solidFill>
              <a:cs typeface="Arial" pitchFamily="34" charset="0"/>
            </a:endParaRPr>
          </a:p>
        </p:txBody>
      </p:sp>
      <p:sp>
        <p:nvSpPr>
          <p:cNvPr id="97286" name="Freeform 6"/>
          <p:cNvSpPr>
            <a:spLocks/>
          </p:cNvSpPr>
          <p:nvPr/>
        </p:nvSpPr>
        <p:spPr bwMode="gray">
          <a:xfrm>
            <a:off x="3222625" y="3179763"/>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31765"/>
                  <a:invGamma/>
                </a:schemeClr>
              </a:gs>
            </a:gsLst>
            <a:lin ang="0" scaled="1"/>
          </a:gradFill>
          <a:ln w="0">
            <a:noFill/>
            <a:prstDash val="solid"/>
            <a:round/>
            <a:headEnd/>
            <a:tailEnd/>
          </a:ln>
        </p:spPr>
        <p:txBody>
          <a:bodyPr/>
          <a:lstStyle/>
          <a:p>
            <a:endParaRPr lang="ar-SA"/>
          </a:p>
        </p:txBody>
      </p:sp>
      <p:sp>
        <p:nvSpPr>
          <p:cNvPr id="97287" name="Freeform 7"/>
          <p:cNvSpPr>
            <a:spLocks/>
          </p:cNvSpPr>
          <p:nvPr/>
        </p:nvSpPr>
        <p:spPr bwMode="gray">
          <a:xfrm flipH="1">
            <a:off x="4875213" y="3179763"/>
            <a:ext cx="903287"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w="0">
            <a:noFill/>
            <a:prstDash val="solid"/>
            <a:round/>
            <a:headEnd/>
            <a:tailEnd/>
          </a:ln>
        </p:spPr>
        <p:txBody>
          <a:bodyPr/>
          <a:lstStyle/>
          <a:p>
            <a:endParaRPr lang="ar-SA"/>
          </a:p>
        </p:txBody>
      </p:sp>
      <p:grpSp>
        <p:nvGrpSpPr>
          <p:cNvPr id="2" name="Group 8"/>
          <p:cNvGrpSpPr>
            <a:grpSpLocks/>
          </p:cNvGrpSpPr>
          <p:nvPr/>
        </p:nvGrpSpPr>
        <p:grpSpPr bwMode="auto">
          <a:xfrm>
            <a:off x="3048000" y="1552575"/>
            <a:ext cx="2998788" cy="1601788"/>
            <a:chOff x="1997" y="1314"/>
            <a:chExt cx="1889" cy="1009"/>
          </a:xfrm>
        </p:grpSpPr>
        <p:grpSp>
          <p:nvGrpSpPr>
            <p:cNvPr id="3" name="Group 9"/>
            <p:cNvGrpSpPr>
              <a:grpSpLocks/>
            </p:cNvGrpSpPr>
            <p:nvPr/>
          </p:nvGrpSpPr>
          <p:grpSpPr bwMode="auto">
            <a:xfrm>
              <a:off x="1997" y="1404"/>
              <a:ext cx="1889" cy="919"/>
              <a:chOff x="1973" y="1027"/>
              <a:chExt cx="1926" cy="937"/>
            </a:xfrm>
          </p:grpSpPr>
          <p:sp>
            <p:nvSpPr>
              <p:cNvPr id="97290" name="Oval 10"/>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p>
                <a:endParaRPr lang="ar-SA"/>
              </a:p>
            </p:txBody>
          </p:sp>
          <p:sp>
            <p:nvSpPr>
              <p:cNvPr id="97291" name="Oval 11"/>
              <p:cNvSpPr>
                <a:spLocks noChangeArrowheads="1"/>
              </p:cNvSpPr>
              <p:nvPr/>
            </p:nvSpPr>
            <p:spPr bwMode="gray">
              <a:xfrm>
                <a:off x="1973" y="1027"/>
                <a:ext cx="1905" cy="907"/>
              </a:xfrm>
              <a:prstGeom prst="ellipse">
                <a:avLst/>
              </a:prstGeom>
              <a:gradFill rotWithShape="1">
                <a:gsLst>
                  <a:gs pos="0">
                    <a:schemeClr val="folHlink">
                      <a:gamma/>
                      <a:tint val="44314"/>
                      <a:invGamma/>
                    </a:schemeClr>
                  </a:gs>
                  <a:gs pos="100000">
                    <a:schemeClr val="folHlink"/>
                  </a:gs>
                </a:gsLst>
                <a:lin ang="2700000" scaled="1"/>
              </a:gradFill>
              <a:ln w="9525">
                <a:noFill/>
                <a:round/>
                <a:headEnd/>
                <a:tailEnd/>
              </a:ln>
              <a:effectLst/>
            </p:spPr>
            <p:txBody>
              <a:bodyPr wrap="none" anchor="ctr"/>
              <a:lstStyle/>
              <a:p>
                <a:endParaRPr lang="ar-SA"/>
              </a:p>
            </p:txBody>
          </p:sp>
        </p:grpSp>
        <p:sp>
          <p:nvSpPr>
            <p:cNvPr id="97292" name="Oval 12"/>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endParaRPr lang="ar-SA"/>
            </a:p>
          </p:txBody>
        </p:sp>
        <p:sp>
          <p:nvSpPr>
            <p:cNvPr id="97293" name="Oval 13"/>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endParaRPr lang="ar-SA"/>
            </a:p>
          </p:txBody>
        </p:sp>
        <p:sp>
          <p:nvSpPr>
            <p:cNvPr id="97294" name="Oval 14"/>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endParaRPr lang="ar-SA"/>
            </a:p>
          </p:txBody>
        </p:sp>
        <p:sp>
          <p:nvSpPr>
            <p:cNvPr id="97295" name="Oval 15"/>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endParaRPr lang="ar-SA"/>
            </a:p>
          </p:txBody>
        </p:sp>
      </p:grpSp>
      <p:sp>
        <p:nvSpPr>
          <p:cNvPr id="97296" name="Text Box 16"/>
          <p:cNvSpPr txBox="1">
            <a:spLocks noChangeArrowheads="1"/>
          </p:cNvSpPr>
          <p:nvPr/>
        </p:nvSpPr>
        <p:spPr bwMode="auto">
          <a:xfrm>
            <a:off x="3238500" y="1862138"/>
            <a:ext cx="2546350" cy="671512"/>
          </a:xfrm>
          <a:prstGeom prst="rect">
            <a:avLst/>
          </a:prstGeom>
          <a:noFill/>
          <a:ln w="9525" algn="ctr">
            <a:noFill/>
            <a:miter lim="800000"/>
            <a:headEnd/>
            <a:tailEnd/>
          </a:ln>
          <a:effectLst/>
        </p:spPr>
        <p:txBody>
          <a:bodyPr wrap="none">
            <a:spAutoFit/>
          </a:bodyPr>
          <a:lstStyle/>
          <a:p>
            <a:pPr algn="ctr" eaLnBrk="0" hangingPunct="0"/>
            <a:r>
              <a:rPr lang="ar-SA" sz="2000" b="1" dirty="0">
                <a:solidFill>
                  <a:srgbClr val="000000"/>
                </a:solidFill>
                <a:cs typeface="Arial" pitchFamily="34" charset="0"/>
              </a:rPr>
              <a:t>تنقسم الدوافع المحفزة</a:t>
            </a:r>
          </a:p>
          <a:p>
            <a:pPr algn="ctr" eaLnBrk="0" hangingPunct="0"/>
            <a:r>
              <a:rPr lang="ar-SA" b="1" dirty="0">
                <a:solidFill>
                  <a:srgbClr val="000000"/>
                </a:solidFill>
                <a:cs typeface="Arial" pitchFamily="34" charset="0"/>
              </a:rPr>
              <a:t>لإنشاء المشروعات الصغيرة إلى</a:t>
            </a:r>
            <a:endParaRPr lang="en-US" b="1" dirty="0">
              <a:solidFill>
                <a:srgbClr val="000000"/>
              </a:solidFill>
              <a:cs typeface="Arial" pitchFamily="34" charset="0"/>
            </a:endParaRPr>
          </a:p>
        </p:txBody>
      </p:sp>
      <p:sp>
        <p:nvSpPr>
          <p:cNvPr id="97297" name="Text Box 17"/>
          <p:cNvSpPr txBox="1">
            <a:spLocks noChangeArrowheads="1"/>
          </p:cNvSpPr>
          <p:nvPr/>
        </p:nvSpPr>
        <p:spPr bwMode="auto">
          <a:xfrm>
            <a:off x="5810250" y="3505200"/>
            <a:ext cx="2038350" cy="1877437"/>
          </a:xfrm>
          <a:prstGeom prst="rect">
            <a:avLst/>
          </a:prstGeom>
          <a:noFill/>
          <a:ln w="9525">
            <a:noFill/>
            <a:miter lim="800000"/>
            <a:headEnd/>
            <a:tailEnd/>
          </a:ln>
          <a:effectLst/>
        </p:spPr>
        <p:txBody>
          <a:bodyPr>
            <a:spAutoFit/>
          </a:bodyPr>
          <a:lstStyle/>
          <a:p>
            <a:pPr algn="ctr" eaLnBrk="0" hangingPunct="0"/>
            <a:r>
              <a:rPr lang="ar-SA" sz="2000" b="1" dirty="0">
                <a:solidFill>
                  <a:srgbClr val="000000"/>
                </a:solidFill>
                <a:cs typeface="Arial" pitchFamily="34" charset="0"/>
              </a:rPr>
              <a:t>دوافع سلبية</a:t>
            </a:r>
          </a:p>
          <a:p>
            <a:pPr algn="r" rtl="1" eaLnBrk="0" hangingPunct="0"/>
            <a:r>
              <a:rPr lang="ar-SA" dirty="0">
                <a:solidFill>
                  <a:srgbClr val="000000"/>
                </a:solidFill>
                <a:cs typeface="Arial" pitchFamily="34" charset="0"/>
              </a:rPr>
              <a:t>- </a:t>
            </a:r>
            <a:r>
              <a:rPr lang="ar-SA" sz="2000" dirty="0">
                <a:solidFill>
                  <a:srgbClr val="000000"/>
                </a:solidFill>
                <a:cs typeface="Arial" pitchFamily="34" charset="0"/>
              </a:rPr>
              <a:t>سوء ظروف العمل.</a:t>
            </a:r>
          </a:p>
          <a:p>
            <a:pPr algn="r" rtl="1" eaLnBrk="0" hangingPunct="0"/>
            <a:r>
              <a:rPr lang="ar-SA" sz="2000" dirty="0">
                <a:solidFill>
                  <a:srgbClr val="000000"/>
                </a:solidFill>
                <a:cs typeface="Arial" pitchFamily="34" charset="0"/>
              </a:rPr>
              <a:t>- المعاناة من البطالة.</a:t>
            </a:r>
          </a:p>
          <a:p>
            <a:pPr algn="r" rtl="1" eaLnBrk="0" hangingPunct="0"/>
            <a:r>
              <a:rPr lang="ar-SA" sz="2000" dirty="0">
                <a:solidFill>
                  <a:srgbClr val="000000"/>
                </a:solidFill>
                <a:cs typeface="Arial" pitchFamily="34" charset="0"/>
              </a:rPr>
              <a:t>- عدم الرغبة في العمل بدوام رسمي.</a:t>
            </a:r>
          </a:p>
          <a:p>
            <a:pPr algn="r" rtl="1" eaLnBrk="0" hangingPunct="0"/>
            <a:endParaRPr lang="en-US" sz="1600" dirty="0">
              <a:solidFill>
                <a:srgbClr val="000000"/>
              </a:solidFill>
              <a:cs typeface="Arial" pitchFamily="34" charset="0"/>
            </a:endParaRPr>
          </a:p>
        </p:txBody>
      </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checkerboard(across)">
                                      <p:cBhvr>
                                        <p:cTn id="7" dur="500"/>
                                        <p:tgtEl>
                                          <p:spTgt spid="97282"/>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97296"/>
                                        </p:tgtEl>
                                        <p:attrNameLst>
                                          <p:attrName>style.visibility</p:attrName>
                                        </p:attrNameLst>
                                      </p:cBhvr>
                                      <p:to>
                                        <p:strVal val="visible"/>
                                      </p:to>
                                    </p:set>
                                    <p:animEffect transition="in" filter="fade">
                                      <p:cBhvr>
                                        <p:cTn id="11" dur="1000"/>
                                        <p:tgtEl>
                                          <p:spTgt spid="97296"/>
                                        </p:tgtEl>
                                      </p:cBhvr>
                                    </p:animEffect>
                                    <p:anim calcmode="lin" valueType="num">
                                      <p:cBhvr>
                                        <p:cTn id="12" dur="1000" fill="hold"/>
                                        <p:tgtEl>
                                          <p:spTgt spid="97296"/>
                                        </p:tgtEl>
                                        <p:attrNameLst>
                                          <p:attrName>ppt_x</p:attrName>
                                        </p:attrNameLst>
                                      </p:cBhvr>
                                      <p:tavLst>
                                        <p:tav tm="0">
                                          <p:val>
                                            <p:strVal val="#ppt_x"/>
                                          </p:val>
                                        </p:tav>
                                        <p:tav tm="100000">
                                          <p:val>
                                            <p:strVal val="#ppt_x"/>
                                          </p:val>
                                        </p:tav>
                                      </p:tavLst>
                                    </p:anim>
                                    <p:anim calcmode="lin" valueType="num">
                                      <p:cBhvr>
                                        <p:cTn id="13" dur="900" decel="100000" fill="hold"/>
                                        <p:tgtEl>
                                          <p:spTgt spid="9729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97296"/>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6" fill="hold" grpId="0" nodeType="afterEffect">
                                  <p:stCondLst>
                                    <p:cond delay="0"/>
                                  </p:stCondLst>
                                  <p:childTnLst>
                                    <p:set>
                                      <p:cBhvr>
                                        <p:cTn id="17" dur="1" fill="hold">
                                          <p:stCondLst>
                                            <p:cond delay="0"/>
                                          </p:stCondLst>
                                        </p:cTn>
                                        <p:tgtEl>
                                          <p:spTgt spid="97287"/>
                                        </p:tgtEl>
                                        <p:attrNameLst>
                                          <p:attrName>style.visibility</p:attrName>
                                        </p:attrNameLst>
                                      </p:cBhvr>
                                      <p:to>
                                        <p:strVal val="visible"/>
                                      </p:to>
                                    </p:set>
                                    <p:animEffect transition="in" filter="barn(inHorizontal)">
                                      <p:cBhvr>
                                        <p:cTn id="18" dur="500"/>
                                        <p:tgtEl>
                                          <p:spTgt spid="97287"/>
                                        </p:tgtEl>
                                      </p:cBhvr>
                                    </p:animEffect>
                                  </p:childTnLst>
                                </p:cTn>
                              </p:par>
                            </p:childTnLst>
                          </p:cTn>
                        </p:par>
                        <p:par>
                          <p:cTn id="19" fill="hold">
                            <p:stCondLst>
                              <p:cond delay="2000"/>
                            </p:stCondLst>
                            <p:childTnLst>
                              <p:par>
                                <p:cTn id="20" presetID="16" presetClass="entr" presetSubtype="26" fill="hold" grpId="0" nodeType="afterEffect">
                                  <p:stCondLst>
                                    <p:cond delay="0"/>
                                  </p:stCondLst>
                                  <p:childTnLst>
                                    <p:set>
                                      <p:cBhvr>
                                        <p:cTn id="21" dur="1" fill="hold">
                                          <p:stCondLst>
                                            <p:cond delay="0"/>
                                          </p:stCondLst>
                                        </p:cTn>
                                        <p:tgtEl>
                                          <p:spTgt spid="97297"/>
                                        </p:tgtEl>
                                        <p:attrNameLst>
                                          <p:attrName>style.visibility</p:attrName>
                                        </p:attrNameLst>
                                      </p:cBhvr>
                                      <p:to>
                                        <p:strVal val="visible"/>
                                      </p:to>
                                    </p:set>
                                    <p:animEffect transition="in" filter="barn(inHorizontal)">
                                      <p:cBhvr>
                                        <p:cTn id="22" dur="500"/>
                                        <p:tgtEl>
                                          <p:spTgt spid="97297"/>
                                        </p:tgtEl>
                                      </p:cBhvr>
                                    </p:animEffect>
                                  </p:childTnLst>
                                </p:cTn>
                              </p:par>
                            </p:childTnLst>
                          </p:cTn>
                        </p:par>
                        <p:par>
                          <p:cTn id="23" fill="hold">
                            <p:stCondLst>
                              <p:cond delay="2500"/>
                            </p:stCondLst>
                            <p:childTnLst>
                              <p:par>
                                <p:cTn id="24" presetID="16" presetClass="entr" presetSubtype="26" fill="hold" grpId="0" nodeType="afterEffect">
                                  <p:stCondLst>
                                    <p:cond delay="0"/>
                                  </p:stCondLst>
                                  <p:childTnLst>
                                    <p:set>
                                      <p:cBhvr>
                                        <p:cTn id="25" dur="1" fill="hold">
                                          <p:stCondLst>
                                            <p:cond delay="0"/>
                                          </p:stCondLst>
                                        </p:cTn>
                                        <p:tgtEl>
                                          <p:spTgt spid="97286"/>
                                        </p:tgtEl>
                                        <p:attrNameLst>
                                          <p:attrName>style.visibility</p:attrName>
                                        </p:attrNameLst>
                                      </p:cBhvr>
                                      <p:to>
                                        <p:strVal val="visible"/>
                                      </p:to>
                                    </p:set>
                                    <p:animEffect transition="in" filter="barn(inHorizontal)">
                                      <p:cBhvr>
                                        <p:cTn id="26" dur="500"/>
                                        <p:tgtEl>
                                          <p:spTgt spid="97286"/>
                                        </p:tgtEl>
                                      </p:cBhvr>
                                    </p:animEffect>
                                  </p:childTnLst>
                                </p:cTn>
                              </p:par>
                            </p:childTnLst>
                          </p:cTn>
                        </p:par>
                        <p:par>
                          <p:cTn id="27" fill="hold">
                            <p:stCondLst>
                              <p:cond delay="3000"/>
                            </p:stCondLst>
                            <p:childTnLst>
                              <p:par>
                                <p:cTn id="28" presetID="16" presetClass="entr" presetSubtype="26" fill="hold" grpId="0" nodeType="afterEffect">
                                  <p:stCondLst>
                                    <p:cond delay="0"/>
                                  </p:stCondLst>
                                  <p:childTnLst>
                                    <p:set>
                                      <p:cBhvr>
                                        <p:cTn id="29" dur="1" fill="hold">
                                          <p:stCondLst>
                                            <p:cond delay="0"/>
                                          </p:stCondLst>
                                        </p:cTn>
                                        <p:tgtEl>
                                          <p:spTgt spid="97285"/>
                                        </p:tgtEl>
                                        <p:attrNameLst>
                                          <p:attrName>style.visibility</p:attrName>
                                        </p:attrNameLst>
                                      </p:cBhvr>
                                      <p:to>
                                        <p:strVal val="visible"/>
                                      </p:to>
                                    </p:set>
                                    <p:animEffect transition="in" filter="barn(inHorizontal)">
                                      <p:cBhvr>
                                        <p:cTn id="30" dur="500"/>
                                        <p:tgtEl>
                                          <p:spTgt spid="97285"/>
                                        </p:tgtEl>
                                      </p:cBhvr>
                                    </p:animEffect>
                                  </p:childTnLst>
                                </p:cTn>
                              </p:par>
                            </p:childTnLst>
                          </p:cTn>
                        </p:par>
                        <p:par>
                          <p:cTn id="31" fill="hold">
                            <p:stCondLst>
                              <p:cond delay="3500"/>
                            </p:stCondLst>
                            <p:childTnLst>
                              <p:par>
                                <p:cTn id="32" presetID="16" presetClass="entr" presetSubtype="26" fill="hold" grpId="0" nodeType="afterEffect">
                                  <p:stCondLst>
                                    <p:cond delay="0"/>
                                  </p:stCondLst>
                                  <p:childTnLst>
                                    <p:set>
                                      <p:cBhvr>
                                        <p:cTn id="33" dur="1" fill="hold">
                                          <p:stCondLst>
                                            <p:cond delay="0"/>
                                          </p:stCondLst>
                                        </p:cTn>
                                        <p:tgtEl>
                                          <p:spTgt spid="97283"/>
                                        </p:tgtEl>
                                        <p:attrNameLst>
                                          <p:attrName>style.visibility</p:attrName>
                                        </p:attrNameLst>
                                      </p:cBhvr>
                                      <p:to>
                                        <p:strVal val="visible"/>
                                      </p:to>
                                    </p:set>
                                    <p:animEffect transition="in" filter="barn(inHorizontal)">
                                      <p:cBhvr>
                                        <p:cTn id="34" dur="500"/>
                                        <p:tgtEl>
                                          <p:spTgt spid="97283"/>
                                        </p:tgtEl>
                                      </p:cBhvr>
                                    </p:animEffect>
                                  </p:childTnLst>
                                </p:cTn>
                              </p:par>
                            </p:childTnLst>
                          </p:cTn>
                        </p:par>
                        <p:par>
                          <p:cTn id="35" fill="hold">
                            <p:stCondLst>
                              <p:cond delay="4000"/>
                            </p:stCondLst>
                            <p:childTnLst>
                              <p:par>
                                <p:cTn id="36" presetID="16" presetClass="entr" presetSubtype="26" fill="hold" grpId="0" nodeType="afterEffect">
                                  <p:stCondLst>
                                    <p:cond delay="0"/>
                                  </p:stCondLst>
                                  <p:childTnLst>
                                    <p:set>
                                      <p:cBhvr>
                                        <p:cTn id="37" dur="1" fill="hold">
                                          <p:stCondLst>
                                            <p:cond delay="0"/>
                                          </p:stCondLst>
                                        </p:cTn>
                                        <p:tgtEl>
                                          <p:spTgt spid="97284"/>
                                        </p:tgtEl>
                                        <p:attrNameLst>
                                          <p:attrName>style.visibility</p:attrName>
                                        </p:attrNameLst>
                                      </p:cBhvr>
                                      <p:to>
                                        <p:strVal val="visible"/>
                                      </p:to>
                                    </p:set>
                                    <p:animEffect transition="in" filter="barn(inHorizontal)">
                                      <p:cBhvr>
                                        <p:cTn id="38" dur="500"/>
                                        <p:tgtEl>
                                          <p:spTgt spid="97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P spid="97283" grpId="0" animBg="1"/>
      <p:bldP spid="97284" grpId="0" animBg="1"/>
      <p:bldP spid="97285" grpId="0"/>
      <p:bldP spid="97286" grpId="0" animBg="1"/>
      <p:bldP spid="97287" grpId="0" animBg="1"/>
      <p:bldP spid="97296" grpId="0"/>
      <p:bldP spid="9729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الجهات الداعمة للمشروعات الصغيرة</a:t>
            </a:r>
            <a:endParaRPr lang="ar-SA" dirty="0"/>
          </a:p>
        </p:txBody>
      </p:sp>
      <p:sp>
        <p:nvSpPr>
          <p:cNvPr id="3" name="عنصر نائب للمحتوى 2"/>
          <p:cNvSpPr>
            <a:spLocks noGrp="1"/>
          </p:cNvSpPr>
          <p:nvPr>
            <p:ph idx="1"/>
          </p:nvPr>
        </p:nvSpPr>
        <p:spPr>
          <a:xfrm>
            <a:off x="685800" y="1700808"/>
            <a:ext cx="7772400" cy="4114800"/>
          </a:xfrm>
        </p:spPr>
        <p:txBody>
          <a:bodyPr/>
          <a:lstStyle/>
          <a:p>
            <a:pPr algn="r" rtl="1">
              <a:buNone/>
            </a:pPr>
            <a:r>
              <a:rPr lang="ar-SA" sz="2800" dirty="0" smtClean="0">
                <a:solidFill>
                  <a:schemeClr val="tx2"/>
                </a:solidFill>
              </a:rPr>
              <a:t>تتعدد الجهات الداعمة للمشروعات الصغيرة وتتنوع حسب احتياجات هذه المشروعات ، حيث لا بد من إيجاد جهات تتولى الأنشطة التالية :</a:t>
            </a:r>
          </a:p>
          <a:p>
            <a:pPr algn="r" rtl="1">
              <a:buFont typeface="Wingdings" pitchFamily="2" charset="2"/>
              <a:buChar char="ü"/>
            </a:pPr>
            <a:r>
              <a:rPr lang="ar-SA" sz="2800" dirty="0" smtClean="0">
                <a:solidFill>
                  <a:schemeClr val="tx2"/>
                </a:solidFill>
              </a:rPr>
              <a:t>التخطيط والتنسيق بين المشاريع بحسب احتياج المجتمع لها .</a:t>
            </a:r>
          </a:p>
          <a:p>
            <a:pPr algn="r" rtl="1">
              <a:buFont typeface="Wingdings" pitchFamily="2" charset="2"/>
              <a:buChar char="ü"/>
            </a:pPr>
            <a:r>
              <a:rPr lang="ar-SA" sz="2800" dirty="0" smtClean="0">
                <a:solidFill>
                  <a:schemeClr val="tx2"/>
                </a:solidFill>
              </a:rPr>
              <a:t>التطوير الإداري والفني .</a:t>
            </a:r>
          </a:p>
          <a:p>
            <a:pPr algn="r" rtl="1">
              <a:buFont typeface="Wingdings" pitchFamily="2" charset="2"/>
              <a:buChar char="ü"/>
            </a:pPr>
            <a:r>
              <a:rPr lang="ar-SA" sz="2800" dirty="0" smtClean="0">
                <a:solidFill>
                  <a:schemeClr val="tx2"/>
                </a:solidFill>
              </a:rPr>
              <a:t>التمويل .</a:t>
            </a:r>
          </a:p>
          <a:p>
            <a:pPr algn="r" rtl="1">
              <a:buFont typeface="Wingdings" pitchFamily="2" charset="2"/>
              <a:buChar char="ü"/>
            </a:pPr>
            <a:r>
              <a:rPr lang="ar-SA" sz="2800" dirty="0" smtClean="0">
                <a:solidFill>
                  <a:schemeClr val="tx2"/>
                </a:solidFill>
              </a:rPr>
              <a:t>الدعم الاستشاري .</a:t>
            </a:r>
          </a:p>
          <a:p>
            <a:pPr algn="r" rtl="1">
              <a:buFont typeface="Wingdings" pitchFamily="2" charset="2"/>
              <a:buChar char="ü"/>
            </a:pPr>
            <a:r>
              <a:rPr lang="ar-SA" sz="2800" dirty="0" smtClean="0">
                <a:solidFill>
                  <a:schemeClr val="tx2"/>
                </a:solidFill>
              </a:rPr>
              <a:t>ومن هنا تظهر أهمية إنشاء وتبني حاضنات الأعمال* تقوم بكافة هذه الأنشطة . </a:t>
            </a:r>
            <a:endParaRPr lang="ar-SA" sz="2800" dirty="0">
              <a:solidFill>
                <a:schemeClr val="tx2"/>
              </a:solidFill>
            </a:endParaRPr>
          </a:p>
        </p:txBody>
      </p:sp>
      <p:sp>
        <p:nvSpPr>
          <p:cNvPr id="5" name="عنصر نائب لرقم الشريحة 4"/>
          <p:cNvSpPr>
            <a:spLocks noGrp="1"/>
          </p:cNvSpPr>
          <p:nvPr>
            <p:ph type="sldNum" sz="quarter" idx="4294967295"/>
          </p:nvPr>
        </p:nvSpPr>
        <p:spPr>
          <a:xfrm>
            <a:off x="6553200" y="6400800"/>
            <a:ext cx="2133600" cy="320675"/>
          </a:xfrm>
          <a:prstGeom prst="rect">
            <a:avLst/>
          </a:prstGeom>
        </p:spPr>
        <p:txBody>
          <a:bodyPr/>
          <a:lstStyle/>
          <a:p>
            <a:fld id="{C596EC75-467A-4469-B40B-EABA10EEAE05}" type="slidenum">
              <a:rPr lang="ar-SA" smtClean="0"/>
              <a:pPr/>
              <a:t>51</a:t>
            </a:fld>
            <a:endParaRPr lang="en-US"/>
          </a:p>
        </p:txBody>
      </p:sp>
    </p:spTree>
  </p:cSld>
  <p:clrMapOvr>
    <a:masterClrMapping/>
  </p:clrMapOvr>
  <p:transition>
    <p:sndAc>
      <p:stSnd>
        <p:snd r:embed="rId3"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7"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3">
                                            <p:txEl>
                                              <p:pRg st="0" end="0"/>
                                            </p:txEl>
                                          </p:spTgt>
                                        </p:tgtEl>
                                      </p:cBhvr>
                                    </p:animEffect>
                                  </p:childTnLst>
                                </p:cTn>
                              </p:par>
                            </p:childTnLst>
                          </p:cTn>
                        </p:par>
                        <p:par>
                          <p:cTn id="22" fill="hold">
                            <p:stCondLst>
                              <p:cond delay="2000"/>
                            </p:stCondLst>
                            <p:childTnLst>
                              <p:par>
                                <p:cTn id="23" presetID="25"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1" end="1"/>
                                            </p:txEl>
                                          </p:spTgt>
                                        </p:tgtEl>
                                      </p:cBhvr>
                                    </p:animEffect>
                                  </p:childTnLst>
                                </p:cTn>
                              </p:par>
                            </p:childTnLst>
                          </p:cTn>
                        </p:par>
                        <p:par>
                          <p:cTn id="33" fill="hold">
                            <p:stCondLst>
                              <p:cond delay="3000"/>
                            </p:stCondLst>
                            <p:childTnLst>
                              <p:par>
                                <p:cTn id="34" presetID="25" presetClass="entr" presetSubtype="0" fill="hold" grpId="0" nodeType="after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3">
                                            <p:txEl>
                                              <p:pRg st="2" end="2"/>
                                            </p:txEl>
                                          </p:spTgt>
                                        </p:tgtEl>
                                      </p:cBhvr>
                                    </p:animEffect>
                                  </p:childTnLst>
                                </p:cTn>
                              </p:par>
                            </p:childTnLst>
                          </p:cTn>
                        </p:par>
                        <p:par>
                          <p:cTn id="44" fill="hold">
                            <p:stCondLst>
                              <p:cond delay="4000"/>
                            </p:stCondLst>
                            <p:childTnLst>
                              <p:par>
                                <p:cTn id="45" presetID="25" presetClass="entr" presetSubtype="0" fill="hold" grpId="0" nodeType="after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0"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
                                            <p:txEl>
                                              <p:pRg st="3" end="3"/>
                                            </p:txEl>
                                          </p:spTgt>
                                        </p:tgtEl>
                                      </p:cBhvr>
                                    </p:animEffect>
                                  </p:childTnLst>
                                </p:cTn>
                              </p:par>
                            </p:childTnLst>
                          </p:cTn>
                        </p:par>
                        <p:par>
                          <p:cTn id="55" fill="hold">
                            <p:stCondLst>
                              <p:cond delay="5000"/>
                            </p:stCondLst>
                            <p:childTnLst>
                              <p:par>
                                <p:cTn id="56" presetID="25" presetClass="entr" presetSubtype="0" fill="hold" grpId="0" nodeType="afterEffect">
                                  <p:stCondLst>
                                    <p:cond delay="0"/>
                                  </p:stCondLst>
                                  <p:childTnLst>
                                    <p:set>
                                      <p:cBhvr>
                                        <p:cTn id="57" dur="1" fill="hold">
                                          <p:stCondLst>
                                            <p:cond delay="0"/>
                                          </p:stCondLst>
                                        </p:cTn>
                                        <p:tgtEl>
                                          <p:spTgt spid="3">
                                            <p:txEl>
                                              <p:pRg st="4" end="4"/>
                                            </p:txEl>
                                          </p:spTgt>
                                        </p:tgtEl>
                                        <p:attrNameLst>
                                          <p:attrName>style.visibility</p:attrName>
                                        </p:attrNameLst>
                                      </p:cBhvr>
                                      <p:to>
                                        <p:strVal val="visible"/>
                                      </p:to>
                                    </p:set>
                                    <p:anim calcmode="lin" valueType="num">
                                      <p:cBhvr>
                                        <p:cTn id="58"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61"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3">
                                            <p:txEl>
                                              <p:pRg st="4" end="4"/>
                                            </p:txEl>
                                          </p:spTgt>
                                        </p:tgtEl>
                                      </p:cBhvr>
                                    </p:animEffect>
                                  </p:childTnLst>
                                </p:cTn>
                              </p:par>
                            </p:childTnLst>
                          </p:cTn>
                        </p:par>
                        <p:par>
                          <p:cTn id="66" fill="hold">
                            <p:stCondLst>
                              <p:cond delay="6000"/>
                            </p:stCondLst>
                            <p:childTnLst>
                              <p:par>
                                <p:cTn id="67" presetID="25" presetClass="entr" presetSubtype="0" fill="hold" grpId="0" nodeType="afterEffect">
                                  <p:stCondLst>
                                    <p:cond delay="0"/>
                                  </p:stCondLst>
                                  <p:childTnLst>
                                    <p:set>
                                      <p:cBhvr>
                                        <p:cTn id="68" dur="1" fill="hold">
                                          <p:stCondLst>
                                            <p:cond delay="0"/>
                                          </p:stCondLst>
                                        </p:cTn>
                                        <p:tgtEl>
                                          <p:spTgt spid="3">
                                            <p:txEl>
                                              <p:pRg st="5" end="5"/>
                                            </p:txEl>
                                          </p:spTgt>
                                        </p:tgtEl>
                                        <p:attrNameLst>
                                          <p:attrName>style.visibility</p:attrName>
                                        </p:attrNameLst>
                                      </p:cBhvr>
                                      <p:to>
                                        <p:strVal val="visible"/>
                                      </p:to>
                                    </p:set>
                                    <p:anim calcmode="lin" valueType="num">
                                      <p:cBhvr>
                                        <p:cTn id="69"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72"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908720"/>
            <a:ext cx="7772400" cy="4114800"/>
          </a:xfrm>
        </p:spPr>
        <p:txBody>
          <a:bodyPr/>
          <a:lstStyle/>
          <a:p>
            <a:pPr algn="just">
              <a:buFont typeface="Arial" pitchFamily="34" charset="0"/>
              <a:buChar char="•"/>
            </a:pPr>
            <a:r>
              <a:rPr lang="ar-SA" sz="2800" dirty="0" smtClean="0">
                <a:cs typeface="PT Bold Heading" pitchFamily="2" charset="-78"/>
              </a:rPr>
              <a:t>للاستزادة يمكن الرجوع للمراجع </a:t>
            </a:r>
            <a:r>
              <a:rPr lang="ar-SA" sz="2800" dirty="0" err="1" smtClean="0">
                <a:cs typeface="PT Bold Heading" pitchFamily="2" charset="-78"/>
              </a:rPr>
              <a:t>التالية:-</a:t>
            </a:r>
            <a:endParaRPr lang="en-US" sz="2800" dirty="0" smtClean="0">
              <a:cs typeface="PT Bold Heading" pitchFamily="2" charset="-78"/>
            </a:endParaRPr>
          </a:p>
          <a:p>
            <a:pPr marL="514350" lvl="0" indent="-514350" algn="just">
              <a:buFont typeface="+mj-lt"/>
              <a:buAutoNum type="arabicPeriod"/>
            </a:pPr>
            <a:r>
              <a:rPr lang="ar-SA" sz="2800" dirty="0" smtClean="0">
                <a:cs typeface="PT Bold Heading" pitchFamily="2" charset="-78"/>
              </a:rPr>
              <a:t>الإدارة العامة لتصميم وتطوير </a:t>
            </a:r>
            <a:r>
              <a:rPr lang="ar-SA" sz="2800" dirty="0" err="1" smtClean="0">
                <a:cs typeface="PT Bold Heading" pitchFamily="2" charset="-78"/>
              </a:rPr>
              <a:t>المناهج </a:t>
            </a:r>
            <a:r>
              <a:rPr lang="ar-SA" sz="2800" dirty="0" smtClean="0">
                <a:cs typeface="PT Bold Heading" pitchFamily="2" charset="-78"/>
              </a:rPr>
              <a:t>: إدارة </a:t>
            </a:r>
            <a:r>
              <a:rPr lang="ar-SA" sz="2800" dirty="0" err="1" smtClean="0">
                <a:cs typeface="PT Bold Heading" pitchFamily="2" charset="-78"/>
              </a:rPr>
              <a:t>الوقت </a:t>
            </a:r>
            <a:r>
              <a:rPr lang="ar-SA" sz="2800" dirty="0" smtClean="0">
                <a:cs typeface="PT Bold Heading" pitchFamily="2" charset="-78"/>
              </a:rPr>
              <a:t>(المملكة العربية السعودية: المؤسسة العامة للتدريب الفنى والتدريب </a:t>
            </a:r>
            <a:r>
              <a:rPr lang="ar-SA" sz="2800" dirty="0" err="1" smtClean="0">
                <a:cs typeface="PT Bold Heading" pitchFamily="2" charset="-78"/>
              </a:rPr>
              <a:t>المهني </a:t>
            </a:r>
            <a:r>
              <a:rPr lang="ar-SA" sz="2800" dirty="0" smtClean="0">
                <a:cs typeface="PT Bold Heading" pitchFamily="2" charset="-78"/>
              </a:rPr>
              <a:t>، 2009</a:t>
            </a:r>
            <a:r>
              <a:rPr lang="ar-SA" sz="2800" dirty="0" err="1" smtClean="0">
                <a:cs typeface="PT Bold Heading" pitchFamily="2" charset="-78"/>
              </a:rPr>
              <a:t>).</a:t>
            </a:r>
            <a:r>
              <a:rPr lang="ar-SA" sz="2800" dirty="0" smtClean="0">
                <a:cs typeface="PT Bold Heading" pitchFamily="2" charset="-78"/>
              </a:rPr>
              <a:t> </a:t>
            </a:r>
            <a:endParaRPr lang="en-US" sz="2800" dirty="0" smtClean="0">
              <a:cs typeface="PT Bold Heading" pitchFamily="2" charset="-78"/>
            </a:endParaRPr>
          </a:p>
          <a:p>
            <a:pPr marL="514350" lvl="0" indent="-514350" algn="just">
              <a:buFont typeface="+mj-lt"/>
              <a:buAutoNum type="arabicPeriod"/>
            </a:pPr>
            <a:r>
              <a:rPr lang="ar-SA" sz="2800" dirty="0" smtClean="0">
                <a:cs typeface="PT Bold Heading" pitchFamily="2" charset="-78"/>
              </a:rPr>
              <a:t>ماهر أبو </a:t>
            </a:r>
            <a:r>
              <a:rPr lang="ar-SA" sz="2800" dirty="0" err="1" smtClean="0">
                <a:cs typeface="PT Bold Heading" pitchFamily="2" charset="-78"/>
              </a:rPr>
              <a:t>المعاطى</a:t>
            </a:r>
            <a:r>
              <a:rPr lang="ar-SA" sz="2800" dirty="0" smtClean="0">
                <a:cs typeface="PT Bold Heading" pitchFamily="2" charset="-78"/>
              </a:rPr>
              <a:t> على: الاتجاهات الحديثة فى إدارة المؤسسات </a:t>
            </a:r>
            <a:r>
              <a:rPr lang="ar-SA" sz="2800" dirty="0" err="1" smtClean="0">
                <a:cs typeface="PT Bold Heading" pitchFamily="2" charset="-78"/>
              </a:rPr>
              <a:t>الاجتماعية </a:t>
            </a:r>
            <a:r>
              <a:rPr lang="ar-SA" sz="2800" dirty="0" smtClean="0">
                <a:cs typeface="PT Bold Heading" pitchFamily="2" charset="-78"/>
              </a:rPr>
              <a:t>( الإسكندرية: المكتب الجامعى </a:t>
            </a:r>
            <a:r>
              <a:rPr lang="ar-SA" sz="2800" dirty="0" err="1" smtClean="0">
                <a:cs typeface="PT Bold Heading" pitchFamily="2" charset="-78"/>
              </a:rPr>
              <a:t>الحديث </a:t>
            </a:r>
            <a:r>
              <a:rPr lang="ar-SA" sz="2800" dirty="0" smtClean="0">
                <a:cs typeface="PT Bold Heading" pitchFamily="2" charset="-78"/>
              </a:rPr>
              <a:t>، 2009</a:t>
            </a:r>
            <a:r>
              <a:rPr lang="ar-SA" sz="2800" dirty="0" err="1" smtClean="0">
                <a:cs typeface="PT Bold Heading" pitchFamily="2" charset="-78"/>
              </a:rPr>
              <a:t>).</a:t>
            </a:r>
            <a:endParaRPr lang="en-US" sz="2800" dirty="0" smtClean="0">
              <a:cs typeface="PT Bold Heading" pitchFamily="2" charset="-78"/>
            </a:endParaRPr>
          </a:p>
          <a:p>
            <a:pPr marL="514350" lvl="0" indent="-514350" algn="just">
              <a:buFont typeface="+mj-lt"/>
              <a:buAutoNum type="arabicPeriod"/>
            </a:pPr>
            <a:r>
              <a:rPr lang="ar-SA" sz="2800" dirty="0" smtClean="0">
                <a:cs typeface="PT Bold Heading" pitchFamily="2" charset="-78"/>
              </a:rPr>
              <a:t>نعيم الظاهر: إدارة </a:t>
            </a:r>
            <a:r>
              <a:rPr lang="ar-SA" sz="2800" dirty="0" err="1" smtClean="0">
                <a:cs typeface="PT Bold Heading" pitchFamily="2" charset="-78"/>
              </a:rPr>
              <a:t>الأزمات </a:t>
            </a:r>
            <a:r>
              <a:rPr lang="ar-SA" sz="2800" dirty="0" smtClean="0">
                <a:cs typeface="PT Bold Heading" pitchFamily="2" charset="-78"/>
              </a:rPr>
              <a:t>( المملكة الأردنية الهاشمية: عالم الكتب </a:t>
            </a:r>
            <a:r>
              <a:rPr lang="ar-SA" sz="2800" dirty="0" err="1" smtClean="0">
                <a:cs typeface="PT Bold Heading" pitchFamily="2" charset="-78"/>
              </a:rPr>
              <a:t>الحديثة </a:t>
            </a:r>
            <a:r>
              <a:rPr lang="ar-SA" sz="2800" dirty="0" smtClean="0">
                <a:cs typeface="PT Bold Heading" pitchFamily="2" charset="-78"/>
              </a:rPr>
              <a:t>، 2008</a:t>
            </a:r>
            <a:r>
              <a:rPr lang="ar-SA" sz="2800" dirty="0" err="1" smtClean="0">
                <a:cs typeface="PT Bold Heading" pitchFamily="2" charset="-78"/>
              </a:rPr>
              <a:t>).</a:t>
            </a:r>
            <a:endParaRPr lang="en-US" sz="2800" dirty="0" smtClean="0">
              <a:cs typeface="PT Bold Heading" pitchFamily="2" charset="-78"/>
            </a:endParaRPr>
          </a:p>
          <a:p>
            <a:pPr marL="514350" lvl="0" indent="-514350" algn="just">
              <a:buFont typeface="+mj-lt"/>
              <a:buAutoNum type="arabicPeriod"/>
            </a:pPr>
            <a:r>
              <a:rPr lang="ar-SA" sz="2800" dirty="0" smtClean="0">
                <a:cs typeface="PT Bold Heading" pitchFamily="2" charset="-78"/>
              </a:rPr>
              <a:t>حمدى سلمى </a:t>
            </a:r>
            <a:r>
              <a:rPr lang="ar-SA" sz="2800" dirty="0" err="1" smtClean="0">
                <a:cs typeface="PT Bold Heading" pitchFamily="2" charset="-78"/>
              </a:rPr>
              <a:t>إبراهيم </a:t>
            </a:r>
            <a:r>
              <a:rPr lang="ar-SA" sz="2800" dirty="0" smtClean="0">
                <a:cs typeface="PT Bold Heading" pitchFamily="2" charset="-78"/>
              </a:rPr>
              <a:t>: إدارة المشروعات الصغيرة، إلى </a:t>
            </a:r>
            <a:r>
              <a:rPr lang="ar-SA" sz="2800" dirty="0" err="1" smtClean="0">
                <a:cs typeface="PT Bold Heading" pitchFamily="2" charset="-78"/>
              </a:rPr>
              <a:t>أين؟</a:t>
            </a:r>
            <a:r>
              <a:rPr lang="ar-SA" sz="2800" dirty="0" smtClean="0">
                <a:cs typeface="PT Bold Heading" pitchFamily="2" charset="-78"/>
              </a:rPr>
              <a:t> ( القاهرة: مكتبة الأمير للتوزيع، 2005</a:t>
            </a:r>
            <a:r>
              <a:rPr lang="ar-SA" sz="2800" dirty="0" err="1" smtClean="0">
                <a:cs typeface="PT Bold Heading" pitchFamily="2" charset="-78"/>
              </a:rPr>
              <a:t>).</a:t>
            </a:r>
            <a:endParaRPr lang="en-US" sz="2800" dirty="0" smtClean="0">
              <a:cs typeface="PT Bold Heading" pitchFamily="2" charset="-78"/>
            </a:endParaRPr>
          </a:p>
          <a:p>
            <a:pPr algn="just"/>
            <a:endParaRPr lang="ar-SA" sz="2800" dirty="0">
              <a:cs typeface="PT Bold Heading" pitchFamily="2" charset="-78"/>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3" end="3"/>
                                            </p:txEl>
                                          </p:spTgt>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ادارة الوقت">
  <a:themeElements>
    <a:clrScheme name="Yamato Painting">
      <a:dk1>
        <a:sysClr val="windowText" lastClr="000000"/>
      </a:dk1>
      <a:lt1>
        <a:sysClr val="window" lastClr="FFFFFF"/>
      </a:lt1>
      <a:dk2>
        <a:srgbClr val="3F2D32"/>
      </a:dk2>
      <a:lt2>
        <a:srgbClr val="FEDD00"/>
      </a:lt2>
      <a:accent1>
        <a:srgbClr val="C24400"/>
      </a:accent1>
      <a:accent2>
        <a:srgbClr val="3F7228"/>
      </a:accent2>
      <a:accent3>
        <a:srgbClr val="516086"/>
      </a:accent3>
      <a:accent4>
        <a:srgbClr val="956A86"/>
      </a:accent4>
      <a:accent5>
        <a:srgbClr val="E87981"/>
      </a:accent5>
      <a:accent6>
        <a:srgbClr val="8D8628"/>
      </a:accent6>
      <a:hlink>
        <a:srgbClr val="0000FF"/>
      </a:hlink>
      <a:folHlink>
        <a:srgbClr val="800080"/>
      </a:folHlink>
    </a:clrScheme>
    <a:fontScheme name="Certificate">
      <a:majorFont>
        <a:latin typeface="Arial Narrow"/>
        <a:ea typeface=""/>
        <a:cs typeface="Arial"/>
      </a:majorFont>
      <a:minorFont>
        <a:latin typeface="Monotype Corsiv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000" b="0" i="0" u="none" strike="noStrike" cap="none" normalizeH="0" baseline="0" smtClean="0">
            <a:ln>
              <a:noFill/>
            </a:ln>
            <a:solidFill>
              <a:schemeClr val="tx1"/>
            </a:solidFill>
            <a:effectLst/>
            <a:latin typeface="Monotype Corsiva" pitchFamily="66" charset="0"/>
            <a:cs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000" b="0" i="0" u="none" strike="noStrike" cap="none" normalizeH="0" baseline="0" smtClean="0">
            <a:ln>
              <a:noFill/>
            </a:ln>
            <a:solidFill>
              <a:schemeClr val="tx1"/>
            </a:solidFill>
            <a:effectLst/>
            <a:latin typeface="Monotype Corsiva" pitchFamily="66" charset="0"/>
            <a:cs typeface="Arial" charset="0"/>
          </a:defRPr>
        </a:defPPr>
      </a:lstStyle>
    </a:lnDef>
  </a:objectDefaults>
  <a:extraClrSchemeLst>
    <a:extraClrScheme>
      <a:clrScheme name="Certificate 1">
        <a:dk1>
          <a:srgbClr val="000000"/>
        </a:dk1>
        <a:lt1>
          <a:srgbClr val="FFFFCC"/>
        </a:lt1>
        <a:dk2>
          <a:srgbClr val="333300"/>
        </a:dk2>
        <a:lt2>
          <a:srgbClr val="808000"/>
        </a:lt2>
        <a:accent1>
          <a:srgbClr val="339933"/>
        </a:accent1>
        <a:accent2>
          <a:srgbClr val="A50021"/>
        </a:accent2>
        <a:accent3>
          <a:srgbClr val="FFFFE2"/>
        </a:accent3>
        <a:accent4>
          <a:srgbClr val="000000"/>
        </a:accent4>
        <a:accent5>
          <a:srgbClr val="ADCAAD"/>
        </a:accent5>
        <a:accent6>
          <a:srgbClr val="95001D"/>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Certificate 2">
        <a:dk1>
          <a:srgbClr val="000000"/>
        </a:dk1>
        <a:lt1>
          <a:srgbClr val="FFFFFF"/>
        </a:lt1>
        <a:dk2>
          <a:srgbClr val="000000"/>
        </a:dk2>
        <a:lt2>
          <a:srgbClr val="969696"/>
        </a:lt2>
        <a:accent1>
          <a:srgbClr val="FF3399"/>
        </a:accent1>
        <a:accent2>
          <a:srgbClr val="3333CC"/>
        </a:accent2>
        <a:accent3>
          <a:srgbClr val="FFFFFF"/>
        </a:accent3>
        <a:accent4>
          <a:srgbClr val="000000"/>
        </a:accent4>
        <a:accent5>
          <a:srgbClr val="FFADCA"/>
        </a:accent5>
        <a:accent6>
          <a:srgbClr val="2D2DB9"/>
        </a:accent6>
        <a:hlink>
          <a:srgbClr val="FFCC00"/>
        </a:hlink>
        <a:folHlink>
          <a:srgbClr val="B2B2B2"/>
        </a:folHlink>
      </a:clrScheme>
      <a:clrMap bg1="lt1" tx1="dk1" bg2="lt2" tx2="dk2" accent1="accent1" accent2="accent2" accent3="accent3" accent4="accent4" accent5="accent5" accent6="accent6" hlink="hlink" folHlink="folHlink"/>
    </a:extraClrScheme>
    <a:extraClrScheme>
      <a:clrScheme name="Certificate 3">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DDDDDD"/>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ادارة الوقت</Template>
  <TotalTime>147</TotalTime>
  <Words>2882</Words>
  <Application>Microsoft Office PowerPoint</Application>
  <PresentationFormat>عرض على الشاشة (3:4)‏</PresentationFormat>
  <Paragraphs>254</Paragraphs>
  <Slides>52</Slides>
  <Notes>6</Notes>
  <HiddenSlides>1</HiddenSlides>
  <MMClips>0</MMClips>
  <ScaleCrop>false</ScaleCrop>
  <HeadingPairs>
    <vt:vector size="4" baseType="variant">
      <vt:variant>
        <vt:lpstr>سمة</vt:lpstr>
      </vt:variant>
      <vt:variant>
        <vt:i4>1</vt:i4>
      </vt:variant>
      <vt:variant>
        <vt:lpstr>عناوين الشرائح</vt:lpstr>
      </vt:variant>
      <vt:variant>
        <vt:i4>52</vt:i4>
      </vt:variant>
    </vt:vector>
  </HeadingPairs>
  <TitlesOfParts>
    <vt:vector size="53" baseType="lpstr">
      <vt:lpstr>ادارة الوقت</vt:lpstr>
      <vt:lpstr>المحاضرة رقم (11) بعنوان</vt:lpstr>
      <vt:lpstr>محتويات المحاضرة </vt:lpstr>
      <vt:lpstr>الإدارة بالأهداف</vt:lpstr>
      <vt:lpstr>الإدارة بالأهداف</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إدارة الجودة الشاملة</vt:lpstr>
      <vt:lpstr>مقدمة</vt:lpstr>
      <vt:lpstr>مفهوم إدارة الجودة الشاملة:</vt:lpstr>
      <vt:lpstr>أهمية تطبيق الجودة الشاملة فى إدارة المنظمات الاجتماعية:</vt:lpstr>
      <vt:lpstr>الشريحة 19</vt:lpstr>
      <vt:lpstr>الشريحة 20</vt:lpstr>
      <vt:lpstr>عناصر إدارة الجودة الشاملة للمنظمات الاجتماعية</vt:lpstr>
      <vt:lpstr>الشريحة 22</vt:lpstr>
      <vt:lpstr>الشريحة 23</vt:lpstr>
      <vt:lpstr>أبعاد الجودة الشاملة لإدارة المنظمات الاجتماعية</vt:lpstr>
      <vt:lpstr>الشريحة 25</vt:lpstr>
      <vt:lpstr>الشريحة 26</vt:lpstr>
      <vt:lpstr>الشريحة 27</vt:lpstr>
      <vt:lpstr>ضمانات تحقيق الجودة الشاملة فى إدارة المنظمات الاجتماعية</vt:lpstr>
      <vt:lpstr>الشريحة 29</vt:lpstr>
      <vt:lpstr>الشريحة 30</vt:lpstr>
      <vt:lpstr>إدارة الأزمات</vt:lpstr>
      <vt:lpstr>تعرف الأزمة بأنها نقطة تحول وحالة متوترة  للانتقال. فهي خلل مفاجئ نتيجة لأوضاع غير مستقرة يحدث فيها انفصام يعلن الانتقال الحتمي من حالة لأخرى ، أو هي تهديد خطر أو غير متوقع لأهداف أو قيم أو معتقدات أو  ممتلكات الأفراد أو المنظمات أو الدول والتي تحد من عملية اتخاذ القرار.</vt:lpstr>
      <vt:lpstr>سمـــات الأزمـــة </vt:lpstr>
      <vt:lpstr>الشريحة 34</vt:lpstr>
      <vt:lpstr>أسباب الأزمات</vt:lpstr>
      <vt:lpstr>عوامل النجاح في إدارة الأزمة </vt:lpstr>
      <vt:lpstr>الشريحة 37</vt:lpstr>
      <vt:lpstr>الشريحة 38</vt:lpstr>
      <vt:lpstr>الشريحة 39</vt:lpstr>
      <vt:lpstr>الشريحة 40</vt:lpstr>
      <vt:lpstr>مفهوم إدارة الأزمات </vt:lpstr>
      <vt:lpstr>الخصائص الإدارية  للأزمة</vt:lpstr>
      <vt:lpstr>خطــوات التعامـــل مع الأزمـــة</vt:lpstr>
      <vt:lpstr>إدارة المشروعات الصغيرة</vt:lpstr>
      <vt:lpstr>مفهوم المشروعات الصغيرة</vt:lpstr>
      <vt:lpstr>خصائص المشروعات الصغيرة</vt:lpstr>
      <vt:lpstr>الشريحة 47</vt:lpstr>
      <vt:lpstr>مزايا المشروعات الصغيرة</vt:lpstr>
      <vt:lpstr>أهمية المشروعات الصغيرة</vt:lpstr>
      <vt:lpstr>أهم دوافع إنشاء المشروعات الصغيرة</vt:lpstr>
      <vt:lpstr>الجهات الداعمة للمشروعات الصغيرة</vt:lpstr>
      <vt:lpstr>الشريحة 52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عادل</dc:creator>
  <cp:lastModifiedBy>Yahya Ghazwani</cp:lastModifiedBy>
  <cp:revision>23</cp:revision>
  <dcterms:created xsi:type="dcterms:W3CDTF">2011-12-16T19:59:45Z</dcterms:created>
  <dcterms:modified xsi:type="dcterms:W3CDTF">2012-05-22T03:14:08Z</dcterms:modified>
</cp:coreProperties>
</file>