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58" r:id="rId3"/>
    <p:sldId id="257" r:id="rId4"/>
    <p:sldId id="261" r:id="rId5"/>
    <p:sldId id="262" r:id="rId6"/>
    <p:sldId id="256" r:id="rId7"/>
    <p:sldId id="267" r:id="rId8"/>
    <p:sldId id="268" r:id="rId9"/>
    <p:sldId id="263" r:id="rId10"/>
    <p:sldId id="264" r:id="rId11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80" d="100"/>
          <a:sy n="80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A02F4-9A71-4BEE-AD07-BF3287EB4AB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8F316-3205-466A-BCA5-34177E73B4B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F0850-824F-4E11-ADFC-31CD9A65ED8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529D3-1B86-4F98-A410-4E87AF6FD02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7866C-62B8-41D8-8155-C3997B92817B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C40A2-E39A-4440-94FA-832D35A6035D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78C2D-A1C2-4B60-8345-79EE62244C56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3F0F4-3C3A-485B-A549-47FF9E101A2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0B60D-75A5-4262-85CF-9087B1493A19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8E28F-AF1C-410C-A2B3-E2F0936633D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0358F-60B0-4EB2-B8E2-C409CF72751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ED28AD0C-5E34-4739-800A-6B1A667F008A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11188" y="1052513"/>
            <a:ext cx="7848600" cy="442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1- </a:t>
            </a:r>
            <a:r>
              <a:rPr lang="ar-SA" sz="3600" b="1">
                <a:solidFill>
                  <a:srgbClr val="FF3300"/>
                </a:solidFill>
                <a:cs typeface="Arabic Transparent" pitchFamily="2" charset="0"/>
              </a:rPr>
              <a:t>مراحل دراسة الإسناد</a:t>
            </a:r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:</a:t>
            </a:r>
          </a:p>
          <a:p>
            <a:r>
              <a:rPr lang="en-US" sz="3200" b="1">
                <a:cs typeface="Arabic Transparent" pitchFamily="2" charset="0"/>
              </a:rPr>
              <a:t/>
            </a:r>
            <a:br>
              <a:rPr lang="en-US" sz="3200" b="1">
                <a:cs typeface="Arabic Transparent" pitchFamily="2" charset="0"/>
              </a:rPr>
            </a:br>
            <a:r>
              <a:rPr lang="en-US" sz="3600" b="1">
                <a:cs typeface="Arabic Transparent" pitchFamily="2" charset="0"/>
              </a:rPr>
              <a:t>1- </a:t>
            </a:r>
            <a:r>
              <a:rPr lang="ar-SA" sz="3600" b="1">
                <a:cs typeface="Arabic Transparent" pitchFamily="2" charset="0"/>
              </a:rPr>
              <a:t>النظر في السند، والتمييز بين رفعه ووقفه وقطعه</a:t>
            </a:r>
            <a:r>
              <a:rPr lang="en-US" sz="3600" b="1">
                <a:cs typeface="Arabic Transparent" pitchFamily="2" charset="0"/>
              </a:rPr>
              <a:t>.</a:t>
            </a:r>
            <a:br>
              <a:rPr lang="en-US" sz="3600" b="1">
                <a:cs typeface="Arabic Transparent" pitchFamily="2" charset="0"/>
              </a:rPr>
            </a:br>
            <a:r>
              <a:rPr lang="en-US" sz="3600" b="1">
                <a:cs typeface="Arabic Transparent" pitchFamily="2" charset="0"/>
              </a:rPr>
              <a:t>2- </a:t>
            </a:r>
            <a:r>
              <a:rPr lang="ar-SA" sz="3600" b="1">
                <a:cs typeface="Arabic Transparent" pitchFamily="2" charset="0"/>
              </a:rPr>
              <a:t>تتبع طرق الحديث، وجمع رواياته</a:t>
            </a:r>
            <a:r>
              <a:rPr lang="en-US" sz="3600" b="1">
                <a:cs typeface="Arabic Transparent" pitchFamily="2" charset="0"/>
              </a:rPr>
              <a:t>.</a:t>
            </a:r>
            <a:br>
              <a:rPr lang="en-US" sz="3600" b="1">
                <a:cs typeface="Arabic Transparent" pitchFamily="2" charset="0"/>
              </a:rPr>
            </a:br>
            <a:r>
              <a:rPr lang="en-US" sz="3600" b="1">
                <a:cs typeface="Arabic Transparent" pitchFamily="2" charset="0"/>
              </a:rPr>
              <a:t>3-</a:t>
            </a:r>
            <a:r>
              <a:rPr lang="ar-SA" sz="3600" b="1">
                <a:cs typeface="Arabic Transparent" pitchFamily="2" charset="0"/>
              </a:rPr>
              <a:t>دراسة السند الأصلي للحديث</a:t>
            </a:r>
            <a:r>
              <a:rPr lang="en-US" sz="3600" b="1">
                <a:cs typeface="Arabic Transparent" pitchFamily="2" charset="0"/>
              </a:rPr>
              <a:t>.</a:t>
            </a:r>
            <a:br>
              <a:rPr lang="en-US" sz="3600" b="1">
                <a:cs typeface="Arabic Transparent" pitchFamily="2" charset="0"/>
              </a:rPr>
            </a:br>
            <a:r>
              <a:rPr lang="en-US" sz="3600" b="1">
                <a:cs typeface="Arabic Transparent" pitchFamily="2" charset="0"/>
              </a:rPr>
              <a:t>4-</a:t>
            </a:r>
            <a:r>
              <a:rPr lang="ar-SA" sz="3600" b="1">
                <a:cs typeface="Arabic Transparent" pitchFamily="2" charset="0"/>
              </a:rPr>
              <a:t>دراسة المتابعات والشواهد والاعتبارات</a:t>
            </a:r>
            <a:r>
              <a:rPr lang="en-US" sz="3600" b="1">
                <a:cs typeface="Arabic Transparent" pitchFamily="2" charset="0"/>
              </a:rPr>
              <a:t>.</a:t>
            </a:r>
            <a:br>
              <a:rPr lang="en-US" sz="3600" b="1">
                <a:cs typeface="Arabic Transparent" pitchFamily="2" charset="0"/>
              </a:rPr>
            </a:br>
            <a:r>
              <a:rPr lang="en-US" sz="3600" b="1">
                <a:cs typeface="Arabic Transparent" pitchFamily="2" charset="0"/>
              </a:rPr>
              <a:t>5-</a:t>
            </a:r>
            <a:r>
              <a:rPr lang="ar-SA" sz="3600" b="1">
                <a:cs typeface="Arabic Transparent" pitchFamily="2" charset="0"/>
              </a:rPr>
              <a:t>الحكم الكلي النهائي على إسناد الحديث</a:t>
            </a:r>
            <a:r>
              <a:rPr lang="en-US" sz="3600" b="1">
                <a:cs typeface="Arabic Transparent" pitchFamily="2" charset="0"/>
              </a:rPr>
              <a:t>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68313" y="2284413"/>
            <a:ext cx="80645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ar-SA" sz="3600" b="1">
                <a:solidFill>
                  <a:srgbClr val="FF3300"/>
                </a:solidFill>
                <a:cs typeface="Arabic Transparent" pitchFamily="2" charset="0"/>
              </a:rPr>
              <a:t>ولتحقيق هذه الشروط ودراستها دراسة وافية منصفة، لا بد من تتبع النهج التالي ودراسة خمسة شروط، وهي شروط الحديث الصحيح</a:t>
            </a:r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:</a:t>
            </a:r>
            <a:r>
              <a:rPr lang="en-US" sz="3600" b="1">
                <a:cs typeface="Arabic Transparent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95288" y="514350"/>
            <a:ext cx="8297862" cy="613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200" b="1">
                <a:solidFill>
                  <a:srgbClr val="FF3300"/>
                </a:solidFill>
                <a:cs typeface="Arabic Transparent" pitchFamily="2" charset="0"/>
              </a:rPr>
              <a:t>1- </a:t>
            </a:r>
            <a:r>
              <a:rPr lang="ar-SA" sz="3200" b="1">
                <a:solidFill>
                  <a:srgbClr val="FF3300"/>
                </a:solidFill>
                <a:cs typeface="Arabic Transparent" pitchFamily="2" charset="0"/>
              </a:rPr>
              <a:t>اتصال السند</a:t>
            </a:r>
            <a:r>
              <a:rPr lang="en-US" sz="3200" b="1">
                <a:solidFill>
                  <a:srgbClr val="FF3300"/>
                </a:solidFill>
                <a:cs typeface="Arabic Transparent" pitchFamily="2" charset="0"/>
              </a:rPr>
              <a:t>:</a:t>
            </a:r>
            <a:br>
              <a:rPr lang="en-US" sz="3200" b="1">
                <a:solidFill>
                  <a:srgbClr val="FF3300"/>
                </a:solidFill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ثبوت سماع كل راو من شيخه في الجملة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التثبت من سماع من وصف بالتدليس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التثبت من اسم الشيخ إن كان الراوي عنه من المدلسين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التثبت من سماع الراوي الأحاديث المرفوعة من شيخه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التثبت من أن الحديث من مسموعات الراوي من شيخه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التفريق بين ما رواه الراوي من كتاب وجادة، وبين ما رواه من كتاب شيخ قد ثبت له سماعه (أي سماع الكتاب</a:t>
            </a:r>
            <a:r>
              <a:rPr lang="en-US" sz="2800" b="1">
                <a:cs typeface="Arabic Transparent" pitchFamily="2" charset="0"/>
              </a:rPr>
              <a:t>(</a:t>
            </a:r>
            <a:r>
              <a:rPr lang="ar-SA" sz="2800" b="1">
                <a:cs typeface="Arabic Transparent" pitchFamily="2" charset="0"/>
              </a:rPr>
              <a:t>.</a:t>
            </a:r>
            <a:r>
              <a:rPr lang="en-US" sz="2800" b="1">
                <a:cs typeface="Arabic Transparent" pitchFamily="2" charset="0"/>
              </a:rPr>
              <a:t/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دراسة سماع من تكلم في سماعه من شيخ معين على التمريض لا الجزم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التثبت من تدليس من وصف بالتدليس، وهل صرح بالسماع؟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ترك التحقق من سماع المدلس إذا كان الراوي عنه هو شعبة بن الحجاج</a:t>
            </a:r>
            <a:r>
              <a:rPr lang="en-US" sz="2800" b="1">
                <a:cs typeface="Arabic Transparent" pitchFamily="2" charset="0"/>
              </a:rPr>
              <a:t>.</a:t>
            </a:r>
            <a:br>
              <a:rPr lang="en-US" sz="2800" b="1">
                <a:cs typeface="Arabic Transparent" pitchFamily="2" charset="0"/>
              </a:rPr>
            </a:br>
            <a:r>
              <a:rPr lang="en-US" sz="2800" b="1">
                <a:cs typeface="Arabic Transparent" pitchFamily="2" charset="0"/>
              </a:rPr>
              <a:t>- </a:t>
            </a:r>
            <a:r>
              <a:rPr lang="ar-SA" sz="2800" b="1">
                <a:cs typeface="Arabic Transparent" pitchFamily="2" charset="0"/>
              </a:rPr>
              <a:t>النظر في علو الحديث ونزوله</a:t>
            </a:r>
            <a:r>
              <a:rPr lang="en-US" sz="2800" b="1">
                <a:cs typeface="Arabic Transparent" pitchFamily="2" charset="0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39750" y="1579563"/>
            <a:ext cx="80295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2- </a:t>
            </a:r>
            <a:r>
              <a:rPr lang="ar-SA" sz="3600" b="1">
                <a:solidFill>
                  <a:srgbClr val="FF3300"/>
                </a:solidFill>
                <a:cs typeface="Arabic Transparent" pitchFamily="2" charset="0"/>
              </a:rPr>
              <a:t>عدالة الرواة</a:t>
            </a:r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:</a:t>
            </a:r>
            <a:r>
              <a:rPr lang="en-US" sz="3200">
                <a:cs typeface="Arabic Transparent" pitchFamily="2" charset="0"/>
              </a:rPr>
              <a:t/>
            </a:r>
            <a:br>
              <a:rPr lang="en-US" sz="3200">
                <a:cs typeface="Arabic Transparent" pitchFamily="2" charset="0"/>
              </a:rPr>
            </a:br>
            <a:r>
              <a:rPr lang="en-US" sz="3200" b="1">
                <a:cs typeface="Arabic Transparent" pitchFamily="2" charset="0"/>
              </a:rPr>
              <a:t>- </a:t>
            </a:r>
            <a:r>
              <a:rPr lang="ar-SA" sz="3600" b="1">
                <a:cs typeface="Arabic Transparent" pitchFamily="2" charset="0"/>
              </a:rPr>
              <a:t>التثبت من انتفاء الجهالة عن الراوي وذلك بتنصيص معدلين على الراوي </a:t>
            </a:r>
            <a:r>
              <a:rPr lang="en-US" sz="3600" b="1">
                <a:cs typeface="Arabic Transparent" pitchFamily="2" charset="0"/>
              </a:rPr>
              <a:t>.</a:t>
            </a:r>
            <a:br>
              <a:rPr lang="en-US" sz="3600" b="1">
                <a:cs typeface="Arabic Transparent" pitchFamily="2" charset="0"/>
              </a:rPr>
            </a:br>
            <a:r>
              <a:rPr lang="en-US" sz="3600" b="1">
                <a:cs typeface="Arabic Transparent" pitchFamily="2" charset="0"/>
              </a:rPr>
              <a:t> - </a:t>
            </a:r>
            <a:r>
              <a:rPr lang="ar-SA" sz="3600" b="1">
                <a:cs typeface="Arabic Transparent" pitchFamily="2" charset="0"/>
              </a:rPr>
              <a:t>التثبت من انتفاء الإبهام في السند</a:t>
            </a:r>
            <a:r>
              <a:rPr lang="en-US" sz="3600" b="1">
                <a:cs typeface="Arabic Transparent" pitchFamily="2" charset="0"/>
              </a:rPr>
              <a:t>.</a:t>
            </a:r>
            <a:br>
              <a:rPr lang="en-US" sz="3600" b="1">
                <a:cs typeface="Arabic Transparent" pitchFamily="2" charset="0"/>
              </a:rPr>
            </a:br>
            <a:r>
              <a:rPr lang="en-US" sz="3600" b="1">
                <a:cs typeface="Arabic Transparent" pitchFamily="2" charset="0"/>
              </a:rPr>
              <a:t>- </a:t>
            </a:r>
            <a:r>
              <a:rPr lang="ar-SA" sz="3600" b="1">
                <a:cs typeface="Arabic Transparent" pitchFamily="2" charset="0"/>
              </a:rPr>
              <a:t>التثبت من انتفاء الطعن في رواة السند، كـ( الكذب، الوضع، البدعة،</a:t>
            </a:r>
            <a:r>
              <a:rPr lang="en-US" sz="3600" b="1">
                <a:cs typeface="Arabic Transparent" pitchFamily="2" charset="0"/>
              </a:rPr>
              <a:t>(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68313" y="696913"/>
            <a:ext cx="8086725" cy="526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800" b="1">
                <a:solidFill>
                  <a:srgbClr val="FF3300"/>
                </a:solidFill>
                <a:cs typeface="Arabic Transparent" pitchFamily="2" charset="0"/>
              </a:rPr>
              <a:t>3- </a:t>
            </a:r>
            <a:r>
              <a:rPr lang="ar-SA" sz="2800" b="1">
                <a:solidFill>
                  <a:srgbClr val="FF3300"/>
                </a:solidFill>
                <a:cs typeface="Arabic Transparent" pitchFamily="2" charset="0"/>
              </a:rPr>
              <a:t>ضبط الرواة</a:t>
            </a:r>
            <a:r>
              <a:rPr lang="en-US" sz="2800" b="1">
                <a:solidFill>
                  <a:srgbClr val="FF3300"/>
                </a:solidFill>
                <a:cs typeface="Arabic Transparent" pitchFamily="2" charset="0"/>
              </a:rPr>
              <a:t>:</a:t>
            </a:r>
            <a:r>
              <a:rPr lang="en-US" sz="2400" b="1">
                <a:cs typeface="Arabic Transparent" pitchFamily="2" charset="0"/>
              </a:rPr>
              <a:t/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التثبت من موافقة الراوي للثقات</a:t>
            </a:r>
            <a:r>
              <a:rPr lang="en-US" sz="2400" b="1">
                <a:cs typeface="Arabic Transparent" pitchFamily="2" charset="0"/>
              </a:rPr>
              <a:t>.</a:t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النظر في حال الراوي هل اختلط أم لا</a:t>
            </a:r>
            <a:r>
              <a:rPr lang="en-US" sz="2400" b="1">
                <a:cs typeface="Arabic Transparent" pitchFamily="2" charset="0"/>
              </a:rPr>
              <a:t>.</a:t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النظر في المختلط هل هو ثقة أم لا</a:t>
            </a:r>
            <a:r>
              <a:rPr lang="en-US" sz="2400" b="1">
                <a:cs typeface="Arabic Transparent" pitchFamily="2" charset="0"/>
              </a:rPr>
              <a:t>.</a:t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إذا كلن الراوي ممن وصف بالاختلاط، لزم النظر هل حدث بشيء بعد اختلاطه أم لا</a:t>
            </a:r>
            <a:r>
              <a:rPr lang="en-US" sz="2400" b="1">
                <a:cs typeface="Arabic Transparent" pitchFamily="2" charset="0"/>
              </a:rPr>
              <a:t>.</a:t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إن كان حدث بعد اختلاطه، لزم الباحث أن ينظر الراوي عنه، هل هو ممن سمع منه قبل الاختلاط أم بعده، أم سمع منه في الحالتين معا</a:t>
            </a:r>
            <a:r>
              <a:rPr lang="en-US" sz="2400" b="1">
                <a:cs typeface="Arabic Transparent" pitchFamily="2" charset="0"/>
              </a:rPr>
              <a:t>.</a:t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إذا كان الراوي عنه ممن سمع منه بعد الاختلاط، لزم النظر هل تابع المختلط أحد من الثقات أم لا</a:t>
            </a:r>
            <a:r>
              <a:rPr lang="en-US" sz="2400" b="1">
                <a:cs typeface="Arabic Transparent" pitchFamily="2" charset="0"/>
              </a:rPr>
              <a:t>.</a:t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إذا كان الراوي ممن سمع منه في الحالتين معا، لزم البحث عن قرينة فاصلة، وإلا نظر في المتابعات والشواهد</a:t>
            </a:r>
            <a:r>
              <a:rPr lang="en-US" sz="2400" b="1">
                <a:cs typeface="Arabic Transparent" pitchFamily="2" charset="0"/>
              </a:rPr>
              <a:t>.</a:t>
            </a:r>
            <a:br>
              <a:rPr lang="en-US" sz="2400" b="1">
                <a:cs typeface="Arabic Transparent" pitchFamily="2" charset="0"/>
              </a:rPr>
            </a:br>
            <a:r>
              <a:rPr lang="en-US" sz="2400" b="1">
                <a:cs typeface="Arabic Transparent" pitchFamily="2" charset="0"/>
              </a:rPr>
              <a:t>- </a:t>
            </a:r>
            <a:r>
              <a:rPr lang="ar-SA" sz="2400" b="1">
                <a:cs typeface="Arabic Transparent" pitchFamily="2" charset="0"/>
              </a:rPr>
              <a:t>إذا كان الراوي المختلط ضعيفا، فلا حاجة للبحث في حاله، وإنما ينظر في المتابعات والشواهد فقط</a:t>
            </a:r>
            <a:r>
              <a:rPr lang="en-US" sz="2400" b="1">
                <a:cs typeface="Arabic Transparent" pitchFamily="2" charset="0"/>
              </a:rPr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1691481" y="-315118"/>
            <a:ext cx="5903913" cy="763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 l="8205" t="3946" r="8720"/>
          <a:stretch>
            <a:fillRect/>
          </a:stretch>
        </p:blipFill>
        <p:spPr bwMode="auto">
          <a:xfrm rot="5400000">
            <a:off x="1584325" y="-566737"/>
            <a:ext cx="5832475" cy="806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468313" y="1052513"/>
            <a:ext cx="8169275" cy="45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4- </a:t>
            </a:r>
            <a:r>
              <a:rPr lang="ar-SA" sz="3600" b="1">
                <a:solidFill>
                  <a:srgbClr val="FF3300"/>
                </a:solidFill>
                <a:cs typeface="Arabic Transparent" pitchFamily="2" charset="0"/>
              </a:rPr>
              <a:t>انتفاء الشذوذ أو النكارة</a:t>
            </a:r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:</a:t>
            </a:r>
            <a:br>
              <a:rPr lang="en-US" sz="3600" b="1">
                <a:solidFill>
                  <a:srgbClr val="FF3300"/>
                </a:solidFill>
                <a:cs typeface="Arabic Transparent" pitchFamily="2" charset="0"/>
              </a:rPr>
            </a:br>
            <a:r>
              <a:rPr lang="en-US" sz="3200" b="1">
                <a:cs typeface="Arabic Transparent" pitchFamily="2" charset="0"/>
              </a:rPr>
              <a:t>- </a:t>
            </a:r>
            <a:r>
              <a:rPr lang="ar-SA" sz="3200" b="1">
                <a:cs typeface="Arabic Transparent" pitchFamily="2" charset="0"/>
              </a:rPr>
              <a:t>التحقق من أن كل راو من رواة السند لم يغلط في رواية هذا الحديث</a:t>
            </a:r>
            <a:r>
              <a:rPr lang="en-US" sz="3200" b="1">
                <a:cs typeface="Arabic Transparent" pitchFamily="2" charset="0"/>
              </a:rPr>
              <a:t>.</a:t>
            </a:r>
            <a:br>
              <a:rPr lang="en-US" sz="3200" b="1">
                <a:cs typeface="Arabic Transparent" pitchFamily="2" charset="0"/>
              </a:rPr>
            </a:br>
            <a:r>
              <a:rPr lang="en-US" sz="3200" b="1">
                <a:cs typeface="Arabic Transparent" pitchFamily="2" charset="0"/>
              </a:rPr>
              <a:t>- </a:t>
            </a:r>
            <a:r>
              <a:rPr lang="ar-SA" sz="3200" b="1">
                <a:cs typeface="Arabic Transparent" pitchFamily="2" charset="0"/>
              </a:rPr>
              <a:t>التحقق من موافقة الراوي لغيره من الثقات</a:t>
            </a:r>
            <a:r>
              <a:rPr lang="en-US" sz="3200" b="1">
                <a:cs typeface="Arabic Transparent" pitchFamily="2" charset="0"/>
              </a:rPr>
              <a:t>.</a:t>
            </a:r>
            <a:br>
              <a:rPr lang="en-US" sz="3200" b="1">
                <a:cs typeface="Arabic Transparent" pitchFamily="2" charset="0"/>
              </a:rPr>
            </a:br>
            <a:r>
              <a:rPr lang="en-US" sz="3200" b="1">
                <a:cs typeface="Arabic Transparent" pitchFamily="2" charset="0"/>
              </a:rPr>
              <a:t>- </a:t>
            </a:r>
            <a:r>
              <a:rPr lang="ar-SA" sz="3200" b="1">
                <a:cs typeface="Arabic Transparent" pitchFamily="2" charset="0"/>
              </a:rPr>
              <a:t>إذا اختلفت الروايات رجح فيما بينهما بإحدى أوجه الترجيح، كـ( الحفظ، التثبت، طول الملازمة، العدد والكثرة، المتابعات والشواهد،</a:t>
            </a:r>
            <a:r>
              <a:rPr lang="en-US" sz="3200" b="1">
                <a:cs typeface="Arabic Transparent" pitchFamily="2" charset="0"/>
              </a:rPr>
              <a:t>...).</a:t>
            </a:r>
            <a:br>
              <a:rPr lang="en-US" sz="3200" b="1">
                <a:cs typeface="Arabic Transparent" pitchFamily="2" charset="0"/>
              </a:rPr>
            </a:br>
            <a:r>
              <a:rPr lang="en-US" sz="3200" b="1">
                <a:cs typeface="Arabic Transparent" pitchFamily="2" charset="0"/>
              </a:rPr>
              <a:t>- </a:t>
            </a:r>
            <a:r>
              <a:rPr lang="ar-SA" sz="3200" b="1">
                <a:cs typeface="Arabic Transparent" pitchFamily="2" charset="0"/>
              </a:rPr>
              <a:t>التحقق من أن الراوية التي انفرد بها راو معين، غير مستنكرة عليه</a:t>
            </a:r>
            <a:r>
              <a:rPr lang="en-US" sz="3200" b="1">
                <a:cs typeface="Arabic Transparent" pitchFamily="2" charset="0"/>
              </a:rPr>
              <a:t>.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برد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331913" y="1766888"/>
            <a:ext cx="70866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5- </a:t>
            </a:r>
            <a:r>
              <a:rPr lang="ar-SA" sz="3600" b="1">
                <a:solidFill>
                  <a:srgbClr val="FF3300"/>
                </a:solidFill>
                <a:cs typeface="Arabic Transparent" pitchFamily="2" charset="0"/>
              </a:rPr>
              <a:t>العلة</a:t>
            </a:r>
            <a:r>
              <a:rPr lang="en-US" sz="3600" b="1">
                <a:solidFill>
                  <a:srgbClr val="FF3300"/>
                </a:solidFill>
                <a:cs typeface="Arabic Transparent" pitchFamily="2" charset="0"/>
              </a:rPr>
              <a:t>:</a:t>
            </a:r>
            <a:r>
              <a:rPr lang="en-US" sz="3600" b="1">
                <a:cs typeface="Arabic Transparent" pitchFamily="2" charset="0"/>
              </a:rPr>
              <a:t/>
            </a:r>
            <a:br>
              <a:rPr lang="en-US" sz="3600" b="1">
                <a:cs typeface="Arabic Transparent" pitchFamily="2" charset="0"/>
              </a:rPr>
            </a:br>
            <a:r>
              <a:rPr lang="ar-SA" sz="3600" b="1">
                <a:cs typeface="Arabic Transparent" pitchFamily="2" charset="0"/>
              </a:rPr>
              <a:t>وهو شرط جامع لما سبق، فإن درست ما سبق ذكره، عرفت العلل الظاهرة والخفية، القادحة وغير القادحة</a:t>
            </a:r>
            <a:r>
              <a:rPr lang="en-US" sz="3600" b="1">
                <a:cs typeface="Arabic Transparent" pitchFamily="2" charset="0"/>
              </a:rPr>
              <a:t>.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49</Words>
  <Application>Microsoft Office PowerPoint</Application>
  <PresentationFormat>عرض على الشاشة (3:4)‏</PresentationFormat>
  <Paragraphs>8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Arabic Transparent</vt:lpstr>
      <vt:lpstr>تصميم افتراضي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Company>dammam-18Sep2011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keyboard</dc:creator>
  <cp:lastModifiedBy>keyboard2</cp:lastModifiedBy>
  <cp:revision>3</cp:revision>
  <dcterms:created xsi:type="dcterms:W3CDTF">2012-02-19T06:03:15Z</dcterms:created>
  <dcterms:modified xsi:type="dcterms:W3CDTF">2012-05-24T14:59:01Z</dcterms:modified>
</cp:coreProperties>
</file>