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0" r:id="rId2"/>
    <p:sldId id="258" r:id="rId3"/>
    <p:sldId id="256" r:id="rId4"/>
    <p:sldId id="257" r:id="rId5"/>
    <p:sldId id="259" r:id="rId6"/>
    <p:sldId id="261" r:id="rId7"/>
    <p:sldId id="262" r:id="rId8"/>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abic Transparent" pitchFamily="2" charset="0"/>
      </a:defRPr>
    </a:lvl1pPr>
    <a:lvl2pPr marL="457200" algn="r" rtl="1" fontAlgn="base">
      <a:spcBef>
        <a:spcPct val="0"/>
      </a:spcBef>
      <a:spcAft>
        <a:spcPct val="0"/>
      </a:spcAft>
      <a:defRPr kern="1200">
        <a:solidFill>
          <a:schemeClr val="tx1"/>
        </a:solidFill>
        <a:latin typeface="Arial" pitchFamily="34" charset="0"/>
        <a:ea typeface="+mn-ea"/>
        <a:cs typeface="Arabic Transparent" pitchFamily="2" charset="0"/>
      </a:defRPr>
    </a:lvl2pPr>
    <a:lvl3pPr marL="914400" algn="r" rtl="1" fontAlgn="base">
      <a:spcBef>
        <a:spcPct val="0"/>
      </a:spcBef>
      <a:spcAft>
        <a:spcPct val="0"/>
      </a:spcAft>
      <a:defRPr kern="1200">
        <a:solidFill>
          <a:schemeClr val="tx1"/>
        </a:solidFill>
        <a:latin typeface="Arial" pitchFamily="34" charset="0"/>
        <a:ea typeface="+mn-ea"/>
        <a:cs typeface="Arabic Transparent" pitchFamily="2" charset="0"/>
      </a:defRPr>
    </a:lvl3pPr>
    <a:lvl4pPr marL="1371600" algn="r" rtl="1" fontAlgn="base">
      <a:spcBef>
        <a:spcPct val="0"/>
      </a:spcBef>
      <a:spcAft>
        <a:spcPct val="0"/>
      </a:spcAft>
      <a:defRPr kern="1200">
        <a:solidFill>
          <a:schemeClr val="tx1"/>
        </a:solidFill>
        <a:latin typeface="Arial" pitchFamily="34" charset="0"/>
        <a:ea typeface="+mn-ea"/>
        <a:cs typeface="Arabic Transparent" pitchFamily="2" charset="0"/>
      </a:defRPr>
    </a:lvl4pPr>
    <a:lvl5pPr marL="1828800" algn="r" rtl="1" fontAlgn="base">
      <a:spcBef>
        <a:spcPct val="0"/>
      </a:spcBef>
      <a:spcAft>
        <a:spcPct val="0"/>
      </a:spcAft>
      <a:defRPr kern="1200">
        <a:solidFill>
          <a:schemeClr val="tx1"/>
        </a:solidFill>
        <a:latin typeface="Arial" pitchFamily="34" charset="0"/>
        <a:ea typeface="+mn-ea"/>
        <a:cs typeface="Arabic Transparent" pitchFamily="2" charset="0"/>
      </a:defRPr>
    </a:lvl5pPr>
    <a:lvl6pPr marL="2286000" algn="r" defTabSz="914400" rtl="1" eaLnBrk="1" latinLnBrk="0" hangingPunct="1">
      <a:defRPr kern="1200">
        <a:solidFill>
          <a:schemeClr val="tx1"/>
        </a:solidFill>
        <a:latin typeface="Arial" pitchFamily="34" charset="0"/>
        <a:ea typeface="+mn-ea"/>
        <a:cs typeface="Arabic Transparent" pitchFamily="2" charset="0"/>
      </a:defRPr>
    </a:lvl6pPr>
    <a:lvl7pPr marL="2743200" algn="r" defTabSz="914400" rtl="1" eaLnBrk="1" latinLnBrk="0" hangingPunct="1">
      <a:defRPr kern="1200">
        <a:solidFill>
          <a:schemeClr val="tx1"/>
        </a:solidFill>
        <a:latin typeface="Arial" pitchFamily="34" charset="0"/>
        <a:ea typeface="+mn-ea"/>
        <a:cs typeface="Arabic Transparent" pitchFamily="2" charset="0"/>
      </a:defRPr>
    </a:lvl7pPr>
    <a:lvl8pPr marL="3200400" algn="r" defTabSz="914400" rtl="1" eaLnBrk="1" latinLnBrk="0" hangingPunct="1">
      <a:defRPr kern="1200">
        <a:solidFill>
          <a:schemeClr val="tx1"/>
        </a:solidFill>
        <a:latin typeface="Arial" pitchFamily="34" charset="0"/>
        <a:ea typeface="+mn-ea"/>
        <a:cs typeface="Arabic Transparent" pitchFamily="2" charset="0"/>
      </a:defRPr>
    </a:lvl8pPr>
    <a:lvl9pPr marL="3657600" algn="r" defTabSz="914400" rtl="1" eaLnBrk="1" latinLnBrk="0" hangingPunct="1">
      <a:defRPr kern="1200">
        <a:solidFill>
          <a:schemeClr val="tx1"/>
        </a:solidFill>
        <a:latin typeface="Arial" pitchFamily="34" charset="0"/>
        <a:ea typeface="+mn-ea"/>
        <a:cs typeface="Arabic Transparent" pitchFamily="2"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50" d="100"/>
          <a:sy n="50" d="100"/>
        </p:scale>
        <p:origin x="-2058" y="-7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7EAF8C-41F6-4776-9385-B56F3E031E89}"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907EDE-5F25-428C-BBBF-4F8033D5C3F3}"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09B8A4-5643-424A-95F9-DC0EDEC45970}"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3BCEF1-ABB6-4D36-8E52-AFCFF6A055F4}"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264CFE-D43B-4885-9157-275312B3C8EA}"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C40E166-CBFA-49C6-B34B-505F9E5ACA6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6EFED55-6D5D-4B1C-BA8B-F8ECB64A1C9D}"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C75DEB-D76E-4022-AB14-C3D761A3CC61}"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370A27C-672D-40F4-A6E5-2C90F1F30913}"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0E9A84-7C08-4174-9071-0F5C71260F19}"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5490C8-EC35-4D42-94EA-1EABB17716A6}"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cs typeface="+mn-cs"/>
              </a:defRPr>
            </a:lvl1pPr>
          </a:lstStyle>
          <a:p>
            <a:pPr>
              <a:defRPr/>
            </a:pPr>
            <a:fld id="{D1407FCD-52B7-43DC-BEB2-AE3954D9FB7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6.htm" TargetMode="External"/><Relationship Id="rId13"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1.htm" TargetMode="External"/><Relationship Id="rId18"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6.htm" TargetMode="External"/><Relationship Id="rId3"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1.htm" TargetMode="External"/><Relationship Id="rId7"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5.htm" TargetMode="External"/><Relationship Id="rId12"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0.htm" TargetMode="External"/><Relationship Id="rId17"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5.htm" TargetMode="External"/><Relationship Id="rId2" Type="http://schemas.openxmlformats.org/officeDocument/2006/relationships/image" Target="../media/image1.png"/><Relationship Id="rId16"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4.htm" TargetMode="External"/><Relationship Id="rId20"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8.htm" TargetMode="External"/><Relationship Id="rId1" Type="http://schemas.openxmlformats.org/officeDocument/2006/relationships/slideLayout" Target="../slideLayouts/slideLayout2.xml"/><Relationship Id="rId6"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4.htm" TargetMode="External"/><Relationship Id="rId11"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9.htm" TargetMode="External"/><Relationship Id="rId5"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3.htm" TargetMode="External"/><Relationship Id="rId15"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3.htm" TargetMode="External"/><Relationship Id="rId10"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8.htm" TargetMode="External"/><Relationship Id="rId19"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7.htm" TargetMode="External"/><Relationship Id="rId4"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2.htm" TargetMode="External"/><Relationship Id="rId9"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07.htm" TargetMode="External"/><Relationship Id="rId14"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2.htm"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24.htm" TargetMode="External"/><Relationship Id="rId3"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19.htm" TargetMode="External"/><Relationship Id="rId7"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23.ht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22.htm" TargetMode="External"/><Relationship Id="rId5"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21.htm" TargetMode="External"/><Relationship Id="rId4" Type="http://schemas.openxmlformats.org/officeDocument/2006/relationships/hyperlink" Target="mk:@MSITStore:C:\DOCUME~1\user\LOCALS~1\Temp\&#1575;&#1604;&#1583;&#1604;&#1610;&#1604;%20&#1575;&#1604;&#1605;&#1572;&#1602;&#1578;%204%20&#1604;&#1600;%20&#1603;&#1578;&#1575;&#1576;%20&#1575;&#1604;&#1580;&#1585;&#1581;%20&#1608;&#1575;&#1604;&#1578;&#1593;&#1583;&#1610;&#1604;%20&#1604;&#1575;&#1576;&#1606;%20&#1571;&#1576;&#1610;%20&#1581;&#1575;&#1578;&#1605;%20&#1575;&#1604;&#1585;&#1575;&#1586;&#1610;.zip\ebook_c_0007.chm::/paper0020.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051" name="Text Box 4"/>
          <p:cNvSpPr txBox="1">
            <a:spLocks noChangeArrowheads="1"/>
          </p:cNvSpPr>
          <p:nvPr/>
        </p:nvSpPr>
        <p:spPr bwMode="auto">
          <a:xfrm>
            <a:off x="2843213" y="2708275"/>
            <a:ext cx="3959225" cy="396875"/>
          </a:xfrm>
          <a:prstGeom prst="rect">
            <a:avLst/>
          </a:prstGeom>
          <a:noFill/>
          <a:ln w="9525">
            <a:noFill/>
            <a:miter lim="800000"/>
            <a:headEnd/>
            <a:tailEnd/>
          </a:ln>
        </p:spPr>
        <p:txBody>
          <a:bodyPr>
            <a:spAutoFit/>
          </a:bodyPr>
          <a:lstStyle/>
          <a:p>
            <a:pPr algn="ctr">
              <a:spcBef>
                <a:spcPct val="50000"/>
              </a:spcBef>
            </a:pPr>
            <a:r>
              <a:rPr lang="ar-SA" sz="2000">
                <a:cs typeface="AdvertisingBold" pitchFamily="2" charset="-78"/>
              </a:rPr>
              <a:t>التعريف بكتب رواة الحديث عامة</a:t>
            </a:r>
            <a:endParaRPr lang="en-US" sz="2000">
              <a:cs typeface="AdvertisingBold"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5" name="Text Box 4"/>
          <p:cNvSpPr txBox="1">
            <a:spLocks noChangeArrowheads="1"/>
          </p:cNvSpPr>
          <p:nvPr/>
        </p:nvSpPr>
        <p:spPr bwMode="auto">
          <a:xfrm>
            <a:off x="1979613" y="620713"/>
            <a:ext cx="5256212" cy="396875"/>
          </a:xfrm>
          <a:prstGeom prst="rect">
            <a:avLst/>
          </a:prstGeom>
          <a:noFill/>
          <a:ln w="9525">
            <a:noFill/>
            <a:miter lim="800000"/>
            <a:headEnd/>
            <a:tailEnd/>
          </a:ln>
        </p:spPr>
        <p:txBody>
          <a:bodyPr>
            <a:spAutoFit/>
          </a:bodyPr>
          <a:lstStyle/>
          <a:p>
            <a:pPr algn="ctr">
              <a:spcBef>
                <a:spcPct val="50000"/>
              </a:spcBef>
            </a:pPr>
            <a:r>
              <a:rPr lang="ar-SA" sz="2000">
                <a:cs typeface="AdvertisingBold" pitchFamily="2" charset="-78"/>
              </a:rPr>
              <a:t>التعريف بكتاب ( التاريخ الكبير ) للامام البخاري</a:t>
            </a:r>
            <a:endParaRPr lang="en-US" sz="2000">
              <a:cs typeface="AdvertisingBold" pitchFamily="2" charset="-78"/>
            </a:endParaRPr>
          </a:p>
        </p:txBody>
      </p:sp>
      <p:sp>
        <p:nvSpPr>
          <p:cNvPr id="3076" name="Text Box 5"/>
          <p:cNvSpPr txBox="1">
            <a:spLocks noChangeArrowheads="1"/>
          </p:cNvSpPr>
          <p:nvPr/>
        </p:nvSpPr>
        <p:spPr bwMode="auto">
          <a:xfrm>
            <a:off x="128588" y="1700213"/>
            <a:ext cx="8435975" cy="4359275"/>
          </a:xfrm>
          <a:prstGeom prst="rect">
            <a:avLst/>
          </a:prstGeom>
          <a:noFill/>
          <a:ln w="9525">
            <a:noFill/>
            <a:miter lim="800000"/>
            <a:headEnd/>
            <a:tailEnd/>
          </a:ln>
        </p:spPr>
        <p:txBody>
          <a:bodyPr wrap="none">
            <a:spAutoFit/>
          </a:bodyPr>
          <a:lstStyle/>
          <a:p>
            <a:r>
              <a:rPr lang="ar-SA" sz="2000">
                <a:cs typeface="AdvertisingBold" pitchFamily="2" charset="-78"/>
              </a:rPr>
              <a:t>1- من أهم الكتب التي اهتمت بالترجمة لرواة الأخبار دون التقيد برجال</a:t>
            </a:r>
          </a:p>
          <a:p>
            <a:r>
              <a:rPr lang="ar-SA" sz="2000">
                <a:cs typeface="AdvertisingBold" pitchFamily="2" charset="-78"/>
              </a:rPr>
              <a:t> كتاب أوبلد معين </a:t>
            </a:r>
          </a:p>
          <a:p>
            <a:r>
              <a:rPr lang="ar-SA" sz="2000">
                <a:cs typeface="AdvertisingBold" pitchFamily="2" charset="-78"/>
              </a:rPr>
              <a:t>وإنما هو من كتب التواريخ العامة في ذكر عموم الرواة.</a:t>
            </a:r>
          </a:p>
          <a:p>
            <a:r>
              <a:rPr lang="ar-SA" sz="2000">
                <a:cs typeface="AdvertisingBold" pitchFamily="2" charset="-78"/>
              </a:rPr>
              <a:t>2- اهتم البخاري في هذا الكتاب بذكر السماعات وإثبات الاتصال </a:t>
            </a:r>
          </a:p>
          <a:p>
            <a:r>
              <a:rPr lang="ar-SA" sz="2000">
                <a:cs typeface="AdvertisingBold" pitchFamily="2" charset="-78"/>
              </a:rPr>
              <a:t>من عدمه، تعويلا على </a:t>
            </a:r>
          </a:p>
          <a:p>
            <a:r>
              <a:rPr lang="ar-SA" sz="2000">
                <a:cs typeface="AdvertisingBold" pitchFamily="2" charset="-78"/>
              </a:rPr>
              <a:t>ما ورد بالأسانيد الصحيحة.</a:t>
            </a:r>
          </a:p>
          <a:p>
            <a:r>
              <a:rPr lang="ar-SA" sz="2000">
                <a:cs typeface="AdvertisingBold" pitchFamily="2" charset="-78"/>
              </a:rPr>
              <a:t>3- اشتمل على 12315ترجمة</a:t>
            </a:r>
            <a:r>
              <a:rPr lang="ar-SA"/>
              <a:t> </a:t>
            </a:r>
          </a:p>
          <a:p>
            <a:r>
              <a:rPr lang="ar-SA" sz="2000">
                <a:cs typeface="AdvertisingBold" pitchFamily="2" charset="-78"/>
              </a:rPr>
              <a:t>4- صَنَّفَ البخاري هذا الكتاب بهذه الطريقة في سنٍّ مبكرة، فكان له يومئذ من </a:t>
            </a:r>
          </a:p>
          <a:p>
            <a:r>
              <a:rPr lang="ar-SA" sz="2000">
                <a:cs typeface="AdvertisingBold" pitchFamily="2" charset="-78"/>
              </a:rPr>
              <a:t>العمر ثمانية عشر عامًا، يكتب </a:t>
            </a:r>
          </a:p>
          <a:p>
            <a:r>
              <a:rPr lang="ar-SA" sz="2000">
                <a:cs typeface="AdvertisingBold" pitchFamily="2" charset="-78"/>
              </a:rPr>
              <a:t>على ضوء القمر عند قبر النبي صلى الله عليه وسلم اثني عشر ألف ترجمة،</a:t>
            </a:r>
          </a:p>
          <a:p>
            <a:r>
              <a:rPr lang="ar-SA" sz="2000">
                <a:cs typeface="AdvertisingBold" pitchFamily="2" charset="-78"/>
              </a:rPr>
              <a:t> ولا يوجد راوٍ من رواة </a:t>
            </a:r>
          </a:p>
          <a:p>
            <a:r>
              <a:rPr lang="ar-SA" sz="2000">
                <a:cs typeface="AdvertisingBold" pitchFamily="2" charset="-78"/>
              </a:rPr>
              <a:t>كتاب "التاريخ الكبير" إلا وله قصة عند البخاري، فقد قال رحمه الله: " </a:t>
            </a:r>
          </a:p>
          <a:p>
            <a:r>
              <a:rPr lang="ar-SA" sz="2000">
                <a:cs typeface="AdvertisingBold" pitchFamily="2" charset="-78"/>
              </a:rPr>
              <a:t>قَلَّ اسمٌ في التاريخ إلا وعندي </a:t>
            </a:r>
          </a:p>
          <a:p>
            <a:r>
              <a:rPr lang="ar-SA" sz="2000">
                <a:cs typeface="AdvertisingBold" pitchFamily="2" charset="-78"/>
              </a:rPr>
              <a:t>قصته، إلا أنني كرهت أن يطول الكتاب". "هدي الساري" (ص502).</a:t>
            </a:r>
            <a:r>
              <a:rPr lang="ar-SA"/>
              <a:t>  </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099" name="Text Box 4"/>
          <p:cNvSpPr txBox="1">
            <a:spLocks noChangeArrowheads="1"/>
          </p:cNvSpPr>
          <p:nvPr/>
        </p:nvSpPr>
        <p:spPr bwMode="auto">
          <a:xfrm>
            <a:off x="684213" y="1052513"/>
            <a:ext cx="7921625" cy="6402387"/>
          </a:xfrm>
          <a:prstGeom prst="rect">
            <a:avLst/>
          </a:prstGeom>
          <a:noFill/>
          <a:ln w="9525">
            <a:noFill/>
            <a:miter lim="800000"/>
            <a:headEnd/>
            <a:tailEnd/>
          </a:ln>
        </p:spPr>
        <p:txBody>
          <a:bodyPr>
            <a:spAutoFit/>
          </a:bodyPr>
          <a:lstStyle/>
          <a:p>
            <a:r>
              <a:rPr lang="ar-SA" sz="2000">
                <a:cs typeface="AdvertisingBold" pitchFamily="2" charset="-78"/>
              </a:rPr>
              <a:t>1- ذكر الرواة حسب حروف المعجم مع تقديم المحمدين تشريفا لاسم نبينا محمد صلى الله عليه وسلم</a:t>
            </a:r>
          </a:p>
          <a:p>
            <a:r>
              <a:rPr lang="ar-SA" sz="2000">
                <a:cs typeface="AdvertisingBold" pitchFamily="2" charset="-78"/>
              </a:rPr>
              <a:t>2- يبدأ بعد ذلك بحرف الألف ويذكر تراجم هذا الحرف ولكن دون اعتناء بترتيب أسمائه فيذكر مثلا</a:t>
            </a:r>
          </a:p>
          <a:p>
            <a:r>
              <a:rPr lang="ar-SA" sz="2000">
                <a:cs typeface="AdvertisingBold" pitchFamily="2" charset="-78"/>
              </a:rPr>
              <a:t>باب إسماعيل، ثم يذكر باب: إسحاق.</a:t>
            </a:r>
          </a:p>
          <a:p>
            <a:r>
              <a:rPr lang="ar-SA"/>
              <a:t> </a:t>
            </a:r>
            <a:r>
              <a:rPr lang="ar-SA" sz="2000">
                <a:cs typeface="AdvertisingBold" pitchFamily="2" charset="-78"/>
              </a:rPr>
              <a:t>3 قَدَّمَ في كل اسمٍ أسماء الصحابة أولاً بدون النظر إلى أسماء آبائهم، ثم أسماء التابعين ثم من بعدهم، ثم ذكر بعد ذلك بقية الأسماء ملاحِظًا ترتيب أسماء آبائهم.</a:t>
            </a:r>
            <a:r>
              <a:rPr lang="ar-SA"/>
              <a:t> </a:t>
            </a:r>
            <a:endParaRPr lang="ar-SA" sz="2000">
              <a:cs typeface="AdvertisingBold" pitchFamily="2" charset="-78"/>
            </a:endParaRPr>
          </a:p>
          <a:p>
            <a:r>
              <a:rPr lang="ar-SA" sz="2000">
                <a:cs typeface="AdvertisingBold" pitchFamily="2" charset="-78"/>
              </a:rPr>
              <a:t>4- يرتب تراجم الاسم الواحد بحسب الحرف الأول من اسم أبيه على نسق حروف المعجم </a:t>
            </a:r>
          </a:p>
          <a:p>
            <a:r>
              <a:rPr lang="ar-SA" sz="2000">
                <a:cs typeface="AdvertisingBold" pitchFamily="2" charset="-78"/>
              </a:rPr>
              <a:t>ويذكر بعض تلاميذ الراوي وبعض شيوخه وربما يكتفي بأحدهما.</a:t>
            </a:r>
          </a:p>
          <a:p>
            <a:r>
              <a:rPr lang="ar-SA" sz="2000">
                <a:cs typeface="AdvertisingBold" pitchFamily="2" charset="-78"/>
              </a:rPr>
              <a:t>5- يختم كلَّ حرفٍ بذكر الأفراد فيه، وبعد أن فرغ من الأسماء ذكر من لا يُعرف له اسم وإنما يُعرف باب فلان، ثم ختم كتابه بالكنى.</a:t>
            </a:r>
          </a:p>
          <a:p>
            <a:r>
              <a:rPr lang="ar-SA" sz="2000">
                <a:cs typeface="AdvertisingBold" pitchFamily="2" charset="-78"/>
              </a:rPr>
              <a:t>6-  كثيرا ما يورد عبارات الجرح اللطيفة فيمن كان مجروحا فمن عبارته (فيه نظر) أو (سكتوا عنه) وأشد ما يقوله من عبارات الجرح (منكر الحديث) .</a:t>
            </a:r>
          </a:p>
          <a:p>
            <a:r>
              <a:rPr lang="ar-SA" sz="2000">
                <a:cs typeface="AdvertisingBold" pitchFamily="2" charset="-78"/>
              </a:rPr>
              <a:t>7- غالبا ما يذكر الراوي ويورد بعض رواياته ويسكت عنه فلا يذكر فيه جرحا ولا تعديلا.</a:t>
            </a:r>
            <a:r>
              <a:rPr lang="ar-SA"/>
              <a:t> </a:t>
            </a:r>
          </a:p>
          <a:p>
            <a:endParaRPr lang="ar-SA"/>
          </a:p>
          <a:p>
            <a:endParaRPr lang="ar-SA"/>
          </a:p>
          <a:p>
            <a:endParaRPr lang="en-US"/>
          </a:p>
        </p:txBody>
      </p:sp>
      <p:sp>
        <p:nvSpPr>
          <p:cNvPr id="4100" name="Text Box 5"/>
          <p:cNvSpPr txBox="1">
            <a:spLocks noChangeArrowheads="1"/>
          </p:cNvSpPr>
          <p:nvPr/>
        </p:nvSpPr>
        <p:spPr bwMode="auto">
          <a:xfrm>
            <a:off x="2339975" y="549275"/>
            <a:ext cx="4392613" cy="396875"/>
          </a:xfrm>
          <a:prstGeom prst="rect">
            <a:avLst/>
          </a:prstGeom>
          <a:noFill/>
          <a:ln w="9525">
            <a:noFill/>
            <a:miter lim="800000"/>
            <a:headEnd/>
            <a:tailEnd/>
          </a:ln>
        </p:spPr>
        <p:txBody>
          <a:bodyPr>
            <a:spAutoFit/>
          </a:bodyPr>
          <a:lstStyle/>
          <a:p>
            <a:pPr algn="ctr">
              <a:spcBef>
                <a:spcPct val="50000"/>
              </a:spcBef>
            </a:pPr>
            <a:r>
              <a:rPr lang="ar-SA" sz="2000">
                <a:cs typeface="AdvertisingBold" pitchFamily="2" charset="-78"/>
              </a:rPr>
              <a:t>طريقة الإمام البخاري في التاريخ الكبير</a:t>
            </a:r>
            <a:endParaRPr lang="en-US" sz="2000">
              <a:cs typeface="AdvertisingBold" pitchFamily="2" charset="-78"/>
            </a:endParaRPr>
          </a:p>
        </p:txBody>
      </p:sp>
      <p:sp>
        <p:nvSpPr>
          <p:cNvPr id="4101"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123" name="Text Box 4"/>
          <p:cNvSpPr txBox="1">
            <a:spLocks noChangeArrowheads="1"/>
          </p:cNvSpPr>
          <p:nvPr/>
        </p:nvSpPr>
        <p:spPr bwMode="auto">
          <a:xfrm>
            <a:off x="1979613" y="620713"/>
            <a:ext cx="5256212" cy="396875"/>
          </a:xfrm>
          <a:prstGeom prst="rect">
            <a:avLst/>
          </a:prstGeom>
          <a:noFill/>
          <a:ln w="9525">
            <a:noFill/>
            <a:miter lim="800000"/>
            <a:headEnd/>
            <a:tailEnd/>
          </a:ln>
        </p:spPr>
        <p:txBody>
          <a:bodyPr>
            <a:spAutoFit/>
          </a:bodyPr>
          <a:lstStyle/>
          <a:p>
            <a:pPr algn="ctr">
              <a:spcBef>
                <a:spcPct val="50000"/>
              </a:spcBef>
            </a:pPr>
            <a:r>
              <a:rPr lang="ar-SA" sz="2000">
                <a:cs typeface="AdvertisingBold" pitchFamily="2" charset="-78"/>
              </a:rPr>
              <a:t>التعريف بكتاب ( الجرح والتعديل ) لابن أبي حاتم</a:t>
            </a:r>
            <a:endParaRPr lang="en-US" sz="2000">
              <a:cs typeface="AdvertisingBold" pitchFamily="2" charset="-78"/>
            </a:endParaRPr>
          </a:p>
        </p:txBody>
      </p:sp>
      <p:sp>
        <p:nvSpPr>
          <p:cNvPr id="5124" name="Text Box 5"/>
          <p:cNvSpPr txBox="1">
            <a:spLocks noChangeArrowheads="1"/>
          </p:cNvSpPr>
          <p:nvPr/>
        </p:nvSpPr>
        <p:spPr bwMode="auto">
          <a:xfrm>
            <a:off x="682625" y="1379538"/>
            <a:ext cx="7797800" cy="4664075"/>
          </a:xfrm>
          <a:prstGeom prst="rect">
            <a:avLst/>
          </a:prstGeom>
          <a:noFill/>
          <a:ln w="9525">
            <a:noFill/>
            <a:miter lim="800000"/>
            <a:headEnd/>
            <a:tailEnd/>
          </a:ln>
        </p:spPr>
        <p:txBody>
          <a:bodyPr>
            <a:spAutoFit/>
          </a:bodyPr>
          <a:lstStyle/>
          <a:p>
            <a:r>
              <a:rPr lang="ar-SA" sz="2000">
                <a:cs typeface="AdvertisingBold" pitchFamily="2" charset="-78"/>
              </a:rPr>
              <a:t>1- يعد من كتب التراجم عامة التي اهتمت بالترجمة لعموم الرواة </a:t>
            </a:r>
          </a:p>
          <a:p>
            <a:r>
              <a:rPr lang="ar-SA" sz="2000">
                <a:cs typeface="AdvertisingBold" pitchFamily="2" charset="-78"/>
              </a:rPr>
              <a:t>دون الالتزام برواة </a:t>
            </a:r>
          </a:p>
          <a:p>
            <a:r>
              <a:rPr lang="ar-SA" sz="2000">
                <a:cs typeface="AdvertisingBold" pitchFamily="2" charset="-78"/>
              </a:rPr>
              <a:t>بلد معين أو كتاب معين.  </a:t>
            </a:r>
          </a:p>
          <a:p>
            <a:r>
              <a:rPr lang="ar-SA" sz="2000">
                <a:cs typeface="AdvertisingBold" pitchFamily="2" charset="-78"/>
              </a:rPr>
              <a:t>2- اعتمد الحافظ ابن أبي حاتم في تصنيفه هذا الكتاب اعتمادا كبيرا </a:t>
            </a:r>
          </a:p>
          <a:p>
            <a:r>
              <a:rPr lang="ar-SA" sz="2000">
                <a:cs typeface="AdvertisingBold" pitchFamily="2" charset="-78"/>
              </a:rPr>
              <a:t>على كتاب الإمام</a:t>
            </a:r>
          </a:p>
          <a:p>
            <a:r>
              <a:rPr lang="ar-SA" sz="2000">
                <a:cs typeface="AdvertisingBold" pitchFamily="2" charset="-78"/>
              </a:rPr>
              <a:t> البخاري (التاريخ الكبير)، وزاد عليه زيادات في أقوال الجرح والتعديل.</a:t>
            </a:r>
          </a:p>
          <a:p>
            <a:r>
              <a:rPr lang="ar-SA" sz="2000">
                <a:cs typeface="AdvertisingBold" pitchFamily="2" charset="-78"/>
              </a:rPr>
              <a:t>3- اهتم بأقوال التعديل وذكر ما وصله في الراوي المترجم منها لا سيما ما كان </a:t>
            </a:r>
          </a:p>
          <a:p>
            <a:r>
              <a:rPr lang="ar-SA" sz="2000">
                <a:cs typeface="AdvertisingBold" pitchFamily="2" charset="-78"/>
              </a:rPr>
              <a:t>من سؤالاته لأبيه والأبي زرعة الرازي، فالكتاب لابن أبي حاتم وهو عبدالرحمن وهو يسأل أباه وأبا زرعة يقول سألت أبي عن فلان وسألت أبا زعة عن فلان فقال كذا فهو موسوعة ضخمة لما ندر من أقوال أبوحاتم وأبوزرعة.</a:t>
            </a:r>
          </a:p>
          <a:p>
            <a:r>
              <a:rPr lang="ar-SA" sz="2000">
                <a:cs typeface="AdvertisingBold" pitchFamily="2" charset="-78"/>
              </a:rPr>
              <a:t>وينقل عن ابن معين بواسطة أبيه عن </a:t>
            </a:r>
          </a:p>
          <a:p>
            <a:r>
              <a:rPr lang="ar-SA" sz="2000">
                <a:cs typeface="AdvertisingBold" pitchFamily="2" charset="-78"/>
              </a:rPr>
              <a:t>إسحاق بن منصور وغيره وعن الإمام أحمد بواسطة ابنه عبدالله.</a:t>
            </a:r>
          </a:p>
          <a:p>
            <a:r>
              <a:rPr lang="ar-SA" sz="2000">
                <a:cs typeface="AdvertisingBold" pitchFamily="2" charset="-78"/>
              </a:rPr>
              <a:t>4- تراجم كتابه قصيرة.</a:t>
            </a:r>
            <a:r>
              <a:rPr lang="ar-SA"/>
              <a:t>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147" name="Text Box 4"/>
          <p:cNvSpPr txBox="1">
            <a:spLocks noChangeArrowheads="1"/>
          </p:cNvSpPr>
          <p:nvPr/>
        </p:nvSpPr>
        <p:spPr bwMode="auto">
          <a:xfrm>
            <a:off x="2339975" y="549275"/>
            <a:ext cx="5040313" cy="396875"/>
          </a:xfrm>
          <a:prstGeom prst="rect">
            <a:avLst/>
          </a:prstGeom>
          <a:noFill/>
          <a:ln w="9525">
            <a:noFill/>
            <a:miter lim="800000"/>
            <a:headEnd/>
            <a:tailEnd/>
          </a:ln>
        </p:spPr>
        <p:txBody>
          <a:bodyPr>
            <a:spAutoFit/>
          </a:bodyPr>
          <a:lstStyle/>
          <a:p>
            <a:pPr algn="ctr">
              <a:spcBef>
                <a:spcPct val="50000"/>
              </a:spcBef>
            </a:pPr>
            <a:r>
              <a:rPr lang="ar-SA" sz="2000">
                <a:cs typeface="AdvertisingBold" pitchFamily="2" charset="-78"/>
              </a:rPr>
              <a:t>طريقة ابن أبي حاتم في كتاب الجرح والتعديل</a:t>
            </a:r>
            <a:endParaRPr lang="en-US" sz="2000">
              <a:cs typeface="AdvertisingBold" pitchFamily="2" charset="-78"/>
            </a:endParaRPr>
          </a:p>
        </p:txBody>
      </p:sp>
      <p:sp>
        <p:nvSpPr>
          <p:cNvPr id="6148" name="Text Box 5"/>
          <p:cNvSpPr txBox="1">
            <a:spLocks noChangeArrowheads="1"/>
          </p:cNvSpPr>
          <p:nvPr/>
        </p:nvSpPr>
        <p:spPr bwMode="auto">
          <a:xfrm>
            <a:off x="655638" y="1308100"/>
            <a:ext cx="7896225" cy="2835275"/>
          </a:xfrm>
          <a:prstGeom prst="rect">
            <a:avLst/>
          </a:prstGeom>
          <a:noFill/>
          <a:ln w="9525">
            <a:noFill/>
            <a:miter lim="800000"/>
            <a:headEnd/>
            <a:tailEnd/>
          </a:ln>
        </p:spPr>
        <p:txBody>
          <a:bodyPr wrap="none">
            <a:spAutoFit/>
          </a:bodyPr>
          <a:lstStyle/>
          <a:p>
            <a:r>
              <a:rPr lang="ar-SA" sz="2000">
                <a:cs typeface="AdvertisingBold" pitchFamily="2" charset="-78"/>
              </a:rPr>
              <a:t>1- رتبه</a:t>
            </a:r>
            <a:r>
              <a:rPr lang="ar-SA"/>
              <a:t> </a:t>
            </a:r>
            <a:r>
              <a:rPr lang="ar-SA" sz="2000">
                <a:cs typeface="AdvertisingBold" pitchFamily="2" charset="-78"/>
              </a:rPr>
              <a:t>مؤلفه على حروف المعجم بالنسبة للحرف الأول فقط من الاسم</a:t>
            </a:r>
          </a:p>
          <a:p>
            <a:r>
              <a:rPr lang="ar-SA" sz="2000">
                <a:cs typeface="AdvertisingBold" pitchFamily="2" charset="-78"/>
              </a:rPr>
              <a:t> واسم الأب لكنه يقدم أسماء الصحابة أولا داخل الحرف الواحد وكذلك </a:t>
            </a:r>
          </a:p>
          <a:p>
            <a:r>
              <a:rPr lang="ar-SA" sz="2000">
                <a:cs typeface="AdvertisingBold" pitchFamily="2" charset="-78"/>
              </a:rPr>
              <a:t>يقدم الاسم الذي يتكرر كثيرا.</a:t>
            </a:r>
          </a:p>
          <a:p>
            <a:r>
              <a:rPr lang="ar-SA" sz="2000">
                <a:cs typeface="AdvertisingBold" pitchFamily="2" charset="-78"/>
              </a:rPr>
              <a:t>2- يذكر في كل ترجمة: اسم الراوي واسم أبيه ووكنيته و ونسبته </a:t>
            </a:r>
          </a:p>
          <a:p>
            <a:r>
              <a:rPr lang="ar-SA" sz="2000">
                <a:cs typeface="AdvertisingBold" pitchFamily="2" charset="-78"/>
              </a:rPr>
              <a:t>وأشهر شيوخه وتلاميذه وقليلا ما يورد حديثا من مرويات صاحب الترجمة </a:t>
            </a:r>
          </a:p>
          <a:p>
            <a:r>
              <a:rPr lang="ar-SA" sz="2000">
                <a:cs typeface="AdvertisingBold" pitchFamily="2" charset="-78"/>
              </a:rPr>
              <a:t>ويذكر بلد الراوي ورحلاته ويذكر شيئ من عقيدته ويذكر بعض مصنفاته.</a:t>
            </a:r>
          </a:p>
          <a:p>
            <a:r>
              <a:rPr lang="ar-SA" sz="2000">
                <a:cs typeface="AdvertisingBold" pitchFamily="2" charset="-78"/>
              </a:rPr>
              <a:t>3- قدم للكتاب بمقدمة نافعة تقع في مجلد جمع فيها بحوثا مهمة في </a:t>
            </a:r>
          </a:p>
          <a:p>
            <a:r>
              <a:rPr lang="ar-SA" sz="2000">
                <a:cs typeface="AdvertisingBold" pitchFamily="2" charset="-78"/>
              </a:rPr>
              <a:t>الجرح بوابا نافعة في الترجمة لأئمة الحديث المتقدمين كسفيان الثوري </a:t>
            </a:r>
          </a:p>
          <a:p>
            <a:r>
              <a:rPr lang="ar-SA" sz="2000">
                <a:cs typeface="AdvertisingBold" pitchFamily="2" charset="-78"/>
              </a:rPr>
              <a:t>وشعبة ومالك وجماعة. </a:t>
            </a:r>
            <a:endParaRPr lang="en-US" sz="2000">
              <a:cs typeface="AdvertisingBold"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7171" name="Rectangle 5"/>
          <p:cNvSpPr>
            <a:spLocks noChangeArrowheads="1"/>
          </p:cNvSpPr>
          <p:nvPr/>
        </p:nvSpPr>
        <p:spPr bwMode="auto">
          <a:xfrm>
            <a:off x="755650" y="258763"/>
            <a:ext cx="7777163" cy="6340475"/>
          </a:xfrm>
          <a:prstGeom prst="rect">
            <a:avLst/>
          </a:prstGeom>
          <a:noFill/>
          <a:ln w="9525">
            <a:noFill/>
            <a:miter lim="800000"/>
            <a:headEnd/>
            <a:tailEnd/>
          </a:ln>
        </p:spPr>
        <p:txBody>
          <a:bodyPr lIns="0" tIns="0" rIns="0" bIns="0" anchor="ctr">
            <a:spAutoFit/>
          </a:bodyPr>
          <a:lstStyle/>
          <a:p>
            <a:pPr rtl="0"/>
            <a:r>
              <a:rPr lang="ar-SA" b="1"/>
              <a:t>الجزء الأول</a:t>
            </a:r>
            <a:r>
              <a:rPr lang="en-US"/>
              <a:t/>
            </a:r>
            <a:br>
              <a:rPr lang="en-US"/>
            </a:br>
            <a:r>
              <a:rPr lang="ar-SA" sz="2000">
                <a:cs typeface="AdvertisingBold" pitchFamily="2" charset="-78"/>
                <a:hlinkClick r:id="rId3"/>
              </a:rPr>
              <a:t>المقدمة</a:t>
            </a:r>
            <a:r>
              <a:rPr lang="en-US" sz="2000">
                <a:cs typeface="AdvertisingBold" pitchFamily="2" charset="-78"/>
              </a:rPr>
              <a:t/>
            </a:r>
            <a:br>
              <a:rPr lang="en-US" sz="2000">
                <a:cs typeface="AdvertisingBold" pitchFamily="2" charset="-78"/>
              </a:rPr>
            </a:br>
            <a:r>
              <a:rPr lang="ar-SA" sz="2000">
                <a:cs typeface="AdvertisingBold" pitchFamily="2" charset="-78"/>
                <a:hlinkClick r:id="rId4"/>
              </a:rPr>
              <a:t>عن مالك بن أنس</a:t>
            </a:r>
            <a:r>
              <a:rPr lang="en-US" sz="2000">
                <a:cs typeface="AdvertisingBold" pitchFamily="2" charset="-78"/>
              </a:rPr>
              <a:t/>
            </a:r>
            <a:br>
              <a:rPr lang="en-US" sz="2000">
                <a:cs typeface="AdvertisingBold" pitchFamily="2" charset="-78"/>
              </a:rPr>
            </a:br>
            <a:r>
              <a:rPr lang="ar-SA" sz="2000">
                <a:cs typeface="AdvertisingBold" pitchFamily="2" charset="-78"/>
                <a:hlinkClick r:id="rId5"/>
              </a:rPr>
              <a:t>ومن العلماء الجهابذة النقاد بمكة سفيان بن عيينة</a:t>
            </a:r>
            <a:r>
              <a:rPr lang="en-US" sz="2000">
                <a:cs typeface="AdvertisingBold" pitchFamily="2" charset="-78"/>
              </a:rPr>
              <a:t/>
            </a:r>
            <a:br>
              <a:rPr lang="en-US" sz="2000">
                <a:cs typeface="AdvertisingBold" pitchFamily="2" charset="-78"/>
              </a:rPr>
            </a:br>
            <a:r>
              <a:rPr lang="ar-SA" sz="2000">
                <a:cs typeface="AdvertisingBold" pitchFamily="2" charset="-78"/>
                <a:hlinkClick r:id="rId6"/>
              </a:rPr>
              <a:t>ومن العلماء الجهابذة النقاد بالكوفة سفيان بن سعيد بن مسروق الثوري</a:t>
            </a:r>
            <a:r>
              <a:rPr lang="en-US" sz="2000">
                <a:cs typeface="AdvertisingBold" pitchFamily="2" charset="-78"/>
              </a:rPr>
              <a:t/>
            </a:r>
            <a:br>
              <a:rPr lang="en-US" sz="2000">
                <a:cs typeface="AdvertisingBold" pitchFamily="2" charset="-78"/>
              </a:rPr>
            </a:br>
            <a:r>
              <a:rPr lang="ar-SA" sz="2000">
                <a:cs typeface="AdvertisingBold" pitchFamily="2" charset="-78"/>
                <a:hlinkClick r:id="rId7"/>
              </a:rPr>
              <a:t>ومن العلماء الجهابذه النقاد بالبصره شعبة بن الحجاج أبو بسطام العتكي</a:t>
            </a:r>
            <a:r>
              <a:rPr lang="en-US" sz="2000">
                <a:cs typeface="AdvertisingBold" pitchFamily="2" charset="-78"/>
              </a:rPr>
              <a:t/>
            </a:r>
            <a:br>
              <a:rPr lang="en-US" sz="2000">
                <a:cs typeface="AdvertisingBold" pitchFamily="2" charset="-78"/>
              </a:rPr>
            </a:br>
            <a:r>
              <a:rPr lang="ar-SA" sz="2000">
                <a:cs typeface="AdvertisingBold" pitchFamily="2" charset="-78"/>
                <a:hlinkClick r:id="rId8"/>
              </a:rPr>
              <a:t>ومن العلماء الجهابذه النقاد بالبصرة حماد بن زيد بن درهم</a:t>
            </a:r>
            <a:r>
              <a:rPr lang="en-US" sz="2000">
                <a:cs typeface="AdvertisingBold" pitchFamily="2" charset="-78"/>
              </a:rPr>
              <a:t/>
            </a:r>
            <a:br>
              <a:rPr lang="en-US" sz="2000">
                <a:cs typeface="AdvertisingBold" pitchFamily="2" charset="-78"/>
              </a:rPr>
            </a:br>
            <a:r>
              <a:rPr lang="ar-SA" sz="2000">
                <a:cs typeface="AdvertisingBold" pitchFamily="2" charset="-78"/>
                <a:hlinkClick r:id="rId9"/>
              </a:rPr>
              <a:t>ومن العلماء الجهابذه النقاد من أهل الشام عبد الرحمن بن عمرو الأوزاعي</a:t>
            </a:r>
            <a:r>
              <a:rPr lang="en-US" sz="2000">
                <a:cs typeface="AdvertisingBold" pitchFamily="2" charset="-78"/>
              </a:rPr>
              <a:t/>
            </a:r>
            <a:br>
              <a:rPr lang="en-US" sz="2000">
                <a:cs typeface="AdvertisingBold" pitchFamily="2" charset="-78"/>
              </a:rPr>
            </a:br>
            <a:r>
              <a:rPr lang="ar-SA" sz="2000">
                <a:cs typeface="AdvertisingBold" pitchFamily="2" charset="-78"/>
                <a:hlinkClick r:id="rId10"/>
              </a:rPr>
              <a:t>وكيع بن الجراح</a:t>
            </a:r>
            <a:r>
              <a:rPr lang="en-US" sz="2000">
                <a:cs typeface="AdvertisingBold" pitchFamily="2" charset="-78"/>
              </a:rPr>
              <a:t/>
            </a:r>
            <a:br>
              <a:rPr lang="en-US" sz="2000">
                <a:cs typeface="AdvertisingBold" pitchFamily="2" charset="-78"/>
              </a:rPr>
            </a:br>
            <a:r>
              <a:rPr lang="ar-SA" sz="2000">
                <a:cs typeface="AdvertisingBold" pitchFamily="2" charset="-78"/>
                <a:hlinkClick r:id="rId11"/>
              </a:rPr>
              <a:t>يحيى بن سعيد القطان</a:t>
            </a:r>
            <a:r>
              <a:rPr lang="en-US" sz="2000">
                <a:cs typeface="AdvertisingBold" pitchFamily="2" charset="-78"/>
              </a:rPr>
              <a:t/>
            </a:r>
            <a:br>
              <a:rPr lang="en-US" sz="2000">
                <a:cs typeface="AdvertisingBold" pitchFamily="2" charset="-78"/>
              </a:rPr>
            </a:br>
            <a:r>
              <a:rPr lang="ar-SA" sz="2000">
                <a:cs typeface="AdvertisingBold" pitchFamily="2" charset="-78"/>
                <a:hlinkClick r:id="rId12"/>
              </a:rPr>
              <a:t>عبد الرحمن بن مهدى</a:t>
            </a:r>
            <a:r>
              <a:rPr lang="en-US" sz="2000">
                <a:cs typeface="AdvertisingBold" pitchFamily="2" charset="-78"/>
              </a:rPr>
              <a:t/>
            </a:r>
            <a:br>
              <a:rPr lang="en-US" sz="2000">
                <a:cs typeface="AdvertisingBold" pitchFamily="2" charset="-78"/>
              </a:rPr>
            </a:br>
            <a:r>
              <a:rPr lang="ar-SA" sz="2000">
                <a:cs typeface="AdvertisingBold" pitchFamily="2" charset="-78"/>
                <a:hlinkClick r:id="rId13"/>
              </a:rPr>
              <a:t>عبد الله بن المبارك</a:t>
            </a:r>
            <a:r>
              <a:rPr lang="en-US" sz="2000">
                <a:cs typeface="AdvertisingBold" pitchFamily="2" charset="-78"/>
              </a:rPr>
              <a:t/>
            </a:r>
            <a:br>
              <a:rPr lang="en-US" sz="2000">
                <a:cs typeface="AdvertisingBold" pitchFamily="2" charset="-78"/>
              </a:rPr>
            </a:br>
            <a:r>
              <a:rPr lang="ar-SA" sz="2000">
                <a:cs typeface="AdvertisingBold" pitchFamily="2" charset="-78"/>
                <a:hlinkClick r:id="rId14"/>
              </a:rPr>
              <a:t>أبو إسحاق الفزاري</a:t>
            </a:r>
            <a:r>
              <a:rPr lang="en-US" sz="2000">
                <a:cs typeface="AdvertisingBold" pitchFamily="2" charset="-78"/>
              </a:rPr>
              <a:t/>
            </a:r>
            <a:br>
              <a:rPr lang="en-US" sz="2000">
                <a:cs typeface="AdvertisingBold" pitchFamily="2" charset="-78"/>
              </a:rPr>
            </a:br>
            <a:r>
              <a:rPr lang="ar-SA" sz="2000">
                <a:cs typeface="AdvertisingBold" pitchFamily="2" charset="-78"/>
                <a:hlinkClick r:id="rId15"/>
              </a:rPr>
              <a:t>أبو مسهر عبد الأعلى بن مسهر بن عبد الأعلى</a:t>
            </a:r>
            <a:r>
              <a:rPr lang="en-US" sz="2000">
                <a:cs typeface="AdvertisingBold" pitchFamily="2" charset="-78"/>
              </a:rPr>
              <a:t/>
            </a:r>
            <a:br>
              <a:rPr lang="en-US" sz="2000">
                <a:cs typeface="AdvertisingBold" pitchFamily="2" charset="-78"/>
              </a:rPr>
            </a:br>
            <a:r>
              <a:rPr lang="ar-SA" sz="2000">
                <a:cs typeface="AdvertisingBold" pitchFamily="2" charset="-78"/>
                <a:hlinkClick r:id="rId16"/>
              </a:rPr>
              <a:t>أحمد بن حنبل</a:t>
            </a:r>
            <a:r>
              <a:rPr lang="en-US" sz="2000">
                <a:cs typeface="AdvertisingBold" pitchFamily="2" charset="-78"/>
              </a:rPr>
              <a:t/>
            </a:r>
            <a:br>
              <a:rPr lang="en-US" sz="2000">
                <a:cs typeface="AdvertisingBold" pitchFamily="2" charset="-78"/>
              </a:rPr>
            </a:br>
            <a:r>
              <a:rPr lang="ar-SA" sz="2000">
                <a:cs typeface="AdvertisingBold" pitchFamily="2" charset="-78"/>
                <a:hlinkClick r:id="rId17"/>
              </a:rPr>
              <a:t>يحيى بن معين</a:t>
            </a:r>
            <a:r>
              <a:rPr lang="en-US" sz="2000">
                <a:cs typeface="AdvertisingBold" pitchFamily="2" charset="-78"/>
              </a:rPr>
              <a:t/>
            </a:r>
            <a:br>
              <a:rPr lang="en-US" sz="2000">
                <a:cs typeface="AdvertisingBold" pitchFamily="2" charset="-78"/>
              </a:rPr>
            </a:br>
            <a:r>
              <a:rPr lang="ar-SA" sz="2000">
                <a:cs typeface="AdvertisingBold" pitchFamily="2" charset="-78"/>
                <a:hlinkClick r:id="rId18"/>
              </a:rPr>
              <a:t>محمد بن عبد الله بن نمير</a:t>
            </a:r>
            <a:r>
              <a:rPr lang="en-US" sz="2000">
                <a:cs typeface="AdvertisingBold" pitchFamily="2" charset="-78"/>
              </a:rPr>
              <a:t/>
            </a:r>
            <a:br>
              <a:rPr lang="en-US" sz="2000">
                <a:cs typeface="AdvertisingBold" pitchFamily="2" charset="-78"/>
              </a:rPr>
            </a:br>
            <a:r>
              <a:rPr lang="ar-SA" sz="2000">
                <a:cs typeface="AdvertisingBold" pitchFamily="2" charset="-78"/>
                <a:hlinkClick r:id="rId19"/>
              </a:rPr>
              <a:t>أبو زرعة الرازي</a:t>
            </a:r>
            <a:r>
              <a:rPr lang="en-US" sz="2000">
                <a:cs typeface="AdvertisingBold" pitchFamily="2" charset="-78"/>
              </a:rPr>
              <a:t/>
            </a:r>
            <a:br>
              <a:rPr lang="en-US" sz="2000">
                <a:cs typeface="AdvertisingBold" pitchFamily="2" charset="-78"/>
              </a:rPr>
            </a:br>
            <a:r>
              <a:rPr lang="ar-SA" sz="2000">
                <a:cs typeface="AdvertisingBold" pitchFamily="2" charset="-78"/>
                <a:hlinkClick r:id="rId20"/>
              </a:rPr>
              <a:t>حاتم الرازي</a:t>
            </a:r>
            <a:r>
              <a:rPr lang="en-US"/>
              <a:t/>
            </a:r>
            <a:br>
              <a:rPr lang="en-US"/>
            </a:b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بردي"/>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195" name="Rectangle 4"/>
          <p:cNvSpPr>
            <a:spLocks noChangeArrowheads="1"/>
          </p:cNvSpPr>
          <p:nvPr/>
        </p:nvSpPr>
        <p:spPr bwMode="auto">
          <a:xfrm>
            <a:off x="1285875" y="2422525"/>
            <a:ext cx="6572250" cy="2014538"/>
          </a:xfrm>
          <a:prstGeom prst="rect">
            <a:avLst/>
          </a:prstGeom>
          <a:noFill/>
          <a:ln w="9525">
            <a:noFill/>
            <a:miter lim="800000"/>
            <a:headEnd/>
            <a:tailEnd/>
          </a:ln>
        </p:spPr>
        <p:txBody>
          <a:bodyPr>
            <a:spAutoFit/>
          </a:bodyPr>
          <a:lstStyle/>
          <a:p>
            <a:r>
              <a:rPr lang="ar-SA" b="1"/>
              <a:t>الجزء الثاني</a:t>
            </a:r>
            <a:r>
              <a:rPr lang="en-US"/>
              <a:t/>
            </a:r>
            <a:br>
              <a:rPr lang="en-US"/>
            </a:br>
            <a:r>
              <a:rPr lang="ar-SA" b="1">
                <a:hlinkClick r:id="rId3"/>
              </a:rPr>
              <a:t>باب في تثبيت السنن بنقل الرواة لها من كتاب الله عز وجل</a:t>
            </a:r>
            <a:r>
              <a:rPr lang="en-US"/>
              <a:t/>
            </a:r>
            <a:br>
              <a:rPr lang="en-US"/>
            </a:br>
            <a:r>
              <a:rPr lang="ar-SA" b="1">
                <a:hlinkClick r:id="rId4"/>
              </a:rPr>
              <a:t>باب في تثبيت السنن بنقل الرواه لها من قول رسول الله صلى الله عليه وسلم وما بعده</a:t>
            </a:r>
            <a:r>
              <a:rPr lang="en-US"/>
              <a:t/>
            </a:r>
            <a:br>
              <a:rPr lang="en-US"/>
            </a:br>
            <a:r>
              <a:rPr lang="ar-SA" b="1">
                <a:hlinkClick r:id="rId5"/>
              </a:rPr>
              <a:t>جماع أبواب الجرح والتعديل وشرح أحوال الرواه ومذاهبهم الداله عليها</a:t>
            </a:r>
            <a:r>
              <a:rPr lang="en-US"/>
              <a:t/>
            </a:r>
            <a:br>
              <a:rPr lang="en-US"/>
            </a:br>
            <a:r>
              <a:rPr lang="ar-SA" b="1">
                <a:hlinkClick r:id="rId6"/>
              </a:rPr>
              <a:t>باب تسمية من روى عنه العلم ممن يسمى أحمد</a:t>
            </a:r>
            <a:r>
              <a:rPr lang="en-US"/>
              <a:t/>
            </a:r>
            <a:br>
              <a:rPr lang="en-US"/>
            </a:br>
            <a:r>
              <a:rPr lang="ar-SA" b="1">
                <a:hlinkClick r:id="rId7"/>
              </a:rPr>
              <a:t>باب من يسمى إبراهيم</a:t>
            </a:r>
            <a:r>
              <a:rPr lang="en-US"/>
              <a:t/>
            </a:r>
            <a:br>
              <a:rPr lang="en-US"/>
            </a:br>
            <a:r>
              <a:rPr lang="ar-SA" b="1">
                <a:hlinkClick r:id="rId8"/>
              </a:rPr>
              <a:t>باب تسمية من روى عنه العلم ممن يسمى إسماعيل</a:t>
            </a:r>
            <a:endParaRPr lang="en-US" b="1"/>
          </a:p>
        </p:txBody>
      </p:sp>
      <p:sp>
        <p:nvSpPr>
          <p:cNvPr id="8196" name="Rectangle 5"/>
          <p:cNvSpPr>
            <a:spLocks noChangeArrowheads="1"/>
          </p:cNvSpPr>
          <p:nvPr/>
        </p:nvSpPr>
        <p:spPr bwMode="auto">
          <a:xfrm>
            <a:off x="1285875" y="2422525"/>
            <a:ext cx="6572250" cy="2014538"/>
          </a:xfrm>
          <a:prstGeom prst="rect">
            <a:avLst/>
          </a:prstGeom>
          <a:noFill/>
          <a:ln w="9525">
            <a:noFill/>
            <a:miter lim="800000"/>
            <a:headEnd/>
            <a:tailEnd/>
          </a:ln>
        </p:spPr>
        <p:txBody>
          <a:bodyPr wrap="none">
            <a:spAutoFit/>
          </a:bodyPr>
          <a:lstStyle/>
          <a:p>
            <a:r>
              <a:rPr lang="ar-SA" b="1"/>
              <a:t>الجزء الثاني</a:t>
            </a:r>
            <a:r>
              <a:rPr lang="en-US"/>
              <a:t/>
            </a:r>
            <a:br>
              <a:rPr lang="en-US"/>
            </a:br>
            <a:r>
              <a:rPr lang="ar-SA" b="1">
                <a:hlinkClick r:id="rId3"/>
              </a:rPr>
              <a:t>باب في تثبيت السنن بنقل الرواة لها من كتاب الله عز وجل</a:t>
            </a:r>
            <a:r>
              <a:rPr lang="en-US"/>
              <a:t/>
            </a:r>
            <a:br>
              <a:rPr lang="en-US"/>
            </a:br>
            <a:r>
              <a:rPr lang="ar-SA" b="1">
                <a:hlinkClick r:id="rId4"/>
              </a:rPr>
              <a:t>باب في تثبيت السنن بنقل الرواه لها من قول رسول الله صلى الله عليه وسلم وما بعده</a:t>
            </a:r>
            <a:r>
              <a:rPr lang="en-US"/>
              <a:t/>
            </a:r>
            <a:br>
              <a:rPr lang="en-US"/>
            </a:br>
            <a:r>
              <a:rPr lang="ar-SA" b="1">
                <a:hlinkClick r:id="rId5"/>
              </a:rPr>
              <a:t>جماع أبواب الجرح والتعديل وشرح أحوال الرواه ومذاهبهم الداله عليها</a:t>
            </a:r>
            <a:r>
              <a:rPr lang="en-US"/>
              <a:t/>
            </a:r>
            <a:br>
              <a:rPr lang="en-US"/>
            </a:br>
            <a:r>
              <a:rPr lang="ar-SA" b="1">
                <a:hlinkClick r:id="rId6"/>
              </a:rPr>
              <a:t>باب تسمية من روى عنه العلم ممن يسمى أحمد</a:t>
            </a:r>
            <a:r>
              <a:rPr lang="en-US"/>
              <a:t/>
            </a:r>
            <a:br>
              <a:rPr lang="en-US"/>
            </a:br>
            <a:r>
              <a:rPr lang="ar-SA" b="1">
                <a:hlinkClick r:id="rId7"/>
              </a:rPr>
              <a:t>باب من يسمى إبراهيم</a:t>
            </a:r>
            <a:r>
              <a:rPr lang="en-US"/>
              <a:t/>
            </a:r>
            <a:br>
              <a:rPr lang="en-US"/>
            </a:br>
            <a:r>
              <a:rPr lang="ar-SA" b="1">
                <a:hlinkClick r:id="rId8"/>
              </a:rPr>
              <a:t>باب تسمية من روى عنه العلم ممن يسمى إسماعيل</a:t>
            </a:r>
            <a:endParaRPr lang="en-US" b="1"/>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133</TotalTime>
  <Words>437</Words>
  <Application>Microsoft Office PowerPoint</Application>
  <PresentationFormat>عرض على الشاشة (3:4)‏</PresentationFormat>
  <Paragraphs>52</Paragraphs>
  <Slides>7</Slides>
  <Notes>0</Notes>
  <HiddenSlides>0</HiddenSlides>
  <MMClips>0</MMClips>
  <ScaleCrop>false</ScaleCrop>
  <HeadingPairs>
    <vt:vector size="6" baseType="variant">
      <vt:variant>
        <vt:lpstr>الخطوط المستخدمة</vt:lpstr>
      </vt:variant>
      <vt:variant>
        <vt:i4>4</vt:i4>
      </vt:variant>
      <vt:variant>
        <vt:lpstr>سمة</vt:lpstr>
      </vt:variant>
      <vt:variant>
        <vt:i4>1</vt:i4>
      </vt:variant>
      <vt:variant>
        <vt:lpstr>عناوين الشرائح</vt:lpstr>
      </vt:variant>
      <vt:variant>
        <vt:i4>7</vt:i4>
      </vt:variant>
    </vt:vector>
  </HeadingPairs>
  <TitlesOfParts>
    <vt:vector size="12" baseType="lpstr">
      <vt:lpstr>Arial</vt:lpstr>
      <vt:lpstr>Arabic Transparent</vt:lpstr>
      <vt:lpstr>Calibri</vt:lpstr>
      <vt:lpstr>AdvertisingBold</vt:lpstr>
      <vt:lpstr>تصميم افتراضي</vt:lpstr>
      <vt:lpstr>الشريحة 1</vt:lpstr>
      <vt:lpstr>الشريحة 2</vt:lpstr>
      <vt:lpstr>الشريحة 3</vt:lpstr>
      <vt:lpstr>الشريحة 4</vt:lpstr>
      <vt:lpstr>الشريحة 5</vt:lpstr>
      <vt:lpstr>الشريحة 6</vt:lpstr>
      <vt:lpstr>الشريحة 7</vt:lpstr>
    </vt:vector>
  </TitlesOfParts>
  <Company>dammam-18Sep2011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keyboard</dc:creator>
  <cp:lastModifiedBy>keyboard2</cp:lastModifiedBy>
  <cp:revision>5</cp:revision>
  <dcterms:created xsi:type="dcterms:W3CDTF">2012-02-25T03:57:06Z</dcterms:created>
  <dcterms:modified xsi:type="dcterms:W3CDTF">2012-05-24T14:59:27Z</dcterms:modified>
</cp:coreProperties>
</file>