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80" d="100"/>
          <a:sy n="80" d="100"/>
        </p:scale>
        <p:origin x="-11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BEDA2-7E6B-4C23-91A4-3C43E685C78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CB396-0B6C-432C-824A-2FBE861534BE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0D5E9-E951-44EC-A5A3-D6E64A77D8C5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C14F10-CA1F-41DE-8271-44F0AC539916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2D870-ABB8-492E-BD99-780327EB740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13D6B-675B-46F5-84B3-ABD56403D66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AAB735-0312-436C-82E3-ABE0D98ADF95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3F750-BCF4-4C49-9B6B-0C54D73F6CE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C737B4-D1D6-4E44-A829-1B63B1AB528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A9574-D6AE-4974-BC39-1BEF068E84FB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1C3DD0-4C21-4583-8747-1D96F27CB43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2EB03F24-80B2-4088-BE76-A8C6EE867BD4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627313" y="2852738"/>
            <a:ext cx="3586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000">
                <a:cs typeface="AdvertisingBold" pitchFamily="2" charset="-78"/>
              </a:rPr>
              <a:t>التعريف بكتب رواة الحديث عامة</a:t>
            </a:r>
            <a:endParaRPr lang="en-US" sz="2000">
              <a:cs typeface="Advertising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835150" y="620713"/>
            <a:ext cx="5400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2000">
                <a:cs typeface="AdvertisingBold" pitchFamily="2" charset="-78"/>
              </a:rPr>
              <a:t>التعريف بكتاب ( تهذيب الكمال) للامام المزي</a:t>
            </a:r>
            <a:endParaRPr lang="en-US" sz="2000">
              <a:cs typeface="AdvertisingBold" pitchFamily="2" charset="-78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116013" y="2060575"/>
            <a:ext cx="7175500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ar-SA" sz="2000" b="1">
                <a:cs typeface="AdvertisingBold" pitchFamily="2" charset="-78"/>
              </a:rPr>
              <a:t> أحد كتب الرجال التي اهتمت بالترجمة لرجال الأئمة الستة </a:t>
            </a:r>
          </a:p>
          <a:p>
            <a:pPr>
              <a:buFontTx/>
              <a:buChar char="-"/>
            </a:pPr>
            <a:r>
              <a:rPr lang="ar-SA" sz="2000" b="1">
                <a:cs typeface="AdvertisingBold" pitchFamily="2" charset="-78"/>
              </a:rPr>
              <a:t> لا رجال الكتب الستة</a:t>
            </a:r>
          </a:p>
          <a:p>
            <a:r>
              <a:rPr lang="ar-SA" sz="2000" b="1">
                <a:cs typeface="AdvertisingBold" pitchFamily="2" charset="-78"/>
              </a:rPr>
              <a:t>لأن هذا الكتاب لم يترجم فقط لرواة الكتب الستة بل زاد عليها </a:t>
            </a:r>
          </a:p>
          <a:p>
            <a:r>
              <a:rPr lang="ar-SA" sz="2000" b="1">
                <a:cs typeface="AdvertisingBold" pitchFamily="2" charset="-78"/>
              </a:rPr>
              <a:t>تراجم رواة كتب أخرى </a:t>
            </a:r>
          </a:p>
          <a:p>
            <a:r>
              <a:rPr lang="ar-SA" sz="2000" b="1">
                <a:cs typeface="AdvertisingBold" pitchFamily="2" charset="-78"/>
              </a:rPr>
              <a:t>للأئمة الستة، ككتاب خلق أفعال العباد، للبخاري، والقدر لأبي داود، </a:t>
            </a:r>
          </a:p>
          <a:p>
            <a:r>
              <a:rPr lang="ar-SA" sz="2000" b="1">
                <a:cs typeface="AdvertisingBold" pitchFamily="2" charset="-78"/>
              </a:rPr>
              <a:t>والتفسير لابن ماجه</a:t>
            </a:r>
          </a:p>
          <a:p>
            <a:endParaRPr lang="ar-SA"/>
          </a:p>
          <a:p>
            <a:pPr>
              <a:buFontTx/>
              <a:buChar char="-"/>
            </a:pPr>
            <a:r>
              <a:rPr lang="ar-SA"/>
              <a:t>-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835150" y="620713"/>
            <a:ext cx="5761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2000">
                <a:cs typeface="AdvertisingBold" pitchFamily="2" charset="-78"/>
              </a:rPr>
              <a:t>الكتب التي ترجم كتاب  ( تهذيب الكمال) لرجالها</a:t>
            </a:r>
            <a:endParaRPr lang="en-US" sz="2000">
              <a:cs typeface="AdvertisingBold" pitchFamily="2" charset="-78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 l="2744" t="1337" r="2744" b="1634"/>
          <a:stretch>
            <a:fillRect/>
          </a:stretch>
        </p:blipFill>
        <p:spPr bwMode="auto">
          <a:xfrm>
            <a:off x="250825" y="1268413"/>
            <a:ext cx="8424863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 l="708" r="3212"/>
          <a:stretch>
            <a:fillRect/>
          </a:stretch>
        </p:blipFill>
        <p:spPr bwMode="auto">
          <a:xfrm>
            <a:off x="323850" y="476250"/>
            <a:ext cx="8424863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835150" y="620713"/>
            <a:ext cx="5761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2000">
                <a:cs typeface="AdvertisingBold" pitchFamily="2" charset="-78"/>
              </a:rPr>
              <a:t>الباعث على تصنيف المزي لكتاب (تهذيب الكمال)</a:t>
            </a:r>
            <a:endParaRPr lang="en-US" sz="2000">
              <a:cs typeface="AdvertisingBold" pitchFamily="2" charset="-78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241425"/>
            <a:ext cx="864235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835150" y="620713"/>
            <a:ext cx="5761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2000">
                <a:cs typeface="AdvertisingBold" pitchFamily="2" charset="-78"/>
              </a:rPr>
              <a:t>خطة الكتاب وكيفية استخدامه</a:t>
            </a:r>
            <a:endParaRPr lang="en-US" sz="2000">
              <a:cs typeface="AdvertisingBold" pitchFamily="2" charset="-78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84213" y="1484313"/>
            <a:ext cx="7777162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رتب الحافظ المزي رواة أسانيد هذه الكتب المذكورة حسب حروف المعجم، إلا أنه ابتدأ حرف الألف باسم (أحمد) وابتدأ حرف الميم باسم (محمد) لتعلقهما بالحمد.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أشار عند رأس كل اسم إلى مواضع حديثه من الكتب المذكورة 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ذكر شيوخ كل راو مشيرا إليهم بقوله: (روى عن....) وتلاميذه بقوله: (روى عنه...)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ذكر موضع روايته عن كل شيخ من شيوخه، وموضع روايته كل تلميذ من تلاميذ الراوي عنه من هذه الكتب.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أورد في كل راوي جملة من أقوال أهل الجرح والتعديل.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لم يسند هذه الأقوال في جرح الرواة وتعديلهم خشية التطويل.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بعد أن انتهى من سرد الرواة على نسق المعجم شرع في ذكر الرواة المعروفين بكناهم. </a:t>
            </a:r>
          </a:p>
          <a:p>
            <a:pPr>
              <a:buFontTx/>
              <a:buChar char="-"/>
            </a:pPr>
            <a:endParaRPr lang="en-US" sz="2000">
              <a:cs typeface="Advertising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755650" y="1341438"/>
            <a:ext cx="7596188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2000">
                <a:cs typeface="AdvertisingBold" pitchFamily="2" charset="-78"/>
              </a:rPr>
              <a:t>- ثم ذكر فصول أربعة مهمة:</a:t>
            </a:r>
          </a:p>
          <a:p>
            <a:r>
              <a:rPr lang="ar-SA" sz="2000">
                <a:cs typeface="AdvertisingBold" pitchFamily="2" charset="-78"/>
              </a:rPr>
              <a:t>         - فصل فيمن اشتهر بالنسبة إلى أبيه أو جده، أو أمه، أو عمه أو نحو ذلك.</a:t>
            </a:r>
          </a:p>
          <a:p>
            <a:r>
              <a:rPr lang="ar-SA" sz="2000">
                <a:cs typeface="AdvertisingBold" pitchFamily="2" charset="-78"/>
              </a:rPr>
              <a:t>         - فصل فيمن اشتهر بالنسبة إلى قبيلته أو بلدة أوصناعة أو نحو ذلك.</a:t>
            </a:r>
          </a:p>
          <a:p>
            <a:r>
              <a:rPr lang="ar-SA" sz="2000">
                <a:cs typeface="AdvertisingBold" pitchFamily="2" charset="-78"/>
              </a:rPr>
              <a:t>         - فصل فيمن اشتهر بلقب أو نحوه.</a:t>
            </a:r>
          </a:p>
          <a:p>
            <a:r>
              <a:rPr lang="ar-SA" sz="2000">
                <a:cs typeface="AdvertisingBold" pitchFamily="2" charset="-78"/>
              </a:rPr>
              <a:t>          - فصل في المبهمات مثل: فلان عن ؟أبيه أو عن جده أو عن أمه.... .</a:t>
            </a:r>
            <a:endParaRPr lang="en-US" sz="2000">
              <a:cs typeface="AdvertisingBold" pitchFamily="2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547813" y="620713"/>
            <a:ext cx="5688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2000">
                <a:cs typeface="AdvertisingBold" pitchFamily="2" charset="-78"/>
              </a:rPr>
              <a:t>التعريف بكتاب ( تهذيب التهذيب) للامام ابن حجر</a:t>
            </a:r>
            <a:endParaRPr lang="en-US" sz="2000">
              <a:cs typeface="AdvertisingBold" pitchFamily="2" charset="-78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619250" y="1628775"/>
            <a:ext cx="67722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هو موسوعة عظيمة الفائدة في ذكر أسماء رواة الكتب الستة.</a:t>
            </a:r>
          </a:p>
          <a:p>
            <a:pPr>
              <a:buFontTx/>
              <a:buChar char="-"/>
            </a:pPr>
            <a:endParaRPr lang="ar-SA" sz="2000">
              <a:cs typeface="AdvertisingBold" pitchFamily="2" charset="-78"/>
            </a:endParaRP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وهو تهذيب لكتاب الحافظ المزي المسمى (بتهذيب الكمال)</a:t>
            </a:r>
          </a:p>
          <a:p>
            <a:pPr>
              <a:buFontTx/>
              <a:buChar char="-"/>
            </a:pPr>
            <a:endParaRPr lang="ar-SA" sz="2000">
              <a:cs typeface="AdvertisingBold" pitchFamily="2" charset="-78"/>
            </a:endParaRPr>
          </a:p>
          <a:p>
            <a:r>
              <a:rPr lang="ar-SA" sz="2000">
                <a:cs typeface="AdvertisingBold" pitchFamily="2" charset="-78"/>
              </a:rPr>
              <a:t>والتهذيب لا يعنى بالضرورة الاختصار بل يعني أيضا الزيادة في </a:t>
            </a:r>
          </a:p>
          <a:p>
            <a:r>
              <a:rPr lang="ar-SA" sz="2000">
                <a:cs typeface="AdvertisingBold" pitchFamily="2" charset="-78"/>
              </a:rPr>
              <a:t>مواطن الاختصار المخل من الأصل</a:t>
            </a:r>
            <a:endParaRPr lang="en-US" sz="2000">
              <a:cs typeface="AdvertisingBold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403350" y="620713"/>
            <a:ext cx="6048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2000">
                <a:cs typeface="AdvertisingBold" pitchFamily="2" charset="-78"/>
              </a:rPr>
              <a:t>طريقة اللامام ابن حجر في تصنيف (تهذيب التهذيب)</a:t>
            </a:r>
            <a:endParaRPr lang="en-US" sz="2000">
              <a:cs typeface="AdvertisingBold" pitchFamily="2" charset="-78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476375" y="1341438"/>
            <a:ext cx="6551613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حذف الحافظ ابن حجر أسانيد الأخبار المروية في كتاب المزي.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ذكر الأقوال في الرجال التي ذكرها المزي وزاد عليها ما وقف عليه هو بنفسه.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وللتفريق بين كلام المزي وزيادته يقول : </a:t>
            </a:r>
            <a:r>
              <a:rPr lang="ar-SA" sz="2000">
                <a:solidFill>
                  <a:srgbClr val="CC0000"/>
                </a:solidFill>
                <a:cs typeface="AdvertisingBold" pitchFamily="2" charset="-78"/>
              </a:rPr>
              <a:t>قلت</a:t>
            </a:r>
            <a:r>
              <a:rPr lang="ar-SA" sz="2000">
                <a:cs typeface="AdvertisingBold" pitchFamily="2" charset="-78"/>
              </a:rPr>
              <a:t>:....ثم يورد كلامه.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ذكر أسماء بعض الرواة الذين يتشابهون مع رواة الكتب الستة في الاسم ويختلفون في العين لئلا يخلط الباحث بينهما فيظنهما واحدا.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اختصر في ذكر تلاميذ الراوي المترجم له وكذا شيوخه.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زاد في تهذيب التهذيب ما التقطه من كتاب (</a:t>
            </a:r>
            <a:r>
              <a:rPr lang="ar-SA" sz="2000">
                <a:solidFill>
                  <a:srgbClr val="CC0000"/>
                </a:solidFill>
                <a:cs typeface="AdvertisingBold" pitchFamily="2" charset="-78"/>
              </a:rPr>
              <a:t>تذهيب التهذيب)</a:t>
            </a:r>
            <a:r>
              <a:rPr lang="ar-SA" sz="2000">
                <a:cs typeface="AdvertisingBold" pitchFamily="2" charset="-78"/>
              </a:rPr>
              <a:t> للحافظ الذهبي.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ذكر بعض التراجم التي حذفها المزي من أصل كتاب </a:t>
            </a:r>
            <a:r>
              <a:rPr lang="ar-SA" sz="2000">
                <a:solidFill>
                  <a:srgbClr val="CC0000"/>
                </a:solidFill>
                <a:cs typeface="AdvertisingBold" pitchFamily="2" charset="-78"/>
              </a:rPr>
              <a:t>(الكمال)</a:t>
            </a:r>
            <a:r>
              <a:rPr lang="ar-SA" sz="2000">
                <a:cs typeface="AdvertisingBold" pitchFamily="2" charset="-78"/>
              </a:rPr>
              <a:t> ممن ترجم لهم بناء على أن بعض الستة أخرج لهم فمن لم يقف المزي على روايته في شيء من هذه الكتب حذفه.</a:t>
            </a:r>
          </a:p>
          <a:p>
            <a:pPr>
              <a:buFontTx/>
              <a:buChar char="-"/>
            </a:pPr>
            <a:endParaRPr lang="en-US" sz="2000">
              <a:cs typeface="AdvertisingBold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908175" y="908050"/>
            <a:ext cx="6264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استفاد من كتاب </a:t>
            </a:r>
            <a:r>
              <a:rPr lang="ar-SA" sz="2000">
                <a:solidFill>
                  <a:srgbClr val="CC0000"/>
                </a:solidFill>
                <a:cs typeface="AdvertisingBold" pitchFamily="2" charset="-78"/>
              </a:rPr>
              <a:t>(تهذيب الكمال)</a:t>
            </a:r>
            <a:r>
              <a:rPr lang="ar-SA" sz="2000">
                <a:cs typeface="AdvertisingBold" pitchFamily="2" charset="-78"/>
              </a:rPr>
              <a:t> لعلاء الدين مغلطاي قال ابن حجر:</a:t>
            </a:r>
            <a:endParaRPr lang="en-US" sz="2000">
              <a:cs typeface="AdvertisingBold" pitchFamily="2" charset="-78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276475"/>
            <a:ext cx="817245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547813" y="620713"/>
            <a:ext cx="5688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2000">
                <a:cs typeface="AdvertisingBold" pitchFamily="2" charset="-78"/>
              </a:rPr>
              <a:t>التعريف بكتاب ( تقريب التهذيب) للإمام ابن حجر</a:t>
            </a:r>
            <a:endParaRPr lang="en-US" sz="2000">
              <a:cs typeface="AdvertisingBold" pitchFamily="2" charset="-78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2484438" y="1628775"/>
            <a:ext cx="56880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ar-SA" sz="2000">
                <a:cs typeface="AdvertisingBold" pitchFamily="2" charset="-78"/>
              </a:rPr>
              <a:t>لما انتهى ابن حجر من كتابه (تهذيب التهيب) أتم خدمة الأصل بتجريد أسماء رواته ومن ثم الحكم عليهم بأصح ما قيل فيهم و بعبارة مختصرة.</a:t>
            </a:r>
            <a:endParaRPr lang="en-US" sz="2000">
              <a:cs typeface="AdvertisingBold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403350" y="620713"/>
            <a:ext cx="6048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2000">
                <a:cs typeface="AdvertisingBold" pitchFamily="2" charset="-78"/>
              </a:rPr>
              <a:t>طريقة اللإمام ابن حجر في تصنيف (تقريب التهذيب)</a:t>
            </a:r>
            <a:endParaRPr lang="en-US" sz="2000">
              <a:cs typeface="AdvertisingBold" pitchFamily="2" charset="-78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908175" y="1628775"/>
            <a:ext cx="604837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ذكر اسم الراوي وذكر طبقته من حيث الرواية ومرتبته من حيث الجرح والتعديل 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يذكر سنة وفاة الراوي.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يشير إلى من أخرج له من أصحاب الكتب الستة والكتب الزائدة عنها بنفس الرموز التي التزم بها الحافظ المزي في كتابه (تهذيب الكمال).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يحكم على الراوي حكما مختصرا.</a:t>
            </a:r>
          </a:p>
          <a:p>
            <a:endParaRPr lang="en-US" sz="2000">
              <a:cs typeface="AdvertisingBold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403350" y="404813"/>
            <a:ext cx="6048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SA" sz="2000">
                <a:cs typeface="AdvertisingBold" pitchFamily="2" charset="-78"/>
              </a:rPr>
              <a:t>تنبيهات مهمة على كتاب (تقريب التهذيب) لابن حجر</a:t>
            </a:r>
            <a:endParaRPr lang="en-US" sz="2000">
              <a:cs typeface="AdvertisingBold" pitchFamily="2" charset="-78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95288" y="981075"/>
            <a:ext cx="82438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ar-SA" sz="2000">
                <a:solidFill>
                  <a:srgbClr val="CC0000"/>
                </a:solidFill>
                <a:cs typeface="AdvertisingBold" pitchFamily="2" charset="-78"/>
              </a:rPr>
              <a:t>التنبيه الاول: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إذا أطلق ابن حجر على الراوي وصف: (صدوق يخطئ) فلابد أن يرجع إلى الأصل للوقوف على أقوال المجرحين والمعدلين ومن ثم الحكم على الراوي.</a:t>
            </a:r>
            <a:endParaRPr lang="en-US" sz="2000">
              <a:cs typeface="AdvertisingBold" pitchFamily="2" charset="-78"/>
            </a:endParaRP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276475"/>
            <a:ext cx="85693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95288" y="981075"/>
            <a:ext cx="8243887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ar-SA" sz="2000">
                <a:solidFill>
                  <a:srgbClr val="CC0000"/>
                </a:solidFill>
                <a:cs typeface="AdvertisingBold" pitchFamily="2" charset="-78"/>
              </a:rPr>
              <a:t>التنبيه الثاني: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- إذا أطلق ابن حجر وصف (صدوق كثير الخطأ) أو ما يشبهه فإنما يقصد بذلك أنه ضعيف إلا أن ضعفه من قبل حفظه فعبر عن العدالة بـ (صدوق)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وعن الضبط بـ (كثير الخطأ)</a:t>
            </a:r>
          </a:p>
          <a:p>
            <a:pPr>
              <a:buFontTx/>
              <a:buChar char="-"/>
            </a:pPr>
            <a:r>
              <a:rPr lang="ar-SA" sz="2000">
                <a:cs typeface="AdvertisingBold" pitchFamily="2" charset="-78"/>
              </a:rPr>
              <a:t>مثال ذلك:</a:t>
            </a:r>
            <a:endParaRPr lang="en-US" sz="2000">
              <a:cs typeface="AdvertisingBold" pitchFamily="2" charset="-78"/>
            </a:endParaRP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924175"/>
            <a:ext cx="8351837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663</Words>
  <Application>Microsoft Office PowerPoint</Application>
  <PresentationFormat>عرض على الشاشة (3:4)‏</PresentationFormat>
  <Paragraphs>55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8" baseType="lpstr">
      <vt:lpstr>Arial</vt:lpstr>
      <vt:lpstr>AdvertisingBold</vt:lpstr>
      <vt:lpstr>تصميم افتراضي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Company>dammam-18Sep2011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keyboard</dc:creator>
  <cp:lastModifiedBy>keyboard2</cp:lastModifiedBy>
  <cp:revision>7</cp:revision>
  <dcterms:created xsi:type="dcterms:W3CDTF">2012-03-01T03:22:54Z</dcterms:created>
  <dcterms:modified xsi:type="dcterms:W3CDTF">2012-05-24T14:59:46Z</dcterms:modified>
</cp:coreProperties>
</file>