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2" r:id="rId2"/>
    <p:sldId id="266" r:id="rId3"/>
    <p:sldId id="267" r:id="rId4"/>
    <p:sldId id="272" r:id="rId5"/>
    <p:sldId id="268" r:id="rId6"/>
    <p:sldId id="269" r:id="rId7"/>
    <p:sldId id="270" r:id="rId8"/>
    <p:sldId id="271" r:id="rId9"/>
    <p:sldId id="273" r:id="rId10"/>
    <p:sldId id="274" r:id="rId11"/>
    <p:sldId id="263" r:id="rId12"/>
    <p:sldId id="264" r:id="rId13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80" d="100"/>
          <a:sy n="80" d="100"/>
        </p:scale>
        <p:origin x="-11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27ED0E-DB6A-4C9A-A53C-C3421B16F4AE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8547CA-6248-4DEC-A554-FADC3E037BA4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14184A-237C-481D-9FC8-CAB04EA0A432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FAA455-5702-4DDF-A93C-A142EABACF0D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7FCCA1-A52A-4135-8358-0CBA9BB40C68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B94B79-64C7-4815-8882-CF43BB29604B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00D478-8292-4F58-BD51-FDE794087BF0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1DB0EA-DE43-471E-AC10-80C18A8E8B61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3A876F-F185-45B6-BF8A-2C239454734A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63718A-6DBC-4E11-8F75-D66FAEC49A0B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B59717-E328-4E5E-B49D-C518DBC061F6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fld id="{5CBD16D3-3FA3-4A23-864A-23F8CB7AC9C4}" type="slidenum">
              <a:rPr lang="ar-SA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1763713" y="1412875"/>
            <a:ext cx="5875337" cy="242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3633" tIns="114264" rIns="93633" bIns="114264" anchor="ctr">
            <a:spAutoFit/>
          </a:bodyPr>
          <a:lstStyle/>
          <a:p>
            <a:r>
              <a:rPr lang="ar-SA">
                <a:cs typeface="PT Bold Heading" pitchFamily="2" charset="-78"/>
              </a:rPr>
              <a:t>المراحل  الأولى دراسة الأسانيد هي خمسة مراحل :-</a:t>
            </a:r>
            <a:br>
              <a:rPr lang="ar-SA">
                <a:cs typeface="PT Bold Heading" pitchFamily="2" charset="-78"/>
              </a:rPr>
            </a:br>
            <a:r>
              <a:rPr lang="ar-SA">
                <a:cs typeface="PT Bold Heading" pitchFamily="2" charset="-78"/>
              </a:rPr>
              <a:t>1- تعيين رواة السند ، وتمييزهم .</a:t>
            </a:r>
            <a:br>
              <a:rPr lang="ar-SA">
                <a:cs typeface="PT Bold Heading" pitchFamily="2" charset="-78"/>
              </a:rPr>
            </a:br>
            <a:r>
              <a:rPr lang="ar-SA">
                <a:cs typeface="PT Bold Heading" pitchFamily="2" charset="-78"/>
              </a:rPr>
              <a:t>2- التحقق من عدالتهم وضبطهم .</a:t>
            </a:r>
            <a:br>
              <a:rPr lang="ar-SA">
                <a:cs typeface="PT Bold Heading" pitchFamily="2" charset="-78"/>
              </a:rPr>
            </a:br>
            <a:r>
              <a:rPr lang="ar-SA">
                <a:cs typeface="PT Bold Heading" pitchFamily="2" charset="-78"/>
              </a:rPr>
              <a:t>3- التحقق من اتصال السند ، وتحديد مواضع الانقطاع فيه .</a:t>
            </a:r>
            <a:br>
              <a:rPr lang="ar-SA">
                <a:cs typeface="PT Bold Heading" pitchFamily="2" charset="-78"/>
              </a:rPr>
            </a:br>
            <a:r>
              <a:rPr lang="ar-SA">
                <a:cs typeface="PT Bold Heading" pitchFamily="2" charset="-78"/>
              </a:rPr>
              <a:t>4- البحث عن العلل الحديثية ، وتمييز ما يقدح وما لا يقدح .</a:t>
            </a:r>
            <a:br>
              <a:rPr lang="ar-SA">
                <a:cs typeface="PT Bold Heading" pitchFamily="2" charset="-78"/>
              </a:rPr>
            </a:br>
            <a:r>
              <a:rPr lang="ar-SA">
                <a:cs typeface="PT Bold Heading" pitchFamily="2" charset="-78"/>
              </a:rPr>
              <a:t>5- البحث عن الشواهد والمتابعات للرواية .</a:t>
            </a:r>
            <a:br>
              <a:rPr lang="ar-SA">
                <a:cs typeface="PT Bold Heading" pitchFamily="2" charset="-78"/>
              </a:rPr>
            </a:br>
            <a:r>
              <a:rPr lang="ar-SA">
                <a:cs typeface="PT Bold Heading" pitchFamily="2" charset="-78"/>
              </a:rPr>
              <a:t>فمن خلال المراحل السابقة يمكن التعرف على صحة الحديث أو ضعفه .</a:t>
            </a:r>
            <a:r>
              <a:rPr lang="ar-SA"/>
              <a:t/>
            </a:r>
            <a:br>
              <a:rPr lang="ar-SA"/>
            </a:br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260350"/>
            <a:ext cx="8280400" cy="617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6250"/>
            <a:ext cx="9144000" cy="638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60350"/>
            <a:ext cx="9144000" cy="659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333375"/>
            <a:ext cx="8497888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133600"/>
            <a:ext cx="9144000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3800" y="1844675"/>
            <a:ext cx="3221038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3348038" y="1700213"/>
            <a:ext cx="14398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000" b="1"/>
              <a:t>...........</a:t>
            </a:r>
            <a:endParaRPr lang="en-US" sz="2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981075"/>
            <a:ext cx="8353425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/>
          <a:srcRect r="2560"/>
          <a:stretch>
            <a:fillRect/>
          </a:stretch>
        </p:blipFill>
        <p:spPr bwMode="auto">
          <a:xfrm>
            <a:off x="323850" y="260350"/>
            <a:ext cx="8496300" cy="626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3203575" y="620713"/>
            <a:ext cx="5256213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000">
                <a:solidFill>
                  <a:srgbClr val="FF0000"/>
                </a:solidFill>
                <a:cs typeface="AdvertisingBold" pitchFamily="2" charset="-78"/>
              </a:rPr>
              <a:t>تنبيهات يجب التنبه لها عند جمع المتابعات  </a:t>
            </a:r>
          </a:p>
          <a:p>
            <a:pPr>
              <a:spcBef>
                <a:spcPct val="50000"/>
              </a:spcBef>
            </a:pPr>
            <a:r>
              <a:rPr lang="ar-SA" sz="2000">
                <a:solidFill>
                  <a:srgbClr val="FF0000"/>
                </a:solidFill>
                <a:cs typeface="AdvertisingBold" pitchFamily="2" charset="-78"/>
              </a:rPr>
              <a:t>التنبيه الأول:</a:t>
            </a:r>
            <a:endParaRPr lang="en-US" sz="2000">
              <a:solidFill>
                <a:srgbClr val="FF0000"/>
              </a:solidFill>
              <a:cs typeface="AdvertisingBold" pitchFamily="2" charset="-78"/>
            </a:endParaRPr>
          </a:p>
        </p:txBody>
      </p:sp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688" y="1773238"/>
            <a:ext cx="9104312" cy="46767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3203575" y="620713"/>
            <a:ext cx="52562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000">
                <a:solidFill>
                  <a:srgbClr val="FF0000"/>
                </a:solidFill>
                <a:cs typeface="AdvertisingBold" pitchFamily="2" charset="-78"/>
              </a:rPr>
              <a:t>التنبيه الثاني:</a:t>
            </a:r>
            <a:endParaRPr lang="en-US" sz="2000">
              <a:solidFill>
                <a:srgbClr val="FF0000"/>
              </a:solidFill>
              <a:cs typeface="AdvertisingBold" pitchFamily="2" charset="-78"/>
            </a:endParaRPr>
          </a:p>
        </p:txBody>
      </p:sp>
      <p:pic>
        <p:nvPicPr>
          <p:cNvPr id="22536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557338"/>
            <a:ext cx="8496300" cy="49672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1116013" y="1844675"/>
            <a:ext cx="72009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3633" tIns="114264" rIns="93633" bIns="114264" anchor="ctr">
            <a:spAutoFit/>
          </a:bodyPr>
          <a:lstStyle/>
          <a:p>
            <a:r>
              <a:rPr lang="ar-SA" sz="2000">
                <a:cs typeface="PT Bold Heading" pitchFamily="2" charset="-78"/>
              </a:rPr>
              <a:t>أما عن ربط الأسانيد ببعضها ، فيتم عن طريق معرفة مدار السند - وهو الراوي الذي تتجمع عنده الأسانيد - ، ولا يتم ذلك إلا بعد التخريج الكامل للحديث ، فقد يكون للحديث الواحد أكثر من مدار</a:t>
            </a:r>
            <a:r>
              <a:rPr lang="ar-SA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611188" y="1781175"/>
            <a:ext cx="7591425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3633" tIns="114264" rIns="93633" bIns="114264" anchor="ctr">
            <a:spAutoFit/>
          </a:bodyPr>
          <a:lstStyle/>
          <a:p>
            <a:r>
              <a:rPr lang="ar-SA" sz="2000">
                <a:cs typeface="PT Bold Heading" pitchFamily="2" charset="-78"/>
              </a:rPr>
              <a:t>فمثلا ، نقول :</a:t>
            </a:r>
            <a:br>
              <a:rPr lang="ar-SA" sz="2000">
                <a:cs typeface="PT Bold Heading" pitchFamily="2" charset="-78"/>
              </a:rPr>
            </a:br>
            <a:r>
              <a:rPr lang="ar-SA" sz="2000">
                <a:cs typeface="PT Bold Heading" pitchFamily="2" charset="-78"/>
              </a:rPr>
              <a:t>حديث كذا رواه أحمد بسنده عن معمر عن ثابت عن أنس عن النبي صلى الله عليه وسلم .</a:t>
            </a:r>
            <a:br>
              <a:rPr lang="ar-SA" sz="2000">
                <a:cs typeface="PT Bold Heading" pitchFamily="2" charset="-78"/>
              </a:rPr>
            </a:br>
            <a:r>
              <a:rPr lang="ar-SA" sz="2000">
                <a:cs typeface="PT Bold Heading" pitchFamily="2" charset="-78"/>
              </a:rPr>
              <a:t>ورواه عبد الرزاق بسنده عن جعفر عن ثابت عن أنس عن النبي صلى الله عليه وسلم .</a:t>
            </a:r>
            <a:br>
              <a:rPr lang="ar-SA" sz="2000">
                <a:cs typeface="PT Bold Heading" pitchFamily="2" charset="-78"/>
              </a:rPr>
            </a:br>
            <a:r>
              <a:rPr lang="ar-SA" sz="2000">
                <a:cs typeface="PT Bold Heading" pitchFamily="2" charset="-78"/>
              </a:rPr>
              <a:t>ورواه ابن ماجه بسنده عن حماد وحميد كليهما عن ثابت عن أنس عن النبي صلى الله عليه وسلم .</a:t>
            </a:r>
            <a:br>
              <a:rPr lang="ar-SA" sz="2000">
                <a:cs typeface="PT Bold Heading" pitchFamily="2" charset="-78"/>
              </a:rPr>
            </a:br>
            <a:r>
              <a:rPr lang="ar-SA" sz="2000">
                <a:cs typeface="PT Bold Heading" pitchFamily="2" charset="-78"/>
              </a:rPr>
              <a:t/>
            </a:r>
            <a:br>
              <a:rPr lang="ar-SA" sz="2000">
                <a:cs typeface="PT Bold Heading" pitchFamily="2" charset="-78"/>
              </a:rPr>
            </a:br>
            <a:r>
              <a:rPr lang="ar-SA" sz="2000">
                <a:cs typeface="PT Bold Heading" pitchFamily="2" charset="-78"/>
              </a:rPr>
              <a:t>فنقول أن مدار السند هو : ثابت عن أنس عن النبي صلى الله عليه وسلم 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63</Words>
  <Application>Microsoft Office PowerPoint</Application>
  <PresentationFormat>عرض على الشاشة (3:4)‏</PresentationFormat>
  <Paragraphs>7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6" baseType="lpstr">
      <vt:lpstr>Arial</vt:lpstr>
      <vt:lpstr>AdvertisingBold</vt:lpstr>
      <vt:lpstr>PT Bold Heading</vt:lpstr>
      <vt:lpstr>تصميم افتراضي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</vt:vector>
  </TitlesOfParts>
  <Company>dammam-18Sep2011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keyboard</dc:creator>
  <cp:lastModifiedBy>keyboard2</cp:lastModifiedBy>
  <cp:revision>3</cp:revision>
  <dcterms:created xsi:type="dcterms:W3CDTF">2012-03-11T06:55:53Z</dcterms:created>
  <dcterms:modified xsi:type="dcterms:W3CDTF">2012-05-24T00:06:36Z</dcterms:modified>
</cp:coreProperties>
</file>