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3" r:id="rId2"/>
    <p:sldId id="256" r:id="rId3"/>
    <p:sldId id="257" r:id="rId4"/>
    <p:sldId id="258" r:id="rId5"/>
    <p:sldId id="259" r:id="rId6"/>
    <p:sldId id="260" r:id="rId7"/>
    <p:sldId id="261" r:id="rId8"/>
    <p:sldId id="262" r:id="rId9"/>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80" d="100"/>
          <a:sy n="80" d="100"/>
        </p:scale>
        <p:origin x="-11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807A1C74-03E9-431C-A2DE-FE28B7D49BB9}" type="slidenum">
              <a:rPr lang="ar-SA"/>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A52CCD8B-C871-42D2-929F-6A9951371C8F}" type="slidenum">
              <a:rPr lang="ar-SA"/>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F544E287-4A92-4B49-AF24-82F4ADB01543}" type="slidenum">
              <a:rPr lang="ar-SA"/>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00B84062-D03B-4F65-B882-D4FA3D1F0506}" type="slidenum">
              <a:rPr lang="ar-SA"/>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1EB68690-DF37-4DB6-9F40-AD2D484AF933}" type="slidenum">
              <a:rPr lang="ar-SA"/>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1729D134-4F62-462C-8C86-60E717A82830}" type="slidenum">
              <a:rPr lang="ar-SA"/>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F949D1B5-5B4C-4554-B006-251A90E28A7A}" type="slidenum">
              <a:rPr lang="ar-SA"/>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883F6E5-8ED1-4207-A1FB-E662D63BF8BC}" type="slidenum">
              <a:rPr lang="ar-SA"/>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36AFFE75-023D-4E2E-B5BE-7137FB030C54}" type="slidenum">
              <a:rPr lang="ar-SA"/>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92CF2429-1172-4070-8B1E-7939F107E9EB}" type="slidenum">
              <a:rPr lang="ar-SA"/>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1FEBDE5-4A2D-4163-A1E9-E6978CD5212F}" type="slidenum">
              <a:rPr lang="ar-SA"/>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85766006-EC3F-4C0B-9BB2-4D073170113A}"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323850" y="620713"/>
            <a:ext cx="8135938" cy="5568950"/>
          </a:xfrm>
          <a:prstGeom prst="rect">
            <a:avLst/>
          </a:prstGeom>
          <a:noFill/>
          <a:ln w="9525">
            <a:noFill/>
            <a:miter lim="800000"/>
            <a:headEnd/>
            <a:tailEnd/>
          </a:ln>
          <a:effectLst/>
        </p:spPr>
        <p:txBody>
          <a:bodyPr>
            <a:spAutoFit/>
          </a:bodyPr>
          <a:lstStyle/>
          <a:p>
            <a:pPr>
              <a:spcBef>
                <a:spcPct val="50000"/>
              </a:spcBef>
            </a:pPr>
            <a:r>
              <a:rPr lang="ar-SA" sz="2400" b="1">
                <a:solidFill>
                  <a:srgbClr val="FF0000"/>
                </a:solidFill>
                <a:cs typeface="Arabic Transparent" pitchFamily="2" charset="0"/>
              </a:rPr>
              <a:t>عناصر شجرة الإسناد:</a:t>
            </a:r>
          </a:p>
          <a:p>
            <a:pPr>
              <a:spcBef>
                <a:spcPct val="50000"/>
              </a:spcBef>
            </a:pPr>
            <a:r>
              <a:rPr lang="ar-SA" sz="2400" b="1">
                <a:cs typeface="Arabic Transparent" pitchFamily="2" charset="0"/>
              </a:rPr>
              <a:t>1- العمود الفقري للشجرة ( وهو عبارة عن اللإسناد الذي يتم تحديده للدراسة، وإذا لم يحدد إسناد معين للدراسة يكون أقوى الأسانيد فنبتدئ بترتيب الكتب الستة كما رتبها العلماء) ويفضل ان يكون الإسناد الأصلي او عمود الشجرة بلون مخالف وبقية التفريعات بلون آخر .</a:t>
            </a:r>
          </a:p>
          <a:p>
            <a:pPr>
              <a:spcBef>
                <a:spcPct val="50000"/>
              </a:spcBef>
            </a:pPr>
            <a:r>
              <a:rPr lang="ar-SA" sz="2400" b="1">
                <a:cs typeface="Arabic Transparent" pitchFamily="2" charset="0"/>
              </a:rPr>
              <a:t>2- رسم التفرعيات على هذا الإسناد الأصلي كما وردت في المصادر.</a:t>
            </a:r>
          </a:p>
          <a:p>
            <a:pPr>
              <a:spcBef>
                <a:spcPct val="50000"/>
              </a:spcBef>
            </a:pPr>
            <a:r>
              <a:rPr lang="ar-SA" sz="2400" b="1">
                <a:cs typeface="Arabic Transparent" pitchFamily="2" charset="0"/>
              </a:rPr>
              <a:t>3- كتابة المصدر ويتضمن ( اسم الكتاب والمؤلف والجزء والصفحة ورقم الحديث مختصر ويفضل استخدام الرموز التي التفق عليها العلماء للكتب لاخصار مع وضع مفتاح لتلك الإختصارات.</a:t>
            </a:r>
          </a:p>
          <a:p>
            <a:pPr>
              <a:spcBef>
                <a:spcPct val="50000"/>
              </a:spcBef>
            </a:pPr>
            <a:r>
              <a:rPr lang="ar-SA" sz="2400" b="1">
                <a:cs typeface="Arabic Transparent" pitchFamily="2" charset="0"/>
              </a:rPr>
              <a:t>4- كتابة نص الحديث تحت المصدر.</a:t>
            </a:r>
          </a:p>
          <a:p>
            <a:pPr>
              <a:spcBef>
                <a:spcPct val="50000"/>
              </a:spcBef>
            </a:pPr>
            <a:r>
              <a:rPr lang="ar-SA" sz="2400" b="1">
                <a:cs typeface="Arabic Transparent" pitchFamily="2" charset="0"/>
              </a:rPr>
              <a:t>5- التنبيه على أي اختلاف وكتابته بلون مخالف.</a:t>
            </a:r>
          </a:p>
          <a:p>
            <a:pPr>
              <a:spcBef>
                <a:spcPct val="50000"/>
              </a:spcBef>
            </a:pPr>
            <a:r>
              <a:rPr lang="ar-SA" sz="2400" b="1">
                <a:cs typeface="Arabic Transparent" pitchFamily="2" charset="0"/>
              </a:rPr>
              <a:t>6- كتابة أقوال السلف في أسفل صفحة الشجرة.</a:t>
            </a:r>
            <a:endParaRPr lang="en-US" sz="2400" b="1">
              <a:cs typeface="Arabic Transparent"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srcRect l="8264" t="12199" r="10625" b="6944"/>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srcRect/>
          <a:stretch>
            <a:fillRect/>
          </a:stretch>
        </p:blipFill>
        <p:spPr bwMode="auto">
          <a:xfrm>
            <a:off x="0" y="404813"/>
            <a:ext cx="9144000" cy="6453187"/>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srcRect/>
          <a:stretch>
            <a:fillRect/>
          </a:stretch>
        </p:blipFill>
        <p:spPr bwMode="auto">
          <a:xfrm>
            <a:off x="250825" y="260350"/>
            <a:ext cx="8642350" cy="659765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2"/>
          <a:srcRect/>
          <a:stretch>
            <a:fillRect/>
          </a:stretch>
        </p:blipFill>
        <p:spPr bwMode="auto">
          <a:xfrm>
            <a:off x="611188" y="260350"/>
            <a:ext cx="8123237" cy="6170613"/>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srcRect/>
          <a:stretch>
            <a:fillRect/>
          </a:stretch>
        </p:blipFill>
        <p:spPr bwMode="auto">
          <a:xfrm>
            <a:off x="539750" y="1052513"/>
            <a:ext cx="7883525" cy="460851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a:srcRect/>
          <a:stretch>
            <a:fillRect/>
          </a:stretch>
        </p:blipFill>
        <p:spPr bwMode="auto">
          <a:xfrm>
            <a:off x="250825" y="620713"/>
            <a:ext cx="8559800" cy="5903912"/>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25</TotalTime>
  <Words>115</Words>
  <Application>Microsoft Office PowerPoint</Application>
  <PresentationFormat>عرض على الشاشة (3:4)‏</PresentationFormat>
  <Paragraphs>7</Paragraphs>
  <Slides>8</Slides>
  <Notes>0</Notes>
  <HiddenSlides>0</HiddenSlides>
  <MMClips>0</MMClips>
  <ScaleCrop>false</ScaleCrop>
  <HeadingPairs>
    <vt:vector size="6" baseType="variant">
      <vt:variant>
        <vt:lpstr>الخطوط المستخدمة</vt:lpstr>
      </vt:variant>
      <vt:variant>
        <vt:i4>2</vt:i4>
      </vt:variant>
      <vt:variant>
        <vt:lpstr>سمة</vt:lpstr>
      </vt:variant>
      <vt:variant>
        <vt:i4>1</vt:i4>
      </vt:variant>
      <vt:variant>
        <vt:lpstr>عناوين الشرائح</vt:lpstr>
      </vt:variant>
      <vt:variant>
        <vt:i4>8</vt:i4>
      </vt:variant>
    </vt:vector>
  </HeadingPairs>
  <TitlesOfParts>
    <vt:vector size="11" baseType="lpstr">
      <vt:lpstr>Arial</vt:lpstr>
      <vt:lpstr>Arabic Transparent</vt: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sara dr</dc:creator>
  <cp:lastModifiedBy>keyboard2</cp:lastModifiedBy>
  <cp:revision>4</cp:revision>
  <dcterms:created xsi:type="dcterms:W3CDTF">2012-04-03T02:43:51Z</dcterms:created>
  <dcterms:modified xsi:type="dcterms:W3CDTF">2012-05-24T00:08:16Z</dcterms:modified>
</cp:coreProperties>
</file>