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handoutMasterIdLst>
    <p:handoutMasterId r:id="rId22"/>
  </p:handoutMasterIdLst>
  <p:sldIdLst>
    <p:sldId id="256" r:id="rId2"/>
    <p:sldId id="291" r:id="rId3"/>
    <p:sldId id="274" r:id="rId4"/>
    <p:sldId id="288" r:id="rId5"/>
    <p:sldId id="277" r:id="rId6"/>
    <p:sldId id="278" r:id="rId7"/>
    <p:sldId id="280" r:id="rId8"/>
    <p:sldId id="281" r:id="rId9"/>
    <p:sldId id="282" r:id="rId10"/>
    <p:sldId id="287" r:id="rId11"/>
    <p:sldId id="289" r:id="rId12"/>
    <p:sldId id="263" r:id="rId13"/>
    <p:sldId id="262" r:id="rId14"/>
    <p:sldId id="261" r:id="rId15"/>
    <p:sldId id="285" r:id="rId16"/>
    <p:sldId id="259" r:id="rId17"/>
    <p:sldId id="260" r:id="rId18"/>
    <p:sldId id="258" r:id="rId19"/>
    <p:sldId id="270" r:id="rId20"/>
    <p:sldId id="290"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519" autoAdjust="0"/>
    <p:restoredTop sz="94660"/>
  </p:normalViewPr>
  <p:slideViewPr>
    <p:cSldViewPr>
      <p:cViewPr varScale="1">
        <p:scale>
          <a:sx n="84" d="100"/>
          <a:sy n="84" d="100"/>
        </p:scale>
        <p:origin x="-115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C1607AED-D1EB-483A-963A-C7025CEED539}" type="datetimeFigureOut">
              <a:rPr lang="ar-SA" smtClean="0"/>
              <a:pPr/>
              <a:t>05/11/32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374780C-1530-4805-B9EB-C7F900ED1783}"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A3CAB0BB-ADBB-455B-9AF2-FB3432E0FAF3}" type="datetimeFigureOut">
              <a:rPr lang="ar-SA" smtClean="0"/>
              <a:pPr/>
              <a:t>05/11/32</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FBCC495D-BE69-4696-9047-A4BB71A0D8E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A3CAB0BB-ADBB-455B-9AF2-FB3432E0FAF3}" type="datetimeFigureOut">
              <a:rPr lang="ar-SA" smtClean="0"/>
              <a:pPr/>
              <a:t>05/11/32</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FBCC495D-BE69-4696-9047-A4BB71A0D8E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A3CAB0BB-ADBB-455B-9AF2-FB3432E0FAF3}" type="datetimeFigureOut">
              <a:rPr lang="ar-SA" smtClean="0"/>
              <a:pPr/>
              <a:t>05/11/32</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FBCC495D-BE69-4696-9047-A4BB71A0D8E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A3CAB0BB-ADBB-455B-9AF2-FB3432E0FAF3}" type="datetimeFigureOut">
              <a:rPr lang="ar-SA" smtClean="0"/>
              <a:pPr/>
              <a:t>05/11/32</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BCC495D-BE69-4696-9047-A4BB71A0D8E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A3CAB0BB-ADBB-455B-9AF2-FB3432E0FAF3}" type="datetimeFigureOut">
              <a:rPr lang="ar-SA" smtClean="0"/>
              <a:pPr/>
              <a:t>05/11/32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FBCC495D-BE69-4696-9047-A4BB71A0D8E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A3CAB0BB-ADBB-455B-9AF2-FB3432E0FAF3}" type="datetimeFigureOut">
              <a:rPr lang="ar-SA" smtClean="0"/>
              <a:pPr/>
              <a:t>05/11/32</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BCC495D-BE69-4696-9047-A4BB71A0D8E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A3CAB0BB-ADBB-455B-9AF2-FB3432E0FAF3}" type="datetimeFigureOut">
              <a:rPr lang="ar-SA" smtClean="0"/>
              <a:pPr/>
              <a:t>05/11/32</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BCC495D-BE69-4696-9047-A4BB71A0D8E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A3CAB0BB-ADBB-455B-9AF2-FB3432E0FAF3}" type="datetimeFigureOut">
              <a:rPr lang="ar-SA" smtClean="0"/>
              <a:pPr/>
              <a:t>05/11/32</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BCC495D-BE69-4696-9047-A4BB71A0D8E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A3CAB0BB-ADBB-455B-9AF2-FB3432E0FAF3}" type="datetimeFigureOut">
              <a:rPr lang="ar-SA" smtClean="0"/>
              <a:pPr/>
              <a:t>05/11/32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BCC495D-BE69-4696-9047-A4BB71A0D8E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3CAB0BB-ADBB-455B-9AF2-FB3432E0FAF3}" type="datetimeFigureOut">
              <a:rPr lang="ar-SA" smtClean="0"/>
              <a:pPr/>
              <a:t>05/11/32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BCC495D-BE69-4696-9047-A4BB71A0D8E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3CAB0BB-ADBB-455B-9AF2-FB3432E0FAF3}" type="datetimeFigureOut">
              <a:rPr lang="ar-SA" smtClean="0"/>
              <a:pPr/>
              <a:t>05/11/32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BCC495D-BE69-4696-9047-A4BB71A0D8E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عنوان، وقصاصة فنية، ونص">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قصاصة الفنية 2"/>
          <p:cNvSpPr>
            <a:spLocks noGrp="1"/>
          </p:cNvSpPr>
          <p:nvPr>
            <p:ph type="clipArt" sz="half" idx="1"/>
          </p:nvPr>
        </p:nvSpPr>
        <p:spPr>
          <a:xfrm>
            <a:off x="457200" y="1600200"/>
            <a:ext cx="4038600" cy="4525963"/>
          </a:xfrm>
        </p:spPr>
        <p:txBody>
          <a:bodyPr/>
          <a:lstStyle/>
          <a:p>
            <a:pPr lvl="0"/>
            <a:endParaRPr lang="ar-SA" noProof="0" smtClean="0"/>
          </a:p>
        </p:txBody>
      </p:sp>
      <p:sp>
        <p:nvSpPr>
          <p:cNvPr id="4" name="عنصر نائب للنص 3"/>
          <p:cNvSpPr>
            <a:spLocks noGrp="1"/>
          </p:cNvSpPr>
          <p:nvPr>
            <p:ph type="body" sz="half" idx="2"/>
          </p:nvPr>
        </p:nvSpPr>
        <p:spPr>
          <a:xfrm>
            <a:off x="4648200" y="1600200"/>
            <a:ext cx="40386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2"/>
          <p:cNvSpPr>
            <a:spLocks noGrp="1" noChangeArrowheads="1"/>
          </p:cNvSpPr>
          <p:nvPr>
            <p:ph type="dt" sz="half" idx="10"/>
          </p:nvPr>
        </p:nvSpPr>
        <p:spPr/>
        <p:txBody>
          <a:bodyPr/>
          <a:lstStyle>
            <a:lvl1pPr>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0881B685-6CF1-4CB7-985F-101918A1D210}" type="slidenum">
              <a:rPr lang="ar-SA"/>
              <a:pPr>
                <a:defRPr/>
              </a:pPr>
              <a:t>‹#›</a:t>
            </a:fld>
            <a:endParaRPr lang="en-US"/>
          </a:p>
        </p:txBody>
      </p:sp>
      <p:sp>
        <p:nvSpPr>
          <p:cNvPr id="7" name="Rectangle 14"/>
          <p:cNvSpPr>
            <a:spLocks noGrp="1" noChangeArrowheads="1"/>
          </p:cNvSpPr>
          <p:nvPr>
            <p:ph type="ftr" sz="quarter" idx="12"/>
          </p:nvPr>
        </p:nvSpPr>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3CAB0BB-ADBB-455B-9AF2-FB3432E0FAF3}" type="datetimeFigureOut">
              <a:rPr lang="ar-SA" smtClean="0"/>
              <a:pPr/>
              <a:t>05/11/32</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BCC495D-BE69-4696-9047-A4BB71A0D8E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forum.sedty.com/"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7816550">
            <a:off x="615056" y="390057"/>
            <a:ext cx="1445169" cy="1720267"/>
          </a:xfrm>
          <a:prstGeom prst="rect">
            <a:avLst/>
          </a:prstGeom>
          <a:noFill/>
          <a:ln w="9525">
            <a:noFill/>
            <a:miter lim="800000"/>
            <a:headEnd/>
            <a:tailEnd/>
          </a:ln>
        </p:spPr>
      </p:pic>
      <p:sp>
        <p:nvSpPr>
          <p:cNvPr id="5" name="مستطيل 4"/>
          <p:cNvSpPr/>
          <p:nvPr/>
        </p:nvSpPr>
        <p:spPr>
          <a:xfrm rot="20907724">
            <a:off x="1666919" y="930126"/>
            <a:ext cx="6825908" cy="3785652"/>
          </a:xfrm>
          <a:prstGeom prst="rect">
            <a:avLst/>
          </a:prstGeom>
          <a:noFill/>
        </p:spPr>
        <p:txBody>
          <a:bodyPr wrap="square" lIns="91440" tIns="45720" rIns="91440" bIns="45720">
            <a:spAutoFit/>
          </a:bodyPr>
          <a:lstStyle/>
          <a:p>
            <a:pPr algn="ctr"/>
            <a:r>
              <a:rPr lang="ar-SA" sz="4800" b="1"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المحاضرة الثانية </a:t>
            </a:r>
            <a:endParaRPr lang="ar-SA" sz="4800" b="1"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a:p>
            <a:pPr algn="ctr"/>
            <a:endParaRPr lang="ar-SA" sz="48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a:p>
            <a:pPr algn="ctr"/>
            <a:r>
              <a:rPr lang="ar-SA" sz="48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علم الاجتماع النظري</a:t>
            </a:r>
          </a:p>
          <a:p>
            <a:pPr algn="ctr"/>
            <a:r>
              <a:rPr lang="ar-SA" sz="48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والتطبيقي وميادينه</a:t>
            </a:r>
          </a:p>
          <a:p>
            <a:pPr algn="ctr"/>
            <a:r>
              <a:rPr lang="ar-SA" sz="4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11/5 /1432</a:t>
            </a:r>
            <a:endParaRPr lang="ar-SA" sz="4800" b="1" cap="all" spc="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mars.ark.com/~squeeze/ag-can/juice.jpg">
            <a:hlinkClick r:id="rId2" tgtFrame="_blank"/>
          </p:cNvPr>
          <p:cNvPicPr/>
          <p:nvPr/>
        </p:nvPicPr>
        <p:blipFill>
          <a:blip r:embed="rId3"/>
          <a:srcRect/>
          <a:stretch>
            <a:fillRect/>
          </a:stretch>
        </p:blipFill>
        <p:spPr bwMode="auto">
          <a:xfrm>
            <a:off x="285720" y="1142984"/>
            <a:ext cx="2600325" cy="2643206"/>
          </a:xfrm>
          <a:prstGeom prst="rect">
            <a:avLst/>
          </a:prstGeom>
          <a:noFill/>
          <a:ln w="9525">
            <a:noFill/>
            <a:miter lim="800000"/>
            <a:headEnd/>
            <a:tailEnd/>
          </a:ln>
        </p:spPr>
      </p:pic>
      <p:pic>
        <p:nvPicPr>
          <p:cNvPr id="5" name="صورة 4" descr="http://n4hr.com/up/uploads/6f98fd402f.jpg"/>
          <p:cNvPicPr/>
          <p:nvPr/>
        </p:nvPicPr>
        <p:blipFill>
          <a:blip r:embed="rId4"/>
          <a:srcRect/>
          <a:stretch>
            <a:fillRect/>
          </a:stretch>
        </p:blipFill>
        <p:spPr bwMode="auto">
          <a:xfrm>
            <a:off x="214282" y="4214818"/>
            <a:ext cx="2581277" cy="1866900"/>
          </a:xfrm>
          <a:prstGeom prst="rect">
            <a:avLst/>
          </a:prstGeom>
          <a:noFill/>
          <a:ln w="9525">
            <a:noFill/>
            <a:miter lim="800000"/>
            <a:headEnd/>
            <a:tailEnd/>
          </a:ln>
        </p:spPr>
      </p:pic>
      <p:sp>
        <p:nvSpPr>
          <p:cNvPr id="6" name="مستطيل 5"/>
          <p:cNvSpPr/>
          <p:nvPr/>
        </p:nvSpPr>
        <p:spPr>
          <a:xfrm>
            <a:off x="3357554" y="214290"/>
            <a:ext cx="3857652" cy="923330"/>
          </a:xfrm>
          <a:prstGeom prst="rect">
            <a:avLst/>
          </a:prstGeom>
        </p:spPr>
        <p:txBody>
          <a:bodyPr wrap="square">
            <a:spAutoFit/>
          </a:bodyPr>
          <a:lstStyle/>
          <a:p>
            <a:r>
              <a:rPr lang="ar-EG" sz="5400" u="sng" dirty="0" smtClean="0">
                <a:latin typeface="Arial Unicode MS" pitchFamily="34" charset="-128"/>
                <a:ea typeface="Arial Unicode MS" pitchFamily="34" charset="-128"/>
                <a:cs typeface="Arial Unicode MS" pitchFamily="34" charset="-128"/>
              </a:rPr>
              <a:t>الوصية</a:t>
            </a:r>
            <a:r>
              <a:rPr lang="ar-SA" sz="5400" u="sng" dirty="0" smtClean="0">
                <a:latin typeface="Arial Unicode MS" pitchFamily="34" charset="-128"/>
                <a:ea typeface="Arial Unicode MS" pitchFamily="34" charset="-128"/>
                <a:cs typeface="Arial Unicode MS" pitchFamily="34" charset="-128"/>
              </a:rPr>
              <a:t>الثانية </a:t>
            </a:r>
            <a:endParaRPr lang="ar-SA" sz="5400" dirty="0">
              <a:latin typeface="Arial Unicode MS" pitchFamily="34" charset="-128"/>
              <a:ea typeface="Arial Unicode MS" pitchFamily="34" charset="-128"/>
              <a:cs typeface="Arial Unicode MS" pitchFamily="34" charset="-128"/>
            </a:endParaRPr>
          </a:p>
        </p:txBody>
      </p:sp>
      <p:sp>
        <p:nvSpPr>
          <p:cNvPr id="7" name="مربع نص 6"/>
          <p:cNvSpPr txBox="1"/>
          <p:nvPr/>
        </p:nvSpPr>
        <p:spPr>
          <a:xfrm>
            <a:off x="3643306" y="1571612"/>
            <a:ext cx="4929222" cy="4524315"/>
          </a:xfrm>
          <a:prstGeom prst="rect">
            <a:avLst/>
          </a:prstGeom>
          <a:noFill/>
        </p:spPr>
        <p:txBody>
          <a:bodyPr wrap="square" rtlCol="1">
            <a:spAutoFit/>
          </a:bodyPr>
          <a:lstStyle/>
          <a:p>
            <a:r>
              <a:rPr lang="ar-SA" dirty="0" smtClean="0"/>
              <a:t>أكدت دراسة علمية حديثة على الفوائد البالغة للتفاح , حيث إنه يحتوي على مادة متعددة الفوائد </a:t>
            </a:r>
            <a:r>
              <a:rPr lang="ar-SA" dirty="0" smtClean="0"/>
              <a:t>تسمى(البكتين</a:t>
            </a:r>
            <a:r>
              <a:rPr lang="en-US" dirty="0" smtClean="0"/>
              <a:t>( </a:t>
            </a:r>
            <a:r>
              <a:rPr lang="en-US" dirty="0" smtClean="0"/>
              <a:t/>
            </a:r>
            <a:br>
              <a:rPr lang="en-US" dirty="0" smtClean="0"/>
            </a:br>
            <a:r>
              <a:rPr lang="ar-SA" dirty="0" smtClean="0"/>
              <a:t>تعمل على الحد من ارتفاع الكولسترول واستقرار نسبة السكر , كما أن للتفاح خاصية مميزة فهو علاج الإمساك</a:t>
            </a:r>
            <a:r>
              <a:rPr lang="en-US" dirty="0" smtClean="0"/>
              <a:t> </a:t>
            </a:r>
            <a:r>
              <a:rPr lang="ar-SA" dirty="0" smtClean="0"/>
              <a:t>والإسهال </a:t>
            </a:r>
            <a:r>
              <a:rPr lang="ar-SA" dirty="0" smtClean="0"/>
              <a:t>معاً</a:t>
            </a:r>
            <a:r>
              <a:rPr lang="en-US" dirty="0" smtClean="0"/>
              <a:t> , </a:t>
            </a:r>
            <a:r>
              <a:rPr lang="ar-SA" dirty="0" smtClean="0"/>
              <a:t>فإذا أكل بقشره أفاد في حالات الإمساك , وإذا أكل بدون القشر أوقف الإسهال وذلك لقدرته على</a:t>
            </a:r>
            <a:r>
              <a:rPr lang="en-US" dirty="0" smtClean="0"/>
              <a:t> </a:t>
            </a:r>
            <a:r>
              <a:rPr lang="ar-SA" dirty="0" smtClean="0"/>
              <a:t>تنظيم </a:t>
            </a:r>
            <a:r>
              <a:rPr lang="ar-SA" dirty="0" smtClean="0"/>
              <a:t>عملية الهضم </a:t>
            </a:r>
            <a:r>
              <a:rPr lang="ar-SA" dirty="0" smtClean="0"/>
              <a:t>بالمعدة </a:t>
            </a:r>
            <a:r>
              <a:rPr lang="ar-SA" dirty="0" smtClean="0"/>
              <a:t>فهو يقضي على الحموضة والغازات ويساعد على تفتيت حصى المرارة ,وينصح به الأطباء</a:t>
            </a:r>
            <a:r>
              <a:rPr lang="en-US" dirty="0" smtClean="0"/>
              <a:t> </a:t>
            </a:r>
            <a:br>
              <a:rPr lang="en-US" dirty="0" smtClean="0"/>
            </a:br>
            <a:r>
              <a:rPr lang="ar-SA" dirty="0" smtClean="0"/>
              <a:t>للوقاية من </a:t>
            </a:r>
            <a:r>
              <a:rPr lang="ar-SA" dirty="0" smtClean="0"/>
              <a:t>الإصابة </a:t>
            </a:r>
            <a:r>
              <a:rPr lang="ar-SA" dirty="0" smtClean="0"/>
              <a:t>بتصلب </a:t>
            </a:r>
            <a:r>
              <a:rPr lang="ar-SA" dirty="0" smtClean="0"/>
              <a:t>الشرايين.. </a:t>
            </a:r>
            <a:r>
              <a:rPr lang="ar-SA" dirty="0" smtClean="0"/>
              <a:t>فما أجمل الإقدام على تناول تفاحتين في اليوم لتمتلك معده خالية من التقلبات المزاجية</a:t>
            </a:r>
            <a:r>
              <a:rPr lang="en-US" dirty="0" smtClean="0"/>
              <a:t>..</a:t>
            </a:r>
            <a:r>
              <a:rPr lang="en-US" dirty="0" smtClean="0"/>
              <a:t> </a:t>
            </a:r>
            <a:endParaRPr lang="en-US" dirty="0" smtClean="0"/>
          </a:p>
          <a:p>
            <a:r>
              <a:rPr lang="ar-SA" dirty="0" smtClean="0"/>
              <a:t>تحتوي </a:t>
            </a:r>
            <a:r>
              <a:rPr lang="ar-SA" dirty="0" smtClean="0"/>
              <a:t>ثمرة التفاح الكبيرة على 30% من إجمالي الألياف وهو الحد الأدنى من النسبة اليومية التي يحتاجها جسم الإنسان</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6" name="Rectangle 4"/>
          <p:cNvSpPr>
            <a:spLocks noGrp="1" noRot="1" noChangeArrowheads="1"/>
          </p:cNvSpPr>
          <p:nvPr>
            <p:ph type="title"/>
          </p:nvPr>
        </p:nvSpPr>
        <p:spPr>
          <a:xfrm>
            <a:off x="5000627" y="285750"/>
            <a:ext cx="3657597" cy="1143000"/>
          </a:xfrm>
          <a:solidFill>
            <a:schemeClr val="tx2">
              <a:lumMod val="20000"/>
              <a:lumOff val="80000"/>
            </a:schemeClr>
          </a:solidFill>
        </p:spPr>
        <p:txBody>
          <a:bodyPr/>
          <a:lstStyle/>
          <a:p>
            <a:pPr eaLnBrk="1" hangingPunct="1">
              <a:defRPr/>
            </a:pPr>
            <a:r>
              <a:rPr lang="ar-EG" b="1" u="sng" dirty="0" smtClean="0">
                <a:cs typeface="+mn-cs"/>
              </a:rPr>
              <a:t>الوصية</a:t>
            </a:r>
            <a:r>
              <a:rPr lang="ar-SA" b="1" u="sng" dirty="0" smtClean="0">
                <a:cs typeface="+mn-cs"/>
              </a:rPr>
              <a:t>الثانية </a:t>
            </a:r>
            <a:endParaRPr lang="en-US" b="1" u="sng" dirty="0" smtClean="0">
              <a:cs typeface="+mn-cs"/>
            </a:endParaRPr>
          </a:p>
        </p:txBody>
      </p:sp>
      <p:sp>
        <p:nvSpPr>
          <p:cNvPr id="44038" name="Rectangle 6"/>
          <p:cNvSpPr>
            <a:spLocks noGrp="1" noChangeArrowheads="1"/>
          </p:cNvSpPr>
          <p:nvPr>
            <p:ph type="body" sz="half" idx="2"/>
          </p:nvPr>
        </p:nvSpPr>
        <p:spPr>
          <a:xfrm>
            <a:off x="3143240" y="1857364"/>
            <a:ext cx="5715040" cy="4525962"/>
          </a:xfrm>
          <a:noFill/>
        </p:spPr>
        <p:txBody>
          <a:bodyPr>
            <a:normAutofit lnSpcReduction="10000"/>
          </a:bodyPr>
          <a:lstStyle/>
          <a:p>
            <a:pPr eaLnBrk="1" hangingPunct="1">
              <a:buFont typeface="Wingdings" pitchFamily="2" charset="2"/>
              <a:buNone/>
            </a:pPr>
            <a:r>
              <a:rPr lang="ar-EG" altLang="zh-CN" dirty="0" smtClean="0"/>
              <a:t>    </a:t>
            </a:r>
            <a:r>
              <a:rPr lang="ar-SA" altLang="zh-CN" sz="3000" dirty="0" smtClean="0"/>
              <a:t>إذا انتصرت على خصومك فلا تشمت بهم وإذا أصيبوا بمصيبة</a:t>
            </a:r>
            <a:r>
              <a:rPr lang="ar-EG" altLang="zh-CN" sz="3000" dirty="0" smtClean="0"/>
              <a:t> </a:t>
            </a:r>
            <a:r>
              <a:rPr lang="ar-SA" altLang="zh-CN" sz="3000" dirty="0" smtClean="0"/>
              <a:t>فشاركهم ولو بالدعاء </a:t>
            </a:r>
            <a:r>
              <a:rPr lang="ar-EG" altLang="zh-CN" sz="3000" dirty="0" smtClean="0"/>
              <a:t>   </a:t>
            </a:r>
            <a:r>
              <a:rPr lang="ar-SA" altLang="zh-CN" sz="3000" dirty="0" smtClean="0"/>
              <a:t>فالله تعالى يقول : " وَلَمَنْ صَبَرَ وَغَفَرَ إِنَّ ذَلِكَ لَمِنْ عَزْمِ الأمُور" </a:t>
            </a:r>
            <a:r>
              <a:rPr lang="ar-EG" altLang="zh-CN" sz="3000" dirty="0" smtClean="0"/>
              <a:t>سورة </a:t>
            </a:r>
            <a:r>
              <a:rPr lang="ar-SA" altLang="zh-CN" sz="3000" dirty="0" smtClean="0"/>
              <a:t>الشورى  ولقد كان</a:t>
            </a:r>
            <a:r>
              <a:rPr lang="ar-EG" altLang="zh-CN" sz="3000" dirty="0" smtClean="0"/>
              <a:t> </a:t>
            </a:r>
            <a:r>
              <a:rPr lang="ar-SA" altLang="zh-CN" sz="3000" dirty="0" smtClean="0"/>
              <a:t> من دعاء النبي </a:t>
            </a:r>
            <a:r>
              <a:rPr lang="ar-SA" altLang="zh-CN" sz="3000" dirty="0" err="1" smtClean="0"/>
              <a:t>ص</a:t>
            </a:r>
            <a:r>
              <a:rPr lang="ar-SA" altLang="zh-CN" sz="3000" dirty="0" smtClean="0"/>
              <a:t> قوله "اللهم لا تشمت بي عدوا</a:t>
            </a:r>
            <a:r>
              <a:rPr lang="ar-EG" altLang="zh-CN" sz="3000" dirty="0" smtClean="0"/>
              <a:t> </a:t>
            </a:r>
            <a:r>
              <a:rPr lang="ar-SA" altLang="zh-CN" sz="3000" dirty="0" smtClean="0"/>
              <a:t>حاسدا</a:t>
            </a:r>
            <a:r>
              <a:rPr lang="ar-EG" altLang="zh-CN" sz="3000" dirty="0" smtClean="0"/>
              <a:t> </a:t>
            </a:r>
            <a:r>
              <a:rPr lang="ar-SA" altLang="zh-CN" sz="3000" dirty="0" smtClean="0"/>
              <a:t>"</a:t>
            </a:r>
            <a:r>
              <a:rPr lang="ar-EG" altLang="zh-CN" sz="3000" dirty="0" smtClean="0"/>
              <a:t> </a:t>
            </a:r>
            <a:r>
              <a:rPr lang="ar-SA" altLang="zh-CN" sz="3000" dirty="0" smtClean="0"/>
              <a:t>وقال عليه الصلاة والسلام "لا</a:t>
            </a:r>
            <a:r>
              <a:rPr lang="ar-EG" altLang="zh-CN" sz="3000" dirty="0" smtClean="0"/>
              <a:t> </a:t>
            </a:r>
            <a:r>
              <a:rPr lang="ar-SA" altLang="zh-CN" sz="3000" dirty="0" smtClean="0"/>
              <a:t>تظهر الشماتة لأخيك فيرحمه الله ويبتليك "</a:t>
            </a:r>
            <a:r>
              <a:rPr lang="ar-EG" altLang="zh-CN" sz="3000" dirty="0" smtClean="0"/>
              <a:t> .</a:t>
            </a:r>
            <a:endParaRPr lang="en-US" sz="3000" dirty="0" smtClean="0">
              <a:cs typeface="Arial" pitchFamily="34" charset="0"/>
            </a:endParaRPr>
          </a:p>
        </p:txBody>
      </p:sp>
      <p:pic>
        <p:nvPicPr>
          <p:cNvPr id="44041" name="Picture 9" descr="j0298653"/>
          <p:cNvPicPr>
            <a:picLocks noGrp="1" noChangeAspect="1" noChangeArrowheads="1"/>
          </p:cNvPicPr>
          <p:nvPr>
            <p:ph sz="half" idx="1"/>
          </p:nvPr>
        </p:nvPicPr>
        <p:blipFill>
          <a:blip r:embed="rId2" cstate="print"/>
          <a:srcRect/>
          <a:stretch>
            <a:fillRect/>
          </a:stretch>
        </p:blipFill>
        <p:spPr>
          <a:xfrm>
            <a:off x="357188" y="1428736"/>
            <a:ext cx="2990850" cy="4857764"/>
          </a:xfrm>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Effect transition="in" filter="fade">
                                      <p:cBhvr>
                                        <p:cTn id="7" dur="2000"/>
                                        <p:tgtEl>
                                          <p:spTgt spid="44036"/>
                                        </p:tgtEl>
                                      </p:cBhvr>
                                    </p:animEffect>
                                    <p:anim calcmode="lin" valueType="num">
                                      <p:cBhvr>
                                        <p:cTn id="8" dur="2000" fill="hold"/>
                                        <p:tgtEl>
                                          <p:spTgt spid="44036"/>
                                        </p:tgtEl>
                                        <p:attrNameLst>
                                          <p:attrName>style.rotation</p:attrName>
                                        </p:attrNameLst>
                                      </p:cBhvr>
                                      <p:tavLst>
                                        <p:tav tm="0">
                                          <p:val>
                                            <p:fltVal val="720"/>
                                          </p:val>
                                        </p:tav>
                                        <p:tav tm="100000">
                                          <p:val>
                                            <p:fltVal val="0"/>
                                          </p:val>
                                        </p:tav>
                                      </p:tavLst>
                                    </p:anim>
                                    <p:anim calcmode="lin" valueType="num">
                                      <p:cBhvr>
                                        <p:cTn id="9" dur="2000" fill="hold"/>
                                        <p:tgtEl>
                                          <p:spTgt spid="44036"/>
                                        </p:tgtEl>
                                        <p:attrNameLst>
                                          <p:attrName>ppt_h</p:attrName>
                                        </p:attrNameLst>
                                      </p:cBhvr>
                                      <p:tavLst>
                                        <p:tav tm="0">
                                          <p:val>
                                            <p:fltVal val="0"/>
                                          </p:val>
                                        </p:tav>
                                        <p:tav tm="100000">
                                          <p:val>
                                            <p:strVal val="#ppt_h"/>
                                          </p:val>
                                        </p:tav>
                                      </p:tavLst>
                                    </p:anim>
                                    <p:anim calcmode="lin" valueType="num">
                                      <p:cBhvr>
                                        <p:cTn id="10" dur="2000" fill="hold"/>
                                        <p:tgtEl>
                                          <p:spTgt spid="4403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iterate type="wd">
                                    <p:tmPct val="10000"/>
                                  </p:iterate>
                                  <p:childTnLst>
                                    <p:set>
                                      <p:cBhvr>
                                        <p:cTn id="14" dur="1" fill="hold">
                                          <p:stCondLst>
                                            <p:cond delay="0"/>
                                          </p:stCondLst>
                                        </p:cTn>
                                        <p:tgtEl>
                                          <p:spTgt spid="44038">
                                            <p:txEl>
                                              <p:pRg st="0" end="0"/>
                                            </p:txEl>
                                          </p:spTgt>
                                        </p:tgtEl>
                                        <p:attrNameLst>
                                          <p:attrName>style.visibility</p:attrName>
                                        </p:attrNameLst>
                                      </p:cBhvr>
                                      <p:to>
                                        <p:strVal val="visible"/>
                                      </p:to>
                                    </p:set>
                                    <p:anim calcmode="lin" valueType="num">
                                      <p:cBhvr>
                                        <p:cTn id="15" dur="2000" fill="hold"/>
                                        <p:tgtEl>
                                          <p:spTgt spid="44038">
                                            <p:txEl>
                                              <p:pRg st="0" end="0"/>
                                            </p:txEl>
                                          </p:spTgt>
                                        </p:tgtEl>
                                        <p:attrNameLst>
                                          <p:attrName>ppt_w</p:attrName>
                                        </p:attrNameLst>
                                      </p:cBhvr>
                                      <p:tavLst>
                                        <p:tav tm="0">
                                          <p:val>
                                            <p:fltVal val="0"/>
                                          </p:val>
                                        </p:tav>
                                        <p:tav tm="100000">
                                          <p:val>
                                            <p:strVal val="#ppt_w"/>
                                          </p:val>
                                        </p:tav>
                                      </p:tavLst>
                                    </p:anim>
                                    <p:anim calcmode="lin" valueType="num">
                                      <p:cBhvr>
                                        <p:cTn id="16" dur="2000" fill="hold"/>
                                        <p:tgtEl>
                                          <p:spTgt spid="44038">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44038">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2000" fill="hold"/>
                                        <p:tgtEl>
                                          <p:spTgt spid="44038">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63" presetClass="path" presetSubtype="0" accel="50000" decel="50000" fill="hold" nodeType="clickEffect">
                                  <p:stCondLst>
                                    <p:cond delay="0"/>
                                  </p:stCondLst>
                                  <p:childTnLst>
                                    <p:animMotion origin="layout" path="M -0.19306 0.00601 L 0.52726 0.01133 " pathEditMode="relative" rAng="0" ptsTypes="AA">
                                      <p:cBhvr>
                                        <p:cTn id="22" dur="2000" fill="hold"/>
                                        <p:tgtEl>
                                          <p:spTgt spid="44041"/>
                                        </p:tgtEl>
                                        <p:attrNameLst>
                                          <p:attrName>ppt_x</p:attrName>
                                          <p:attrName>ppt_y</p:attrName>
                                        </p:attrNameLst>
                                      </p:cBhvr>
                                      <p:rCtr x="360" y="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p:bldP spid="4403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350303" y="4733164"/>
            <a:ext cx="1785950" cy="1767075"/>
          </a:xfrm>
          <a:prstGeom prst="rect">
            <a:avLst/>
          </a:prstGeom>
          <a:noFill/>
          <a:ln w="9525">
            <a:noFill/>
            <a:miter lim="800000"/>
            <a:headEnd/>
            <a:tailEnd/>
          </a:ln>
        </p:spPr>
      </p:pic>
      <p:sp>
        <p:nvSpPr>
          <p:cNvPr id="3" name="مربع نص 2"/>
          <p:cNvSpPr txBox="1"/>
          <p:nvPr/>
        </p:nvSpPr>
        <p:spPr>
          <a:xfrm>
            <a:off x="1691680" y="692696"/>
            <a:ext cx="6840760" cy="5570756"/>
          </a:xfrm>
          <a:prstGeom prst="rect">
            <a:avLst/>
          </a:prstGeom>
          <a:noFill/>
        </p:spPr>
        <p:txBody>
          <a:bodyPr wrap="square" rtlCol="1">
            <a:spAutoFit/>
          </a:bodyPr>
          <a:lstStyle/>
          <a:p>
            <a:r>
              <a:rPr lang="ar-SA" sz="3200" b="1" u="sng" dirty="0" smtClean="0">
                <a:solidFill>
                  <a:srgbClr val="FF0000"/>
                </a:solidFill>
              </a:rPr>
              <a:t>عناصر المحاضرة : </a:t>
            </a:r>
          </a:p>
          <a:p>
            <a:r>
              <a:rPr lang="ar-SA" sz="3200" b="1" dirty="0" smtClean="0"/>
              <a:t> 1</a:t>
            </a:r>
            <a:r>
              <a:rPr lang="ar-SA" sz="3600" dirty="0" smtClean="0"/>
              <a:t>- علم الاجتماع النظري  </a:t>
            </a:r>
          </a:p>
          <a:p>
            <a:r>
              <a:rPr lang="ar-SA" sz="3600" dirty="0" smtClean="0"/>
              <a:t> 2- علم الاجتماع </a:t>
            </a:r>
            <a:r>
              <a:rPr lang="ar-SA" sz="3600" dirty="0" smtClean="0"/>
              <a:t>التطبيقي</a:t>
            </a:r>
            <a:endParaRPr lang="ar-SA" sz="3600" dirty="0" smtClean="0"/>
          </a:p>
          <a:p>
            <a:r>
              <a:rPr lang="ar-SA" sz="3600" dirty="0" smtClean="0"/>
              <a:t> 3- علم الاجتماع النظري والتطبيقي </a:t>
            </a:r>
          </a:p>
          <a:p>
            <a:r>
              <a:rPr lang="ar-SA" sz="3600" dirty="0" smtClean="0"/>
              <a:t>  4- أهم الفروق بين علم الاجتماع النظري والتطبيقي </a:t>
            </a:r>
          </a:p>
          <a:p>
            <a:r>
              <a:rPr lang="ar-SA" sz="3600" dirty="0" smtClean="0"/>
              <a:t>  5- ميادين علم الاجتماع : </a:t>
            </a:r>
          </a:p>
          <a:p>
            <a:r>
              <a:rPr lang="ar-SA" sz="3600" dirty="0" smtClean="0"/>
              <a:t>    أ- علم الاجتماع العام    </a:t>
            </a:r>
            <a:endParaRPr lang="ar-SA" sz="3600" dirty="0" smtClean="0"/>
          </a:p>
          <a:p>
            <a:r>
              <a:rPr lang="ar-SA" sz="3600" dirty="0" smtClean="0"/>
              <a:t> </a:t>
            </a:r>
            <a:r>
              <a:rPr lang="ar-SA" sz="3600" dirty="0" smtClean="0"/>
              <a:t> </a:t>
            </a:r>
            <a:r>
              <a:rPr lang="ar-SA" sz="3600" dirty="0" smtClean="0"/>
              <a:t> </a:t>
            </a:r>
            <a:r>
              <a:rPr lang="ar-SA" sz="3600" dirty="0" smtClean="0"/>
              <a:t>ب- علم الاجتماع الخاص </a:t>
            </a:r>
            <a:endParaRPr lang="ar-SA"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1714480" y="500042"/>
            <a:ext cx="6429420" cy="500062"/>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SA" sz="3200" b="1" dirty="0" smtClean="0">
                <a:solidFill>
                  <a:srgbClr val="660033"/>
                </a:solidFill>
              </a:rPr>
              <a:t>علم الاجتماع النظري والتطبيقي</a:t>
            </a:r>
            <a:endParaRPr lang="ar-OM" sz="3200" b="1" dirty="0">
              <a:solidFill>
                <a:srgbClr val="660033"/>
              </a:solidFill>
            </a:endParaRPr>
          </a:p>
        </p:txBody>
      </p:sp>
      <p:sp>
        <p:nvSpPr>
          <p:cNvPr id="5" name="شكل بيضاوي 4"/>
          <p:cNvSpPr/>
          <p:nvPr/>
        </p:nvSpPr>
        <p:spPr>
          <a:xfrm>
            <a:off x="6500813" y="1714500"/>
            <a:ext cx="1571625" cy="928688"/>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000" b="1" dirty="0">
                <a:solidFill>
                  <a:srgbClr val="660033"/>
                </a:solidFill>
              </a:rPr>
              <a:t>الاتفاق</a:t>
            </a:r>
          </a:p>
        </p:txBody>
      </p:sp>
      <p:sp>
        <p:nvSpPr>
          <p:cNvPr id="7" name="شكل بيضاوي 6"/>
          <p:cNvSpPr/>
          <p:nvPr/>
        </p:nvSpPr>
        <p:spPr>
          <a:xfrm>
            <a:off x="1428729" y="1643063"/>
            <a:ext cx="2071702" cy="928687"/>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400" b="1" dirty="0">
                <a:solidFill>
                  <a:srgbClr val="660033"/>
                </a:solidFill>
              </a:rPr>
              <a:t>الاختلاف</a:t>
            </a:r>
          </a:p>
        </p:txBody>
      </p:sp>
      <p:sp>
        <p:nvSpPr>
          <p:cNvPr id="41991" name="مربع نص 8"/>
          <p:cNvSpPr txBox="1">
            <a:spLocks noChangeArrowheads="1"/>
          </p:cNvSpPr>
          <p:nvPr/>
        </p:nvSpPr>
        <p:spPr bwMode="auto">
          <a:xfrm>
            <a:off x="4929190" y="3071810"/>
            <a:ext cx="3929090" cy="2246769"/>
          </a:xfrm>
          <a:prstGeom prst="rect">
            <a:avLst/>
          </a:prstGeom>
          <a:noFill/>
          <a:ln w="9525">
            <a:noFill/>
            <a:miter lim="800000"/>
            <a:headEnd/>
            <a:tailEnd/>
          </a:ln>
        </p:spPr>
        <p:txBody>
          <a:bodyPr wrap="square">
            <a:spAutoFit/>
          </a:bodyPr>
          <a:lstStyle/>
          <a:p>
            <a:r>
              <a:rPr lang="ar-OM" sz="2800" u="sng" dirty="0">
                <a:solidFill>
                  <a:srgbClr val="FF0000"/>
                </a:solidFill>
                <a:latin typeface="Calibri" pitchFamily="34" charset="0"/>
              </a:rPr>
              <a:t>يتفق علماء الاجتماع على أن</a:t>
            </a:r>
          </a:p>
          <a:p>
            <a:r>
              <a:rPr lang="ar-OM" sz="2800" dirty="0">
                <a:latin typeface="Calibri" pitchFamily="34" charset="0"/>
              </a:rPr>
              <a:t>علم الاجتماع يؤدي إلى :</a:t>
            </a:r>
          </a:p>
          <a:p>
            <a:r>
              <a:rPr lang="ar-OM" sz="2800" dirty="0">
                <a:latin typeface="Calibri" pitchFamily="34" charset="0"/>
              </a:rPr>
              <a:t>المعرفة والفهم السليم</a:t>
            </a:r>
          </a:p>
          <a:p>
            <a:r>
              <a:rPr lang="ar-SA" sz="2800" dirty="0" smtClean="0">
                <a:solidFill>
                  <a:srgbClr val="006666"/>
                </a:solidFill>
                <a:latin typeface="Calibri" pitchFamily="34" charset="0"/>
              </a:rPr>
              <a:t> للسلوك الانسانى </a:t>
            </a:r>
            <a:r>
              <a:rPr lang="ar-OM" sz="2800" dirty="0" smtClean="0">
                <a:solidFill>
                  <a:srgbClr val="006666"/>
                </a:solidFill>
                <a:latin typeface="Calibri" pitchFamily="34" charset="0"/>
              </a:rPr>
              <a:t>.</a:t>
            </a:r>
            <a:endParaRPr lang="ar-OM" sz="2800" dirty="0">
              <a:solidFill>
                <a:srgbClr val="006666"/>
              </a:solidFill>
              <a:latin typeface="Calibri" pitchFamily="34" charset="0"/>
            </a:endParaRPr>
          </a:p>
        </p:txBody>
      </p:sp>
      <p:sp>
        <p:nvSpPr>
          <p:cNvPr id="41992" name="مربع نص 9"/>
          <p:cNvSpPr txBox="1">
            <a:spLocks noChangeArrowheads="1"/>
          </p:cNvSpPr>
          <p:nvPr/>
        </p:nvSpPr>
        <p:spPr bwMode="auto">
          <a:xfrm>
            <a:off x="428596" y="2887682"/>
            <a:ext cx="4429156" cy="3108543"/>
          </a:xfrm>
          <a:prstGeom prst="rect">
            <a:avLst/>
          </a:prstGeom>
          <a:noFill/>
          <a:ln w="9525">
            <a:noFill/>
            <a:miter lim="800000"/>
            <a:headEnd/>
            <a:tailEnd/>
          </a:ln>
        </p:spPr>
        <p:txBody>
          <a:bodyPr wrap="square">
            <a:spAutoFit/>
          </a:bodyPr>
          <a:lstStyle/>
          <a:p>
            <a:r>
              <a:rPr lang="ar-OM" sz="2800" u="sng" dirty="0">
                <a:solidFill>
                  <a:srgbClr val="FF0000"/>
                </a:solidFill>
                <a:latin typeface="Calibri" pitchFamily="34" charset="0"/>
              </a:rPr>
              <a:t>يختلف علماء الاجتماع حول :</a:t>
            </a:r>
          </a:p>
          <a:p>
            <a:r>
              <a:rPr lang="ar-SA" sz="2800" dirty="0">
                <a:latin typeface="Calibri" pitchFamily="34" charset="0"/>
              </a:rPr>
              <a:t>-</a:t>
            </a:r>
            <a:r>
              <a:rPr lang="ar-OM" sz="2800" dirty="0">
                <a:latin typeface="Calibri" pitchFamily="34" charset="0"/>
              </a:rPr>
              <a:t>إذا كان هذا العلم يسعى إلى </a:t>
            </a:r>
            <a:r>
              <a:rPr lang="ar-SA" sz="2800" dirty="0" smtClean="0">
                <a:latin typeface="Calibri" pitchFamily="34" charset="0"/>
              </a:rPr>
              <a:t>:</a:t>
            </a:r>
            <a:endParaRPr lang="ar-OM" sz="2800" dirty="0">
              <a:latin typeface="Calibri" pitchFamily="34" charset="0"/>
            </a:endParaRPr>
          </a:p>
          <a:p>
            <a:r>
              <a:rPr lang="ar-SA" sz="2800" dirty="0" smtClean="0">
                <a:latin typeface="Calibri" pitchFamily="34" charset="0"/>
              </a:rPr>
              <a:t>-</a:t>
            </a:r>
            <a:r>
              <a:rPr lang="ar-OM" sz="2800" dirty="0" smtClean="0">
                <a:latin typeface="Calibri" pitchFamily="34" charset="0"/>
              </a:rPr>
              <a:t>اكتشاف </a:t>
            </a:r>
            <a:r>
              <a:rPr lang="ar-OM" sz="2800" dirty="0">
                <a:latin typeface="Calibri" pitchFamily="34" charset="0"/>
              </a:rPr>
              <a:t>الحقائق الاجتماعية </a:t>
            </a:r>
            <a:r>
              <a:rPr lang="ar-OM" sz="2800" dirty="0" smtClean="0">
                <a:latin typeface="Calibri" pitchFamily="34" charset="0"/>
              </a:rPr>
              <a:t>التي</a:t>
            </a:r>
            <a:r>
              <a:rPr lang="ar-SA" sz="2800" dirty="0" smtClean="0">
                <a:latin typeface="Calibri" pitchFamily="34" charset="0"/>
              </a:rPr>
              <a:t> من اجل </a:t>
            </a:r>
            <a:r>
              <a:rPr lang="ar-OM" sz="2800" dirty="0" smtClean="0">
                <a:latin typeface="Calibri" pitchFamily="34" charset="0"/>
              </a:rPr>
              <a:t>استخدامها </a:t>
            </a:r>
            <a:r>
              <a:rPr lang="ar-OM" sz="2800" dirty="0">
                <a:latin typeface="Calibri" pitchFamily="34" charset="0"/>
              </a:rPr>
              <a:t>في الحياة</a:t>
            </a:r>
            <a:r>
              <a:rPr lang="ar-SA" sz="2800" dirty="0">
                <a:latin typeface="Calibri" pitchFamily="34" charset="0"/>
              </a:rPr>
              <a:t> </a:t>
            </a:r>
            <a:r>
              <a:rPr lang="ar-OM" sz="2800" dirty="0">
                <a:latin typeface="Calibri" pitchFamily="34" charset="0"/>
              </a:rPr>
              <a:t>العملية وتكوين مجتمع أفضل .</a:t>
            </a:r>
          </a:p>
        </p:txBody>
      </p:sp>
      <p:cxnSp>
        <p:nvCxnSpPr>
          <p:cNvPr id="11" name="رابط كسهم مستقيم 10"/>
          <p:cNvCxnSpPr/>
          <p:nvPr/>
        </p:nvCxnSpPr>
        <p:spPr>
          <a:xfrm flipV="1">
            <a:off x="5500694" y="2271061"/>
            <a:ext cx="998544" cy="14931"/>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3" name="رابط كسهم مستقيم 12"/>
          <p:cNvCxnSpPr/>
          <p:nvPr/>
        </p:nvCxnSpPr>
        <p:spPr>
          <a:xfrm rot="5400000">
            <a:off x="2000234" y="1428734"/>
            <a:ext cx="714375"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1" name="رابط كسهم مستقيم 20"/>
          <p:cNvCxnSpPr/>
          <p:nvPr/>
        </p:nvCxnSpPr>
        <p:spPr>
          <a:xfrm rot="5400000">
            <a:off x="7037406" y="2749544"/>
            <a:ext cx="500063"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3" name="رابط كسهم مستقيم 22"/>
          <p:cNvCxnSpPr/>
          <p:nvPr/>
        </p:nvCxnSpPr>
        <p:spPr>
          <a:xfrm rot="5400000">
            <a:off x="2179638" y="2749550"/>
            <a:ext cx="500062"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12" name="مربع نص 11"/>
          <p:cNvSpPr txBox="1"/>
          <p:nvPr/>
        </p:nvSpPr>
        <p:spPr>
          <a:xfrm>
            <a:off x="4500562" y="1928802"/>
            <a:ext cx="1000132" cy="461665"/>
          </a:xfrm>
          <a:prstGeom prst="rect">
            <a:avLst/>
          </a:prstGeom>
          <a:noFill/>
        </p:spPr>
        <p:txBody>
          <a:bodyPr wrap="square" rtlCol="1">
            <a:spAutoFit/>
          </a:bodyPr>
          <a:lstStyle/>
          <a:p>
            <a:r>
              <a:rPr lang="ar-SA" sz="2400" dirty="0" smtClean="0"/>
              <a:t>العلماء </a:t>
            </a:r>
            <a:endParaRPr lang="ar-SA" sz="2400" dirty="0"/>
          </a:p>
        </p:txBody>
      </p:sp>
      <p:cxnSp>
        <p:nvCxnSpPr>
          <p:cNvPr id="14" name="رابط كسهم مستقيم 13"/>
          <p:cNvCxnSpPr/>
          <p:nvPr/>
        </p:nvCxnSpPr>
        <p:spPr>
          <a:xfrm rot="5400000">
            <a:off x="7082650" y="1580340"/>
            <a:ext cx="7143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6" name="رابط كسهم مستقيم 15"/>
          <p:cNvCxnSpPr/>
          <p:nvPr/>
        </p:nvCxnSpPr>
        <p:spPr>
          <a:xfrm rot="10800000">
            <a:off x="3500430" y="2214554"/>
            <a:ext cx="928692"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428596" y="785813"/>
            <a:ext cx="8001056" cy="785812"/>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3200" b="1" dirty="0">
                <a:solidFill>
                  <a:srgbClr val="FF0000"/>
                </a:solidFill>
              </a:rPr>
              <a:t>اختلاف العلماء في مجالات علم الاجتماع</a:t>
            </a:r>
          </a:p>
        </p:txBody>
      </p:sp>
      <p:sp>
        <p:nvSpPr>
          <p:cNvPr id="5" name="مستطيل مستدير الزوايا 4"/>
          <p:cNvSpPr/>
          <p:nvPr/>
        </p:nvSpPr>
        <p:spPr>
          <a:xfrm>
            <a:off x="2071670" y="2143125"/>
            <a:ext cx="5429287" cy="714375"/>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defRPr/>
            </a:pPr>
            <a:r>
              <a:rPr lang="ar-OM" sz="2800" dirty="0">
                <a:solidFill>
                  <a:srgbClr val="FF0000"/>
                </a:solidFill>
              </a:rPr>
              <a:t>رأي </a:t>
            </a:r>
            <a:r>
              <a:rPr lang="ar-OM" sz="2800" dirty="0" smtClean="0">
                <a:solidFill>
                  <a:srgbClr val="FF0000"/>
                </a:solidFill>
              </a:rPr>
              <a:t>عل</a:t>
            </a:r>
            <a:r>
              <a:rPr lang="ar-SA" sz="2800" dirty="0" smtClean="0">
                <a:solidFill>
                  <a:srgbClr val="FF0000"/>
                </a:solidFill>
              </a:rPr>
              <a:t>ماء</a:t>
            </a:r>
            <a:r>
              <a:rPr lang="ar-OM" sz="2800" dirty="0" smtClean="0">
                <a:solidFill>
                  <a:srgbClr val="FF0000"/>
                </a:solidFill>
              </a:rPr>
              <a:t> </a:t>
            </a:r>
            <a:r>
              <a:rPr lang="ar-OM" sz="2800" dirty="0">
                <a:solidFill>
                  <a:srgbClr val="FF0000"/>
                </a:solidFill>
              </a:rPr>
              <a:t>الاجتماع</a:t>
            </a:r>
          </a:p>
        </p:txBody>
      </p:sp>
      <p:sp>
        <p:nvSpPr>
          <p:cNvPr id="7" name="شكل بيضاوي 6"/>
          <p:cNvSpPr/>
          <p:nvPr/>
        </p:nvSpPr>
        <p:spPr>
          <a:xfrm>
            <a:off x="6572264" y="4143380"/>
            <a:ext cx="1857375" cy="1143000"/>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3200" dirty="0">
                <a:solidFill>
                  <a:srgbClr val="FF0000"/>
                </a:solidFill>
              </a:rPr>
              <a:t>علم نظري</a:t>
            </a:r>
          </a:p>
        </p:txBody>
      </p:sp>
      <p:sp>
        <p:nvSpPr>
          <p:cNvPr id="9" name="شكل بيضاوي 8"/>
          <p:cNvSpPr/>
          <p:nvPr/>
        </p:nvSpPr>
        <p:spPr>
          <a:xfrm>
            <a:off x="3643306" y="4214813"/>
            <a:ext cx="2214578" cy="1143000"/>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800" dirty="0">
                <a:solidFill>
                  <a:srgbClr val="FF0000"/>
                </a:solidFill>
              </a:rPr>
              <a:t>علم تطبيقي</a:t>
            </a:r>
          </a:p>
        </p:txBody>
      </p:sp>
      <p:sp>
        <p:nvSpPr>
          <p:cNvPr id="10" name="شكل بيضاوي 9"/>
          <p:cNvSpPr/>
          <p:nvPr/>
        </p:nvSpPr>
        <p:spPr>
          <a:xfrm>
            <a:off x="500034" y="4357694"/>
            <a:ext cx="2928958" cy="2071702"/>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OM" sz="2800" dirty="0">
                <a:solidFill>
                  <a:srgbClr val="FF0000"/>
                </a:solidFill>
              </a:rPr>
              <a:t>علم نظري </a:t>
            </a:r>
            <a:r>
              <a:rPr lang="ar-OM" sz="2800" dirty="0" smtClean="0">
                <a:solidFill>
                  <a:srgbClr val="FF0000"/>
                </a:solidFill>
              </a:rPr>
              <a:t>وتطبيقي</a:t>
            </a:r>
            <a:r>
              <a:rPr lang="ar-SA" sz="2800" dirty="0" smtClean="0">
                <a:solidFill>
                  <a:srgbClr val="FF0000"/>
                </a:solidFill>
              </a:rPr>
              <a:t> في آن واحد</a:t>
            </a:r>
            <a:endParaRPr lang="ar-OM" sz="2800" dirty="0">
              <a:solidFill>
                <a:srgbClr val="FF0000"/>
              </a:solidFill>
            </a:endParaRPr>
          </a:p>
        </p:txBody>
      </p:sp>
      <p:cxnSp>
        <p:nvCxnSpPr>
          <p:cNvPr id="11" name="رابط كسهم مستقيم 10"/>
          <p:cNvCxnSpPr/>
          <p:nvPr/>
        </p:nvCxnSpPr>
        <p:spPr>
          <a:xfrm rot="5400000">
            <a:off x="4429919" y="1928007"/>
            <a:ext cx="42862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3" name="رابط كسهم مستقيم 12"/>
          <p:cNvCxnSpPr/>
          <p:nvPr/>
        </p:nvCxnSpPr>
        <p:spPr>
          <a:xfrm rot="5400000">
            <a:off x="3965576" y="3536950"/>
            <a:ext cx="1357312"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0" name="رابط كسهم مستقيم 19"/>
          <p:cNvCxnSpPr/>
          <p:nvPr/>
        </p:nvCxnSpPr>
        <p:spPr>
          <a:xfrm rot="5400000">
            <a:off x="6715145" y="3571873"/>
            <a:ext cx="1285875"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1" name="رابط كسهم مستقيم 20"/>
          <p:cNvCxnSpPr/>
          <p:nvPr/>
        </p:nvCxnSpPr>
        <p:spPr>
          <a:xfrm rot="16200000" flipH="1">
            <a:off x="1560497" y="3654421"/>
            <a:ext cx="1738313"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مربع نص 3"/>
          <p:cNvSpPr txBox="1">
            <a:spLocks noChangeArrowheads="1"/>
          </p:cNvSpPr>
          <p:nvPr/>
        </p:nvSpPr>
        <p:spPr bwMode="auto">
          <a:xfrm>
            <a:off x="3571868" y="357166"/>
            <a:ext cx="5254647" cy="584200"/>
          </a:xfrm>
          <a:prstGeom prst="rect">
            <a:avLst/>
          </a:prstGeom>
          <a:noFill/>
          <a:ln w="9525">
            <a:noFill/>
            <a:miter lim="800000"/>
            <a:headEnd/>
            <a:tailEnd/>
          </a:ln>
        </p:spPr>
        <p:txBody>
          <a:bodyPr wrap="square">
            <a:spAutoFit/>
          </a:bodyPr>
          <a:lstStyle/>
          <a:p>
            <a:r>
              <a:rPr lang="ar-OM" sz="3200" b="1" u="sng" dirty="0">
                <a:solidFill>
                  <a:srgbClr val="660033"/>
                </a:solidFill>
                <a:latin typeface="Calibri" pitchFamily="34" charset="0"/>
              </a:rPr>
              <a:t>رأي علماء الاجتماع النظري</a:t>
            </a:r>
          </a:p>
        </p:txBody>
      </p:sp>
      <p:sp>
        <p:nvSpPr>
          <p:cNvPr id="44037" name="مربع نص 4"/>
          <p:cNvSpPr txBox="1">
            <a:spLocks noChangeArrowheads="1"/>
          </p:cNvSpPr>
          <p:nvPr/>
        </p:nvSpPr>
        <p:spPr bwMode="auto">
          <a:xfrm>
            <a:off x="428625" y="1143000"/>
            <a:ext cx="7970838" cy="5355312"/>
          </a:xfrm>
          <a:prstGeom prst="rect">
            <a:avLst/>
          </a:prstGeom>
          <a:noFill/>
          <a:ln w="9525">
            <a:noFill/>
            <a:miter lim="800000"/>
            <a:headEnd/>
            <a:tailEnd/>
          </a:ln>
        </p:spPr>
        <p:txBody>
          <a:bodyPr>
            <a:spAutoFit/>
          </a:bodyPr>
          <a:lstStyle/>
          <a:p>
            <a:r>
              <a:rPr lang="ar-OM" sz="2800" u="sng" dirty="0">
                <a:solidFill>
                  <a:srgbClr val="FF0000"/>
                </a:solidFill>
                <a:latin typeface="Calibri" pitchFamily="34" charset="0"/>
              </a:rPr>
              <a:t>من العلماء الذين أكدوا على ذلك : </a:t>
            </a:r>
            <a:r>
              <a:rPr lang="ar-OM" sz="2800" u="sng" dirty="0" err="1">
                <a:solidFill>
                  <a:srgbClr val="FF0000"/>
                </a:solidFill>
                <a:latin typeface="Calibri" pitchFamily="34" charset="0"/>
              </a:rPr>
              <a:t>بيرستد</a:t>
            </a:r>
            <a:r>
              <a:rPr lang="ar-OM" sz="2800" u="sng" dirty="0">
                <a:solidFill>
                  <a:srgbClr val="FF0000"/>
                </a:solidFill>
                <a:latin typeface="Calibri" pitchFamily="34" charset="0"/>
              </a:rPr>
              <a:t> – ماكس فيبر </a:t>
            </a:r>
            <a:r>
              <a:rPr lang="ar-OM" sz="2800" u="sng" dirty="0" smtClean="0">
                <a:solidFill>
                  <a:srgbClr val="FF0000"/>
                </a:solidFill>
                <a:latin typeface="Calibri" pitchFamily="34" charset="0"/>
              </a:rPr>
              <a:t>–</a:t>
            </a:r>
            <a:r>
              <a:rPr lang="ar-SA" sz="2800" u="sng" dirty="0" err="1" smtClean="0">
                <a:solidFill>
                  <a:srgbClr val="FF0000"/>
                </a:solidFill>
                <a:latin typeface="Calibri" pitchFamily="34" charset="0"/>
              </a:rPr>
              <a:t>وبيرى</a:t>
            </a:r>
            <a:r>
              <a:rPr lang="ar-OM" sz="2800" u="sng" dirty="0" smtClean="0">
                <a:solidFill>
                  <a:srgbClr val="FF0000"/>
                </a:solidFill>
                <a:latin typeface="Calibri" pitchFamily="34" charset="0"/>
              </a:rPr>
              <a:t>.</a:t>
            </a:r>
            <a:endParaRPr lang="ar-OM" sz="2800" u="sng" dirty="0">
              <a:solidFill>
                <a:srgbClr val="FF0000"/>
              </a:solidFill>
              <a:latin typeface="Calibri" pitchFamily="34" charset="0"/>
            </a:endParaRPr>
          </a:p>
          <a:p>
            <a:r>
              <a:rPr lang="ar-OM" sz="2800" u="sng" dirty="0">
                <a:solidFill>
                  <a:srgbClr val="FF0000"/>
                </a:solidFill>
                <a:latin typeface="Calibri" pitchFamily="34" charset="0"/>
              </a:rPr>
              <a:t>ويحددون وجهة نظرهم </a:t>
            </a:r>
            <a:r>
              <a:rPr lang="ar-SA" sz="2800" u="sng" dirty="0" smtClean="0">
                <a:solidFill>
                  <a:srgbClr val="FF0000"/>
                </a:solidFill>
                <a:latin typeface="Calibri" pitchFamily="34" charset="0"/>
              </a:rPr>
              <a:t>معتمدين  على </a:t>
            </a:r>
            <a:r>
              <a:rPr lang="ar-OM" sz="2800" u="sng" dirty="0" smtClean="0">
                <a:solidFill>
                  <a:srgbClr val="FF0000"/>
                </a:solidFill>
                <a:latin typeface="Calibri" pitchFamily="34" charset="0"/>
              </a:rPr>
              <a:t> </a:t>
            </a:r>
            <a:r>
              <a:rPr lang="ar-OM" sz="2800" u="sng" dirty="0">
                <a:solidFill>
                  <a:srgbClr val="FF0000"/>
                </a:solidFill>
                <a:latin typeface="Calibri" pitchFamily="34" charset="0"/>
              </a:rPr>
              <a:t>النقاط التالية :</a:t>
            </a:r>
          </a:p>
          <a:p>
            <a:endParaRPr lang="ar-OM" dirty="0">
              <a:latin typeface="Calibri" pitchFamily="34" charset="0"/>
            </a:endParaRPr>
          </a:p>
          <a:p>
            <a:r>
              <a:rPr lang="ar-OM" sz="2400" dirty="0">
                <a:latin typeface="Calibri" pitchFamily="34" charset="0"/>
              </a:rPr>
              <a:t>1- يشبه علم الاجتماع كلا من علم الطبيعة وعلم النفس </a:t>
            </a:r>
            <a:r>
              <a:rPr lang="ar-SA" sz="2400" dirty="0">
                <a:latin typeface="Calibri" pitchFamily="34" charset="0"/>
              </a:rPr>
              <a:t>وهو اكتساب المعرفة حول المجتمع البشرى وليس الاستخدام العملي لهذه المعرفة </a:t>
            </a:r>
            <a:r>
              <a:rPr lang="ar-SA" sz="2400" dirty="0" smtClean="0">
                <a:latin typeface="Calibri" pitchFamily="34" charset="0"/>
              </a:rPr>
              <a:t>وحيث أن علماء الطبيعة لايقومون ببناء </a:t>
            </a:r>
            <a:r>
              <a:rPr lang="ar-SA" sz="2400" dirty="0" smtClean="0">
                <a:latin typeface="Calibri" pitchFamily="34" charset="0"/>
              </a:rPr>
              <a:t>الجسور، </a:t>
            </a:r>
            <a:r>
              <a:rPr lang="ar-SA" sz="2400" dirty="0" smtClean="0">
                <a:latin typeface="Calibri" pitchFamily="34" charset="0"/>
              </a:rPr>
              <a:t>كم أن علماء لنفس لا يقومون بمعالجة الناس المصابين </a:t>
            </a:r>
            <a:r>
              <a:rPr lang="ar-SA" sz="2400" dirty="0" smtClean="0">
                <a:latin typeface="Calibri" pitchFamily="34" charset="0"/>
              </a:rPr>
              <a:t>بأي </a:t>
            </a:r>
            <a:r>
              <a:rPr lang="ar-SA" sz="2400" dirty="0" smtClean="0">
                <a:latin typeface="Calibri" pitchFamily="34" charset="0"/>
              </a:rPr>
              <a:t>مرض نفسي </a:t>
            </a:r>
            <a:r>
              <a:rPr lang="ar-OM" sz="2400" dirty="0" smtClean="0">
                <a:latin typeface="Calibri" pitchFamily="34" charset="0"/>
              </a:rPr>
              <a:t>.</a:t>
            </a:r>
            <a:endParaRPr lang="ar-OM" sz="2400" dirty="0">
              <a:latin typeface="Calibri" pitchFamily="34" charset="0"/>
            </a:endParaRPr>
          </a:p>
          <a:p>
            <a:r>
              <a:rPr lang="ar-SA" sz="2400" dirty="0" smtClean="0">
                <a:latin typeface="Calibri" pitchFamily="34" charset="0"/>
              </a:rPr>
              <a:t>2- الهدف المباشر لعلم الاجتماع هو اكتساب المعرفة حول المجتمع البشرى وليس الاستخدام العلمي لهذه المعرفة 0</a:t>
            </a:r>
          </a:p>
          <a:p>
            <a:r>
              <a:rPr lang="ar-SA" sz="2400" dirty="0" smtClean="0">
                <a:latin typeface="Calibri" pitchFamily="34" charset="0"/>
              </a:rPr>
              <a:t>3 </a:t>
            </a:r>
            <a:r>
              <a:rPr lang="ar-OM" sz="2400" dirty="0" smtClean="0">
                <a:latin typeface="Calibri" pitchFamily="34" charset="0"/>
              </a:rPr>
              <a:t>– </a:t>
            </a:r>
            <a:r>
              <a:rPr lang="ar-SA" sz="2400" dirty="0" smtClean="0">
                <a:latin typeface="Calibri" pitchFamily="34" charset="0"/>
              </a:rPr>
              <a:t>الغاية الأولى لهذا هو </a:t>
            </a:r>
            <a:r>
              <a:rPr lang="ar-OM" sz="2400" dirty="0" smtClean="0">
                <a:latin typeface="Calibri" pitchFamily="34" charset="0"/>
              </a:rPr>
              <a:t>دراسة </a:t>
            </a:r>
            <a:r>
              <a:rPr lang="ar-OM" sz="2400" dirty="0">
                <a:latin typeface="Calibri" pitchFamily="34" charset="0"/>
              </a:rPr>
              <a:t>الظواهر أو النظم الاجتماعية</a:t>
            </a:r>
            <a:r>
              <a:rPr lang="ar-SA" sz="2400" dirty="0">
                <a:latin typeface="Calibri" pitchFamily="34" charset="0"/>
              </a:rPr>
              <a:t> </a:t>
            </a:r>
            <a:r>
              <a:rPr lang="ar-OM" sz="2400" dirty="0">
                <a:latin typeface="Calibri" pitchFamily="34" charset="0"/>
              </a:rPr>
              <a:t>دراسة تحليلية وصفية لاكتشاف القوانين أو القواعد وليس التطبيق العملي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مربع نص 4"/>
          <p:cNvSpPr txBox="1">
            <a:spLocks noChangeArrowheads="1"/>
          </p:cNvSpPr>
          <p:nvPr/>
        </p:nvSpPr>
        <p:spPr bwMode="auto">
          <a:xfrm>
            <a:off x="1214439" y="857250"/>
            <a:ext cx="7000900" cy="4308872"/>
          </a:xfrm>
          <a:prstGeom prst="rect">
            <a:avLst/>
          </a:prstGeom>
          <a:noFill/>
          <a:ln w="9525">
            <a:noFill/>
            <a:miter lim="800000"/>
            <a:headEnd/>
            <a:tailEnd/>
          </a:ln>
        </p:spPr>
        <p:txBody>
          <a:bodyPr wrap="square">
            <a:spAutoFit/>
          </a:bodyPr>
          <a:lstStyle/>
          <a:p>
            <a:endParaRPr lang="ar-OM" sz="3200" u="sng" dirty="0">
              <a:solidFill>
                <a:srgbClr val="568424"/>
              </a:solidFill>
              <a:latin typeface="Calibri" pitchFamily="34" charset="0"/>
            </a:endParaRPr>
          </a:p>
          <a:p>
            <a:r>
              <a:rPr lang="ar-OM" sz="3200" dirty="0">
                <a:latin typeface="Calibri" pitchFamily="34" charset="0"/>
              </a:rPr>
              <a:t>4</a:t>
            </a:r>
            <a:r>
              <a:rPr lang="ar-OM" sz="3200" b="1" dirty="0">
                <a:latin typeface="Calibri" pitchFamily="34" charset="0"/>
              </a:rPr>
              <a:t>- </a:t>
            </a:r>
            <a:r>
              <a:rPr lang="ar-OM" sz="3200" dirty="0">
                <a:latin typeface="Calibri" pitchFamily="34" charset="0"/>
              </a:rPr>
              <a:t>علم الاجتماع علم نظري يقوم بدراسة الظواهر والنظم الاجتماعية بهدف المعرفة بينما تختص العلوم  الاجتماعية التطبيقية بالتطبيق العملي مثل : </a:t>
            </a:r>
            <a:r>
              <a:rPr lang="ar-OM" sz="3200" dirty="0" smtClean="0">
                <a:latin typeface="Calibri" pitchFamily="34" charset="0"/>
              </a:rPr>
              <a:t>(الخدمة </a:t>
            </a:r>
            <a:r>
              <a:rPr lang="ar-OM" sz="3200" dirty="0">
                <a:latin typeface="Calibri" pitchFamily="34" charset="0"/>
              </a:rPr>
              <a:t>الاجتماعية </a:t>
            </a:r>
            <a:r>
              <a:rPr lang="ar-OM" sz="3200" dirty="0" smtClean="0">
                <a:latin typeface="Calibri" pitchFamily="34" charset="0"/>
              </a:rPr>
              <a:t>–</a:t>
            </a:r>
            <a:r>
              <a:rPr lang="ar-SA" sz="3200" dirty="0" smtClean="0">
                <a:latin typeface="Calibri" pitchFamily="34" charset="0"/>
              </a:rPr>
              <a:t>الترفية – التشريع </a:t>
            </a:r>
            <a:r>
              <a:rPr lang="ar-OM" sz="3200" dirty="0" smtClean="0">
                <a:latin typeface="Calibri" pitchFamily="34" charset="0"/>
              </a:rPr>
              <a:t>) </a:t>
            </a:r>
            <a:r>
              <a:rPr lang="ar-SA" sz="3200" dirty="0" smtClean="0">
                <a:latin typeface="Calibri" pitchFamily="34" charset="0"/>
              </a:rPr>
              <a:t>وغير ذلك من مجالات تطبيقية تقوم عاده باستخدام ما يكتشفه علم الاجتماع </a:t>
            </a:r>
            <a:r>
              <a:rPr lang="ar-OM" sz="3200" dirty="0" smtClean="0">
                <a:latin typeface="Calibri" pitchFamily="34" charset="0"/>
              </a:rPr>
              <a:t>.</a:t>
            </a:r>
            <a:endParaRPr lang="ar-OM" sz="3200" dirty="0">
              <a:latin typeface="Calibri" pitchFamily="34" charset="0"/>
            </a:endParaRPr>
          </a:p>
          <a:p>
            <a:endParaRPr lang="ar-OM" dirty="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مربع نص 3"/>
          <p:cNvSpPr txBox="1">
            <a:spLocks noChangeArrowheads="1"/>
          </p:cNvSpPr>
          <p:nvPr/>
        </p:nvSpPr>
        <p:spPr bwMode="auto">
          <a:xfrm>
            <a:off x="2214546" y="357166"/>
            <a:ext cx="6192852" cy="584200"/>
          </a:xfrm>
          <a:prstGeom prst="rect">
            <a:avLst/>
          </a:prstGeom>
          <a:noFill/>
          <a:ln w="9525">
            <a:noFill/>
            <a:miter lim="800000"/>
            <a:headEnd/>
            <a:tailEnd/>
          </a:ln>
        </p:spPr>
        <p:txBody>
          <a:bodyPr wrap="square">
            <a:spAutoFit/>
          </a:bodyPr>
          <a:lstStyle/>
          <a:p>
            <a:r>
              <a:rPr lang="ar-OM" sz="3200" b="1" u="sng" dirty="0">
                <a:solidFill>
                  <a:srgbClr val="660033"/>
                </a:solidFill>
                <a:latin typeface="Calibri" pitchFamily="34" charset="0"/>
              </a:rPr>
              <a:t>رأي علماء الاجتماع التطبيقي</a:t>
            </a:r>
          </a:p>
        </p:txBody>
      </p:sp>
      <p:sp>
        <p:nvSpPr>
          <p:cNvPr id="5" name="مربع نص 4"/>
          <p:cNvSpPr txBox="1"/>
          <p:nvPr/>
        </p:nvSpPr>
        <p:spPr>
          <a:xfrm>
            <a:off x="857224" y="1357298"/>
            <a:ext cx="8072494" cy="4401205"/>
          </a:xfrm>
          <a:prstGeom prst="rect">
            <a:avLst/>
          </a:prstGeom>
          <a:noFill/>
        </p:spPr>
        <p:txBody>
          <a:bodyPr wrap="square" rtlCol="1">
            <a:spAutoFit/>
          </a:bodyPr>
          <a:lstStyle/>
          <a:p>
            <a:pPr>
              <a:buFontTx/>
              <a:buChar char="-"/>
            </a:pPr>
            <a:r>
              <a:rPr lang="ar-SA" sz="2000" dirty="0" smtClean="0"/>
              <a:t>يعتبر العالم </a:t>
            </a:r>
            <a:r>
              <a:rPr lang="ar-SA" sz="2000" b="1" u="sng" dirty="0" smtClean="0">
                <a:solidFill>
                  <a:srgbClr val="FF0000"/>
                </a:solidFill>
              </a:rPr>
              <a:t>فريدريك لوبلاى </a:t>
            </a:r>
            <a:r>
              <a:rPr lang="ar-SA" sz="2000" dirty="0" smtClean="0"/>
              <a:t>أحد الرواد الأوائل لعلم الاجتماع التطبيقي 0لانة :  </a:t>
            </a:r>
          </a:p>
          <a:p>
            <a:pPr>
              <a:buFontTx/>
              <a:buChar char="-"/>
            </a:pPr>
            <a:endParaRPr lang="ar-SA" sz="2000" dirty="0" smtClean="0"/>
          </a:p>
          <a:p>
            <a:pPr>
              <a:buFontTx/>
              <a:buChar char="-"/>
            </a:pPr>
            <a:r>
              <a:rPr lang="ar-SA" sz="2000" dirty="0" smtClean="0"/>
              <a:t>1 -  </a:t>
            </a:r>
            <a:r>
              <a:rPr lang="ar-SA" sz="2000" dirty="0" smtClean="0"/>
              <a:t>اكتشف منهجاً محدداً لتحليل الحقائق الاجتماعية المتعلقة بالأسرة ، وقد توصل إلى عدة فروق واقتراحات عملية تتعلق بتحسين الأحوال الاجتماعية 0 </a:t>
            </a:r>
          </a:p>
          <a:p>
            <a:pPr>
              <a:buFontTx/>
              <a:buChar char="-"/>
            </a:pPr>
            <a:endParaRPr lang="ar-SA" sz="2000" dirty="0" smtClean="0"/>
          </a:p>
          <a:p>
            <a:pPr>
              <a:buFontTx/>
              <a:buChar char="-"/>
            </a:pPr>
            <a:r>
              <a:rPr lang="ar-SA" sz="2000" dirty="0" smtClean="0"/>
              <a:t> </a:t>
            </a:r>
            <a:r>
              <a:rPr lang="ar-SA" sz="2000" dirty="0" smtClean="0"/>
              <a:t>2- خلال </a:t>
            </a:r>
            <a:r>
              <a:rPr lang="ar-SA" sz="2000" dirty="0" smtClean="0"/>
              <a:t>الفترة بين عامي </a:t>
            </a:r>
            <a:r>
              <a:rPr lang="ar-SA" sz="2000" dirty="0" smtClean="0"/>
              <a:t>1960-م1970 ظهر </a:t>
            </a:r>
            <a:r>
              <a:rPr lang="ar-SA" sz="2000" dirty="0" smtClean="0"/>
              <a:t>بعض علماء الاجتماع الذين عارضوا الاتجاه الذي يرى أن علم الاجتماع </a:t>
            </a:r>
            <a:r>
              <a:rPr lang="ar-SA" sz="2000" dirty="0" smtClean="0"/>
              <a:t>علم </a:t>
            </a:r>
            <a:r>
              <a:rPr lang="ar-SA" sz="2000" dirty="0" smtClean="0"/>
              <a:t>نظري </a:t>
            </a:r>
            <a:r>
              <a:rPr lang="ar-SA" sz="2000" dirty="0" smtClean="0"/>
              <a:t>وذهبوا إلى أن هذا العلم ، علم تطبيقيي يهتم بوضع حقائق الحياة الاجتماعية في مجال التطبيق العملي ومنهم </a:t>
            </a:r>
            <a:r>
              <a:rPr lang="ar-SA" sz="2000" u="sng" dirty="0" smtClean="0">
                <a:solidFill>
                  <a:srgbClr val="FF0000"/>
                </a:solidFill>
              </a:rPr>
              <a:t>جولدنر ، وبكر ، وكولفاكس ولي </a:t>
            </a:r>
            <a:r>
              <a:rPr lang="ar-SA" sz="2000" dirty="0" smtClean="0"/>
              <a:t>0 </a:t>
            </a:r>
          </a:p>
          <a:p>
            <a:pPr>
              <a:buFontTx/>
              <a:buChar char="-"/>
            </a:pPr>
            <a:endParaRPr lang="ar-SA" sz="2000" dirty="0" smtClean="0"/>
          </a:p>
          <a:p>
            <a:r>
              <a:rPr lang="ar-SA" sz="2000" dirty="0" smtClean="0"/>
              <a:t>3- كما  </a:t>
            </a:r>
            <a:r>
              <a:rPr lang="ar-SA" sz="2000" dirty="0" smtClean="0"/>
              <a:t>ظهر في الولايات المتحدة الأمريكية كثير من علماء الاجتماع الذين اهتموا بالإصلاح الأجتماعى ،0</a:t>
            </a:r>
            <a:endParaRPr lang="ar-SA"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285852" y="642918"/>
            <a:ext cx="7215206" cy="1938992"/>
          </a:xfrm>
          <a:prstGeom prst="rect">
            <a:avLst/>
          </a:prstGeom>
        </p:spPr>
        <p:txBody>
          <a:bodyPr wrap="square">
            <a:spAutoFit/>
          </a:bodyPr>
          <a:lstStyle/>
          <a:p>
            <a:r>
              <a:rPr lang="ar-SA" sz="2400" dirty="0" smtClean="0"/>
              <a:t>4- يهدف علم الاجتماع التطبيقي </a:t>
            </a:r>
            <a:r>
              <a:rPr lang="ar-SA" sz="2400" dirty="0" smtClean="0"/>
              <a:t>إلى </a:t>
            </a:r>
            <a:r>
              <a:rPr lang="ar-OM" sz="2400" dirty="0" smtClean="0">
                <a:latin typeface="Calibri" pitchFamily="34" charset="0"/>
              </a:rPr>
              <a:t>استخدام المعرفة السوسيولوجيه</a:t>
            </a:r>
            <a:r>
              <a:rPr lang="ar-SA" sz="2400" dirty="0" smtClean="0">
                <a:latin typeface="Calibri" pitchFamily="34" charset="0"/>
              </a:rPr>
              <a:t> </a:t>
            </a:r>
            <a:r>
              <a:rPr lang="ar-OM" sz="2400" dirty="0" smtClean="0">
                <a:latin typeface="Calibri" pitchFamily="34" charset="0"/>
              </a:rPr>
              <a:t>في حل المشكلات الاجتماعية . وهذا يعني أن واجب علماء الاجتماع</a:t>
            </a:r>
            <a:r>
              <a:rPr lang="ar-SA" sz="2400" dirty="0" smtClean="0">
                <a:latin typeface="Calibri" pitchFamily="34" charset="0"/>
              </a:rPr>
              <a:t> </a:t>
            </a:r>
            <a:r>
              <a:rPr lang="ar-OM" sz="2400" dirty="0" smtClean="0">
                <a:latin typeface="Calibri" pitchFamily="34" charset="0"/>
              </a:rPr>
              <a:t>هو دراسة الحقائق والمشكلات التي تهم المجتمع لكي يمكن الاستفادة من هذه الدراسات في الأغراض التطبيقية </a:t>
            </a:r>
            <a:r>
              <a:rPr lang="ar-SA" sz="2400" dirty="0" smtClean="0">
                <a:latin typeface="Calibri" pitchFamily="34" charset="0"/>
              </a:rPr>
              <a:t>0</a:t>
            </a:r>
            <a:endParaRPr lang="ar-SA" sz="2400" dirty="0"/>
          </a:p>
        </p:txBody>
      </p:sp>
      <p:sp>
        <p:nvSpPr>
          <p:cNvPr id="4" name="مستطيل 3"/>
          <p:cNvSpPr/>
          <p:nvPr/>
        </p:nvSpPr>
        <p:spPr>
          <a:xfrm>
            <a:off x="1214414" y="2643182"/>
            <a:ext cx="7215206" cy="3970318"/>
          </a:xfrm>
          <a:prstGeom prst="rect">
            <a:avLst/>
          </a:prstGeom>
        </p:spPr>
        <p:txBody>
          <a:bodyPr wrap="square">
            <a:spAutoFit/>
          </a:bodyPr>
          <a:lstStyle/>
          <a:p>
            <a:r>
              <a:rPr lang="ar-SA" sz="2400" dirty="0" smtClean="0"/>
              <a:t>5- يدرس هذا العلم مدى إمكانية وضع حقائق علم الاجتماع والنظرية الاجتماعية في مجال التطبيق العملي </a:t>
            </a:r>
            <a:r>
              <a:rPr lang="ar-SA" sz="2400" dirty="0" err="1" smtClean="0"/>
              <a:t>و</a:t>
            </a:r>
            <a:r>
              <a:rPr lang="ar-SA" sz="2400" dirty="0" smtClean="0"/>
              <a:t> محاولة الارتقاء بالنظم والأوضاع القائمة ومعالجة المعتل فيها</a:t>
            </a:r>
            <a:r>
              <a:rPr lang="ar-SA" sz="2400" dirty="0" smtClean="0"/>
              <a:t>.</a:t>
            </a:r>
            <a:endParaRPr lang="ar-SA" sz="2400" dirty="0" smtClean="0"/>
          </a:p>
          <a:p>
            <a:r>
              <a:rPr lang="ar-SA" sz="2400" dirty="0" smtClean="0"/>
              <a:t>6- يدخل في مجال هذا العلم الدراسات المتعلقة بالتنظيم والتنسيق والمسح الاجتماعي والرقابة الاجتماعية والتخطيط الاجتماعي والهندسة الاجتماعية وجميع ما يتعلق بالا صلاح الأجتماعى </a:t>
            </a:r>
            <a:r>
              <a:rPr lang="ar-SA" sz="2400" b="1" dirty="0" smtClean="0"/>
              <a:t>. </a:t>
            </a:r>
          </a:p>
          <a:p>
            <a:r>
              <a:rPr lang="ar-SA" sz="2400" dirty="0" smtClean="0"/>
              <a:t> </a:t>
            </a:r>
          </a:p>
          <a:p>
            <a:endParaRPr lang="ar-SA" dirty="0" smtClean="0"/>
          </a:p>
          <a:p>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214414" y="714356"/>
            <a:ext cx="7215206" cy="3139321"/>
          </a:xfrm>
          <a:prstGeom prst="rect">
            <a:avLst/>
          </a:prstGeom>
        </p:spPr>
        <p:txBody>
          <a:bodyPr wrap="square">
            <a:spAutoFit/>
          </a:bodyPr>
          <a:lstStyle/>
          <a:p>
            <a:r>
              <a:rPr lang="ar-SA" dirty="0" smtClean="0"/>
              <a:t> </a:t>
            </a:r>
          </a:p>
          <a:p>
            <a:r>
              <a:rPr lang="ar-SA" sz="2400" dirty="0" smtClean="0"/>
              <a:t>7- واجب علم الاجتماع هو دراسة الحقائق للمشكلات التي تهم المجتمع لكي يمكن الاستفادة من هذه الدراسات في الإغراض التطبيقية ، وأصبح هذا الاتجاه متفقا عليه بين العلماء في كل بلاد العالم وخاصة في انجلترا والولايات المتحدة </a:t>
            </a:r>
            <a:r>
              <a:rPr lang="ar-SA" sz="2400" dirty="0" smtClean="0"/>
              <a:t>، نحوا </a:t>
            </a:r>
            <a:r>
              <a:rPr lang="ar-SA" sz="2400" dirty="0" smtClean="0"/>
              <a:t>استخدام تطبيقات العلوم لخدمة المجتمع أمراً ضرورياً متفقاً علية بين العلماء 0 </a:t>
            </a:r>
          </a:p>
          <a:p>
            <a:endParaRPr lang="ar-SA" dirty="0" smtClean="0"/>
          </a:p>
          <a:p>
            <a:endParaRPr lang="ar-SA"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224821" y="5593617"/>
            <a:ext cx="979119" cy="1079044"/>
          </a:xfrm>
          <a:prstGeom prst="rect">
            <a:avLst/>
          </a:prstGeom>
          <a:noFill/>
          <a:ln w="9525">
            <a:noFill/>
            <a:miter lim="800000"/>
            <a:headEnd/>
            <a:tailEnd/>
          </a:ln>
        </p:spPr>
      </p:pic>
      <p:sp>
        <p:nvSpPr>
          <p:cNvPr id="3" name="مستطيل 2"/>
          <p:cNvSpPr/>
          <p:nvPr/>
        </p:nvSpPr>
        <p:spPr>
          <a:xfrm>
            <a:off x="785786" y="428604"/>
            <a:ext cx="8001056" cy="1200329"/>
          </a:xfrm>
          <a:prstGeom prst="rect">
            <a:avLst/>
          </a:prstGeom>
          <a:noFill/>
        </p:spPr>
        <p:txBody>
          <a:bodyPr wrap="square" lIns="91440" tIns="45720" rIns="91440" bIns="45720">
            <a:spAutoFit/>
          </a:bodyPr>
          <a:lstStyle/>
          <a:p>
            <a:r>
              <a:rPr lang="ar-SA" sz="2400" b="1"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رأى </a:t>
            </a:r>
            <a:r>
              <a:rPr lang="ar-SA" sz="2400"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علماء الاجتماع </a:t>
            </a:r>
            <a:r>
              <a:rPr lang="ar-SA" sz="2400"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في أنه علم </a:t>
            </a:r>
            <a:r>
              <a:rPr lang="ar-SA" sz="2400" u="sng" cap="all" dirty="0" err="1"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نظرى</a:t>
            </a:r>
            <a:r>
              <a:rPr lang="ar-SA" sz="2400"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p>
          <a:p>
            <a:r>
              <a:rPr lang="ar-SA" sz="2400"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وتطبيقي </a:t>
            </a:r>
            <a:r>
              <a:rPr lang="ar-SA" sz="2400"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في آن </a:t>
            </a:r>
            <a:r>
              <a:rPr lang="ar-SA" sz="2400"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واحد ولا </a:t>
            </a:r>
            <a:r>
              <a:rPr lang="ar-SA" sz="2400" u="sng"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توجد حدود فاصلة بين العلمين </a:t>
            </a:r>
          </a:p>
          <a:p>
            <a:r>
              <a:rPr lang="ar-SA" sz="2400"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معتمدين في ذلك على أن علماء  الاجتماع : </a:t>
            </a:r>
          </a:p>
        </p:txBody>
      </p:sp>
      <p:sp>
        <p:nvSpPr>
          <p:cNvPr id="5" name="مربع نص 4"/>
          <p:cNvSpPr txBox="1"/>
          <p:nvPr/>
        </p:nvSpPr>
        <p:spPr>
          <a:xfrm>
            <a:off x="1357290" y="1928802"/>
            <a:ext cx="7286676" cy="3785652"/>
          </a:xfrm>
          <a:prstGeom prst="rect">
            <a:avLst/>
          </a:prstGeom>
          <a:noFill/>
        </p:spPr>
        <p:txBody>
          <a:bodyPr wrap="square" rtlCol="1">
            <a:spAutoFit/>
          </a:bodyPr>
          <a:lstStyle/>
          <a:p>
            <a:r>
              <a:rPr lang="ar-SA" sz="2400" b="1" dirty="0" smtClean="0"/>
              <a:t>1</a:t>
            </a:r>
            <a:r>
              <a:rPr lang="ar-SA" sz="2400" dirty="0" smtClean="0"/>
              <a:t>- </a:t>
            </a:r>
            <a:r>
              <a:rPr lang="ar-OM" sz="2400" dirty="0" smtClean="0">
                <a:latin typeface="Calibri" pitchFamily="34" charset="0"/>
              </a:rPr>
              <a:t>مطالبون </a:t>
            </a:r>
            <a:r>
              <a:rPr lang="ar-SA" sz="2400" dirty="0" smtClean="0">
                <a:latin typeface="Calibri" pitchFamily="34" charset="0"/>
              </a:rPr>
              <a:t>بالاستمرار </a:t>
            </a:r>
            <a:r>
              <a:rPr lang="ar-OM" sz="2400" dirty="0" smtClean="0">
                <a:latin typeface="Calibri" pitchFamily="34" charset="0"/>
              </a:rPr>
              <a:t>في دراسة الموضوعات التي</a:t>
            </a:r>
            <a:r>
              <a:rPr lang="ar-SA" sz="2400" dirty="0" smtClean="0">
                <a:latin typeface="Calibri" pitchFamily="34" charset="0"/>
              </a:rPr>
              <a:t> </a:t>
            </a:r>
            <a:r>
              <a:rPr lang="ar-OM" sz="2400" dirty="0" smtClean="0">
                <a:latin typeface="Calibri" pitchFamily="34" charset="0"/>
              </a:rPr>
              <a:t>تساهم في تدعيم بنائه النظري والتي تمكنه من الفهم الشمولي لقضايا المجتمع </a:t>
            </a:r>
            <a:r>
              <a:rPr lang="ar-SA" sz="2400" dirty="0" smtClean="0">
                <a:latin typeface="Calibri" pitchFamily="34" charset="0"/>
              </a:rPr>
              <a:t> على المستوى المقارن </a:t>
            </a:r>
            <a:r>
              <a:rPr lang="ar-OM" sz="2400" dirty="0" smtClean="0">
                <a:latin typeface="Calibri" pitchFamily="34" charset="0"/>
              </a:rPr>
              <a:t> . </a:t>
            </a:r>
            <a:endParaRPr lang="ar-SA" sz="2400" dirty="0" smtClean="0"/>
          </a:p>
          <a:p>
            <a:r>
              <a:rPr lang="ar-SA" sz="2400" dirty="0" smtClean="0"/>
              <a:t>2- مطالبون بالاستمرار بدراسة موضوعات أو تطبيقات لها أولوية من وجهة نظر المجتمع أو أقسامة المختلفة أو المسؤلين على أنشطته العديدة مثل : التربية والتنشئة الاجتماعية والجريمة ومشاكل الاسره ، والتنمية الاجتماعية </a:t>
            </a:r>
            <a:r>
              <a:rPr lang="ar-SA" sz="2400" dirty="0" smtClean="0"/>
              <a:t>ودراسات التنظيمات الاجتماعية التي تواجه أهدافا ذات صله وثيقة بمطالب الناس مثل (المستشفيات </a:t>
            </a:r>
            <a:r>
              <a:rPr lang="ar-SA" sz="2400" dirty="0" smtClean="0"/>
              <a:t>والسجون والنوادي )</a:t>
            </a:r>
            <a:endParaRPr lang="ar-SA"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235467" y="356444"/>
            <a:ext cx="1197962" cy="1186963"/>
          </a:xfrm>
          <a:prstGeom prst="rect">
            <a:avLst/>
          </a:prstGeom>
          <a:noFill/>
          <a:ln w="9525">
            <a:noFill/>
            <a:miter lim="800000"/>
            <a:headEnd/>
            <a:tailEnd/>
          </a:ln>
        </p:spPr>
      </p:pic>
      <p:sp>
        <p:nvSpPr>
          <p:cNvPr id="3" name="مستطيل 2"/>
          <p:cNvSpPr/>
          <p:nvPr/>
        </p:nvSpPr>
        <p:spPr>
          <a:xfrm>
            <a:off x="428596" y="785794"/>
            <a:ext cx="8432047" cy="523220"/>
          </a:xfrm>
          <a:prstGeom prst="rect">
            <a:avLst/>
          </a:prstGeom>
          <a:noFill/>
        </p:spPr>
        <p:txBody>
          <a:bodyPr wrap="square" lIns="91440" tIns="45720" rIns="91440" bIns="45720">
            <a:spAutoFit/>
          </a:bodyPr>
          <a:lstStyle/>
          <a:p>
            <a:r>
              <a:rPr lang="ar-SA" sz="2800"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أهم الفروق بين علم الاجتماع النظري والتطبيقي </a:t>
            </a:r>
          </a:p>
        </p:txBody>
      </p:sp>
      <p:sp>
        <p:nvSpPr>
          <p:cNvPr id="5" name="مربع نص 4"/>
          <p:cNvSpPr txBox="1"/>
          <p:nvPr/>
        </p:nvSpPr>
        <p:spPr>
          <a:xfrm>
            <a:off x="785786" y="1857364"/>
            <a:ext cx="8072494" cy="4770537"/>
          </a:xfrm>
          <a:prstGeom prst="rect">
            <a:avLst/>
          </a:prstGeom>
          <a:noFill/>
        </p:spPr>
        <p:txBody>
          <a:bodyPr wrap="square" rtlCol="1">
            <a:spAutoFit/>
          </a:bodyPr>
          <a:lstStyle/>
          <a:p>
            <a:pPr>
              <a:buFontTx/>
              <a:buChar char="-"/>
            </a:pPr>
            <a:r>
              <a:rPr lang="ar-SA" sz="2000" dirty="0" smtClean="0"/>
              <a:t>أهتم العالم الأمريكي </a:t>
            </a:r>
            <a:r>
              <a:rPr lang="ar-SA" sz="2000" u="sng" dirty="0" smtClean="0">
                <a:solidFill>
                  <a:srgbClr val="FF0000"/>
                </a:solidFill>
              </a:rPr>
              <a:t>لستر وارد </a:t>
            </a:r>
            <a:r>
              <a:rPr lang="ar-SA" sz="2000" dirty="0" smtClean="0"/>
              <a:t>بمشكلة الميادين الرئيسية لعلم الاجتماع0</a:t>
            </a:r>
          </a:p>
          <a:p>
            <a:r>
              <a:rPr lang="ar-SA" sz="2000" dirty="0" smtClean="0"/>
              <a:t> وفرق </a:t>
            </a:r>
            <a:r>
              <a:rPr lang="ar-SA" sz="2000" dirty="0" smtClean="0"/>
              <a:t>بين علم الاجتماع النظري والتطبيقي على النحو التالي :</a:t>
            </a:r>
          </a:p>
          <a:p>
            <a:r>
              <a:rPr lang="ar-SA" sz="2400" b="1" u="sng" dirty="0" smtClean="0"/>
              <a:t>علم نظري لأنة : </a:t>
            </a:r>
          </a:p>
          <a:p>
            <a:pPr>
              <a:buFontTx/>
              <a:buChar char="-"/>
            </a:pPr>
            <a:r>
              <a:rPr lang="ar-SA" sz="2400" dirty="0" smtClean="0"/>
              <a:t>ـ يدرس ظواهر المجتمع وقوانينه كما توجد بالفعل وأن هذا العلم يحاول الإجابة على تساؤلات مثل ماذا ؟ لماذا؟ وكيف ؟ </a:t>
            </a:r>
          </a:p>
          <a:p>
            <a:endParaRPr lang="ar-SA" sz="2400" dirty="0"/>
          </a:p>
          <a:p>
            <a:r>
              <a:rPr lang="ar-SA" sz="2400" b="1" u="sng" dirty="0" smtClean="0"/>
              <a:t>علم تطبيقي لأنة </a:t>
            </a:r>
            <a:r>
              <a:rPr lang="ar-SA" sz="2400" dirty="0" smtClean="0"/>
              <a:t>:</a:t>
            </a:r>
          </a:p>
          <a:p>
            <a:pPr>
              <a:buFontTx/>
              <a:buChar char="-"/>
            </a:pPr>
            <a:r>
              <a:rPr lang="ar-SA" sz="2400" dirty="0" smtClean="0"/>
              <a:t>ويسعى للإجابة </a:t>
            </a:r>
            <a:r>
              <a:rPr lang="ar-SA" sz="2400" dirty="0" smtClean="0"/>
              <a:t>على سؤال واحد هو : ماهي النتائج ؟ ويرجع ذلك إلى :</a:t>
            </a:r>
          </a:p>
          <a:p>
            <a:pPr>
              <a:buFontTx/>
              <a:buChar char="-"/>
            </a:pPr>
            <a:endParaRPr lang="ar-SA" sz="2400" dirty="0" smtClean="0"/>
          </a:p>
          <a:p>
            <a:pPr>
              <a:buFontTx/>
              <a:buChar char="-"/>
            </a:pPr>
            <a:endParaRPr lang="ar-SA" sz="2400" dirty="0" smtClean="0"/>
          </a:p>
          <a:p>
            <a:pPr>
              <a:buFontTx/>
              <a:buChar char="-"/>
            </a:pPr>
            <a:endParaRPr lang="ar-SA" sz="2400" dirty="0" smtClean="0"/>
          </a:p>
          <a:p>
            <a:pPr>
              <a:buFontTx/>
              <a:buChar char="-"/>
            </a:pPr>
            <a:endParaRPr lang="ar-SA" sz="2400" dirty="0"/>
          </a:p>
        </p:txBody>
      </p:sp>
      <p:sp>
        <p:nvSpPr>
          <p:cNvPr id="6" name="مستطيل 5"/>
          <p:cNvSpPr/>
          <p:nvPr/>
        </p:nvSpPr>
        <p:spPr>
          <a:xfrm>
            <a:off x="323528" y="5157192"/>
            <a:ext cx="8316416" cy="830997"/>
          </a:xfrm>
          <a:prstGeom prst="rect">
            <a:avLst/>
          </a:prstGeom>
        </p:spPr>
        <p:txBody>
          <a:bodyPr wrap="square">
            <a:spAutoFit/>
          </a:bodyPr>
          <a:lstStyle/>
          <a:p>
            <a:r>
              <a:rPr lang="ar-SA" sz="2400" dirty="0" smtClean="0"/>
              <a:t>المثاليات </a:t>
            </a:r>
            <a:r>
              <a:rPr lang="ar-SA" sz="2400" dirty="0" smtClean="0"/>
              <a:t>الاجتماعية والاعتبارات الأخلاقية ويهدف إلى تقديم أساليب </a:t>
            </a:r>
            <a:r>
              <a:rPr lang="ar-SA" sz="2400" dirty="0" smtClean="0"/>
              <a:t>يستخدمها الإنسان للنهوض </a:t>
            </a:r>
            <a:r>
              <a:rPr lang="ar-SA" sz="2400" dirty="0" smtClean="0"/>
              <a:t>بالظروف الاجتماعية ، </a:t>
            </a:r>
            <a:endParaRPr lang="ar-SA"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412692" y="5291879"/>
            <a:ext cx="1183143" cy="1346316"/>
          </a:xfrm>
          <a:prstGeom prst="rect">
            <a:avLst/>
          </a:prstGeom>
          <a:noFill/>
          <a:ln w="9525">
            <a:noFill/>
            <a:miter lim="800000"/>
            <a:headEnd/>
            <a:tailEnd/>
          </a:ln>
        </p:spPr>
      </p:pic>
      <p:sp>
        <p:nvSpPr>
          <p:cNvPr id="3" name="مربع نص 2"/>
          <p:cNvSpPr txBox="1"/>
          <p:nvPr/>
        </p:nvSpPr>
        <p:spPr>
          <a:xfrm>
            <a:off x="785786" y="928670"/>
            <a:ext cx="7929618" cy="4832092"/>
          </a:xfrm>
          <a:prstGeom prst="rect">
            <a:avLst/>
          </a:prstGeom>
          <a:noFill/>
        </p:spPr>
        <p:txBody>
          <a:bodyPr wrap="square" rtlCol="1">
            <a:spAutoFit/>
          </a:bodyPr>
          <a:lstStyle/>
          <a:p>
            <a:pPr>
              <a:buFontTx/>
              <a:buChar char="-"/>
            </a:pPr>
            <a:r>
              <a:rPr lang="ar-SA" sz="2800" dirty="0" smtClean="0"/>
              <a:t>يؤكد </a:t>
            </a:r>
            <a:r>
              <a:rPr lang="ar-SA" sz="2800" b="1" u="sng" dirty="0" smtClean="0">
                <a:solidFill>
                  <a:srgbClr val="FF0000"/>
                </a:solidFill>
              </a:rPr>
              <a:t>وارد </a:t>
            </a:r>
            <a:r>
              <a:rPr lang="ar-SA" sz="2800" dirty="0" smtClean="0"/>
              <a:t>على أن </a:t>
            </a:r>
            <a:r>
              <a:rPr lang="ar-SA" sz="2800" dirty="0" smtClean="0">
                <a:solidFill>
                  <a:srgbClr val="FF0000"/>
                </a:solidFill>
              </a:rPr>
              <a:t>القوانين الاجتماعية </a:t>
            </a:r>
            <a:r>
              <a:rPr lang="ar-SA" sz="2800" dirty="0" smtClean="0"/>
              <a:t>التي يتوصل إليها علم الاجتماع النظري يجب أن تستخدم في النهوض بالمجتمع الإنساني . كما أنه دافع عن هذه الفكرة ضد أغلب العلماء وخاصة ( هربرت سبنسر ، وليم جراهام ) </a:t>
            </a:r>
          </a:p>
          <a:p>
            <a:pPr>
              <a:buFontTx/>
              <a:buChar char="-"/>
            </a:pPr>
            <a:r>
              <a:rPr lang="ar-SA" sz="2800" dirty="0" smtClean="0"/>
              <a:t>- علم الاجتماع لم يعد يقتصر على  كونه علماً أكاديمياً أو نظرياً بحتاً وإنما أصبح يتجه بشكل متزايد وخاصة في الدول الغربية لان يكون علماً تطبيقياً، حيث يسعى إلى تطبيق نتائج علم الاجتماع على الواقع الاجتماعي بهدف حل المشكلات الاجتماعية ويسهل عمليات الإصلاح الاجتماعي </a:t>
            </a:r>
            <a:r>
              <a:rPr lang="ar-SA" sz="2800" b="1" dirty="0" smtClean="0"/>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276502" y="4957173"/>
            <a:ext cx="1590106" cy="1454229"/>
          </a:xfrm>
          <a:prstGeom prst="rect">
            <a:avLst/>
          </a:prstGeom>
          <a:noFill/>
          <a:ln w="9525">
            <a:noFill/>
            <a:miter lim="800000"/>
            <a:headEnd/>
            <a:tailEnd/>
          </a:ln>
        </p:spPr>
      </p:pic>
      <p:sp>
        <p:nvSpPr>
          <p:cNvPr id="3" name="مربع نص 2"/>
          <p:cNvSpPr txBox="1"/>
          <p:nvPr/>
        </p:nvSpPr>
        <p:spPr>
          <a:xfrm>
            <a:off x="785786" y="1071546"/>
            <a:ext cx="7929618" cy="3970318"/>
          </a:xfrm>
          <a:prstGeom prst="rect">
            <a:avLst/>
          </a:prstGeom>
          <a:noFill/>
        </p:spPr>
        <p:txBody>
          <a:bodyPr wrap="square" rtlCol="1">
            <a:spAutoFit/>
          </a:bodyPr>
          <a:lstStyle/>
          <a:p>
            <a:r>
              <a:rPr lang="ar-SA" sz="2800" dirty="0" smtClean="0"/>
              <a:t>- يرى المؤلف أن هذا الاتجاه يدعوا إلى أن يكون علم الاجتماع علماً نظرياً وتطبيقياً في آن واحد يثري معرفتنا بحقائق الحياة الاجتماعية – وأن المعرفة العلمية كما يذكر (نورث) تستمد من مصدرين هما: </a:t>
            </a:r>
          </a:p>
          <a:p>
            <a:r>
              <a:rPr lang="ar-SA" sz="2800" u="sng" dirty="0" smtClean="0">
                <a:solidFill>
                  <a:srgbClr val="FF0000"/>
                </a:solidFill>
              </a:rPr>
              <a:t>المصدر النظري </a:t>
            </a:r>
            <a:r>
              <a:rPr lang="ar-SA" sz="2800" dirty="0" smtClean="0"/>
              <a:t>:</a:t>
            </a:r>
          </a:p>
          <a:p>
            <a:r>
              <a:rPr lang="ar-SA" sz="2800" dirty="0" smtClean="0"/>
              <a:t>ويتمثل في الفهم واكتساب المعرفة .</a:t>
            </a:r>
          </a:p>
          <a:p>
            <a:r>
              <a:rPr lang="ar-SA" sz="2800" u="sng" dirty="0" smtClean="0">
                <a:solidFill>
                  <a:srgbClr val="FF0000"/>
                </a:solidFill>
              </a:rPr>
              <a:t>المصدر التطبيقي:</a:t>
            </a:r>
          </a:p>
          <a:p>
            <a:r>
              <a:rPr lang="ar-SA" sz="2800" dirty="0" smtClean="0"/>
              <a:t>يتمثل في الرغبة في توجيه أفعالنا للحصول على الأهداف </a:t>
            </a:r>
            <a:r>
              <a:rPr lang="ar-SA" sz="2800" dirty="0" err="1" smtClean="0"/>
              <a:t>التى</a:t>
            </a:r>
            <a:r>
              <a:rPr lang="ar-SA" sz="2800" dirty="0" smtClean="0"/>
              <a:t> نسعى  لتحقيقها </a:t>
            </a:r>
            <a:endParaRPr lang="ar-SA"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350303" y="4733164"/>
            <a:ext cx="1785950" cy="1767075"/>
          </a:xfrm>
          <a:prstGeom prst="rect">
            <a:avLst/>
          </a:prstGeom>
          <a:noFill/>
          <a:ln w="9525">
            <a:noFill/>
            <a:miter lim="800000"/>
            <a:headEnd/>
            <a:tailEnd/>
          </a:ln>
        </p:spPr>
      </p:pic>
      <p:sp>
        <p:nvSpPr>
          <p:cNvPr id="3" name="مستطيل 2"/>
          <p:cNvSpPr/>
          <p:nvPr/>
        </p:nvSpPr>
        <p:spPr>
          <a:xfrm>
            <a:off x="1928794" y="357166"/>
            <a:ext cx="4464684" cy="646331"/>
          </a:xfrm>
          <a:prstGeom prst="rect">
            <a:avLst/>
          </a:prstGeom>
          <a:noFill/>
        </p:spPr>
        <p:txBody>
          <a:bodyPr wrap="none" lIns="91440" tIns="45720" rIns="91440" bIns="45720">
            <a:spAutoFit/>
          </a:bodyPr>
          <a:lstStyle/>
          <a:p>
            <a:pPr algn="ctr"/>
            <a:r>
              <a:rPr lang="ar-SA" sz="3600" b="1" u="sng"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ميادين علم الاجتماع</a:t>
            </a:r>
            <a:endParaRPr lang="ar-SA" sz="3600" b="1" u="sng" cap="all" spc="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sp>
        <p:nvSpPr>
          <p:cNvPr id="5" name="مستطيل 4"/>
          <p:cNvSpPr/>
          <p:nvPr/>
        </p:nvSpPr>
        <p:spPr>
          <a:xfrm>
            <a:off x="1500166" y="1285860"/>
            <a:ext cx="7172156" cy="584775"/>
          </a:xfrm>
          <a:prstGeom prst="rect">
            <a:avLst/>
          </a:prstGeom>
          <a:noFill/>
        </p:spPr>
        <p:txBody>
          <a:bodyPr wrap="none" lIns="91440" tIns="45720" rIns="91440" bIns="45720">
            <a:spAutoFit/>
          </a:bodyPr>
          <a:lstStyle/>
          <a:p>
            <a:pPr algn="ctr"/>
            <a:r>
              <a:rPr lang="ar-SA" sz="32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قسم عالم الاجتماع سوروكيين إلى : </a:t>
            </a:r>
            <a:endParaRPr lang="ar-SA" sz="3200" b="1" cap="all" spc="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cxnSp>
        <p:nvCxnSpPr>
          <p:cNvPr id="7" name="رابط مستقيم 6"/>
          <p:cNvCxnSpPr/>
          <p:nvPr/>
        </p:nvCxnSpPr>
        <p:spPr>
          <a:xfrm>
            <a:off x="2285984" y="2571744"/>
            <a:ext cx="5429288" cy="1588"/>
          </a:xfrm>
          <a:prstGeom prst="line">
            <a:avLst/>
          </a:prstGeom>
        </p:spPr>
        <p:style>
          <a:lnRef idx="3">
            <a:schemeClr val="dk1"/>
          </a:lnRef>
          <a:fillRef idx="0">
            <a:schemeClr val="dk1"/>
          </a:fillRef>
          <a:effectRef idx="2">
            <a:schemeClr val="dk1"/>
          </a:effectRef>
          <a:fontRef idx="minor">
            <a:schemeClr val="tx1"/>
          </a:fontRef>
        </p:style>
      </p:cxnSp>
      <p:cxnSp>
        <p:nvCxnSpPr>
          <p:cNvPr id="12" name="رابط كسهم مستقيم 11"/>
          <p:cNvCxnSpPr/>
          <p:nvPr/>
        </p:nvCxnSpPr>
        <p:spPr>
          <a:xfrm rot="5400000">
            <a:off x="1643439" y="3142851"/>
            <a:ext cx="1285884"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رابط كسهم مستقيم 13"/>
          <p:cNvCxnSpPr/>
          <p:nvPr/>
        </p:nvCxnSpPr>
        <p:spPr>
          <a:xfrm rot="5400000">
            <a:off x="7073521" y="3213495"/>
            <a:ext cx="128509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5" name="مستطيل 14"/>
          <p:cNvSpPr/>
          <p:nvPr/>
        </p:nvSpPr>
        <p:spPr>
          <a:xfrm>
            <a:off x="5572132" y="3714752"/>
            <a:ext cx="3227165" cy="523220"/>
          </a:xfrm>
          <a:prstGeom prst="rect">
            <a:avLst/>
          </a:prstGeom>
          <a:noFill/>
        </p:spPr>
        <p:txBody>
          <a:bodyPr wrap="none" lIns="91440" tIns="45720" rIns="91440" bIns="45720">
            <a:spAutoFit/>
          </a:bodyPr>
          <a:lstStyle/>
          <a:p>
            <a:pPr algn="ctr"/>
            <a:r>
              <a:rPr lang="ar-SA" sz="28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علم الاجتماع العام</a:t>
            </a:r>
            <a:endParaRPr lang="ar-SA" sz="2800" b="1"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
        <p:nvSpPr>
          <p:cNvPr id="16" name="مستطيل 15"/>
          <p:cNvSpPr/>
          <p:nvPr/>
        </p:nvSpPr>
        <p:spPr>
          <a:xfrm>
            <a:off x="642910" y="3714752"/>
            <a:ext cx="3796232" cy="523220"/>
          </a:xfrm>
          <a:prstGeom prst="rect">
            <a:avLst/>
          </a:prstGeom>
        </p:spPr>
        <p:txBody>
          <a:bodyPr wrap="none">
            <a:spAutoFit/>
          </a:bodyPr>
          <a:lstStyle/>
          <a:p>
            <a:pPr algn="ctr"/>
            <a:r>
              <a:rPr lang="ar-SA" sz="28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علوم الاجتماع الخاص</a:t>
            </a:r>
            <a:endParaRPr lang="ar-SA" sz="2800" b="1"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cxnSp>
        <p:nvCxnSpPr>
          <p:cNvPr id="18" name="رابط كسهم مستقيم 17"/>
          <p:cNvCxnSpPr/>
          <p:nvPr/>
        </p:nvCxnSpPr>
        <p:spPr>
          <a:xfrm rot="5400000">
            <a:off x="4608513" y="2178041"/>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214566" y="5426367"/>
            <a:ext cx="1312859" cy="1154496"/>
          </a:xfrm>
          <a:prstGeom prst="rect">
            <a:avLst/>
          </a:prstGeom>
          <a:noFill/>
          <a:ln w="9525">
            <a:noFill/>
            <a:miter lim="800000"/>
            <a:headEnd/>
            <a:tailEnd/>
          </a:ln>
        </p:spPr>
      </p:pic>
      <p:sp>
        <p:nvSpPr>
          <p:cNvPr id="3" name="مستطيل 2"/>
          <p:cNvSpPr/>
          <p:nvPr/>
        </p:nvSpPr>
        <p:spPr>
          <a:xfrm>
            <a:off x="4714876" y="357166"/>
            <a:ext cx="4094391" cy="646331"/>
          </a:xfrm>
          <a:prstGeom prst="rect">
            <a:avLst/>
          </a:prstGeom>
          <a:noFill/>
        </p:spPr>
        <p:txBody>
          <a:bodyPr wrap="none" lIns="91440" tIns="45720" rIns="91440" bIns="45720">
            <a:spAutoFit/>
          </a:bodyPr>
          <a:lstStyle/>
          <a:p>
            <a:pPr algn="ctr"/>
            <a:r>
              <a:rPr lang="ar-SA" sz="3600" b="1" u="sng"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علم الاجتماع العام</a:t>
            </a:r>
            <a:endParaRPr lang="ar-SA" sz="3600" b="1" u="sng"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cxnSp>
        <p:nvCxnSpPr>
          <p:cNvPr id="5" name="رابط مستقيم 4"/>
          <p:cNvCxnSpPr/>
          <p:nvPr/>
        </p:nvCxnSpPr>
        <p:spPr>
          <a:xfrm>
            <a:off x="2285984" y="2500306"/>
            <a:ext cx="5429288" cy="1588"/>
          </a:xfrm>
          <a:prstGeom prst="line">
            <a:avLst/>
          </a:prstGeom>
        </p:spPr>
        <p:style>
          <a:lnRef idx="3">
            <a:schemeClr val="dk1"/>
          </a:lnRef>
          <a:fillRef idx="0">
            <a:schemeClr val="dk1"/>
          </a:fillRef>
          <a:effectRef idx="2">
            <a:schemeClr val="dk1"/>
          </a:effectRef>
          <a:fontRef idx="minor">
            <a:schemeClr val="tx1"/>
          </a:fontRef>
        </p:style>
      </p:cxnSp>
      <p:cxnSp>
        <p:nvCxnSpPr>
          <p:cNvPr id="6" name="رابط كسهم مستقيم 5"/>
          <p:cNvCxnSpPr/>
          <p:nvPr/>
        </p:nvCxnSpPr>
        <p:spPr>
          <a:xfrm rot="5400000">
            <a:off x="1964513" y="2821777"/>
            <a:ext cx="64294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رابط كسهم مستقيم 6"/>
          <p:cNvCxnSpPr/>
          <p:nvPr/>
        </p:nvCxnSpPr>
        <p:spPr>
          <a:xfrm rot="5400000">
            <a:off x="7358082" y="2857496"/>
            <a:ext cx="71438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رابط مستقيم 7"/>
          <p:cNvCxnSpPr/>
          <p:nvPr/>
        </p:nvCxnSpPr>
        <p:spPr>
          <a:xfrm rot="5400000">
            <a:off x="5108579" y="2320917"/>
            <a:ext cx="357190" cy="1588"/>
          </a:xfrm>
          <a:prstGeom prst="line">
            <a:avLst/>
          </a:prstGeom>
        </p:spPr>
        <p:style>
          <a:lnRef idx="3">
            <a:schemeClr val="dk1"/>
          </a:lnRef>
          <a:fillRef idx="0">
            <a:schemeClr val="dk1"/>
          </a:fillRef>
          <a:effectRef idx="2">
            <a:schemeClr val="dk1"/>
          </a:effectRef>
          <a:fontRef idx="minor">
            <a:schemeClr val="tx1"/>
          </a:fontRef>
        </p:style>
      </p:cxnSp>
      <p:sp>
        <p:nvSpPr>
          <p:cNvPr id="9" name="مربع نص 8"/>
          <p:cNvSpPr txBox="1"/>
          <p:nvPr/>
        </p:nvSpPr>
        <p:spPr>
          <a:xfrm>
            <a:off x="1785918" y="1071546"/>
            <a:ext cx="6643734" cy="1200329"/>
          </a:xfrm>
          <a:prstGeom prst="rect">
            <a:avLst/>
          </a:prstGeom>
          <a:noFill/>
        </p:spPr>
        <p:txBody>
          <a:bodyPr wrap="square" rtlCol="1">
            <a:spAutoFit/>
          </a:bodyPr>
          <a:lstStyle/>
          <a:p>
            <a:r>
              <a:rPr lang="ar-SA" sz="2400" dirty="0" smtClean="0"/>
              <a:t>هو العلم الذي يدرس الخصائص المشتركة بين الظواهر الاجتماعية والثقافية في نواحيها البنائية والدنيامية وينقسم إلى: .  </a:t>
            </a:r>
            <a:endParaRPr lang="ar-SA" sz="2400" dirty="0"/>
          </a:p>
        </p:txBody>
      </p:sp>
      <p:sp>
        <p:nvSpPr>
          <p:cNvPr id="10" name="مربع نص 9"/>
          <p:cNvSpPr txBox="1"/>
          <p:nvPr/>
        </p:nvSpPr>
        <p:spPr>
          <a:xfrm>
            <a:off x="5429256" y="3214686"/>
            <a:ext cx="3429024" cy="1569660"/>
          </a:xfrm>
          <a:prstGeom prst="rect">
            <a:avLst/>
          </a:prstGeom>
          <a:noFill/>
        </p:spPr>
        <p:txBody>
          <a:bodyPr wrap="square" rtlCol="1">
            <a:spAutoFit/>
          </a:bodyPr>
          <a:lstStyle/>
          <a:p>
            <a:r>
              <a:rPr lang="ar-SA" sz="2400" u="sng" dirty="0" smtClean="0">
                <a:solidFill>
                  <a:srgbClr val="FF0000"/>
                </a:solidFill>
              </a:rPr>
              <a:t>علم الاجتماع البنائي العام </a:t>
            </a:r>
          </a:p>
          <a:p>
            <a:r>
              <a:rPr lang="ar-SA" sz="2400" dirty="0" smtClean="0"/>
              <a:t>- هو العلم الذي يدرس بناء وتكوين الظواهر الاجتماعية الثقافية 0</a:t>
            </a:r>
            <a:endParaRPr lang="ar-SA" sz="2400" dirty="0"/>
          </a:p>
        </p:txBody>
      </p:sp>
      <p:sp>
        <p:nvSpPr>
          <p:cNvPr id="11" name="مربع نص 10"/>
          <p:cNvSpPr txBox="1"/>
          <p:nvPr/>
        </p:nvSpPr>
        <p:spPr>
          <a:xfrm>
            <a:off x="571472" y="3214686"/>
            <a:ext cx="4214842" cy="1938992"/>
          </a:xfrm>
          <a:prstGeom prst="rect">
            <a:avLst/>
          </a:prstGeom>
          <a:noFill/>
        </p:spPr>
        <p:txBody>
          <a:bodyPr wrap="square" rtlCol="1">
            <a:spAutoFit/>
          </a:bodyPr>
          <a:lstStyle/>
          <a:p>
            <a:r>
              <a:rPr lang="ar-SA" sz="2000" dirty="0" smtClean="0"/>
              <a:t>2</a:t>
            </a:r>
            <a:r>
              <a:rPr lang="ar-SA" sz="2400" u="sng" dirty="0" smtClean="0">
                <a:solidFill>
                  <a:srgbClr val="FF0000"/>
                </a:solidFill>
              </a:rPr>
              <a:t>- علم الاجتماع الدينامي العام </a:t>
            </a:r>
            <a:r>
              <a:rPr lang="ar-SA" sz="2400" dirty="0" smtClean="0"/>
              <a:t>هو العلم الذي يدرس العمليات الاجتماعية المتكررة مثل التفاعل والتنشئة الاجتماعية والتوافيق الاجتماعي0  </a:t>
            </a:r>
            <a:endParaRPr lang="ar-SA"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8671165">
            <a:off x="378394" y="280199"/>
            <a:ext cx="1415136" cy="1443355"/>
          </a:xfrm>
          <a:prstGeom prst="rect">
            <a:avLst/>
          </a:prstGeom>
          <a:noFill/>
          <a:ln w="9525">
            <a:noFill/>
            <a:miter lim="800000"/>
            <a:headEnd/>
            <a:tailEnd/>
          </a:ln>
        </p:spPr>
      </p:pic>
      <p:sp>
        <p:nvSpPr>
          <p:cNvPr id="3" name="مستطيل 2"/>
          <p:cNvSpPr/>
          <p:nvPr/>
        </p:nvSpPr>
        <p:spPr>
          <a:xfrm>
            <a:off x="4143372" y="642918"/>
            <a:ext cx="4857784" cy="646331"/>
          </a:xfrm>
          <a:prstGeom prst="rect">
            <a:avLst/>
          </a:prstGeom>
        </p:spPr>
        <p:txBody>
          <a:bodyPr wrap="square">
            <a:spAutoFit/>
          </a:bodyPr>
          <a:lstStyle/>
          <a:p>
            <a:pPr algn="ctr"/>
            <a:r>
              <a:rPr lang="ar-SA" sz="3600" b="1" u="sng"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علم الاجتماع الخاص </a:t>
            </a:r>
            <a:endParaRPr lang="ar-SA" sz="3600" b="1" u="sng"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
        <p:nvSpPr>
          <p:cNvPr id="5" name="مربع نص 4"/>
          <p:cNvSpPr txBox="1"/>
          <p:nvPr/>
        </p:nvSpPr>
        <p:spPr>
          <a:xfrm>
            <a:off x="1142976" y="1428736"/>
            <a:ext cx="7429552" cy="5262979"/>
          </a:xfrm>
          <a:prstGeom prst="rect">
            <a:avLst/>
          </a:prstGeom>
          <a:noFill/>
        </p:spPr>
        <p:txBody>
          <a:bodyPr wrap="square" rtlCol="1">
            <a:spAutoFit/>
          </a:bodyPr>
          <a:lstStyle/>
          <a:p>
            <a:r>
              <a:rPr lang="ar-SA" sz="2400" dirty="0" smtClean="0"/>
              <a:t> هو مجموعة العلوم التي تدرس الخصائص المشتركة بين الظواهر إلا أن كل منها يتناول دراسة مجموعة خاصة من الظواهر الاجتماعية </a:t>
            </a:r>
            <a:r>
              <a:rPr lang="ar-SA" sz="2400" dirty="0" smtClean="0"/>
              <a:t>والثقافية0 التي تم اختيارها لأجراء دراسة مركزة عليها مثل</a:t>
            </a:r>
            <a:r>
              <a:rPr lang="ar-SA" sz="2400" dirty="0" smtClean="0"/>
              <a:t> </a:t>
            </a:r>
            <a:r>
              <a:rPr lang="ar-SA" sz="2400" dirty="0" smtClean="0"/>
              <a:t>دراسة </a:t>
            </a:r>
            <a:r>
              <a:rPr lang="ar-SA" sz="2400" dirty="0" smtClean="0"/>
              <a:t>السكان ، المجتمع الحضاري ، الأسرة ، الجريمة وعلم الاجتماع الاقتصادي .وهناك ميادين لها أصول </a:t>
            </a:r>
            <a:r>
              <a:rPr lang="ar-SA" sz="2400" u="sng" dirty="0" smtClean="0">
                <a:solidFill>
                  <a:srgbClr val="FF0000"/>
                </a:solidFill>
              </a:rPr>
              <a:t>قديمة </a:t>
            </a:r>
            <a:r>
              <a:rPr lang="ar-SA" sz="2400" dirty="0" smtClean="0"/>
              <a:t>مثل علم الاجتماع الأسرى ، وميادين </a:t>
            </a:r>
            <a:r>
              <a:rPr lang="ar-SA" sz="2400" u="sng" dirty="0" smtClean="0">
                <a:solidFill>
                  <a:srgbClr val="FF0000"/>
                </a:solidFill>
              </a:rPr>
              <a:t>حديثة </a:t>
            </a:r>
            <a:r>
              <a:rPr lang="ar-SA" sz="2400" dirty="0" smtClean="0"/>
              <a:t>مثل علم الاجتماع الصناعي وذلك لحل مشكلات العمل الصناعي 0</a:t>
            </a:r>
          </a:p>
          <a:p>
            <a:pPr>
              <a:buFontTx/>
              <a:buChar char="-"/>
            </a:pPr>
            <a:r>
              <a:rPr lang="ar-SA" sz="2400" dirty="0" smtClean="0"/>
              <a:t>هنالك فروع من علم الاجتماع تخصصت في دراسة أنماط معينه </a:t>
            </a:r>
            <a:r>
              <a:rPr lang="ar-SA" sz="2400" u="sng" dirty="0" smtClean="0">
                <a:solidFill>
                  <a:srgbClr val="FF0000"/>
                </a:solidFill>
              </a:rPr>
              <a:t>من المجتمعات والعلاقات الاجتماعية </a:t>
            </a:r>
            <a:r>
              <a:rPr lang="ar-SA" sz="2400" dirty="0" smtClean="0"/>
              <a:t>وذلك مثل الميادين التالية :</a:t>
            </a:r>
          </a:p>
          <a:p>
            <a:pPr>
              <a:buFontTx/>
              <a:buChar char="-"/>
            </a:pPr>
            <a:r>
              <a:rPr lang="ar-SA" sz="2400" dirty="0" smtClean="0"/>
              <a:t>1- علم الاجتماع البدوي </a:t>
            </a:r>
          </a:p>
          <a:p>
            <a:pPr>
              <a:buFontTx/>
              <a:buChar char="-"/>
            </a:pPr>
            <a:r>
              <a:rPr lang="ar-SA" sz="2400" dirty="0" smtClean="0"/>
              <a:t>2- علم الاجتماع الريفي </a:t>
            </a:r>
          </a:p>
          <a:p>
            <a:pPr>
              <a:buFontTx/>
              <a:buChar char="-"/>
            </a:pPr>
            <a:r>
              <a:rPr lang="ar-SA" sz="2400" dirty="0" smtClean="0"/>
              <a:t>3- علم الاجتماع الحضري</a:t>
            </a:r>
            <a:endParaRPr lang="ar-SA"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464786" y="5096736"/>
            <a:ext cx="1213506" cy="1242680"/>
          </a:xfrm>
          <a:prstGeom prst="rect">
            <a:avLst/>
          </a:prstGeom>
          <a:noFill/>
          <a:ln w="9525">
            <a:noFill/>
            <a:miter lim="800000"/>
            <a:headEnd/>
            <a:tailEnd/>
          </a:ln>
        </p:spPr>
      </p:pic>
      <p:sp>
        <p:nvSpPr>
          <p:cNvPr id="3" name="مربع نص 2"/>
          <p:cNvSpPr txBox="1"/>
          <p:nvPr/>
        </p:nvSpPr>
        <p:spPr>
          <a:xfrm>
            <a:off x="500034" y="428604"/>
            <a:ext cx="8358246" cy="4893647"/>
          </a:xfrm>
          <a:prstGeom prst="rect">
            <a:avLst/>
          </a:prstGeom>
          <a:noFill/>
        </p:spPr>
        <p:txBody>
          <a:bodyPr wrap="square" rtlCol="1">
            <a:spAutoFit/>
          </a:bodyPr>
          <a:lstStyle/>
          <a:p>
            <a:pPr>
              <a:buFontTx/>
              <a:buChar char="-"/>
            </a:pPr>
            <a:r>
              <a:rPr lang="ar-SA" sz="2800" dirty="0" smtClean="0"/>
              <a:t>وهنالك ميادين </a:t>
            </a:r>
            <a:r>
              <a:rPr lang="ar-SA" sz="2800" u="sng" dirty="0" smtClean="0">
                <a:solidFill>
                  <a:srgbClr val="FF0000"/>
                </a:solidFill>
              </a:rPr>
              <a:t>تدور حول دراسة بعض أشكال أو أنماط النظم الاجتماعية المختلفة الموجودة في المجتمع مثل : </a:t>
            </a:r>
          </a:p>
          <a:p>
            <a:r>
              <a:rPr lang="ar-SA" sz="2400" dirty="0" smtClean="0"/>
              <a:t>1- علم الاجتماع التربوي </a:t>
            </a:r>
          </a:p>
          <a:p>
            <a:r>
              <a:rPr lang="ar-SA" sz="2400" dirty="0" smtClean="0"/>
              <a:t>2- علم الاجتماع الاقتصادي</a:t>
            </a:r>
          </a:p>
          <a:p>
            <a:r>
              <a:rPr lang="ar-SA" sz="2400" dirty="0" smtClean="0"/>
              <a:t>3- علم الاجتماع السياسي </a:t>
            </a:r>
          </a:p>
          <a:p>
            <a:r>
              <a:rPr lang="ar-SA" sz="2400" dirty="0" smtClean="0"/>
              <a:t>4- علم الاجتماع الديني </a:t>
            </a:r>
          </a:p>
          <a:p>
            <a:endParaRPr lang="ar-SA" sz="2000" b="1" dirty="0"/>
          </a:p>
          <a:p>
            <a:pPr>
              <a:buFontTx/>
              <a:buChar char="-"/>
            </a:pPr>
            <a:r>
              <a:rPr lang="ar-SA" sz="2000" b="1" dirty="0" smtClean="0"/>
              <a:t> </a:t>
            </a:r>
            <a:r>
              <a:rPr lang="ar-SA" sz="2800" dirty="0" smtClean="0"/>
              <a:t>وقد  تزداد درجة التخصص في بعض تلك الميادين حتى أن بعضها لاتتناول دراسة نظاماً يأكملة من النظم الأساسية في المجتمع بل تناولت جانباً أو أكثر منة مثل ظهور ميدان علم الاجتماع الصناعي في تخصص علم الاجتماع الاقتصادي 0  </a:t>
            </a:r>
            <a:endParaRPr lang="ar-SA"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rablocale.net/vgallite/pix/GDIRroos/rose.jpg"/>
          <p:cNvPicPr/>
          <p:nvPr/>
        </p:nvPicPr>
        <p:blipFill>
          <a:blip r:embed="rId2" cstate="print"/>
          <a:srcRect/>
          <a:stretch>
            <a:fillRect/>
          </a:stretch>
        </p:blipFill>
        <p:spPr bwMode="auto">
          <a:xfrm rot="2188180">
            <a:off x="464786" y="5096736"/>
            <a:ext cx="1213506" cy="1242680"/>
          </a:xfrm>
          <a:prstGeom prst="rect">
            <a:avLst/>
          </a:prstGeom>
          <a:noFill/>
          <a:ln w="9525">
            <a:noFill/>
            <a:miter lim="800000"/>
            <a:headEnd/>
            <a:tailEnd/>
          </a:ln>
        </p:spPr>
      </p:pic>
      <p:sp>
        <p:nvSpPr>
          <p:cNvPr id="3" name="مربع نص 2"/>
          <p:cNvSpPr txBox="1"/>
          <p:nvPr/>
        </p:nvSpPr>
        <p:spPr>
          <a:xfrm>
            <a:off x="500034" y="428604"/>
            <a:ext cx="8358246" cy="5016758"/>
          </a:xfrm>
          <a:prstGeom prst="rect">
            <a:avLst/>
          </a:prstGeom>
          <a:noFill/>
        </p:spPr>
        <p:txBody>
          <a:bodyPr wrap="square" rtlCol="1">
            <a:spAutoFit/>
          </a:bodyPr>
          <a:lstStyle/>
          <a:p>
            <a:pPr>
              <a:buFontTx/>
              <a:buChar char="-"/>
            </a:pPr>
            <a:r>
              <a:rPr lang="ar-SA" sz="3200" dirty="0" smtClean="0">
                <a:latin typeface="Arial Unicode MS" pitchFamily="34" charset="-128"/>
                <a:ea typeface="Arial Unicode MS" pitchFamily="34" charset="-128"/>
                <a:cs typeface="Arial Unicode MS" pitchFamily="34" charset="-128"/>
              </a:rPr>
              <a:t>يتضح مما </a:t>
            </a:r>
            <a:r>
              <a:rPr lang="ar-SA" sz="3200" dirty="0" smtClean="0">
                <a:latin typeface="Arial Unicode MS" pitchFamily="34" charset="-128"/>
                <a:ea typeface="Arial Unicode MS" pitchFamily="34" charset="-128"/>
                <a:cs typeface="Arial Unicode MS" pitchFamily="34" charset="-128"/>
              </a:rPr>
              <a:t>سبق:  ،</a:t>
            </a:r>
          </a:p>
          <a:p>
            <a:pPr>
              <a:buFontTx/>
              <a:buChar char="-"/>
            </a:pPr>
            <a:r>
              <a:rPr lang="ar-SA" sz="3200" dirty="0" smtClean="0">
                <a:latin typeface="Arial Unicode MS" pitchFamily="34" charset="-128"/>
                <a:ea typeface="Arial Unicode MS" pitchFamily="34" charset="-128"/>
                <a:cs typeface="Arial Unicode MS" pitchFamily="34" charset="-128"/>
              </a:rPr>
              <a:t> </a:t>
            </a:r>
            <a:r>
              <a:rPr lang="ar-SA" sz="3200" dirty="0" smtClean="0">
                <a:latin typeface="Arial Unicode MS" pitchFamily="34" charset="-128"/>
                <a:ea typeface="Arial Unicode MS" pitchFamily="34" charset="-128"/>
                <a:cs typeface="Arial Unicode MS" pitchFamily="34" charset="-128"/>
              </a:rPr>
              <a:t>ان علم الاجتماع علم واسع </a:t>
            </a:r>
            <a:r>
              <a:rPr lang="ar-SA" sz="3200" dirty="0" smtClean="0">
                <a:latin typeface="Arial Unicode MS" pitchFamily="34" charset="-128"/>
                <a:ea typeface="Arial Unicode MS" pitchFamily="34" charset="-128"/>
                <a:cs typeface="Arial Unicode MS" pitchFamily="34" charset="-128"/>
              </a:rPr>
              <a:t>مركب يقوم  بدراسة </a:t>
            </a:r>
            <a:r>
              <a:rPr lang="ar-SA" sz="3200" dirty="0" smtClean="0">
                <a:latin typeface="Arial Unicode MS" pitchFamily="34" charset="-128"/>
                <a:ea typeface="Arial Unicode MS" pitchFamily="34" charset="-128"/>
                <a:cs typeface="Arial Unicode MS" pitchFamily="34" charset="-128"/>
              </a:rPr>
              <a:t>الخصائص العامة للظواهر الاجتماعية ، بالاضافة الى دراسة العلاقات المتبادلة بين هذة الظواهر 0 </a:t>
            </a:r>
          </a:p>
          <a:p>
            <a:pPr>
              <a:buFontTx/>
              <a:buChar char="-"/>
            </a:pPr>
            <a:r>
              <a:rPr lang="ar-SA" sz="3200" dirty="0" smtClean="0">
                <a:latin typeface="Arial Unicode MS" pitchFamily="34" charset="-128"/>
                <a:ea typeface="Arial Unicode MS" pitchFamily="34" charset="-128"/>
                <a:cs typeface="Arial Unicode MS" pitchFamily="34" charset="-128"/>
              </a:rPr>
              <a:t> - كما يتضح أن علم الاجتماع يتضمن عددا كبير من الميادين المتخصصة0 </a:t>
            </a:r>
          </a:p>
          <a:p>
            <a:pPr>
              <a:buFontTx/>
              <a:buChar char="-"/>
            </a:pPr>
            <a:r>
              <a:rPr lang="ar-SA" sz="3200" dirty="0" smtClean="0">
                <a:latin typeface="Arial Unicode MS" pitchFamily="34" charset="-128"/>
                <a:ea typeface="Arial Unicode MS" pitchFamily="34" charset="-128"/>
                <a:cs typeface="Arial Unicode MS" pitchFamily="34" charset="-128"/>
              </a:rPr>
              <a:t> رغم وجود التداخل بين </a:t>
            </a:r>
            <a:r>
              <a:rPr lang="ar-SA" sz="3200" dirty="0" smtClean="0">
                <a:latin typeface="Arial Unicode MS" pitchFamily="34" charset="-128"/>
                <a:ea typeface="Arial Unicode MS" pitchFamily="34" charset="-128"/>
                <a:cs typeface="Arial Unicode MS" pitchFamily="34" charset="-128"/>
              </a:rPr>
              <a:t>هذه </a:t>
            </a:r>
            <a:r>
              <a:rPr lang="ar-SA" sz="3200" dirty="0" smtClean="0">
                <a:latin typeface="Arial Unicode MS" pitchFamily="34" charset="-128"/>
                <a:ea typeface="Arial Unicode MS" pitchFamily="34" charset="-128"/>
                <a:cs typeface="Arial Unicode MS" pitchFamily="34" charset="-128"/>
              </a:rPr>
              <a:t>الميادين المختلفة ، الا أن لكل من هذة الميادين استقلاله النسبى ، كما أن هناك درجة من الاعتماد المتبادل بين هذة الميادين التى ترتبط فيما بينها </a:t>
            </a:r>
            <a:r>
              <a:rPr lang="ar-SA" sz="3200" dirty="0" smtClean="0">
                <a:latin typeface="Arial Unicode MS" pitchFamily="34" charset="-128"/>
                <a:ea typeface="Arial Unicode MS" pitchFamily="34" charset="-128"/>
                <a:cs typeface="Arial Unicode MS" pitchFamily="34" charset="-128"/>
              </a:rPr>
              <a:t>في أطار </a:t>
            </a:r>
            <a:r>
              <a:rPr lang="ar-SA" sz="3200" dirty="0" smtClean="0">
                <a:latin typeface="Arial Unicode MS" pitchFamily="34" charset="-128"/>
                <a:ea typeface="Arial Unicode MS" pitchFamily="34" charset="-128"/>
                <a:cs typeface="Arial Unicode MS" pitchFamily="34" charset="-128"/>
              </a:rPr>
              <a:t>النظرية السوسيولوجية0</a:t>
            </a:r>
            <a:endParaRPr lang="ar-SA" sz="32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637</TotalTime>
  <Words>1246</Words>
  <Application>Microsoft Office PowerPoint</Application>
  <PresentationFormat>عرض على الشاشة (3:4)‏</PresentationFormat>
  <Paragraphs>106</Paragraphs>
  <Slides>20</Slides>
  <Notes>0</Notes>
  <HiddenSlides>1</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رحلة</vt:lpstr>
      <vt:lpstr>الشريحة 1</vt:lpstr>
      <vt:lpstr>الشريحة 2</vt:lpstr>
      <vt:lpstr>الوصيةالثانية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60</cp:revision>
  <dcterms:created xsi:type="dcterms:W3CDTF">2010-11-13T20:30:08Z</dcterms:created>
  <dcterms:modified xsi:type="dcterms:W3CDTF">2011-10-02T16:07:05Z</dcterms:modified>
</cp:coreProperties>
</file>