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diagrams/data1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92" r:id="rId1"/>
    <p:sldMasterId id="2147483804" r:id="rId2"/>
  </p:sldMasterIdLst>
  <p:notesMasterIdLst>
    <p:notesMasterId r:id="rId91"/>
  </p:notesMasterIdLst>
  <p:handoutMasterIdLst>
    <p:handoutMasterId r:id="rId92"/>
  </p:handoutMasterIdLst>
  <p:sldIdLst>
    <p:sldId id="423" r:id="rId3"/>
    <p:sldId id="257" r:id="rId4"/>
    <p:sldId id="382" r:id="rId5"/>
    <p:sldId id="383" r:id="rId6"/>
    <p:sldId id="384" r:id="rId7"/>
    <p:sldId id="385" r:id="rId8"/>
    <p:sldId id="412" r:id="rId9"/>
    <p:sldId id="386" r:id="rId10"/>
    <p:sldId id="387" r:id="rId11"/>
    <p:sldId id="388" r:id="rId12"/>
    <p:sldId id="373" r:id="rId13"/>
    <p:sldId id="377" r:id="rId14"/>
    <p:sldId id="374" r:id="rId15"/>
    <p:sldId id="378" r:id="rId16"/>
    <p:sldId id="376" r:id="rId17"/>
    <p:sldId id="379" r:id="rId18"/>
    <p:sldId id="380" r:id="rId19"/>
    <p:sldId id="381" r:id="rId20"/>
    <p:sldId id="375" r:id="rId21"/>
    <p:sldId id="389" r:id="rId22"/>
    <p:sldId id="264" r:id="rId23"/>
    <p:sldId id="390" r:id="rId24"/>
    <p:sldId id="265" r:id="rId25"/>
    <p:sldId id="391" r:id="rId26"/>
    <p:sldId id="266" r:id="rId27"/>
    <p:sldId id="414" r:id="rId28"/>
    <p:sldId id="309" r:id="rId29"/>
    <p:sldId id="392" r:id="rId30"/>
    <p:sldId id="267" r:id="rId31"/>
    <p:sldId id="313" r:id="rId32"/>
    <p:sldId id="393" r:id="rId33"/>
    <p:sldId id="268" r:id="rId34"/>
    <p:sldId id="298" r:id="rId35"/>
    <p:sldId id="394" r:id="rId36"/>
    <p:sldId id="270" r:id="rId37"/>
    <p:sldId id="308" r:id="rId38"/>
    <p:sldId id="395" r:id="rId39"/>
    <p:sldId id="271" r:id="rId40"/>
    <p:sldId id="299" r:id="rId41"/>
    <p:sldId id="397" r:id="rId42"/>
    <p:sldId id="272" r:id="rId43"/>
    <p:sldId id="398" r:id="rId44"/>
    <p:sldId id="273" r:id="rId45"/>
    <p:sldId id="335" r:id="rId46"/>
    <p:sldId id="415" r:id="rId47"/>
    <p:sldId id="336" r:id="rId48"/>
    <p:sldId id="416" r:id="rId49"/>
    <p:sldId id="300" r:id="rId50"/>
    <p:sldId id="417" r:id="rId51"/>
    <p:sldId id="399" r:id="rId52"/>
    <p:sldId id="275" r:id="rId53"/>
    <p:sldId id="301" r:id="rId54"/>
    <p:sldId id="400" r:id="rId55"/>
    <p:sldId id="276" r:id="rId56"/>
    <p:sldId id="418" r:id="rId57"/>
    <p:sldId id="401" r:id="rId58"/>
    <p:sldId id="277" r:id="rId59"/>
    <p:sldId id="402" r:id="rId60"/>
    <p:sldId id="278" r:id="rId61"/>
    <p:sldId id="419" r:id="rId62"/>
    <p:sldId id="302" r:id="rId63"/>
    <p:sldId id="403" r:id="rId64"/>
    <p:sldId id="279" r:id="rId65"/>
    <p:sldId id="404" r:id="rId66"/>
    <p:sldId id="280" r:id="rId67"/>
    <p:sldId id="310" r:id="rId68"/>
    <p:sldId id="303" r:id="rId69"/>
    <p:sldId id="311" r:id="rId70"/>
    <p:sldId id="405" r:id="rId71"/>
    <p:sldId id="281" r:id="rId72"/>
    <p:sldId id="421" r:id="rId73"/>
    <p:sldId id="406" r:id="rId74"/>
    <p:sldId id="282" r:id="rId75"/>
    <p:sldId id="420" r:id="rId76"/>
    <p:sldId id="407" r:id="rId77"/>
    <p:sldId id="283" r:id="rId78"/>
    <p:sldId id="312" r:id="rId79"/>
    <p:sldId id="408" r:id="rId80"/>
    <p:sldId id="284" r:id="rId81"/>
    <p:sldId id="409" r:id="rId82"/>
    <p:sldId id="285" r:id="rId83"/>
    <p:sldId id="410" r:id="rId84"/>
    <p:sldId id="286" r:id="rId85"/>
    <p:sldId id="422" r:id="rId86"/>
    <p:sldId id="411" r:id="rId87"/>
    <p:sldId id="287" r:id="rId88"/>
    <p:sldId id="289" r:id="rId89"/>
    <p:sldId id="424" r:id="rId90"/>
  </p:sldIdLst>
  <p:sldSz cx="9144000" cy="6858000" type="screen4x3"/>
  <p:notesSz cx="6797675" cy="9929813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816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AB7FD9-80C2-458A-9EF8-E713C090382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44026B-625F-4FEC-8D9A-458B6F412BC3}">
      <dgm:prSet phldrT="[Text]" custT="1"/>
      <dgm:spPr/>
      <dgm:t>
        <a:bodyPr/>
        <a:lstStyle/>
        <a:p>
          <a:endParaRPr lang="ar-SA" sz="4000" b="1" dirty="0" smtClean="0"/>
        </a:p>
        <a:p>
          <a:r>
            <a:rPr lang="ar-SA" sz="4000" b="1" dirty="0" smtClean="0"/>
            <a:t>0</a:t>
          </a:r>
          <a:endParaRPr lang="en-US" sz="4000" b="1" dirty="0"/>
        </a:p>
      </dgm:t>
    </dgm:pt>
    <dgm:pt modelId="{A9BDE6A7-A2E8-4CE7-A20E-72862282BB5A}" type="parTrans" cxnId="{6C82EF7D-FD75-4CAD-96B3-B15FE96F72E3}">
      <dgm:prSet/>
      <dgm:spPr/>
      <dgm:t>
        <a:bodyPr/>
        <a:lstStyle/>
        <a:p>
          <a:endParaRPr lang="en-US"/>
        </a:p>
      </dgm:t>
    </dgm:pt>
    <dgm:pt modelId="{27DCFDB9-FC65-4E59-9017-1F9AB870DBDF}" type="sibTrans" cxnId="{6C82EF7D-FD75-4CAD-96B3-B15FE96F72E3}">
      <dgm:prSet/>
      <dgm:spPr/>
      <dgm:t>
        <a:bodyPr/>
        <a:lstStyle/>
        <a:p>
          <a:endParaRPr lang="en-US"/>
        </a:p>
      </dgm:t>
    </dgm:pt>
    <dgm:pt modelId="{3E8AA963-58D2-4DA3-B42B-8ADEA3EB9E02}">
      <dgm:prSet phldrT="[Text]"/>
      <dgm:spPr/>
      <dgm:t>
        <a:bodyPr/>
        <a:lstStyle/>
        <a:p>
          <a:r>
            <a:rPr lang="ar-SA" dirty="0" smtClean="0"/>
            <a:t>أبدا         </a:t>
          </a:r>
          <a:endParaRPr lang="en-US" dirty="0"/>
        </a:p>
      </dgm:t>
    </dgm:pt>
    <dgm:pt modelId="{949A23B9-0ABC-41D2-9061-0EEB2EB702C6}" type="parTrans" cxnId="{886B27D9-7F97-4E80-B219-8F13481C2B95}">
      <dgm:prSet/>
      <dgm:spPr/>
      <dgm:t>
        <a:bodyPr/>
        <a:lstStyle/>
        <a:p>
          <a:endParaRPr lang="en-US"/>
        </a:p>
      </dgm:t>
    </dgm:pt>
    <dgm:pt modelId="{3E5E76BA-1B17-446C-A241-3E962902F5AF}" type="sibTrans" cxnId="{886B27D9-7F97-4E80-B219-8F13481C2B95}">
      <dgm:prSet/>
      <dgm:spPr/>
      <dgm:t>
        <a:bodyPr/>
        <a:lstStyle/>
        <a:p>
          <a:endParaRPr lang="en-US"/>
        </a:p>
      </dgm:t>
    </dgm:pt>
    <dgm:pt modelId="{80E2E2C8-44A4-4DCF-9C1A-56B96B59419B}">
      <dgm:prSet phldrT="[Text]" custT="1"/>
      <dgm:spPr/>
      <dgm:t>
        <a:bodyPr/>
        <a:lstStyle/>
        <a:p>
          <a:endParaRPr lang="ar-SA" sz="4000" b="1" dirty="0" smtClean="0"/>
        </a:p>
        <a:p>
          <a:r>
            <a:rPr lang="ar-SA" sz="4000" b="1" dirty="0" smtClean="0"/>
            <a:t>2</a:t>
          </a:r>
          <a:endParaRPr lang="en-US" sz="4000" b="1" dirty="0"/>
        </a:p>
      </dgm:t>
    </dgm:pt>
    <dgm:pt modelId="{FAD377A3-1921-44DA-BE02-D080303F10FC}" type="parTrans" cxnId="{E0EDFEE2-472D-41EA-9289-4F1C40C8A060}">
      <dgm:prSet/>
      <dgm:spPr/>
      <dgm:t>
        <a:bodyPr/>
        <a:lstStyle/>
        <a:p>
          <a:endParaRPr lang="en-US"/>
        </a:p>
      </dgm:t>
    </dgm:pt>
    <dgm:pt modelId="{A21A4545-DB5F-4D2B-88A2-72EF2B94BD98}" type="sibTrans" cxnId="{E0EDFEE2-472D-41EA-9289-4F1C40C8A060}">
      <dgm:prSet/>
      <dgm:spPr/>
      <dgm:t>
        <a:bodyPr/>
        <a:lstStyle/>
        <a:p>
          <a:endParaRPr lang="en-US"/>
        </a:p>
      </dgm:t>
    </dgm:pt>
    <dgm:pt modelId="{737C57F6-43D4-4952-9105-DB4C0550D89B}">
      <dgm:prSet phldrT="[Text]"/>
      <dgm:spPr/>
      <dgm:t>
        <a:bodyPr/>
        <a:lstStyle/>
        <a:p>
          <a:r>
            <a:rPr lang="ar-SA" dirty="0" smtClean="0"/>
            <a:t>أحيانا        </a:t>
          </a:r>
          <a:endParaRPr lang="en-US" dirty="0"/>
        </a:p>
      </dgm:t>
    </dgm:pt>
    <dgm:pt modelId="{988CC15D-65FD-4441-9DD5-1016B5BD3CEE}" type="parTrans" cxnId="{7B05763A-DE4A-485C-8220-28D4458C8C62}">
      <dgm:prSet/>
      <dgm:spPr/>
      <dgm:t>
        <a:bodyPr/>
        <a:lstStyle/>
        <a:p>
          <a:endParaRPr lang="en-US"/>
        </a:p>
      </dgm:t>
    </dgm:pt>
    <dgm:pt modelId="{983B0625-5A8B-4CF8-92D4-E3EB180C12E2}" type="sibTrans" cxnId="{7B05763A-DE4A-485C-8220-28D4458C8C62}">
      <dgm:prSet/>
      <dgm:spPr/>
      <dgm:t>
        <a:bodyPr/>
        <a:lstStyle/>
        <a:p>
          <a:endParaRPr lang="en-US"/>
        </a:p>
      </dgm:t>
    </dgm:pt>
    <dgm:pt modelId="{C8196808-30BE-44A6-9BD1-B4AA919D2361}">
      <dgm:prSet phldrT="[Text]" custT="1"/>
      <dgm:spPr/>
      <dgm:t>
        <a:bodyPr/>
        <a:lstStyle/>
        <a:p>
          <a:endParaRPr lang="ar-SA" sz="4000" b="1" dirty="0" smtClean="0"/>
        </a:p>
        <a:p>
          <a:r>
            <a:rPr lang="ar-SA" sz="4000" b="1" dirty="0" smtClean="0"/>
            <a:t>3</a:t>
          </a:r>
          <a:endParaRPr lang="en-US" sz="4000" b="1" dirty="0"/>
        </a:p>
      </dgm:t>
    </dgm:pt>
    <dgm:pt modelId="{14F64B8E-6C07-4C4E-85C0-EA8FCEDF4B18}" type="parTrans" cxnId="{56CEC8D6-1E85-4EB3-8F77-F0DF1D9FDBDA}">
      <dgm:prSet/>
      <dgm:spPr/>
      <dgm:t>
        <a:bodyPr/>
        <a:lstStyle/>
        <a:p>
          <a:endParaRPr lang="en-US"/>
        </a:p>
      </dgm:t>
    </dgm:pt>
    <dgm:pt modelId="{ACD97720-3AA0-4F1D-B275-8E83B07E98D0}" type="sibTrans" cxnId="{56CEC8D6-1E85-4EB3-8F77-F0DF1D9FDBDA}">
      <dgm:prSet/>
      <dgm:spPr/>
      <dgm:t>
        <a:bodyPr/>
        <a:lstStyle/>
        <a:p>
          <a:endParaRPr lang="en-US"/>
        </a:p>
      </dgm:t>
    </dgm:pt>
    <dgm:pt modelId="{A427B132-9062-4CBB-A1E2-7EE9C49861E8}">
      <dgm:prSet phldrT="[Text]"/>
      <dgm:spPr/>
      <dgm:t>
        <a:bodyPr/>
        <a:lstStyle/>
        <a:p>
          <a:r>
            <a:rPr lang="ar-SA" dirty="0" smtClean="0"/>
            <a:t>دائما        </a:t>
          </a:r>
          <a:endParaRPr lang="en-US" dirty="0"/>
        </a:p>
      </dgm:t>
    </dgm:pt>
    <dgm:pt modelId="{234EF01C-BE5A-4058-960B-1E760C79CE66}" type="parTrans" cxnId="{62DCE724-C954-4ABD-9738-E987B6B9D5FB}">
      <dgm:prSet/>
      <dgm:spPr/>
      <dgm:t>
        <a:bodyPr/>
        <a:lstStyle/>
        <a:p>
          <a:endParaRPr lang="en-US"/>
        </a:p>
      </dgm:t>
    </dgm:pt>
    <dgm:pt modelId="{054A149A-A3AD-46F1-B199-5403C30F71B8}" type="sibTrans" cxnId="{62DCE724-C954-4ABD-9738-E987B6B9D5FB}">
      <dgm:prSet/>
      <dgm:spPr/>
      <dgm:t>
        <a:bodyPr/>
        <a:lstStyle/>
        <a:p>
          <a:endParaRPr lang="en-US"/>
        </a:p>
      </dgm:t>
    </dgm:pt>
    <dgm:pt modelId="{8DE50F7B-6A5B-4EB9-9AFA-EC4C3D54D254}">
      <dgm:prSet custT="1"/>
      <dgm:spPr/>
      <dgm:t>
        <a:bodyPr/>
        <a:lstStyle/>
        <a:p>
          <a:endParaRPr lang="ar-SA" sz="4400" b="1" dirty="0" smtClean="0"/>
        </a:p>
        <a:p>
          <a:r>
            <a:rPr lang="ar-SA" sz="4400" b="1" dirty="0" smtClean="0"/>
            <a:t>1</a:t>
          </a:r>
          <a:endParaRPr lang="en-US" sz="4400" b="1" dirty="0"/>
        </a:p>
      </dgm:t>
    </dgm:pt>
    <dgm:pt modelId="{52A03F6F-B2C9-4834-91EC-D6A3D9CA0320}" type="parTrans" cxnId="{80397E7C-118E-465D-B5D2-CC194308E8EA}">
      <dgm:prSet/>
      <dgm:spPr/>
      <dgm:t>
        <a:bodyPr/>
        <a:lstStyle/>
        <a:p>
          <a:endParaRPr lang="en-US"/>
        </a:p>
      </dgm:t>
    </dgm:pt>
    <dgm:pt modelId="{0C3113AF-FFEE-4ABA-B0B8-6CB168AF05A6}" type="sibTrans" cxnId="{80397E7C-118E-465D-B5D2-CC194308E8EA}">
      <dgm:prSet/>
      <dgm:spPr/>
      <dgm:t>
        <a:bodyPr/>
        <a:lstStyle/>
        <a:p>
          <a:endParaRPr lang="en-US"/>
        </a:p>
      </dgm:t>
    </dgm:pt>
    <dgm:pt modelId="{7A38084D-EEAA-4E6B-B888-482A73D1F247}">
      <dgm:prSet/>
      <dgm:spPr/>
      <dgm:t>
        <a:bodyPr/>
        <a:lstStyle/>
        <a:p>
          <a:r>
            <a:rPr lang="ar-SA" dirty="0" smtClean="0"/>
            <a:t>نادرا        </a:t>
          </a:r>
          <a:endParaRPr lang="en-US" dirty="0"/>
        </a:p>
      </dgm:t>
    </dgm:pt>
    <dgm:pt modelId="{627C87E1-5BC8-43AA-8C80-657873C564BF}" type="parTrans" cxnId="{38E3F2EB-7E5E-4C74-8C7C-0DCFAAD51C77}">
      <dgm:prSet/>
      <dgm:spPr/>
    </dgm:pt>
    <dgm:pt modelId="{E4D14B5B-8540-44C7-AB63-03F7C1EC8307}" type="sibTrans" cxnId="{38E3F2EB-7E5E-4C74-8C7C-0DCFAAD51C77}">
      <dgm:prSet/>
      <dgm:spPr/>
    </dgm:pt>
    <dgm:pt modelId="{75FBFB3A-A3D7-4D37-A84F-C53F0FF5C2D4}" type="pres">
      <dgm:prSet presAssocID="{1AAB7FD9-80C2-458A-9EF8-E713C09038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7CD1B7-D271-4BE6-9BC5-2020B78AEA2E}" type="pres">
      <dgm:prSet presAssocID="{5244026B-625F-4FEC-8D9A-458B6F412BC3}" presName="composite" presStyleCnt="0"/>
      <dgm:spPr/>
    </dgm:pt>
    <dgm:pt modelId="{561C6C70-75DD-4CC9-BF71-0F661862DA95}" type="pres">
      <dgm:prSet presAssocID="{5244026B-625F-4FEC-8D9A-458B6F412BC3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47201C-F8BB-4E97-9112-51792BE93FE5}" type="pres">
      <dgm:prSet presAssocID="{5244026B-625F-4FEC-8D9A-458B6F412BC3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3ED2B-A5B0-40AC-AA73-FD6A11E9382E}" type="pres">
      <dgm:prSet presAssocID="{27DCFDB9-FC65-4E59-9017-1F9AB870DBDF}" presName="sp" presStyleCnt="0"/>
      <dgm:spPr/>
    </dgm:pt>
    <dgm:pt modelId="{BEC52033-4494-4BBE-8AB7-E29DD43A0850}" type="pres">
      <dgm:prSet presAssocID="{8DE50F7B-6A5B-4EB9-9AFA-EC4C3D54D254}" presName="composite" presStyleCnt="0"/>
      <dgm:spPr/>
    </dgm:pt>
    <dgm:pt modelId="{D06A8B7B-F127-41D6-98D9-59BBDE31B0D7}" type="pres">
      <dgm:prSet presAssocID="{8DE50F7B-6A5B-4EB9-9AFA-EC4C3D54D25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018CA4-F375-4E48-8858-FBD7525CABBF}" type="pres">
      <dgm:prSet presAssocID="{8DE50F7B-6A5B-4EB9-9AFA-EC4C3D54D254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91781C-8826-4ED2-8477-6FB5FCA682D9}" type="pres">
      <dgm:prSet presAssocID="{0C3113AF-FFEE-4ABA-B0B8-6CB168AF05A6}" presName="sp" presStyleCnt="0"/>
      <dgm:spPr/>
    </dgm:pt>
    <dgm:pt modelId="{70E23475-3B93-4685-9C30-85D80853952E}" type="pres">
      <dgm:prSet presAssocID="{80E2E2C8-44A4-4DCF-9C1A-56B96B59419B}" presName="composite" presStyleCnt="0"/>
      <dgm:spPr/>
    </dgm:pt>
    <dgm:pt modelId="{FFF94430-6543-4D88-8FD3-47BB67895A4C}" type="pres">
      <dgm:prSet presAssocID="{80E2E2C8-44A4-4DCF-9C1A-56B96B59419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AFD83-700D-49C3-B162-3059A0C4B651}" type="pres">
      <dgm:prSet presAssocID="{80E2E2C8-44A4-4DCF-9C1A-56B96B59419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528537-5DD9-4D2B-9B5E-18298AE24A19}" type="pres">
      <dgm:prSet presAssocID="{A21A4545-DB5F-4D2B-88A2-72EF2B94BD98}" presName="sp" presStyleCnt="0"/>
      <dgm:spPr/>
    </dgm:pt>
    <dgm:pt modelId="{C36B027B-35A3-4030-97BC-7433490BA717}" type="pres">
      <dgm:prSet presAssocID="{C8196808-30BE-44A6-9BD1-B4AA919D2361}" presName="composite" presStyleCnt="0"/>
      <dgm:spPr/>
    </dgm:pt>
    <dgm:pt modelId="{04C97266-FFB6-49DA-B32A-10E74ABB1AF3}" type="pres">
      <dgm:prSet presAssocID="{C8196808-30BE-44A6-9BD1-B4AA919D236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1747C-2A61-4488-AF4A-C73719658898}" type="pres">
      <dgm:prSet presAssocID="{C8196808-30BE-44A6-9BD1-B4AA919D236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CEC8D6-1E85-4EB3-8F77-F0DF1D9FDBDA}" srcId="{1AAB7FD9-80C2-458A-9EF8-E713C090382D}" destId="{C8196808-30BE-44A6-9BD1-B4AA919D2361}" srcOrd="3" destOrd="0" parTransId="{14F64B8E-6C07-4C4E-85C0-EA8FCEDF4B18}" sibTransId="{ACD97720-3AA0-4F1D-B275-8E83B07E98D0}"/>
    <dgm:cxn modelId="{62DCE724-C954-4ABD-9738-E987B6B9D5FB}" srcId="{C8196808-30BE-44A6-9BD1-B4AA919D2361}" destId="{A427B132-9062-4CBB-A1E2-7EE9C49861E8}" srcOrd="0" destOrd="0" parTransId="{234EF01C-BE5A-4058-960B-1E760C79CE66}" sibTransId="{054A149A-A3AD-46F1-B199-5403C30F71B8}"/>
    <dgm:cxn modelId="{0A8880D9-5549-4355-AB65-C94870DA84DF}" type="presOf" srcId="{80E2E2C8-44A4-4DCF-9C1A-56B96B59419B}" destId="{FFF94430-6543-4D88-8FD3-47BB67895A4C}" srcOrd="0" destOrd="0" presId="urn:microsoft.com/office/officeart/2005/8/layout/chevron2"/>
    <dgm:cxn modelId="{EEAD2960-44EB-424B-A813-B3EC9A1420B9}" type="presOf" srcId="{7A38084D-EEAA-4E6B-B888-482A73D1F247}" destId="{C8018CA4-F375-4E48-8858-FBD7525CABBF}" srcOrd="0" destOrd="0" presId="urn:microsoft.com/office/officeart/2005/8/layout/chevron2"/>
    <dgm:cxn modelId="{38E3F2EB-7E5E-4C74-8C7C-0DCFAAD51C77}" srcId="{8DE50F7B-6A5B-4EB9-9AFA-EC4C3D54D254}" destId="{7A38084D-EEAA-4E6B-B888-482A73D1F247}" srcOrd="0" destOrd="0" parTransId="{627C87E1-5BC8-43AA-8C80-657873C564BF}" sibTransId="{E4D14B5B-8540-44C7-AB63-03F7C1EC8307}"/>
    <dgm:cxn modelId="{7B05763A-DE4A-485C-8220-28D4458C8C62}" srcId="{80E2E2C8-44A4-4DCF-9C1A-56B96B59419B}" destId="{737C57F6-43D4-4952-9105-DB4C0550D89B}" srcOrd="0" destOrd="0" parTransId="{988CC15D-65FD-4441-9DD5-1016B5BD3CEE}" sibTransId="{983B0625-5A8B-4CF8-92D4-E3EB180C12E2}"/>
    <dgm:cxn modelId="{9C38F411-817B-4EC5-9826-7F468D45C5B0}" type="presOf" srcId="{8DE50F7B-6A5B-4EB9-9AFA-EC4C3D54D254}" destId="{D06A8B7B-F127-41D6-98D9-59BBDE31B0D7}" srcOrd="0" destOrd="0" presId="urn:microsoft.com/office/officeart/2005/8/layout/chevron2"/>
    <dgm:cxn modelId="{4A717447-56FC-4B5E-9F72-CF30AD0FFB5C}" type="presOf" srcId="{A427B132-9062-4CBB-A1E2-7EE9C49861E8}" destId="{BDD1747C-2A61-4488-AF4A-C73719658898}" srcOrd="0" destOrd="0" presId="urn:microsoft.com/office/officeart/2005/8/layout/chevron2"/>
    <dgm:cxn modelId="{6C82EF7D-FD75-4CAD-96B3-B15FE96F72E3}" srcId="{1AAB7FD9-80C2-458A-9EF8-E713C090382D}" destId="{5244026B-625F-4FEC-8D9A-458B6F412BC3}" srcOrd="0" destOrd="0" parTransId="{A9BDE6A7-A2E8-4CE7-A20E-72862282BB5A}" sibTransId="{27DCFDB9-FC65-4E59-9017-1F9AB870DBDF}"/>
    <dgm:cxn modelId="{483D5A48-A71A-4173-93AF-3428B79A9910}" type="presOf" srcId="{5244026B-625F-4FEC-8D9A-458B6F412BC3}" destId="{561C6C70-75DD-4CC9-BF71-0F661862DA95}" srcOrd="0" destOrd="0" presId="urn:microsoft.com/office/officeart/2005/8/layout/chevron2"/>
    <dgm:cxn modelId="{9D39A504-8E5C-47B7-9BF3-72B2CEC1A7FE}" type="presOf" srcId="{1AAB7FD9-80C2-458A-9EF8-E713C090382D}" destId="{75FBFB3A-A3D7-4D37-A84F-C53F0FF5C2D4}" srcOrd="0" destOrd="0" presId="urn:microsoft.com/office/officeart/2005/8/layout/chevron2"/>
    <dgm:cxn modelId="{80397E7C-118E-465D-B5D2-CC194308E8EA}" srcId="{1AAB7FD9-80C2-458A-9EF8-E713C090382D}" destId="{8DE50F7B-6A5B-4EB9-9AFA-EC4C3D54D254}" srcOrd="1" destOrd="0" parTransId="{52A03F6F-B2C9-4834-91EC-D6A3D9CA0320}" sibTransId="{0C3113AF-FFEE-4ABA-B0B8-6CB168AF05A6}"/>
    <dgm:cxn modelId="{CDB759EC-9441-46B3-9D7A-0208806572A6}" type="presOf" srcId="{3E8AA963-58D2-4DA3-B42B-8ADEA3EB9E02}" destId="{B647201C-F8BB-4E97-9112-51792BE93FE5}" srcOrd="0" destOrd="0" presId="urn:microsoft.com/office/officeart/2005/8/layout/chevron2"/>
    <dgm:cxn modelId="{B05A7BE7-4268-44C9-B482-3556675929AE}" type="presOf" srcId="{C8196808-30BE-44A6-9BD1-B4AA919D2361}" destId="{04C97266-FFB6-49DA-B32A-10E74ABB1AF3}" srcOrd="0" destOrd="0" presId="urn:microsoft.com/office/officeart/2005/8/layout/chevron2"/>
    <dgm:cxn modelId="{886B27D9-7F97-4E80-B219-8F13481C2B95}" srcId="{5244026B-625F-4FEC-8D9A-458B6F412BC3}" destId="{3E8AA963-58D2-4DA3-B42B-8ADEA3EB9E02}" srcOrd="0" destOrd="0" parTransId="{949A23B9-0ABC-41D2-9061-0EEB2EB702C6}" sibTransId="{3E5E76BA-1B17-446C-A241-3E962902F5AF}"/>
    <dgm:cxn modelId="{F1D3C9AB-26AF-4BE0-866A-9027EE726DE6}" type="presOf" srcId="{737C57F6-43D4-4952-9105-DB4C0550D89B}" destId="{E60AFD83-700D-49C3-B162-3059A0C4B651}" srcOrd="0" destOrd="0" presId="urn:microsoft.com/office/officeart/2005/8/layout/chevron2"/>
    <dgm:cxn modelId="{E0EDFEE2-472D-41EA-9289-4F1C40C8A060}" srcId="{1AAB7FD9-80C2-458A-9EF8-E713C090382D}" destId="{80E2E2C8-44A4-4DCF-9C1A-56B96B59419B}" srcOrd="2" destOrd="0" parTransId="{FAD377A3-1921-44DA-BE02-D080303F10FC}" sibTransId="{A21A4545-DB5F-4D2B-88A2-72EF2B94BD98}"/>
    <dgm:cxn modelId="{34A0CB10-B974-4B17-ACB2-5FBFBAC522AF}" type="presParOf" srcId="{75FBFB3A-A3D7-4D37-A84F-C53F0FF5C2D4}" destId="{217CD1B7-D271-4BE6-9BC5-2020B78AEA2E}" srcOrd="0" destOrd="0" presId="urn:microsoft.com/office/officeart/2005/8/layout/chevron2"/>
    <dgm:cxn modelId="{D35D0C7D-6E85-492E-83E8-BE6BC54140F5}" type="presParOf" srcId="{217CD1B7-D271-4BE6-9BC5-2020B78AEA2E}" destId="{561C6C70-75DD-4CC9-BF71-0F661862DA95}" srcOrd="0" destOrd="0" presId="urn:microsoft.com/office/officeart/2005/8/layout/chevron2"/>
    <dgm:cxn modelId="{6F4E640A-026E-4E9B-8AEC-7107E6A5D07D}" type="presParOf" srcId="{217CD1B7-D271-4BE6-9BC5-2020B78AEA2E}" destId="{B647201C-F8BB-4E97-9112-51792BE93FE5}" srcOrd="1" destOrd="0" presId="urn:microsoft.com/office/officeart/2005/8/layout/chevron2"/>
    <dgm:cxn modelId="{DE0BFF48-F9EB-47EA-8BC1-13DBAE695967}" type="presParOf" srcId="{75FBFB3A-A3D7-4D37-A84F-C53F0FF5C2D4}" destId="{4243ED2B-A5B0-40AC-AA73-FD6A11E9382E}" srcOrd="1" destOrd="0" presId="urn:microsoft.com/office/officeart/2005/8/layout/chevron2"/>
    <dgm:cxn modelId="{6E89374E-E4D9-4017-BC21-734B13C5CFF6}" type="presParOf" srcId="{75FBFB3A-A3D7-4D37-A84F-C53F0FF5C2D4}" destId="{BEC52033-4494-4BBE-8AB7-E29DD43A0850}" srcOrd="2" destOrd="0" presId="urn:microsoft.com/office/officeart/2005/8/layout/chevron2"/>
    <dgm:cxn modelId="{5DAA7A25-0A0A-4A38-A2DF-5939022F8A26}" type="presParOf" srcId="{BEC52033-4494-4BBE-8AB7-E29DD43A0850}" destId="{D06A8B7B-F127-41D6-98D9-59BBDE31B0D7}" srcOrd="0" destOrd="0" presId="urn:microsoft.com/office/officeart/2005/8/layout/chevron2"/>
    <dgm:cxn modelId="{6460AAAC-0533-4FB4-A4DA-AAC6885042B1}" type="presParOf" srcId="{BEC52033-4494-4BBE-8AB7-E29DD43A0850}" destId="{C8018CA4-F375-4E48-8858-FBD7525CABBF}" srcOrd="1" destOrd="0" presId="urn:microsoft.com/office/officeart/2005/8/layout/chevron2"/>
    <dgm:cxn modelId="{9108F2F9-818E-4A50-A30E-0058BF1EBACE}" type="presParOf" srcId="{75FBFB3A-A3D7-4D37-A84F-C53F0FF5C2D4}" destId="{9991781C-8826-4ED2-8477-6FB5FCA682D9}" srcOrd="3" destOrd="0" presId="urn:microsoft.com/office/officeart/2005/8/layout/chevron2"/>
    <dgm:cxn modelId="{8BB75708-DC43-4C2E-9156-F4C53C6BF1CA}" type="presParOf" srcId="{75FBFB3A-A3D7-4D37-A84F-C53F0FF5C2D4}" destId="{70E23475-3B93-4685-9C30-85D80853952E}" srcOrd="4" destOrd="0" presId="urn:microsoft.com/office/officeart/2005/8/layout/chevron2"/>
    <dgm:cxn modelId="{18962618-52EA-4A7F-A61E-F5FF5CC7D86A}" type="presParOf" srcId="{70E23475-3B93-4685-9C30-85D80853952E}" destId="{FFF94430-6543-4D88-8FD3-47BB67895A4C}" srcOrd="0" destOrd="0" presId="urn:microsoft.com/office/officeart/2005/8/layout/chevron2"/>
    <dgm:cxn modelId="{EB43C288-7716-4028-8E1B-E3B019CFC0D7}" type="presParOf" srcId="{70E23475-3B93-4685-9C30-85D80853952E}" destId="{E60AFD83-700D-49C3-B162-3059A0C4B651}" srcOrd="1" destOrd="0" presId="urn:microsoft.com/office/officeart/2005/8/layout/chevron2"/>
    <dgm:cxn modelId="{3B80BDA7-2D7C-47F6-BB71-85825482EFC5}" type="presParOf" srcId="{75FBFB3A-A3D7-4D37-A84F-C53F0FF5C2D4}" destId="{6B528537-5DD9-4D2B-9B5E-18298AE24A19}" srcOrd="5" destOrd="0" presId="urn:microsoft.com/office/officeart/2005/8/layout/chevron2"/>
    <dgm:cxn modelId="{E70276EF-EBCA-4788-8D1F-FBC3EAB4B52E}" type="presParOf" srcId="{75FBFB3A-A3D7-4D37-A84F-C53F0FF5C2D4}" destId="{C36B027B-35A3-4030-97BC-7433490BA717}" srcOrd="6" destOrd="0" presId="urn:microsoft.com/office/officeart/2005/8/layout/chevron2"/>
    <dgm:cxn modelId="{E00B4FE5-464A-4378-9F2D-3FAFB3949F46}" type="presParOf" srcId="{C36B027B-35A3-4030-97BC-7433490BA717}" destId="{04C97266-FFB6-49DA-B32A-10E74ABB1AF3}" srcOrd="0" destOrd="0" presId="urn:microsoft.com/office/officeart/2005/8/layout/chevron2"/>
    <dgm:cxn modelId="{C6764330-0E3F-4EAC-9950-9FCEC76AE0BB}" type="presParOf" srcId="{C36B027B-35A3-4030-97BC-7433490BA717}" destId="{BDD1747C-2A61-4488-AF4A-C7371965889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5DA38-E7DC-4FD2-A13C-60A2FCEC4C0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7D009-8BD9-48A8-89C4-673490762F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09F3E2E-0A83-4E9A-87B7-5297E07A01E4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52016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74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1A07FDA-6193-46BE-9B55-EED5B835975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25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27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29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30</a:t>
            </a:fld>
            <a:endParaRPr lang="ar-S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32</a:t>
            </a:fld>
            <a:endParaRPr lang="ar-S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33</a:t>
            </a:fld>
            <a:endParaRPr lang="ar-S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35</a:t>
            </a:fld>
            <a:endParaRPr lang="ar-S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36</a:t>
            </a:fld>
            <a:endParaRPr lang="ar-S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38</a:t>
            </a:fld>
            <a:endParaRPr lang="ar-S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39</a:t>
            </a:fld>
            <a:endParaRPr lang="ar-S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41</a:t>
            </a:fld>
            <a:endParaRPr lang="ar-S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43</a:t>
            </a:fld>
            <a:endParaRPr lang="ar-S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44</a:t>
            </a:fld>
            <a:endParaRPr lang="ar-S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46</a:t>
            </a:fld>
            <a:endParaRPr lang="ar-S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48</a:t>
            </a:fld>
            <a:endParaRPr lang="ar-S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51</a:t>
            </a:fld>
            <a:endParaRPr lang="ar-S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52</a:t>
            </a:fld>
            <a:endParaRPr lang="ar-S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54</a:t>
            </a:fld>
            <a:endParaRPr lang="ar-S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57</a:t>
            </a:fld>
            <a:endParaRPr lang="ar-S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59</a:t>
            </a:fld>
            <a:endParaRPr lang="ar-S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61</a:t>
            </a:fld>
            <a:endParaRPr lang="ar-S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63</a:t>
            </a:fld>
            <a:endParaRPr lang="ar-S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65</a:t>
            </a:fld>
            <a:endParaRPr lang="ar-S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66</a:t>
            </a:fld>
            <a:endParaRPr lang="ar-S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67</a:t>
            </a:fld>
            <a:endParaRPr lang="ar-S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68</a:t>
            </a:fld>
            <a:endParaRPr lang="ar-S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70</a:t>
            </a:fld>
            <a:endParaRPr lang="ar-S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73</a:t>
            </a:fld>
            <a:endParaRPr lang="ar-S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76</a:t>
            </a:fld>
            <a:endParaRPr lang="ar-S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77</a:t>
            </a:fld>
            <a:endParaRPr lang="ar-SA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79</a:t>
            </a:fld>
            <a:endParaRPr lang="ar-S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81</a:t>
            </a:fld>
            <a:endParaRPr lang="ar-SA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83</a:t>
            </a:fld>
            <a:endParaRPr lang="ar-S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86</a:t>
            </a:fld>
            <a:endParaRPr lang="ar-SA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07FDA-6193-46BE-9B55-EED5B8359751}" type="slidenum">
              <a:rPr lang="ar-SA" smtClean="0"/>
              <a:pPr/>
              <a:t>87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Te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619250" y="2781300"/>
            <a:ext cx="6408738" cy="8191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619250" y="3573463"/>
            <a:ext cx="6400800" cy="622300"/>
          </a:xfrm>
        </p:spPr>
        <p:txBody>
          <a:bodyPr/>
          <a:lstStyle>
            <a:lvl1pPr marL="0" indent="0"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>
          <a:ln algn="ctr"/>
        </p:spPr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>
          <a:ln algn="ctr"/>
        </p:spPr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>
          <a:ln algn="ctr"/>
        </p:spPr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33513"/>
            <a:ext cx="4038600" cy="398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33513"/>
            <a:ext cx="4038600" cy="398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3088" y="115888"/>
            <a:ext cx="2154237" cy="53070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313488" cy="53070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pull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pull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pull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</p:spTree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hyperlink" Target="http://www.m62.net/" TargetMode="Externa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hyperlink" Target="http://www.m62.net/powerpoint-slides/" TargetMode="Externa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://www.m62.net/presentation-theory/bullet-points-dont-work/beyond-bullet-points/" TargetMode="External"/><Relationship Id="rId10" Type="http://schemas.openxmlformats.org/officeDocument/2006/relationships/slideLayout" Target="../slideLayouts/slideLayout21.xml"/><Relationship Id="rId19" Type="http://schemas.openxmlformats.org/officeDocument/2006/relationships/hyperlink" Target="http://www.m62.net/powerpoint-training/" TargetMode="Externa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Temp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54838" y="59499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C6310652-61CF-487D-9D48-9F26EC752119}" type="datetimeFigureOut">
              <a:rPr lang="ar-SA" smtClean="0"/>
              <a:pPr/>
              <a:t>13/07/33</a:t>
            </a:fld>
            <a:endParaRPr lang="ar-S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64363" y="6237288"/>
            <a:ext cx="212407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endParaRPr lang="ar-S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4838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9AFA1BBD-E5A4-4B47-A5F9-DEA94CB08CC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01938" y="115888"/>
            <a:ext cx="6275387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33513"/>
            <a:ext cx="8229600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ar-SA" sz="1800">
              <a:latin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-93663" y="6453188"/>
            <a:ext cx="85328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r"/>
            <a:r>
              <a:rPr lang="en-GB" sz="1200">
                <a:solidFill>
                  <a:srgbClr val="4D4D4D"/>
                </a:solidFill>
                <a:latin typeface="Neo Sans" pitchFamily="34" charset="0"/>
              </a:rPr>
              <a:t>m62 visualcommunications is the global leader in presentation effectiveness, from offices in the UK, USA, and Singapore</a:t>
            </a:r>
          </a:p>
        </p:txBody>
      </p:sp>
      <p:pic>
        <p:nvPicPr>
          <p:cNvPr id="13316" name="Picture 4" descr="m62-logo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02650" y="6484938"/>
            <a:ext cx="381000" cy="257175"/>
          </a:xfrm>
          <a:prstGeom prst="rect">
            <a:avLst/>
          </a:prstGeom>
          <a:noFill/>
        </p:spPr>
      </p:pic>
      <p:pic>
        <p:nvPicPr>
          <p:cNvPr id="13317" name="Picture 5" descr="1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60350" y="777875"/>
            <a:ext cx="2000250" cy="1457325"/>
          </a:xfrm>
          <a:prstGeom prst="rect">
            <a:avLst/>
          </a:prstGeom>
          <a:noFill/>
        </p:spPr>
      </p:pic>
      <p:pic>
        <p:nvPicPr>
          <p:cNvPr id="13318" name="Picture 6" descr="2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7338" y="2673350"/>
            <a:ext cx="2000250" cy="1457325"/>
          </a:xfrm>
          <a:prstGeom prst="rect">
            <a:avLst/>
          </a:prstGeom>
          <a:noFill/>
        </p:spPr>
      </p:pic>
      <p:pic>
        <p:nvPicPr>
          <p:cNvPr id="13319" name="Picture 7" descr="3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87338" y="4568825"/>
            <a:ext cx="2000250" cy="1457325"/>
          </a:xfrm>
          <a:prstGeom prst="rect">
            <a:avLst/>
          </a:prstGeom>
          <a:noFill/>
        </p:spPr>
      </p:pic>
      <p:sp>
        <p:nvSpPr>
          <p:cNvPr id="13320" name="Text Box 8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379413" y="2290763"/>
            <a:ext cx="16367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r>
              <a:rPr lang="en-GB" sz="1400">
                <a:solidFill>
                  <a:srgbClr val="135971"/>
                </a:solidFill>
                <a:latin typeface="Neo Sans" pitchFamily="34" charset="0"/>
              </a:rPr>
              <a:t>Beyond Bullet Points</a:t>
            </a:r>
          </a:p>
        </p:txBody>
      </p:sp>
      <p:sp>
        <p:nvSpPr>
          <p:cNvPr id="13321" name="Text Box 9">
            <a:hlinkClick r:id="rId17"/>
          </p:cNvPr>
          <p:cNvSpPr txBox="1">
            <a:spLocks noChangeArrowheads="1"/>
          </p:cNvSpPr>
          <p:nvPr/>
        </p:nvSpPr>
        <p:spPr bwMode="auto">
          <a:xfrm>
            <a:off x="379413" y="4189413"/>
            <a:ext cx="1417637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r>
              <a:rPr lang="en-GB" sz="1400">
                <a:solidFill>
                  <a:srgbClr val="135971"/>
                </a:solidFill>
                <a:latin typeface="Neo Sans" pitchFamily="34" charset="0"/>
              </a:rPr>
              <a:t>PowerPoint Slides</a:t>
            </a:r>
          </a:p>
        </p:txBody>
      </p:sp>
      <p:sp>
        <p:nvSpPr>
          <p:cNvPr id="13322" name="Text Box 10">
            <a:hlinkClick r:id="rId19"/>
          </p:cNvPr>
          <p:cNvSpPr txBox="1">
            <a:spLocks noChangeArrowheads="1"/>
          </p:cNvSpPr>
          <p:nvPr/>
        </p:nvSpPr>
        <p:spPr bwMode="auto">
          <a:xfrm>
            <a:off x="379413" y="6084888"/>
            <a:ext cx="15986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r>
              <a:rPr lang="en-GB" sz="1400">
                <a:solidFill>
                  <a:srgbClr val="135971"/>
                </a:solidFill>
                <a:latin typeface="Neo Sans" pitchFamily="34" charset="0"/>
              </a:rPr>
              <a:t>PowerPoint Training</a:t>
            </a:r>
          </a:p>
        </p:txBody>
      </p:sp>
      <p:pic>
        <p:nvPicPr>
          <p:cNvPr id="13323" name="Picture 11" descr="b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20950" y="777875"/>
            <a:ext cx="6362700" cy="5248275"/>
          </a:xfrm>
          <a:prstGeom prst="rect">
            <a:avLst/>
          </a:prstGeom>
          <a:noFill/>
        </p:spPr>
      </p:pic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8575" y="188913"/>
            <a:ext cx="91154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/>
            <a:r>
              <a:rPr lang="en-GB" sz="2100">
                <a:solidFill>
                  <a:srgbClr val="333333"/>
                </a:solidFill>
                <a:latin typeface="Neo Sans" pitchFamily="34" charset="0"/>
              </a:rPr>
              <a:t>It’s not the </a:t>
            </a:r>
            <a:r>
              <a:rPr lang="en-GB" sz="2100" b="1">
                <a:solidFill>
                  <a:srgbClr val="333333"/>
                </a:solidFill>
                <a:latin typeface="Neo Sans" pitchFamily="34" charset="0"/>
              </a:rPr>
              <a:t>design</a:t>
            </a:r>
            <a:r>
              <a:rPr lang="en-GB" sz="2100">
                <a:solidFill>
                  <a:srgbClr val="333333"/>
                </a:solidFill>
                <a:latin typeface="Neo Sans" pitchFamily="34" charset="0"/>
              </a:rPr>
              <a:t> of your template, it’s what you </a:t>
            </a:r>
            <a:r>
              <a:rPr lang="en-GB" sz="2100" b="1">
                <a:solidFill>
                  <a:srgbClr val="333333"/>
                </a:solidFill>
                <a:latin typeface="Neo Sans" pitchFamily="34" charset="0"/>
              </a:rPr>
              <a:t>do with it</a:t>
            </a:r>
            <a:r>
              <a:rPr lang="en-GB" sz="2100">
                <a:solidFill>
                  <a:srgbClr val="333333"/>
                </a:solidFill>
                <a:latin typeface="Neo Sans" pitchFamily="34" charset="0"/>
              </a:rPr>
              <a:t> that counts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pull dir="d"/>
  </p:transition>
  <p:txStyles>
    <p:titleStyle>
      <a:lvl1pPr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mailto:training@prof-alhabeeb.com" TargetMode="External"/><Relationship Id="rId7" Type="http://schemas.openxmlformats.org/officeDocument/2006/relationships/image" Target="../media/image13.jpeg"/><Relationship Id="rId2" Type="http://schemas.openxmlformats.org/officeDocument/2006/relationships/hyperlink" Target="http://www.prof-alhabeeb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tariqalhabib" TargetMode="External"/><Relationship Id="rId5" Type="http://schemas.openxmlformats.org/officeDocument/2006/relationships/hyperlink" Target="http://www.twitter.com/" TargetMode="External"/><Relationship Id="rId4" Type="http://schemas.openxmlformats.org/officeDocument/2006/relationships/hyperlink" Target="http://www.facebook.com/talhabeeb" TargetMode="External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1604" y="714356"/>
            <a:ext cx="6408738" cy="819150"/>
          </a:xfrm>
        </p:spPr>
        <p:txBody>
          <a:bodyPr/>
          <a:lstStyle/>
          <a:p>
            <a:pPr algn="ctr"/>
            <a:r>
              <a:rPr lang="ar-SA" sz="6600" b="1" dirty="0" smtClean="0">
                <a:solidFill>
                  <a:srgbClr val="FFC000"/>
                </a:solidFill>
              </a:rPr>
              <a:t>فهم الشخصيات </a:t>
            </a:r>
            <a:endParaRPr lang="en-US" sz="66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1785926"/>
            <a:ext cx="6715172" cy="1714512"/>
          </a:xfrm>
        </p:spPr>
        <p:txBody>
          <a:bodyPr/>
          <a:lstStyle/>
          <a:p>
            <a:pPr algn="ctr"/>
            <a:r>
              <a:rPr lang="ar-SA" sz="4800" b="1" i="0" dirty="0" smtClean="0"/>
              <a:t>أ.د طارق الحبيب </a:t>
            </a:r>
          </a:p>
          <a:p>
            <a:pPr algn="ctr"/>
            <a:r>
              <a:rPr lang="ar-SA" sz="4400" b="1" i="0" dirty="0" smtClean="0"/>
              <a:t>بروفسور واستشاري الطب النفسي  </a:t>
            </a:r>
            <a:endParaRPr lang="en-US" sz="4400" b="1" i="0" dirty="0"/>
          </a:p>
        </p:txBody>
      </p:sp>
      <p:sp>
        <p:nvSpPr>
          <p:cNvPr id="4" name="TextBox 3"/>
          <p:cNvSpPr txBox="1"/>
          <p:nvPr/>
        </p:nvSpPr>
        <p:spPr>
          <a:xfrm>
            <a:off x="1000100" y="3929067"/>
            <a:ext cx="65008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FFC000"/>
                </a:solidFill>
              </a:rPr>
              <a:t>الرياض :  012296669              القصيم :063214422</a:t>
            </a:r>
          </a:p>
          <a:p>
            <a:pPr algn="ctr"/>
            <a:r>
              <a:rPr lang="ar-SA" sz="2400" b="1" dirty="0" smtClean="0">
                <a:solidFill>
                  <a:srgbClr val="FFC000"/>
                </a:solidFill>
              </a:rPr>
              <a:t>جوال :0505135315 </a:t>
            </a:r>
            <a:endParaRPr lang="en-US" sz="2400" b="1" dirty="0" smtClean="0">
              <a:solidFill>
                <a:srgbClr val="FFC000"/>
              </a:solidFill>
            </a:endParaRPr>
          </a:p>
          <a:p>
            <a:pPr algn="ctr"/>
            <a:endParaRPr lang="ar-SA" sz="2400" b="1" dirty="0" smtClean="0">
              <a:solidFill>
                <a:srgbClr val="FFC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www. Prof-alhabeeb.com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Prof.alhabib@gmail.com</a:t>
            </a:r>
            <a:endParaRPr lang="ar-SA" sz="2400" b="1" dirty="0" smtClean="0">
              <a:solidFill>
                <a:srgbClr val="FFC000"/>
              </a:solidFill>
            </a:endParaRPr>
          </a:p>
          <a:p>
            <a:pPr algn="ctr"/>
            <a:endParaRPr lang="en-US" sz="2400" b="1" dirty="0" smtClean="0">
              <a:solidFill>
                <a:srgbClr val="FFC000"/>
              </a:solidFill>
            </a:endParaRPr>
          </a:p>
          <a:p>
            <a:pPr algn="ctr"/>
            <a:endParaRPr lang="ar-SA" sz="2400" b="1" dirty="0" smtClean="0">
              <a:solidFill>
                <a:srgbClr val="FFC000"/>
              </a:solidFill>
            </a:endParaRPr>
          </a:p>
          <a:p>
            <a:pPr algn="ctr"/>
            <a:endParaRPr lang="en-US" sz="2400" b="1" dirty="0">
              <a:solidFill>
                <a:srgbClr val="FFC000"/>
              </a:solidFill>
            </a:endParaRPr>
          </a:p>
        </p:txBody>
      </p:sp>
      <p:pic>
        <p:nvPicPr>
          <p:cNvPr id="5" name="Picture 4" descr="untitled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0298" y="5929330"/>
            <a:ext cx="1000132" cy="428628"/>
          </a:xfrm>
          <a:prstGeom prst="rect">
            <a:avLst/>
          </a:prstGeom>
        </p:spPr>
      </p:pic>
      <p:pic>
        <p:nvPicPr>
          <p:cNvPr id="6" name="Picture 5" descr="AEW6AJRCAV7RKZGCAY9HI3OCADPZ30MCAYWOPA7CAPPBKPBCA6SUCY6CAGNOTWUCAPO7QTWCAZLAOEPCA8IK3RYCA4CSIUJCAU0MFLRCAKAGY8HCAGCSXKOCALB15D2CAIVALESCAQ2EWRI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1868" y="5929330"/>
            <a:ext cx="1000132" cy="428628"/>
          </a:xfrm>
          <a:prstGeom prst="rect">
            <a:avLst/>
          </a:prstGeom>
        </p:spPr>
      </p:pic>
      <p:pic>
        <p:nvPicPr>
          <p:cNvPr id="1026" name="Picture 2" descr="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5929330"/>
            <a:ext cx="928694" cy="4333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15"/>
            <a:ext cx="8786874" cy="5715039"/>
          </a:xfrm>
        </p:spPr>
        <p:txBody>
          <a:bodyPr>
            <a:noAutofit/>
          </a:bodyPr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  <a:cs typeface="+mj-cs"/>
              </a:rPr>
              <a:t>في البداية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000" b="1" dirty="0" smtClean="0"/>
              <a:t>كيف أفهم نفسي ؟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000" b="1" dirty="0" smtClean="0"/>
              <a:t>كيف أفهم الآخرين ؟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000" b="1" dirty="0" smtClean="0"/>
              <a:t>كيف أتعامل مع الآخرين ؟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000" b="1" dirty="0" smtClean="0"/>
              <a:t>كيف أتعامل مع المشكلات ؟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000" b="1" dirty="0" smtClean="0"/>
              <a:t>كيف أتعامل مع الحياة ؟</a:t>
            </a:r>
            <a:r>
              <a:rPr lang="ar-SA" sz="4000" b="1" dirty="0" smtClean="0">
                <a:cs typeface="Arabic Transparent" pitchFamily="2" charset="-78"/>
              </a:rPr>
              <a:t> </a:t>
            </a:r>
            <a:endParaRPr lang="en-US" sz="4000" b="1" dirty="0" smtClean="0">
              <a:cs typeface="Arabic Transparent" pitchFamily="2" charset="-78"/>
            </a:endParaRPr>
          </a:p>
          <a:p>
            <a:pPr algn="r" rtl="1">
              <a:buFont typeface="Wingdings" pitchFamily="2" charset="2"/>
              <a:buChar char="Ø"/>
            </a:pPr>
            <a:r>
              <a:rPr lang="ar-SA" sz="4000" b="1" dirty="0" smtClean="0"/>
              <a:t>سمات الشخصية السعودية والمتغيرات التي حكمها..</a:t>
            </a:r>
            <a:endParaRPr lang="ar-SA" sz="4000" b="1" dirty="0">
              <a:cs typeface="Arabic Transparent" pitchFamily="2" charset="-78"/>
            </a:endParaRPr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58" y="2143116"/>
            <a:ext cx="8229600" cy="1924049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ar-SA" sz="4800" b="1" dirty="0" smtClean="0"/>
              <a:t> ما هي الشخصية ؟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4800" b="1" dirty="0" smtClean="0"/>
              <a:t> من الإنسان السوي ؟</a:t>
            </a:r>
            <a:endParaRPr lang="ar-SA" sz="4800" b="1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14356"/>
            <a:ext cx="8358246" cy="3643338"/>
          </a:xfrm>
        </p:spPr>
        <p:txBody>
          <a:bodyPr>
            <a:no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لن يتقن التعامل مع الناس من لم يحسن التعامل مع نفسه.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إشكالية الاتجاه إلى الآخر قبل الذات.</a:t>
            </a:r>
            <a:endParaRPr lang="en-US" sz="4400" b="1" dirty="0" smtClean="0"/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إذاً الهدف أن نفهم أنفسنا.</a:t>
            </a:r>
            <a:r>
              <a:rPr lang="ar-S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 </a:t>
            </a:r>
            <a:endParaRPr lang="ar-S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329642" cy="1500174"/>
          </a:xfrm>
        </p:spPr>
        <p:txBody>
          <a:bodyPr>
            <a:normAutofit/>
          </a:bodyPr>
          <a:lstStyle/>
          <a:p>
            <a:pPr algn="ctr"/>
            <a:r>
              <a:rPr lang="ar-SA" sz="5400" b="1" dirty="0" smtClean="0">
                <a:effectLst/>
              </a:rPr>
              <a:t>اضطراب الشخصية </a:t>
            </a:r>
            <a:endParaRPr lang="ar-SA" sz="5400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58204" cy="3162118"/>
          </a:xfrm>
        </p:spPr>
        <p:txBody>
          <a:bodyPr>
            <a:noAutofit/>
          </a:bodyPr>
          <a:lstStyle/>
          <a:p>
            <a:pPr algn="justLow" rtl="1">
              <a:buNone/>
            </a:pPr>
            <a:r>
              <a:rPr lang="ar-SA" sz="4400" b="1" dirty="0" smtClean="0"/>
              <a:t>نمط من السلوك والخبرات الشخصية لدى</a:t>
            </a:r>
            <a:r>
              <a:rPr lang="en-US" sz="4400" b="1" dirty="0" smtClean="0"/>
              <a:t> </a:t>
            </a:r>
            <a:r>
              <a:rPr lang="ar-SA" sz="4400" b="1" dirty="0" smtClean="0"/>
              <a:t>الفرد التي تختلف وتشذ عن ما يتوقع من مثله في مجتمعه. </a:t>
            </a:r>
            <a:endParaRPr lang="ar-SA" sz="4400" b="1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858180" cy="1143000"/>
          </a:xfrm>
        </p:spPr>
        <p:txBody>
          <a:bodyPr>
            <a:normAutofit/>
          </a:bodyPr>
          <a:lstStyle/>
          <a:p>
            <a:pPr algn="r"/>
            <a:r>
              <a:rPr lang="ar-SA" sz="5400" b="1" dirty="0" smtClean="0">
                <a:solidFill>
                  <a:schemeClr val="tx1"/>
                </a:solidFill>
                <a:effectLst/>
                <a:latin typeface="Arial" pitchFamily="34" charset="0"/>
              </a:rPr>
              <a:t>كيف يتمثل اضطراب الشخصية؟ </a:t>
            </a:r>
            <a:endParaRPr lang="ar-SA" sz="5400" b="1" dirty="0"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Ø"/>
            </a:pPr>
            <a:endParaRPr lang="ar-S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  <a:p>
            <a:pPr algn="r" rtl="1"/>
            <a:r>
              <a:rPr lang="en-US" sz="5400" b="1" dirty="0" smtClean="0"/>
              <a:t> </a:t>
            </a:r>
            <a:endParaRPr lang="ar-SA" sz="5400" b="1" dirty="0" smtClean="0"/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غرابة التفكير.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عدم اتزان الانفعالات. 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اضطراب السلوك.</a:t>
            </a:r>
            <a:r>
              <a:rPr lang="ar-S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 </a:t>
            </a:r>
            <a:endParaRPr lang="ar-S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2571744"/>
            <a:ext cx="6275387" cy="1001715"/>
          </a:xfrm>
        </p:spPr>
        <p:txBody>
          <a:bodyPr/>
          <a:lstStyle/>
          <a:p>
            <a:pPr algn="ctr"/>
            <a:r>
              <a:rPr lang="ar-SA" sz="6600" b="1" dirty="0" smtClean="0">
                <a:solidFill>
                  <a:srgbClr val="C00000"/>
                </a:solidFill>
              </a:rPr>
              <a:t>أنماط الشخصيات</a:t>
            </a:r>
            <a:endParaRPr lang="ar-SA" sz="66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title-b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000660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en-US" sz="4800" b="1" dirty="0" smtClean="0"/>
              <a:t> </a:t>
            </a:r>
            <a:r>
              <a:rPr lang="ar-SA" sz="4800" b="1" dirty="0" smtClean="0"/>
              <a:t>الشخصية </a:t>
            </a:r>
            <a:r>
              <a:rPr lang="ar-SA" sz="4800" b="1" dirty="0" err="1" smtClean="0"/>
              <a:t>الفصامية</a:t>
            </a:r>
            <a:r>
              <a:rPr lang="ar-SA" sz="4800" b="1" dirty="0" smtClean="0"/>
              <a:t> 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800" b="1" dirty="0" smtClean="0"/>
              <a:t> </a:t>
            </a:r>
            <a:r>
              <a:rPr lang="ar-SA" sz="4800" b="1" dirty="0" smtClean="0"/>
              <a:t>الشخصية شبه </a:t>
            </a:r>
            <a:r>
              <a:rPr lang="ar-SA" sz="4800" b="1" dirty="0" err="1" smtClean="0"/>
              <a:t>الفصامية</a:t>
            </a:r>
            <a:r>
              <a:rPr lang="ar-SA" sz="4800" b="1" dirty="0" smtClean="0"/>
              <a:t> 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800" b="1" dirty="0" smtClean="0"/>
              <a:t> </a:t>
            </a:r>
            <a:r>
              <a:rPr lang="ar-SA" sz="4800" b="1" dirty="0" smtClean="0"/>
              <a:t>الشخصية الشكاكة 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800" b="1" dirty="0" smtClean="0"/>
              <a:t> </a:t>
            </a:r>
            <a:r>
              <a:rPr lang="ar-SA" sz="4800" b="1" dirty="0" smtClean="0"/>
              <a:t>الشخصية الهستيرية </a:t>
            </a: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4389120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ar-SA" sz="4800" b="1" dirty="0" smtClean="0"/>
              <a:t>الشخصية الحدية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800" b="1" dirty="0" smtClean="0"/>
              <a:t>الشخصية </a:t>
            </a:r>
            <a:r>
              <a:rPr lang="ar-SA" sz="4800" b="1" dirty="0" err="1" smtClean="0"/>
              <a:t>السيكوباتية</a:t>
            </a:r>
            <a:r>
              <a:rPr lang="ar-SA" sz="4800" b="1" dirty="0" smtClean="0"/>
              <a:t>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800" b="1" dirty="0" smtClean="0"/>
              <a:t>الشخصية النرجسية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800" b="1" dirty="0" smtClean="0"/>
              <a:t>الشخصية الاكتئابية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800" b="1" dirty="0" smtClean="0"/>
              <a:t>الشخصية القلقة </a:t>
            </a:r>
          </a:p>
          <a:p>
            <a:pPr algn="r" rtl="1">
              <a:buFont typeface="Wingdings" pitchFamily="2" charset="2"/>
              <a:buChar char="Ø"/>
            </a:pPr>
            <a:endParaRPr lang="ar-SA" sz="4800" b="1" dirty="0" smtClean="0"/>
          </a:p>
          <a:p>
            <a:pPr algn="r" rtl="1">
              <a:buFont typeface="Wingdings" pitchFamily="2" charset="2"/>
              <a:buChar char="Ø"/>
            </a:pPr>
            <a:endParaRPr lang="ar-SA" sz="4800" b="1" dirty="0" smtClean="0"/>
          </a:p>
          <a:p>
            <a:pPr algn="r" rtl="1">
              <a:buFont typeface="Wingdings" pitchFamily="2" charset="2"/>
              <a:buChar char="Ø"/>
            </a:pPr>
            <a:endParaRPr lang="ar-SA" sz="4800" b="1" dirty="0" smtClean="0"/>
          </a:p>
          <a:p>
            <a:pPr algn="r" rtl="1">
              <a:buFont typeface="Wingdings" pitchFamily="2" charset="2"/>
              <a:buChar char="Ø"/>
            </a:pPr>
            <a:endParaRPr lang="ar-SA" sz="48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3500462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en-US" sz="4800" b="1" dirty="0" smtClean="0"/>
              <a:t> </a:t>
            </a:r>
            <a:r>
              <a:rPr lang="ar-SA" sz="4800" b="1" dirty="0" smtClean="0"/>
              <a:t>الشخصية الاعتمادية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800" b="1" dirty="0" smtClean="0"/>
              <a:t>الشخصية </a:t>
            </a:r>
            <a:r>
              <a:rPr lang="ar-SA" sz="4800" b="1" dirty="0" err="1" smtClean="0"/>
              <a:t>التجنبية</a:t>
            </a:r>
            <a:r>
              <a:rPr lang="ar-SA" sz="4800" b="1" dirty="0" smtClean="0"/>
              <a:t> 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800" b="1" dirty="0" smtClean="0"/>
              <a:t> </a:t>
            </a:r>
            <a:r>
              <a:rPr lang="ar-SA" sz="4800" b="1" dirty="0" smtClean="0"/>
              <a:t>الشخصية السلبية العدوانية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800" b="1" dirty="0" smtClean="0"/>
              <a:t>الشخصية </a:t>
            </a:r>
            <a:r>
              <a:rPr lang="ar-SA" sz="4800" b="1" dirty="0" err="1" smtClean="0"/>
              <a:t>المازوخية</a:t>
            </a:r>
            <a:r>
              <a:rPr lang="ar-SA" sz="4800" b="1" dirty="0" smtClean="0"/>
              <a:t> 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800" b="1" dirty="0" smtClean="0"/>
              <a:t> </a:t>
            </a:r>
            <a:r>
              <a:rPr lang="ar-SA" sz="4800" b="1" dirty="0" smtClean="0"/>
              <a:t>الشخصية السادية </a:t>
            </a:r>
            <a:endParaRPr lang="ar-SA" sz="4800" b="1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5719" y="214291"/>
          <a:ext cx="8501123" cy="5072098"/>
        </p:xfrm>
        <a:graphic>
          <a:graphicData uri="http://schemas.openxmlformats.org/drawingml/2006/table">
            <a:tbl>
              <a:tblPr rtl="1">
                <a:tableStyleId>{35758FB7-9AC5-4552-8A53-C91805E547FA}</a:tableStyleId>
              </a:tblPr>
              <a:tblGrid>
                <a:gridCol w="548432"/>
                <a:gridCol w="5503199"/>
                <a:gridCol w="527835"/>
                <a:gridCol w="703778"/>
                <a:gridCol w="599928"/>
                <a:gridCol w="617951"/>
              </a:tblGrid>
              <a:tr h="84534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الرقم</a:t>
                      </a:r>
                      <a:endParaRPr lang="en-US" sz="18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العبارات</a:t>
                      </a:r>
                      <a:endParaRPr lang="en-US" sz="18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دائما</a:t>
                      </a:r>
                      <a:endParaRPr lang="en-US" sz="1800" dirty="0"/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3</a:t>
                      </a:r>
                      <a:endParaRPr lang="en-US" sz="18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أحيانا</a:t>
                      </a:r>
                      <a:endParaRPr lang="en-US" sz="1800" dirty="0"/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2</a:t>
                      </a:r>
                      <a:endParaRPr lang="en-US" sz="18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نادرا</a:t>
                      </a:r>
                      <a:endParaRPr lang="en-US" sz="1800" dirty="0"/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1</a:t>
                      </a:r>
                      <a:endParaRPr lang="en-US" sz="18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أبدا</a:t>
                      </a:r>
                      <a:endParaRPr lang="en-US" sz="1800" dirty="0"/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/>
                        <a:t>0</a:t>
                      </a:r>
                      <a:endParaRPr lang="en-US" sz="18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/>
                        <a:t>۱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أضيق بالناس عموماً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/>
                        <a:t>۲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أحب أن أجد من يشجعني حين أواجه مشكلة أو متاعب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/>
                        <a:t>۳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أشعر بالاشمئزاز (القرف) من نفسي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٤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أعتقد أني فاشل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أجد صعوبة في تكوين أصدقاء حميمين والاحتفاظ بهم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٦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اضطرب بسهولة حين تواجهني مشكلة صعبة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٧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أرى الكون مكانا يعم بالخطر و التهديد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٨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من الصعب أن اتحكم في حدة طبعي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٩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أحب أن يشعر الناس بالاسف لحالي حين أكون مريضا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  <a:tr h="4226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١٠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أشعر أني انسان طيب جدير بالاحترام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 </a:t>
                      </a:r>
                      <a:endParaRPr lang="en-US" sz="14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 </a:t>
                      </a:r>
                      <a:endParaRPr lang="en-US" sz="14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</a:tr>
            </a:tbl>
          </a:graphicData>
        </a:graphic>
      </p:graphicFrame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2910" y="785796"/>
          <a:ext cx="8001056" cy="4786340"/>
        </p:xfrm>
        <a:graphic>
          <a:graphicData uri="http://schemas.openxmlformats.org/drawingml/2006/table">
            <a:tbl>
              <a:tblPr rtl="1">
                <a:tableStyleId>{35758FB7-9AC5-4552-8A53-C91805E547FA}</a:tableStyleId>
              </a:tblPr>
              <a:tblGrid>
                <a:gridCol w="516171"/>
                <a:gridCol w="5179481"/>
                <a:gridCol w="496786"/>
                <a:gridCol w="662379"/>
                <a:gridCol w="564637"/>
                <a:gridCol w="581602"/>
              </a:tblGrid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/>
                        <a:t>۱۱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يمكنني أن </a:t>
                      </a:r>
                      <a:r>
                        <a:rPr lang="ar-SA" sz="2000" b="1" dirty="0" err="1"/>
                        <a:t>اتنافس</a:t>
                      </a:r>
                      <a:r>
                        <a:rPr lang="ar-SA" sz="2000" b="1" dirty="0"/>
                        <a:t> بنجاح من أجل ما </a:t>
                      </a:r>
                      <a:r>
                        <a:rPr lang="ar-SA" sz="2000" b="1" dirty="0" err="1"/>
                        <a:t>اريد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/>
                        <a:t>۱۲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من الصعب أن أكون تلقائيا في </a:t>
                      </a:r>
                      <a:r>
                        <a:rPr lang="ar-SA" sz="2000" b="1" dirty="0" err="1"/>
                        <a:t>اظهار</a:t>
                      </a:r>
                      <a:r>
                        <a:rPr lang="ar-SA" sz="2000" b="1" dirty="0"/>
                        <a:t> مشاعري تجاه الناس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/>
                        <a:t>۱۳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انزعج حين تضطرب </a:t>
                      </a:r>
                      <a:r>
                        <a:rPr lang="ar-SA" sz="2000" b="1" dirty="0" err="1"/>
                        <a:t>الامور</a:t>
                      </a:r>
                      <a:r>
                        <a:rPr lang="ar-SA" sz="2000" b="1" dirty="0"/>
                        <a:t> 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١٤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عموما أرى أن طبيعة الحياة طيبة تعم بالخير </a:t>
                      </a:r>
                      <a:r>
                        <a:rPr lang="ar-SA" sz="2000" b="1" dirty="0" err="1"/>
                        <a:t>و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الامان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١٥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حين أغضب </a:t>
                      </a:r>
                      <a:r>
                        <a:rPr lang="ar-SA" sz="2000" b="1" dirty="0" err="1"/>
                        <a:t>اظل</a:t>
                      </a:r>
                      <a:r>
                        <a:rPr lang="ar-SA" sz="2000" b="1" dirty="0"/>
                        <a:t> متجهما عبوسا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١٦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أفضل أن احتفظ بمشاكلي لنفسي دون توقع عطف </a:t>
                      </a:r>
                      <a:r>
                        <a:rPr lang="ar-SA" sz="2000" b="1" dirty="0" err="1"/>
                        <a:t>او</a:t>
                      </a:r>
                      <a:r>
                        <a:rPr lang="ar-SA" sz="2000" b="1" dirty="0"/>
                        <a:t> سلوى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١٧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أشعر </a:t>
                      </a:r>
                      <a:r>
                        <a:rPr lang="ar-SA" sz="2000" b="1" dirty="0" err="1"/>
                        <a:t>انني</a:t>
                      </a:r>
                      <a:r>
                        <a:rPr lang="ar-SA" sz="2000" b="1" dirty="0"/>
                        <a:t> ليس لي قيمة فعلا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١٨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يغلب علي الشعور بعجزي وعدم كفايتي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١٩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علاقاتي </a:t>
                      </a:r>
                      <a:r>
                        <a:rPr lang="ar-SA" sz="2000" b="1" dirty="0" err="1"/>
                        <a:t>بالاخرين</a:t>
                      </a:r>
                      <a:r>
                        <a:rPr lang="ar-SA" sz="2000" b="1" dirty="0"/>
                        <a:t> تلقائية دافئة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  <a:tr h="4786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٢٠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مزاجي ثابت تقريبا طوال اليوم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+mn-cs"/>
                      </a:endParaRPr>
                    </a:p>
                  </a:txBody>
                  <a:tcPr marL="47049" marR="47049" marT="0" marB="0" anchor="b"/>
                </a:tc>
              </a:tr>
            </a:tbl>
          </a:graphicData>
        </a:graphic>
      </p:graphicFrame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3" y="571480"/>
          <a:ext cx="7643866" cy="4357719"/>
        </p:xfrm>
        <a:graphic>
          <a:graphicData uri="http://schemas.openxmlformats.org/drawingml/2006/table">
            <a:tbl>
              <a:tblPr rtl="1">
                <a:tableStyleId>{35758FB7-9AC5-4552-8A53-C91805E547FA}</a:tableStyleId>
              </a:tblPr>
              <a:tblGrid>
                <a:gridCol w="490504"/>
                <a:gridCol w="4921917"/>
                <a:gridCol w="512764"/>
                <a:gridCol w="629441"/>
                <a:gridCol w="536560"/>
                <a:gridCol w="552680"/>
              </a:tblGrid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٢١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أرى أن الحياة بطبيعتها تنطوي على الغدر </a:t>
                      </a:r>
                      <a:r>
                        <a:rPr lang="ar-SA" sz="2000" b="1" dirty="0" err="1"/>
                        <a:t>و</a:t>
                      </a:r>
                      <a:r>
                        <a:rPr lang="ar-SA" sz="2000" b="1" dirty="0"/>
                        <a:t> التهديد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٢٢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اهزأ بمن يتصرف بغباء وسخف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٢٣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احب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ينشغل </a:t>
                      </a:r>
                      <a:r>
                        <a:rPr lang="ar-SA" sz="2000" b="1" dirty="0" err="1"/>
                        <a:t>بي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اصدقائي</a:t>
                      </a:r>
                      <a:r>
                        <a:rPr lang="ar-SA" sz="2000" b="1" dirty="0"/>
                        <a:t> حين امرض </a:t>
                      </a:r>
                      <a:r>
                        <a:rPr lang="ar-SA" sz="2000" b="1" dirty="0" err="1"/>
                        <a:t>او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اتألم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٢٤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اشعر بالرضا عن نفسي تماما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٢٥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اشعر </a:t>
                      </a:r>
                      <a:r>
                        <a:rPr lang="ar-SA" sz="2000" b="1" dirty="0" err="1"/>
                        <a:t>اني</a:t>
                      </a:r>
                      <a:r>
                        <a:rPr lang="ar-SA" sz="2000" b="1" dirty="0"/>
                        <a:t> موفق فيما افعل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٢٦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اشعر بالبعد والانعزال عن معظم الناس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٢٧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اتنكد</a:t>
                      </a:r>
                      <a:r>
                        <a:rPr lang="ar-SA" sz="2000" b="1" dirty="0"/>
                        <a:t> ويضيق صدري دون سبب واضح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٢٨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الحياة حلوة في نظري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4841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٢٩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احب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اسخر </a:t>
                      </a:r>
                      <a:r>
                        <a:rPr lang="ar-SA" sz="2000" b="1" dirty="0" err="1"/>
                        <a:t>واتهكم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بالاخرين</a:t>
                      </a:r>
                      <a:r>
                        <a:rPr lang="ar-SA" sz="2000" b="1" dirty="0"/>
                        <a:t>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</a:tbl>
          </a:graphicData>
        </a:graphic>
      </p:graphicFrame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4" y="428604"/>
          <a:ext cx="8143931" cy="4576378"/>
        </p:xfrm>
        <a:graphic>
          <a:graphicData uri="http://schemas.openxmlformats.org/drawingml/2006/table">
            <a:tbl>
              <a:tblPr rtl="1">
                <a:tableStyleId>{35758FB7-9AC5-4552-8A53-C91805E547FA}</a:tableStyleId>
              </a:tblPr>
              <a:tblGrid>
                <a:gridCol w="444149"/>
                <a:gridCol w="5605976"/>
                <a:gridCol w="469884"/>
                <a:gridCol w="463423"/>
                <a:gridCol w="571662"/>
                <a:gridCol w="588837"/>
              </a:tblGrid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٣٠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احب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يتعاطف </a:t>
                      </a:r>
                      <a:r>
                        <a:rPr lang="ar-SA" sz="2000" b="1" dirty="0" err="1"/>
                        <a:t>اصدقائي</a:t>
                      </a:r>
                      <a:r>
                        <a:rPr lang="ar-SA" sz="2000" b="1" dirty="0"/>
                        <a:t> معي ويحاولوا التخفيف عني حين اكتئب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/>
                        <a:t>۳۱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حين التقي بشخص غريب أظن انه </a:t>
                      </a:r>
                      <a:r>
                        <a:rPr lang="ar-SA" sz="2000" b="1" dirty="0" err="1"/>
                        <a:t>افضل</a:t>
                      </a:r>
                      <a:r>
                        <a:rPr lang="ar-SA" sz="2000" b="1" dirty="0"/>
                        <a:t> مني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/>
                        <a:t>۳۲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اشعر بالاكتئاب لعدم قدرتي على معالجة مواقف متنوعة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٣٣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من السهل أن اظهر محبتي لمن يعنيني أمرهم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67414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٣٤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هناك </a:t>
                      </a:r>
                      <a:r>
                        <a:rPr lang="ar-SA" sz="2000" b="1" dirty="0" err="1"/>
                        <a:t>امور</a:t>
                      </a:r>
                      <a:r>
                        <a:rPr lang="ar-SA" sz="2000" b="1" dirty="0"/>
                        <a:t> تثير </a:t>
                      </a:r>
                      <a:r>
                        <a:rPr lang="ar-SA" sz="2000" b="1" dirty="0" err="1"/>
                        <a:t>اعصابي</a:t>
                      </a:r>
                      <a:r>
                        <a:rPr lang="ar-SA" sz="2000" b="1" dirty="0"/>
                        <a:t> بشكل غير محتمل رغم </a:t>
                      </a:r>
                      <a:r>
                        <a:rPr lang="ar-SA" sz="2000" b="1" dirty="0" err="1"/>
                        <a:t>انها</a:t>
                      </a:r>
                      <a:r>
                        <a:rPr lang="ar-SA" sz="2000" b="1" dirty="0"/>
                        <a:t> ليست ذات </a:t>
                      </a:r>
                      <a:r>
                        <a:rPr lang="ar-SA" sz="2000" b="1" dirty="0" err="1"/>
                        <a:t>اهمية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٣٥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اعتقد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العالم مكان قلق لا يؤمن العيش فيه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٣٦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يشتد غضبي لدرجة </a:t>
                      </a:r>
                      <a:r>
                        <a:rPr lang="ar-SA" sz="2000" b="1" dirty="0" err="1"/>
                        <a:t>اني</a:t>
                      </a:r>
                      <a:r>
                        <a:rPr lang="ar-SA" sz="2000" b="1" dirty="0"/>
                        <a:t> اقذف </a:t>
                      </a:r>
                      <a:r>
                        <a:rPr lang="ar-SA" sz="2000" b="1" dirty="0" err="1"/>
                        <a:t>واحطم</a:t>
                      </a:r>
                      <a:r>
                        <a:rPr lang="ar-SA" sz="2000" b="1" dirty="0"/>
                        <a:t> بعض </a:t>
                      </a:r>
                      <a:r>
                        <a:rPr lang="ar-SA" sz="2000" b="1" dirty="0" err="1"/>
                        <a:t>الاشياء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٣٧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احب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اجد</a:t>
                      </a:r>
                      <a:r>
                        <a:rPr lang="ar-SA" sz="2000" b="1" dirty="0"/>
                        <a:t> من يشجعني حين افشل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٣٨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تعجبني نفسي كما هي عليه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٣٩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</a:t>
                      </a:r>
                      <a:r>
                        <a:rPr lang="ar-SA" sz="2000" b="1" dirty="0" err="1"/>
                        <a:t>انا</a:t>
                      </a:r>
                      <a:r>
                        <a:rPr lang="ar-SA" sz="2000" b="1" dirty="0"/>
                        <a:t> راضي تماما على قدرتي على مواجهة </a:t>
                      </a:r>
                      <a:r>
                        <a:rPr lang="ar-SA" sz="2000" b="1" dirty="0" err="1"/>
                        <a:t>مايطرأ</a:t>
                      </a:r>
                      <a:r>
                        <a:rPr lang="ar-SA" sz="2000" b="1" dirty="0"/>
                        <a:t> من </a:t>
                      </a:r>
                      <a:r>
                        <a:rPr lang="ar-SA" sz="2000" b="1" dirty="0" err="1"/>
                        <a:t>امور</a:t>
                      </a:r>
                      <a:r>
                        <a:rPr lang="ar-SA" sz="2000" b="1" dirty="0"/>
                        <a:t> يومية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  <a:tr h="38978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٤٠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اجد</a:t>
                      </a:r>
                      <a:r>
                        <a:rPr lang="ar-SA" sz="2000" b="1" dirty="0"/>
                        <a:t> صعوبة في التعبير عن حقيقة مشاعري تجاه </a:t>
                      </a:r>
                      <a:r>
                        <a:rPr lang="ar-SA" sz="2000" b="1" dirty="0" err="1"/>
                        <a:t>الاخرين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225" marR="52225" marT="0" marB="0" anchor="b"/>
                </a:tc>
              </a:tr>
            </a:tbl>
          </a:graphicData>
        </a:graphic>
      </p:graphicFrame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3" y="785795"/>
          <a:ext cx="8001055" cy="4295646"/>
        </p:xfrm>
        <a:graphic>
          <a:graphicData uri="http://schemas.openxmlformats.org/drawingml/2006/table">
            <a:tbl>
              <a:tblPr rtl="1">
                <a:tableStyleId>{35758FB7-9AC5-4552-8A53-C91805E547FA}</a:tableStyleId>
              </a:tblPr>
              <a:tblGrid>
                <a:gridCol w="625662"/>
                <a:gridCol w="5943096"/>
                <a:gridCol w="348964"/>
                <a:gridCol w="370520"/>
                <a:gridCol w="343320"/>
                <a:gridCol w="369493"/>
              </a:tblGrid>
              <a:tr h="42487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٤١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يمكنني تحمل كثير من </a:t>
                      </a:r>
                      <a:r>
                        <a:rPr lang="ar-SA" sz="2000" b="1" dirty="0" err="1"/>
                        <a:t>الاحباط</a:t>
                      </a:r>
                      <a:r>
                        <a:rPr lang="ar-SA" sz="2000" b="1" dirty="0"/>
                        <a:t> دون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اثور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او</a:t>
                      </a:r>
                      <a:r>
                        <a:rPr lang="ar-SA" sz="2000" b="1" dirty="0"/>
                        <a:t> انزعج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6417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٤٢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في رأيي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العالم مكان طيب </a:t>
                      </a:r>
                      <a:r>
                        <a:rPr lang="ar-SA" sz="2000" b="1" dirty="0" err="1"/>
                        <a:t>مليئ</a:t>
                      </a:r>
                      <a:r>
                        <a:rPr lang="ar-SA" sz="2000" b="1" dirty="0"/>
                        <a:t> بالسعادة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345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٤٣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انتقم لنفسي </a:t>
                      </a:r>
                      <a:r>
                        <a:rPr lang="ar-SA" sz="2000" b="1" dirty="0" err="1"/>
                        <a:t>اذا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اهانني</a:t>
                      </a:r>
                      <a:r>
                        <a:rPr lang="ar-SA" sz="2000" b="1" dirty="0"/>
                        <a:t> احد </a:t>
                      </a:r>
                      <a:r>
                        <a:rPr lang="ar-SA" sz="2000" b="1" dirty="0" err="1"/>
                        <a:t>او</a:t>
                      </a:r>
                      <a:r>
                        <a:rPr lang="ar-SA" sz="2000" b="1" dirty="0"/>
                        <a:t> جرح شعوري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40943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٤٤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err="1"/>
                        <a:t>افضل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اعالج</a:t>
                      </a:r>
                      <a:r>
                        <a:rPr lang="ar-SA" sz="2000" b="1" dirty="0"/>
                        <a:t> الصعوبات بنفسي دون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انتظر تشجيعا </a:t>
                      </a:r>
                      <a:r>
                        <a:rPr lang="ar-SA" sz="2000" b="1" dirty="0" err="1"/>
                        <a:t>او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smtClean="0"/>
                        <a:t>تطييب خاطر</a:t>
                      </a:r>
                      <a:endParaRPr lang="en-US" sz="2000" b="1" dirty="0" smtClean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345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٤٥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اشعر </a:t>
                      </a:r>
                      <a:r>
                        <a:rPr lang="ar-SA" sz="2000" b="1" dirty="0" err="1"/>
                        <a:t>انني</a:t>
                      </a:r>
                      <a:r>
                        <a:rPr lang="ar-SA" sz="2000" b="1" dirty="0"/>
                        <a:t> ليس لي نفع (</a:t>
                      </a:r>
                      <a:r>
                        <a:rPr lang="ar-SA" sz="2000" b="1" dirty="0" err="1"/>
                        <a:t>ماليش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فايدة</a:t>
                      </a:r>
                      <a:r>
                        <a:rPr lang="ar-SA" sz="2000" b="1" dirty="0"/>
                        <a:t>) ولن يكون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41126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٤٦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err="1"/>
                        <a:t>انا</a:t>
                      </a:r>
                      <a:r>
                        <a:rPr lang="ar-SA" sz="2000" b="1" dirty="0"/>
                        <a:t> غير راض عن نفسي </a:t>
                      </a:r>
                      <a:r>
                        <a:rPr lang="ar-SA" sz="2000" b="1" dirty="0" err="1"/>
                        <a:t>اذ</a:t>
                      </a:r>
                      <a:r>
                        <a:rPr lang="ar-SA" sz="2000" b="1" dirty="0"/>
                        <a:t> اشعر </a:t>
                      </a:r>
                      <a:r>
                        <a:rPr lang="ar-SA" sz="2000" b="1" dirty="0" err="1"/>
                        <a:t>اني</a:t>
                      </a:r>
                      <a:r>
                        <a:rPr lang="ar-SA" sz="2000" b="1" dirty="0"/>
                        <a:t> لست </a:t>
                      </a:r>
                      <a:r>
                        <a:rPr lang="ar-SA" sz="2000" b="1" dirty="0" err="1"/>
                        <a:t>كفوءاً</a:t>
                      </a:r>
                      <a:r>
                        <a:rPr lang="ar-SA" sz="2000" b="1" dirty="0"/>
                        <a:t> كمعظم </a:t>
                      </a:r>
                      <a:r>
                        <a:rPr lang="ar-SA" sz="2000" b="1" dirty="0" smtClean="0"/>
                        <a:t>من اعرفهم</a:t>
                      </a:r>
                      <a:endParaRPr lang="en-US" sz="2000" b="1" dirty="0" smtClean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66913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٤٧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/>
                        <a:t>ارتبك واشعر بالحرج حين </a:t>
                      </a:r>
                      <a:r>
                        <a:rPr lang="ar-SA" sz="2000" b="1" dirty="0" err="1"/>
                        <a:t>احاول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اظهر حقيقة مشاعري </a:t>
                      </a:r>
                      <a:r>
                        <a:rPr lang="ar-SA" sz="2000" b="1" dirty="0" smtClean="0"/>
                        <a:t>لشخص </a:t>
                      </a:r>
                      <a:r>
                        <a:rPr lang="ar-SA" sz="2000" b="1" dirty="0" err="1" smtClean="0"/>
                        <a:t>اميل</a:t>
                      </a:r>
                      <a:r>
                        <a:rPr lang="ar-SA" sz="2000" b="1" dirty="0" smtClean="0"/>
                        <a:t> </a:t>
                      </a:r>
                      <a:r>
                        <a:rPr lang="ar-SA" sz="2000" b="1" dirty="0" err="1" smtClean="0"/>
                        <a:t>اليه</a:t>
                      </a:r>
                      <a:endParaRPr lang="en-US" sz="2000" b="1" dirty="0" smtClean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345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٤٨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العقبات البسيطة تجعلني اضطرب كثيرا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345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٤٩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ارى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الحياة مليئة </a:t>
                      </a:r>
                      <a:r>
                        <a:rPr lang="ar-SA" sz="2000" b="1" dirty="0" err="1"/>
                        <a:t>بالاخطار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345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اشعر برغبة في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اضرب شخص </a:t>
                      </a:r>
                      <a:r>
                        <a:rPr lang="ar-SA" sz="2000" b="1" dirty="0" err="1"/>
                        <a:t>او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شيئ</a:t>
                      </a:r>
                      <a:r>
                        <a:rPr lang="ar-SA" sz="2000" b="1" dirty="0"/>
                        <a:t> ما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345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٥١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احب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يتعاطف الناس معي حين </a:t>
                      </a:r>
                      <a:r>
                        <a:rPr lang="ar-SA" sz="2000" b="1" dirty="0" err="1"/>
                        <a:t>امر</a:t>
                      </a:r>
                      <a:r>
                        <a:rPr lang="ar-SA" sz="2000" b="1" dirty="0"/>
                        <a:t> بمشاكل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</a:tbl>
          </a:graphicData>
        </a:graphic>
      </p:graphicFrame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85785" y="428604"/>
          <a:ext cx="7500991" cy="4572036"/>
        </p:xfrm>
        <a:graphic>
          <a:graphicData uri="http://schemas.openxmlformats.org/drawingml/2006/table">
            <a:tbl>
              <a:tblPr rtl="1">
                <a:tableStyleId>{35758FB7-9AC5-4552-8A53-C91805E547FA}</a:tableStyleId>
              </a:tblPr>
              <a:tblGrid>
                <a:gridCol w="586559"/>
                <a:gridCol w="5571653"/>
                <a:gridCol w="327154"/>
                <a:gridCol w="347362"/>
                <a:gridCol w="321863"/>
                <a:gridCol w="346400"/>
              </a:tblGrid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٥٢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اشعر </a:t>
                      </a:r>
                      <a:r>
                        <a:rPr lang="ar-SA" sz="2000" b="1" dirty="0" err="1"/>
                        <a:t>اني</a:t>
                      </a:r>
                      <a:r>
                        <a:rPr lang="ar-SA" sz="2000" b="1" dirty="0"/>
                        <a:t> اقل من </a:t>
                      </a:r>
                      <a:r>
                        <a:rPr lang="ar-SA" sz="2000" b="1" dirty="0" err="1"/>
                        <a:t>الاخرين</a:t>
                      </a:r>
                      <a:r>
                        <a:rPr lang="ar-SA" sz="2000" b="1" dirty="0"/>
                        <a:t> في معظم النواحي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۵۳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اشعر </a:t>
                      </a:r>
                      <a:r>
                        <a:rPr lang="ar-SA" sz="2000" b="1" dirty="0" err="1"/>
                        <a:t>اني</a:t>
                      </a:r>
                      <a:r>
                        <a:rPr lang="ar-SA" sz="2000" b="1" dirty="0"/>
                        <a:t> قادر </a:t>
                      </a:r>
                      <a:r>
                        <a:rPr lang="ar-SA" sz="2000" b="1" dirty="0" err="1"/>
                        <a:t>و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كفوء</a:t>
                      </a:r>
                      <a:r>
                        <a:rPr lang="ar-SA" sz="2000" b="1" dirty="0"/>
                        <a:t> كمعظم من حولي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٥٤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</a:t>
                      </a:r>
                      <a:r>
                        <a:rPr lang="ar-SA" sz="2000" b="1" dirty="0" err="1"/>
                        <a:t>انا</a:t>
                      </a:r>
                      <a:r>
                        <a:rPr lang="ar-SA" sz="2000" b="1" dirty="0"/>
                        <a:t> رقيق حنون مع من </a:t>
                      </a:r>
                      <a:r>
                        <a:rPr lang="ar-SA" sz="2000" b="1" dirty="0" err="1"/>
                        <a:t>احبهم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٥٥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لحظة </a:t>
                      </a:r>
                      <a:r>
                        <a:rPr lang="ar-SA" sz="2000" b="1" dirty="0" err="1"/>
                        <a:t>اكون</a:t>
                      </a:r>
                      <a:r>
                        <a:rPr lang="ar-SA" sz="2000" b="1" dirty="0"/>
                        <a:t> مبتهج سعيد </a:t>
                      </a:r>
                      <a:r>
                        <a:rPr lang="ar-SA" sz="2000" b="1" dirty="0" err="1"/>
                        <a:t>واخرى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اكون</a:t>
                      </a:r>
                      <a:r>
                        <a:rPr lang="ar-SA" sz="2000" b="1" dirty="0"/>
                        <a:t> عبوس وغير راض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٥٦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اشعر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الحياة بهيجة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٥٧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يخطر ببالي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اتشاجر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او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اتصرف</a:t>
                      </a:r>
                      <a:r>
                        <a:rPr lang="ar-SA" sz="2000" b="1" dirty="0"/>
                        <a:t> بخسة مع </a:t>
                      </a:r>
                      <a:r>
                        <a:rPr lang="ar-SA" sz="2000" b="1" dirty="0" err="1"/>
                        <a:t>الاخرين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٥٨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احب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يظهر لي </a:t>
                      </a:r>
                      <a:r>
                        <a:rPr lang="ar-SA" sz="2000" b="1" dirty="0" err="1"/>
                        <a:t>اصدقائي</a:t>
                      </a:r>
                      <a:r>
                        <a:rPr lang="ar-SA" sz="2000" b="1" dirty="0"/>
                        <a:t> كثير من المودة والحب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٥٩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اتمنى</a:t>
                      </a:r>
                      <a:r>
                        <a:rPr lang="ar-SA" sz="2000" b="1" dirty="0"/>
                        <a:t> لو كنت احترم نفسي </a:t>
                      </a:r>
                      <a:r>
                        <a:rPr lang="ar-SA" sz="2000" b="1" dirty="0" err="1"/>
                        <a:t>اكثر</a:t>
                      </a:r>
                      <a:r>
                        <a:rPr lang="ar-SA" sz="2000" b="1" dirty="0"/>
                        <a:t> من ذلك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٦٠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اشعر بعدم </a:t>
                      </a:r>
                      <a:r>
                        <a:rPr lang="ar-SA" sz="2000" b="1" dirty="0" err="1"/>
                        <a:t>كفائتي</a:t>
                      </a:r>
                      <a:r>
                        <a:rPr lang="ar-SA" sz="2000" b="1" dirty="0"/>
                        <a:t> في كثير مما </a:t>
                      </a:r>
                      <a:r>
                        <a:rPr lang="ar-SA" sz="2000" b="1" dirty="0" err="1"/>
                        <a:t>احاول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ان</a:t>
                      </a:r>
                      <a:r>
                        <a:rPr lang="ar-SA" sz="2000" b="1" dirty="0"/>
                        <a:t> افعله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٦١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err="1"/>
                        <a:t>اتجنب</a:t>
                      </a:r>
                      <a:r>
                        <a:rPr lang="ar-SA" sz="2000" b="1" dirty="0"/>
                        <a:t> </a:t>
                      </a:r>
                      <a:r>
                        <a:rPr lang="ar-SA" sz="2000" b="1" dirty="0" err="1"/>
                        <a:t>اقامة</a:t>
                      </a:r>
                      <a:r>
                        <a:rPr lang="ar-SA" sz="2000" b="1" dirty="0"/>
                        <a:t> علاقات وثيقة </a:t>
                      </a:r>
                      <a:r>
                        <a:rPr lang="ar-SA" sz="2000" b="1" dirty="0" err="1"/>
                        <a:t>بالاخرين</a:t>
                      </a:r>
                      <a:r>
                        <a:rPr lang="ar-SA" sz="2000" b="1" dirty="0"/>
                        <a:t>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٦۲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استطيع أن احتفظ بهدوئي حين </a:t>
                      </a:r>
                      <a:r>
                        <a:rPr lang="ar-SA" sz="2000" b="1" dirty="0" err="1"/>
                        <a:t>اتعرض</a:t>
                      </a:r>
                      <a:r>
                        <a:rPr lang="ar-SA" sz="2000" b="1" dirty="0"/>
                        <a:t> لتوتر عصبي بسيط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  <a:tr h="38100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٦۳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* </a:t>
                      </a:r>
                      <a:r>
                        <a:rPr lang="ar-SA" sz="2000" b="1" dirty="0" err="1"/>
                        <a:t>ارى</a:t>
                      </a:r>
                      <a:r>
                        <a:rPr lang="ar-SA" sz="2000" b="1" dirty="0"/>
                        <a:t> الدنيا مكانا آمنا </a:t>
                      </a:r>
                      <a:r>
                        <a:rPr lang="ar-SA" sz="2000" b="1" dirty="0" err="1"/>
                        <a:t>و</a:t>
                      </a:r>
                      <a:r>
                        <a:rPr lang="ar-SA" sz="2000" b="1" dirty="0"/>
                        <a:t> بهيجاً نحيا فيه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/>
                        <a:t> 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/>
                        <a:t> 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242" marR="25242" marT="0" marB="0" anchor="b"/>
                </a:tc>
              </a:tr>
            </a:tbl>
          </a:graphicData>
        </a:graphic>
      </p:graphicFrame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28802"/>
            <a:ext cx="8229600" cy="2214578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effectLst/>
              </a:rPr>
              <a:t/>
            </a:r>
            <a:br>
              <a:rPr lang="en-US" sz="5400" b="1" dirty="0" smtClean="0">
                <a:effectLst/>
              </a:rPr>
            </a:br>
            <a:r>
              <a:rPr lang="ar-SA" sz="6600" b="1" dirty="0" smtClean="0">
                <a:effectLst/>
              </a:rPr>
              <a:t>ملاحظة </a:t>
            </a:r>
            <a:r>
              <a:rPr lang="ar-SA" sz="5400" b="1" dirty="0" smtClean="0">
                <a:effectLst/>
              </a:rPr>
              <a:t/>
            </a:r>
            <a:br>
              <a:rPr lang="ar-SA" sz="5400" b="1" dirty="0" smtClean="0">
                <a:effectLst/>
              </a:rPr>
            </a:br>
            <a:r>
              <a:rPr lang="ar-SA" sz="5400" b="1" dirty="0" smtClean="0">
                <a:solidFill>
                  <a:schemeClr val="tx1"/>
                </a:solidFill>
                <a:effectLst/>
              </a:rPr>
              <a:t>العبارات المعلق عليها بعلامة النجمة تحسب درجاتها بالعكس</a:t>
            </a:r>
            <a:r>
              <a:rPr lang="ar-SA" sz="5400" b="1" dirty="0" smtClean="0">
                <a:effectLst/>
              </a:rPr>
              <a:t/>
            </a:r>
            <a:br>
              <a:rPr lang="ar-SA" sz="5400" b="1" dirty="0" smtClean="0">
                <a:effectLst/>
              </a:rPr>
            </a:br>
            <a:endParaRPr lang="ar-SA" sz="5400" b="1" dirty="0">
              <a:effectLst/>
            </a:endParaRPr>
          </a:p>
        </p:txBody>
      </p:sp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title-b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000232" y="714356"/>
          <a:ext cx="4929222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7158" y="187936"/>
          <a:ext cx="8286808" cy="4926364"/>
        </p:xfrm>
        <a:graphic>
          <a:graphicData uri="http://schemas.openxmlformats.org/drawingml/2006/table">
            <a:tbl>
              <a:tblPr rtl="1">
                <a:tableStyleId>{BC89EF96-8CEA-46FF-86C4-4CE0E7609802}</a:tableStyleId>
              </a:tblPr>
              <a:tblGrid>
                <a:gridCol w="1166640"/>
                <a:gridCol w="859752"/>
                <a:gridCol w="1059969"/>
                <a:gridCol w="1033075"/>
                <a:gridCol w="1034827"/>
                <a:gridCol w="1049443"/>
                <a:gridCol w="1049443"/>
                <a:gridCol w="1033659"/>
              </a:tblGrid>
              <a:tr h="98085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المجموع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العدوان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الاعتمادية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التقدير السلبي للذات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عدم الكفاءة النفسية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عدم التجاوب الإنفعالي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عدم الثبات الانفعالي 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النظرة السلبية للحياة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1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2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3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4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5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6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7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8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9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10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11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12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13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14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15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ar-SA" sz="2000" b="1" dirty="0" smtClean="0"/>
                        <a:t>16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17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18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19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20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21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22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23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24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25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26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27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28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29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30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31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32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33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34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35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36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37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38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39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40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41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42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43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44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45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46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47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48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49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50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51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52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53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 * 54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55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/>
                        <a:t>*</a:t>
                      </a:r>
                      <a:r>
                        <a:rPr lang="ar-SA" sz="2000" b="1" dirty="0" smtClean="0"/>
                        <a:t>56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3411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57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58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59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60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61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62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 smtClean="0"/>
                        <a:t>* 63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</a:tr>
              <a:tr h="39214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/>
                        <a:t>الدرجة العليا</a:t>
                      </a:r>
                      <a:endParaRPr lang="en-US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 gridSpan="7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27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3411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20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 gridSpan="7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/>
                        <a:t>تقدير </a:t>
                      </a:r>
                      <a:r>
                        <a:rPr lang="ar-SA" sz="2000" b="1" dirty="0" smtClean="0"/>
                        <a:t>الشخصية /189  </a:t>
                      </a:r>
                      <a:endParaRPr lang="en-US" sz="2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6449" marR="4644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57158" y="1714488"/>
            <a:ext cx="8229600" cy="2857520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</a:rPr>
              <a:t>الشخصية الفصامية </a:t>
            </a:r>
            <a:endParaRPr lang="ar-SA" sz="66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290"/>
            <a:ext cx="8858280" cy="6215106"/>
          </a:xfrm>
        </p:spPr>
        <p:txBody>
          <a:bodyPr>
            <a:no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الانطوائية والعزلة.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عدم الرغبة في العلاقات الحميمة ولا يملك الرومانسية.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الهوايات والأنشطة الفردية.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ضعف في الميول الجنسي والنشاط الجنسي.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لا يستمتع بالكثير من الأنشطة.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برودة المشاعر والانفعالات.  </a:t>
            </a:r>
          </a:p>
          <a:p>
            <a:pPr algn="justLow" rtl="1">
              <a:buFont typeface="Wingdings" pitchFamily="2" charset="2"/>
              <a:buChar char="Ø"/>
            </a:pPr>
            <a:endParaRPr lang="ar-SA" sz="4400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71472" y="1428736"/>
            <a:ext cx="8229600" cy="3429016"/>
          </a:xfrm>
        </p:spPr>
        <p:txBody>
          <a:bodyPr>
            <a:noAutofit/>
          </a:bodyPr>
          <a:lstStyle/>
          <a:p>
            <a:pPr algn="ctr" rtl="1"/>
            <a: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  <a:t/>
            </a:r>
            <a:b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</a:br>
            <a: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  <a:t/>
            </a:r>
            <a:b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</a:b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الفصامية</a:t>
            </a:r>
            <a: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  <a:t/>
            </a:r>
            <a:b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</a:br>
            <a: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  <a:t/>
            </a:r>
            <a:b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</a:br>
            <a: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  <a:t/>
            </a:r>
            <a:br>
              <a:rPr lang="ar-SA" sz="8000" b="1" dirty="0" smtClean="0">
                <a:solidFill>
                  <a:srgbClr val="C00000"/>
                </a:solidFill>
                <a:effectLst/>
                <a:cs typeface="+mn-cs"/>
              </a:rPr>
            </a:br>
            <a:endParaRPr lang="ar-SA" sz="8000" b="1" u="sng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14356"/>
            <a:ext cx="8643998" cy="5143536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تفعيل نشاط انطوائي إيجابي ( تأليف ، إعداد مادة ثقافية</a:t>
            </a:r>
            <a:r>
              <a:rPr lang="en-US" sz="4400" b="1" dirty="0" smtClean="0"/>
              <a:t>( </a:t>
            </a:r>
            <a:r>
              <a:rPr lang="ar-SA" sz="4400" b="1" dirty="0" smtClean="0"/>
              <a:t>( ليس بالضرورة تقديمها )</a:t>
            </a:r>
            <a:endParaRPr lang="en-US" sz="4400" b="1" dirty="0" smtClean="0"/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عدم إجباره على نشاط جماعي لا يرغب به</a:t>
            </a:r>
            <a:r>
              <a:rPr lang="en-US" sz="4400" b="1" dirty="0" smtClean="0"/>
              <a:t> </a:t>
            </a:r>
            <a:r>
              <a:rPr lang="ar-SA" sz="4400" b="1" dirty="0" smtClean="0"/>
              <a:t>وقد يشعر بالنقص أو الضيق لكن لا يعني ترك المجتمع.</a:t>
            </a:r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توعية القريبين منه أن هذا طبع فيه وليس سوء أخلاق. </a:t>
            </a: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2786058"/>
            <a:ext cx="8229600" cy="1143000"/>
          </a:xfrm>
        </p:spPr>
        <p:txBody>
          <a:bodyPr>
            <a:no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</a:rPr>
              <a:t>الشخصية الشكاكة </a:t>
            </a:r>
            <a:endParaRPr lang="ar-SA" sz="66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71546"/>
            <a:ext cx="8501122" cy="3429024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الشك ثم الشك هو الرائد في تقييمه لما حوله دون وجود ما</a:t>
            </a:r>
            <a:r>
              <a:rPr lang="en-US" sz="4400" b="1" dirty="0" smtClean="0"/>
              <a:t> </a:t>
            </a:r>
            <a:r>
              <a:rPr lang="ar-SA" sz="4400" b="1" dirty="0" smtClean="0"/>
              <a:t>يدعم ذلك الشك سوى ظنونه وطبعه الشكاك.</a:t>
            </a:r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مشغول البال باحتمال عدم استمرار ولاء رفاقه وزملائه </a:t>
            </a: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33513"/>
            <a:ext cx="8643998" cy="3138495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وذويه له ودرجة الثقة التي يجب أن يعطيها لهم ويرى أن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الآخرين لا يرون حقيقة ما يحاك له</a:t>
            </a:r>
          </a:p>
          <a:p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389120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v"/>
            </a:pPr>
            <a:endParaRPr lang="ar-SA" sz="4400" b="1" dirty="0" smtClean="0"/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يتجنب العلاقة الحميمة لاعتقاده أن ما يقوله لرفيقه قد يستخدمه ضده.</a:t>
            </a:r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لا ينسى أخطاء الآخرين ولا يغفرها لهم.</a:t>
            </a:r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الشك قد يتعدى إلى الزوجة.</a:t>
            </a: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4225932"/>
          </a:xfrm>
        </p:spPr>
        <p:txBody>
          <a:bodyPr>
            <a:no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latin typeface="Arial Black" pitchFamily="34" charset="0"/>
              </a:rPr>
              <a:t>كيفية التعامل مع الشخصية</a:t>
            </a:r>
            <a:r>
              <a:rPr lang="ar-SA" sz="6600" dirty="0" smtClean="0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ar-SA" sz="6600" b="1" dirty="0" smtClean="0">
                <a:solidFill>
                  <a:srgbClr val="C00000"/>
                </a:solidFill>
                <a:effectLst/>
                <a:latin typeface="Arial Black" pitchFamily="34" charset="0"/>
              </a:rPr>
              <a:t>الشكاكة </a:t>
            </a:r>
            <a:endParaRPr lang="ar-SA" sz="6600" b="1" dirty="0">
              <a:solidFill>
                <a:srgbClr val="C00000"/>
              </a:solidFill>
              <a:effectLst/>
              <a:latin typeface="Arial Black" pitchFamily="34" charset="0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857232"/>
            <a:ext cx="8501122" cy="3500462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وضع مسافة في التعامل معه.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تفعيل الاستماع أكثر من الحديث. </a:t>
            </a:r>
          </a:p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وضع احتمالات أخرى غير الشك دون مصادمة شكه.</a:t>
            </a: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4935745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مبادرته بالسلام والاتصال وتكون قصيرة. </a:t>
            </a:r>
            <a:endParaRPr lang="en-US" sz="4400" b="1" dirty="0" smtClean="0"/>
          </a:p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إشراكه في الأنشطة بحسب حدة شكه. </a:t>
            </a:r>
            <a:endParaRPr lang="en-US" sz="4400" b="1" dirty="0" smtClean="0"/>
          </a:p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اختيار المهام التي تتناسب معه.</a:t>
            </a:r>
            <a:endParaRPr lang="en-US" sz="4400" b="1" dirty="0" smtClean="0"/>
          </a:p>
          <a:p>
            <a:pPr algn="r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التجاوز عن الشك في الفرعيات. </a:t>
            </a:r>
            <a:br>
              <a:rPr lang="ar-SA" sz="4400" b="1" dirty="0" smtClean="0"/>
            </a:br>
            <a:endParaRPr lang="en-US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229600" cy="3440114"/>
          </a:xfrm>
        </p:spPr>
        <p:txBody>
          <a:bodyPr>
            <a:normAutofit/>
          </a:bodyPr>
          <a:lstStyle/>
          <a:p>
            <a:pPr algn="ctr"/>
            <a:r>
              <a:rPr lang="ar-SA" sz="6600" b="1" dirty="0" smtClean="0">
                <a:solidFill>
                  <a:srgbClr val="C00000"/>
                </a:solidFill>
                <a:effectLst/>
              </a:rPr>
              <a:t>الشخصية الحدية </a:t>
            </a:r>
            <a:endParaRPr lang="ar-SA" sz="66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35745"/>
          </a:xfrm>
        </p:spPr>
        <p:txBody>
          <a:bodyPr>
            <a:norm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التطرف الشديد في المفاهيم حيث المثالية الشديدة ثم الخروج من القيم ثم العودة ثانية.</a:t>
            </a:r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اضطراب تصور الذات.</a:t>
            </a:r>
          </a:p>
          <a:p>
            <a:pPr algn="just" rtl="1">
              <a:buFont typeface="Wingdings" pitchFamily="2" charset="2"/>
              <a:buChar char="Ø"/>
            </a:pPr>
            <a:r>
              <a:rPr lang="en-US" sz="4400" b="1" dirty="0" smtClean="0"/>
              <a:t> </a:t>
            </a:r>
            <a:r>
              <a:rPr lang="ar-SA" sz="4400" b="1" dirty="0" smtClean="0"/>
              <a:t>الفجائية في سلوكياته. </a:t>
            </a:r>
          </a:p>
          <a:p>
            <a:pPr algn="just" rtl="1">
              <a:buFont typeface="Wingdings" pitchFamily="2" charset="2"/>
              <a:buChar char="Ø"/>
            </a:pPr>
            <a:endParaRPr lang="ar-SA" sz="4400" b="1" dirty="0" smtClean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389120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عدم استقرار المشاعر والانفعالات.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المحاولات الانتحارية.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الشعور بفراغ الذات.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ضعف القدرة على ضبط نوبات الغضب. </a:t>
            </a:r>
          </a:p>
          <a:p>
            <a:pPr algn="r" rtl="1">
              <a:buFont typeface="Wingdings" pitchFamily="2" charset="2"/>
              <a:buChar char="Ø"/>
            </a:pP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4440246"/>
          </a:xfrm>
        </p:spPr>
        <p:txBody>
          <a:bodyPr>
            <a:no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</a:t>
            </a:r>
            <a:r>
              <a:rPr lang="ar-SA" sz="6600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الحدية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746310"/>
          </a:xfrm>
        </p:spPr>
        <p:txBody>
          <a:bodyPr>
            <a:norm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لا أستعجل برد الفعل لأنه سيهدأ بعد حين.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عدم الموافقة الكلية أو الرفض الكلي حتى لا تهيج مشاعره السلبية.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عدم توظيفه في الأعمال طويلة المدى وإنما قصيرة المدى حتى لا يربك العمل.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397334"/>
            <a:ext cx="8229600" cy="4389120"/>
          </a:xfrm>
        </p:spPr>
        <p:txBody>
          <a:bodyPr>
            <a:norm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توظيف مشارك له يتسم بالهدوء.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عند الزواج يُعتنى باختيار الزوج أو الزوجة أن لا يكون مثلها أو مثله.  </a:t>
            </a:r>
          </a:p>
          <a:p>
            <a:pPr algn="justLow" rtl="1">
              <a:buFont typeface="Wingdings" pitchFamily="2" charset="2"/>
              <a:buChar char="Ø"/>
            </a:pP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الهستيرية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4389120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عدم الارتياح والضجر في الأماكن التي لا يكون فيها محط اهتمام الآخرين. 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السلوك </a:t>
            </a:r>
            <a:r>
              <a:rPr lang="ar-SA" sz="4400" b="1" dirty="0" err="1" smtClean="0"/>
              <a:t>الاستثاري</a:t>
            </a:r>
            <a:r>
              <a:rPr lang="ar-SA" sz="4400" b="1" dirty="0" smtClean="0"/>
              <a:t>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مشاعر سطحية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الاعتماد على المظهر في شد الآخرين. </a:t>
            </a:r>
            <a:endParaRPr lang="ar-SA" sz="4400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389120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في حديثهم يسعون لإعجاب الآخرين 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القابلية الشديدة للإيحاء 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يفترضون أن العلاقة أعمق مما يجب أن تكون.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تبدو مثيرة جنسياً لكنها حقيقة تعاني من البرود الجنسي. </a:t>
            </a:r>
          </a:p>
          <a:p>
            <a:pPr algn="r" rtl="1">
              <a:buFont typeface="Wingdings" pitchFamily="2" charset="2"/>
              <a:buChar char="Ø"/>
            </a:pP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229600" cy="3357586"/>
          </a:xfrm>
        </p:spPr>
        <p:txBody>
          <a:bodyPr>
            <a:no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</a:t>
            </a:r>
            <a:r>
              <a:rPr lang="ar-SA" sz="6600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الهستيرية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85784" y="571480"/>
            <a:ext cx="9229732" cy="5072098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الإشباع الجزئي ضروري حتى ترتاح (حاجة نفسية ).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عدم المصادمة.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تدريبها على الأعمال الفردية قصيرة الآجل.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توظيفها بالأعمال ( الظهور ) طويلة المدى.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منهم المذيعون للبرامج الحوارية... 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النرجسية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85794"/>
            <a:ext cx="8358246" cy="4071966"/>
          </a:xfrm>
        </p:spPr>
        <p:txBody>
          <a:bodyPr>
            <a:norm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الشعور غير العادي بالعظمة وأهمية الذات.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يسبح في خيال النجاح والقوة والإبداع.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في تعامله مع الآخرين ينتظر احترام من نوع خاص لشخصه وأفكاره ( ليس الهين اللين ).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0" y="785794"/>
            <a:ext cx="8858280" cy="4500594"/>
          </a:xfrm>
        </p:spPr>
        <p:txBody>
          <a:bodyPr>
            <a:noAutofit/>
          </a:bodyPr>
          <a:lstStyle/>
          <a:p>
            <a:pPr algn="just" rtl="1">
              <a:buNone/>
            </a:pPr>
            <a:r>
              <a:rPr lang="ar-SA" sz="4400" b="1" dirty="0" smtClean="0"/>
              <a:t>  كشفت إحدى الدراسات إلى وجود خاصيتين هامتين لأشخاص النرجسيين وهما :-</a:t>
            </a:r>
          </a:p>
          <a:p>
            <a:pPr algn="just" rtl="1">
              <a:buNone/>
            </a:pPr>
            <a:endParaRPr lang="ar-SA" sz="4400" b="1" dirty="0" smtClean="0"/>
          </a:p>
          <a:p>
            <a:pPr rtl="1">
              <a:buFont typeface="Wingdings" pitchFamily="2" charset="2"/>
              <a:buChar char="§"/>
            </a:pPr>
            <a:r>
              <a:rPr lang="ar-SA" sz="4400" b="1" dirty="0" smtClean="0"/>
              <a:t>سعيهم إلى أن يكون لهم خط ثابت من الشعور بالعظمة وإعطاء قيمة عالية لأفضالهم الشخصية</a:t>
            </a:r>
          </a:p>
          <a:p>
            <a:pPr algn="just" rtl="1"/>
            <a:endParaRPr lang="ar-SA" sz="4400" b="1" dirty="0" smtClean="0"/>
          </a:p>
          <a:p>
            <a:pPr algn="just" rtl="1">
              <a:buNone/>
            </a:pPr>
            <a:endParaRPr lang="ar-SA" sz="4400" b="1" dirty="0" smtClean="0"/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ar-SA" sz="4400" b="1" dirty="0" smtClean="0"/>
              <a:t>الميل إلى البحث عن المثالية في آبائهم من حيث المركز الاجتماعي أو العطاء المادي كان أم المعنوي..</a:t>
            </a:r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571472" y="857232"/>
            <a:ext cx="8215370" cy="4000528"/>
          </a:xfrm>
        </p:spPr>
        <p:txBody>
          <a:bodyPr>
            <a:noAutofit/>
          </a:bodyPr>
          <a:lstStyle/>
          <a:p>
            <a:pPr algn="just" rtl="1">
              <a:buNone/>
            </a:pPr>
            <a:r>
              <a:rPr lang="ar-SA" sz="4400" b="1" dirty="0" smtClean="0"/>
              <a:t>  الفروق بين الذكور والإناث في درجة النرجسية السوية أو المرضية فإنها أعلى لدى الإناث وخاصة في فترة المراهقة ومن ابرز مظاهرها :-</a:t>
            </a:r>
          </a:p>
        </p:txBody>
      </p:sp>
      <p:pic>
        <p:nvPicPr>
          <p:cNvPr id="3" name="Picture 2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3989387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كثرة استخدام المرآة 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كثرة استخدام كلمة أنا .</a:t>
            </a:r>
          </a:p>
          <a:p>
            <a:pPr algn="just"/>
            <a:r>
              <a:rPr lang="ar-SA" sz="4400" b="1" dirty="0" smtClean="0"/>
              <a:t>ولكن بعد الزواج والانشغال بالأطفال ينخفض مستواها إلى الحد الطبيعي ..</a:t>
            </a:r>
            <a:endParaRPr lang="en-US" sz="4400" dirty="0" smtClean="0"/>
          </a:p>
          <a:p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71480"/>
            <a:ext cx="8643998" cy="4500594"/>
          </a:xfrm>
        </p:spPr>
        <p:txBody>
          <a:bodyPr>
            <a:no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بذيء الذات، يستفيد من مزايا الآخرين في تحقيق مصالحه الشخصية وقد يستغبيهم انطلاقاً من نظرته لأهمية ذاته.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الغيرة من الآخرين أو العكس حيث يعتقد أن الآخرين يغارون منه.</a:t>
            </a:r>
          </a:p>
          <a:p>
            <a:pPr algn="just" rtl="1">
              <a:buClr>
                <a:schemeClr val="tx2"/>
              </a:buClr>
              <a:buFont typeface="Wingdings" pitchFamily="2" charset="2"/>
              <a:buChar char="Ø"/>
            </a:pPr>
            <a:endParaRPr lang="ar-SA" sz="4400" b="1" dirty="0" smtClean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428604"/>
            <a:ext cx="8229600" cy="3989387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الكبر.</a:t>
            </a:r>
          </a:p>
          <a:p>
            <a:pPr>
              <a:buFont typeface="Wingdings" pitchFamily="2" charset="2"/>
              <a:buChar char="Ø"/>
            </a:pPr>
            <a:r>
              <a:rPr lang="ar-SA" sz="4400" dirty="0" smtClean="0"/>
              <a:t> </a:t>
            </a:r>
            <a:r>
              <a:rPr lang="ar-SA" sz="4400" b="1" dirty="0" smtClean="0"/>
              <a:t>النرجسي ما الذي يعيق تفاعلهم مع المجتمع ..؟</a:t>
            </a:r>
          </a:p>
          <a:p>
            <a:pPr>
              <a:buFont typeface="Wingdings" pitchFamily="2" charset="2"/>
              <a:buChar char="Ø"/>
            </a:pPr>
            <a:r>
              <a:rPr lang="ar-SA" sz="4400" b="1" dirty="0" smtClean="0"/>
              <a:t>هل النرجسية عيب ونقص في الشخصية أم هو أمر طبيعي في الإنسان ..؟</a:t>
            </a:r>
          </a:p>
          <a:p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 النرجسية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00043"/>
            <a:ext cx="8429684" cy="4857784"/>
          </a:xfrm>
        </p:spPr>
        <p:txBody>
          <a:bodyPr>
            <a:norm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إشباع جزئي ( مناصب غير حساسة ).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تفعيل معنى المنصب المعنوي والروحي في ذاته.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عدم إفراده بمسئولية وإنما جزء من فريق.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تفعيل المعاني الشرعية للرياء ، الكبر لعلها تساعده في مراجعة نفسه.</a:t>
            </a:r>
          </a:p>
          <a:p>
            <a:pPr algn="justLow" rtl="1">
              <a:buFont typeface="Wingdings" pitchFamily="2" charset="2"/>
              <a:buChar char="Ø"/>
            </a:pP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642918"/>
            <a:ext cx="8229600" cy="5643602"/>
          </a:xfrm>
        </p:spPr>
        <p:txBody>
          <a:bodyPr>
            <a:no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تفعيل معنى الفلاح أكثر من النجاح.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ضرب المثل بين النرجسيين ( قارون ) والنبي ( المثالي).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ضبطه بمنهج وتوجيهات الدين المعرفية.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التواضع.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احترام الآخرين. </a:t>
            </a: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السيكوباتية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04" cy="471490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عدم القدرة على التوافق مع ضوابط وأنظمة المجتمع.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الخداع (الكذب) احتيال (أسلوب جذاب في الحوار ).</a:t>
            </a: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428604"/>
            <a:ext cx="8729666" cy="3989387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عدم التخطيط المستقبلي والفجائية في تصرفاته.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العنف.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عدم الاهتمام أو الانتباه لوسائل السلامة.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عدم الشعور بالمسؤولية.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عدم التعلم من الخبرات السابقة أو الندم على الأخطاء. </a:t>
            </a:r>
          </a:p>
          <a:p>
            <a:pPr algn="just"/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917580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السيكوباتية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443914" cy="5174938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إشكالية تلبس مسوح أهل الخير.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التركيز على تجنب شرورها.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وضع الحدود الفاصلة الواضحة في التعامل.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عدم إضاعة الوقت أفضل.</a:t>
            </a:r>
          </a:p>
          <a:p>
            <a:pPr algn="r" rtl="1">
              <a:buFont typeface="Wingdings" pitchFamily="2" charset="2"/>
              <a:buChar char="Ø"/>
            </a:pP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الوسواسية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14356"/>
            <a:ext cx="8429684" cy="4357742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الانشغال المفرط بدقائق الأمور لدرجة نسيان جوهر الموضوع.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عدم القدرة على التعامل مع روح النظام وإنما التصلب في التعامل تقيداً بحرفية الأنظمة لا بمعانيها.</a:t>
            </a: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3989387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المثالية قد تعيق إنجاز الأمور.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4400" b="1" dirty="0" smtClean="0"/>
              <a:t>الإسراف في العمل لدرجة لا استرخاء أو أصدقاء.</a:t>
            </a:r>
          </a:p>
          <a:p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6110310"/>
          </a:xfrm>
        </p:spPr>
        <p:txBody>
          <a:bodyPr>
            <a:norm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الضمير الحي لدرجة المرض.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حفظ الأشياء غير المهمة.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عدم القدرة على الاعتماد على الآخرين في إنجاز الأعمال.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انعدام المرونة والعناد في ذاته.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البخل  </a:t>
            </a:r>
          </a:p>
          <a:p>
            <a:pPr algn="r" rtl="1">
              <a:buFont typeface="Wingdings" pitchFamily="2" charset="2"/>
              <a:buChar char="Ø"/>
            </a:pP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الوسواسية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000660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وضع مسافة في التعامل 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الوضوح في التعامل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مراعاة الألفاظ 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تجنب النقد المباشر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حسن التوظيف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الاعتمادية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786346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صعوبة في إنجاز قراراته وأعماله اليومية دون الرجوع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المتكرر الممل للآخرين واستشارتهم.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يرغب أن يتولى غيره المسؤولية عنه.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85728"/>
            <a:ext cx="8429684" cy="5317814"/>
          </a:xfrm>
        </p:spPr>
        <p:txBody>
          <a:bodyPr>
            <a:noAutofit/>
          </a:bodyPr>
          <a:lstStyle/>
          <a:p>
            <a:pPr algn="r" rtl="1">
              <a:buClr>
                <a:schemeClr val="tx2"/>
              </a:buClr>
              <a:buNone/>
            </a:pPr>
            <a:endParaRPr lang="ar-SA" sz="4400" b="1" dirty="0" smtClean="0"/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لا يعارض الآخرين لخوفه من أنه قد يفقد عونهم ومساعدتهم.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/>
              <a:t>من الصعب عليه البدء في مشروع بسبب نقص الثقة لا </a:t>
            </a:r>
          </a:p>
          <a:p>
            <a:pPr algn="just" rtl="1">
              <a:buNone/>
            </a:pPr>
            <a:r>
              <a:rPr lang="ar-SA" sz="4400" b="1" dirty="0" smtClean="0"/>
              <a:t>  نقص الطاقة. </a:t>
            </a:r>
          </a:p>
          <a:p>
            <a:pPr algn="r" rtl="1">
              <a:buFont typeface="Wingdings" pitchFamily="2" charset="2"/>
              <a:buChar char="v"/>
            </a:pP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389120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>
                <a:latin typeface="AngsanaUPC" pitchFamily="18" charset="-34"/>
              </a:rPr>
              <a:t>قد يقوم ببعض الأعمال أو السفر لمسافات طويلة كي يحصل على دعم الآخرين في أمور يمكنه عملها بنفسه.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>
                <a:latin typeface="AngsanaUPC" pitchFamily="18" charset="-34"/>
              </a:rPr>
              <a:t>عدم الارتياح عندما يكون وحيداً.</a:t>
            </a:r>
            <a:endParaRPr lang="ar-SA" sz="4400" dirty="0">
              <a:latin typeface="AngsanaUPC" pitchFamily="18" charset="-34"/>
            </a:endParaRPr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501122" cy="4389120"/>
          </a:xfrm>
        </p:spPr>
        <p:txBody>
          <a:bodyPr>
            <a:normAutofit/>
          </a:bodyPr>
          <a:lstStyle/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>
                <a:latin typeface="AngsanaUPC" pitchFamily="18" charset="-34"/>
              </a:rPr>
              <a:t>يسرع في بناء علاقة حميمة أخرى ( كمصدر للعناية به ) عندما تنتهي علاقته الحميمة الحالية. </a:t>
            </a:r>
          </a:p>
          <a:p>
            <a:pPr algn="just" rtl="1">
              <a:buFont typeface="Wingdings" pitchFamily="2" charset="2"/>
              <a:buChar char="Ø"/>
            </a:pPr>
            <a:r>
              <a:rPr lang="ar-SA" sz="4400" b="1" dirty="0" smtClean="0">
                <a:latin typeface="AngsanaUPC" pitchFamily="18" charset="-34"/>
              </a:rPr>
              <a:t>الخوف المستمر من أن يترك يتخذ القرار بنفسه.</a:t>
            </a:r>
          </a:p>
          <a:p>
            <a:pPr algn="r" rtl="1">
              <a:buFont typeface="Wingdings" pitchFamily="2" charset="2"/>
              <a:buChar char="Ø"/>
            </a:pPr>
            <a:endParaRPr lang="ar-SA" sz="4400" b="1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 الاعتمادية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42852"/>
            <a:ext cx="8229600" cy="542928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عدم الاعتماد يثير القلق لديه.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تفعيل أو تنشيط جزئي. 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التدرج في ذلك. 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endParaRPr lang="ar-SA" sz="4400" b="1" dirty="0" smtClean="0"/>
          </a:p>
          <a:p>
            <a:pPr algn="r" rtl="1">
              <a:lnSpc>
                <a:spcPct val="150000"/>
              </a:lnSpc>
              <a:buFont typeface="Wingdings" pitchFamily="2" charset="2"/>
              <a:buChar char="Ø"/>
            </a:pPr>
            <a:endParaRPr lang="ar-SA" sz="4400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33513"/>
            <a:ext cx="8472518" cy="398938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عدم افتراض التغيير الكامل والرضا بالقليل.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ربطه بقوة الخالق أكثر من المخلوق.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تفعيل معنى الدعاء والاستخارة لقتل التردد. </a:t>
            </a:r>
          </a:p>
          <a:p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التجنبية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357166"/>
            <a:ext cx="8001056" cy="4389120"/>
          </a:xfrm>
        </p:spPr>
        <p:txBody>
          <a:bodyPr>
            <a:noAutofit/>
          </a:bodyPr>
          <a:lstStyle/>
          <a:p>
            <a:pPr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يتجنب المهام الوظيفية التي تتطلب تواصلاً مع الآخرين. </a:t>
            </a:r>
          </a:p>
          <a:p>
            <a:pPr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SA" sz="4400" b="1" dirty="0" smtClean="0"/>
              <a:t>لا يختلط مع الآخرين إن لم يتأكد بأنه سيكون محط قبولهم. </a:t>
            </a:r>
          </a:p>
          <a:p>
            <a:pPr algn="justLow" rtl="1">
              <a:lnSpc>
                <a:spcPct val="150000"/>
              </a:lnSpc>
              <a:buNone/>
            </a:pP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>
              <a:buFont typeface="Wingdings" pitchFamily="2" charset="2"/>
              <a:buChar char="Ø"/>
            </a:pPr>
            <a:r>
              <a:rPr lang="ar-SA" sz="4400" b="1" dirty="0" smtClean="0"/>
              <a:t>الخوف من النقد في المحافل واللقاءات الاجتماعية.</a:t>
            </a:r>
          </a:p>
          <a:p>
            <a:pPr algn="justLow">
              <a:buFont typeface="Wingdings" pitchFamily="2" charset="2"/>
              <a:buChar char="Ø"/>
            </a:pPr>
            <a:r>
              <a:rPr lang="ar-SA" sz="4400" b="1" dirty="0" smtClean="0"/>
              <a:t>الشعور بعدم الكفاءة ولذا تجده يميل إلى السكوت في بداية اللقاءات الجديدة.</a:t>
            </a:r>
          </a:p>
          <a:p>
            <a:pPr algn="justLow">
              <a:buFont typeface="Wingdings" pitchFamily="2" charset="2"/>
              <a:buChar char="Ø"/>
            </a:pPr>
            <a:r>
              <a:rPr lang="ar-SA" sz="4400" b="1" dirty="0" smtClean="0"/>
              <a:t>شعور عام بالنقص.</a:t>
            </a:r>
          </a:p>
          <a:p>
            <a:endParaRPr lang="en-US" sz="44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كيفية التعامل مع 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التجنبية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8582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5786454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دمجه في العمل الجماعي أكثر من الفردي.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تكليفه أكثر بالأعمال واضحة المعالم والمكررة.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إشغاله بذاته وبعمله أكثر من انشغاله بتقييم الآخرين له.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215370" cy="5000660"/>
          </a:xfrm>
        </p:spPr>
        <p:txBody>
          <a:bodyPr>
            <a:no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التركيز معه على النية والهدف وطريقة الأداء 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تكليفه بالتنسيق أكثر من المواجهة مثل (الإلقاء في الأنشطة).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تفعيل معنى الكمال بالمنهج الإسلامي في ذاته.    </a:t>
            </a:r>
          </a:p>
          <a:p>
            <a:pPr algn="justLow" rtl="1">
              <a:buFont typeface="Wingdings" pitchFamily="2" charset="2"/>
              <a:buChar char="Ø"/>
            </a:pPr>
            <a:endParaRPr lang="ar-SA" sz="4400" dirty="0"/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الاكتئابية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032062"/>
          </a:xfrm>
        </p:spPr>
        <p:txBody>
          <a:bodyPr>
            <a:no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ترفض أي عمل أو نشاط بسبب معاناتها.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ترفض أي اقتراح لأنها مكتئبة.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تفعيل روح الرجاء والخوف.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الاتجاه إلى ملكاتها الأخرى وتفعيلها لعلها تتغلب على حال الاكتئاب بعض الشيء.</a:t>
            </a:r>
          </a:p>
          <a:p>
            <a:pPr algn="justLow" rtl="1">
              <a:buFont typeface="Wingdings" pitchFamily="2" charset="2"/>
              <a:buChar char="Ø"/>
            </a:pP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السلبية العدوانية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286808" cy="3571900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هي العذاب والجحيم !!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كيف نتعامل معه ؟ 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الحذر في التعامل معه.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sz="4400" b="1" dirty="0" smtClean="0"/>
              <a:t>ضبطه بالأنظمة. 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71472" y="1285860"/>
            <a:ext cx="8229600" cy="3643338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الشخصية </a:t>
            </a:r>
            <a:r>
              <a:rPr kumimoji="0" lang="ar-SA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المازوخية</a:t>
            </a:r>
            <a:r>
              <a:rPr kumimoji="0" lang="ar-SA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</a:t>
            </a:r>
            <a:br>
              <a:rPr kumimoji="0" lang="ar-SA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br>
            <a:r>
              <a:rPr kumimoji="0" lang="ar-SA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(غير الاضطراب الجنسي)</a:t>
            </a:r>
            <a:endParaRPr kumimoji="0" lang="ar-S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71546"/>
            <a:ext cx="8429684" cy="3714776"/>
          </a:xfrm>
        </p:spPr>
        <p:txBody>
          <a:bodyPr>
            <a:noAutofit/>
          </a:bodyPr>
          <a:lstStyle/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التلذذ بإهانة غيره له لفظياً أو جسدياً أو كلاهما 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امرأة متدينة وزوجها فاسد لا تحبه لو أنه صالحاً هادئاً لما أرادته. </a:t>
            </a:r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9"/>
            <a:ext cx="8229600" cy="4422792"/>
          </a:xfrm>
        </p:spPr>
        <p:txBody>
          <a:bodyPr/>
          <a:lstStyle/>
          <a:p>
            <a:pPr algn="justLow">
              <a:buFont typeface="Wingdings" pitchFamily="2" charset="2"/>
              <a:buChar char="Ø"/>
            </a:pPr>
            <a:r>
              <a:rPr lang="ar-SA" sz="4400" b="1" dirty="0" smtClean="0"/>
              <a:t>بعضهم مازوخي فيهينها ــ توتر عندها ــ فتشتمه ــ فيبتسم.</a:t>
            </a:r>
          </a:p>
          <a:p>
            <a:pPr algn="justLow">
              <a:buFont typeface="Wingdings" pitchFamily="2" charset="2"/>
              <a:buChar char="Ø"/>
            </a:pPr>
            <a:r>
              <a:rPr lang="ar-SA" sz="4400" b="1" dirty="0" smtClean="0"/>
              <a:t>إشباع جزئي في الفرعيات .</a:t>
            </a:r>
          </a:p>
          <a:p>
            <a:pPr algn="justLow">
              <a:buFont typeface="Wingdings" pitchFamily="2" charset="2"/>
              <a:buChar char="Ø"/>
            </a:pPr>
            <a:r>
              <a:rPr lang="ar-SA" sz="4400" b="1" dirty="0" smtClean="0"/>
              <a:t>الاستبصار وتبصير الغير بذلك . </a:t>
            </a:r>
          </a:p>
          <a:p>
            <a:endParaRPr lang="en-US" sz="4400" dirty="0"/>
          </a:p>
        </p:txBody>
      </p:sp>
    </p:spTree>
  </p:cSld>
  <p:clrMapOvr>
    <a:masterClrMapping/>
  </p:clrMapOvr>
  <p:transition spd="slow">
    <p:pull dir="d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4083056"/>
          </a:xfrm>
        </p:spPr>
        <p:txBody>
          <a:bodyPr>
            <a:normAutofit/>
          </a:bodyPr>
          <a:lstStyle/>
          <a:p>
            <a:pPr algn="ctr" rtl="1"/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الشخصية </a:t>
            </a:r>
            <a:r>
              <a:rPr lang="ar-SA" sz="6600" b="1" dirty="0" err="1" smtClean="0">
                <a:solidFill>
                  <a:srgbClr val="C00000"/>
                </a:solidFill>
                <a:effectLst/>
                <a:cs typeface="+mn-cs"/>
              </a:rPr>
              <a:t>السادية</a:t>
            </a:r>
            <a:r>
              <a:rPr lang="ar-SA" sz="6600" b="1" dirty="0" smtClean="0">
                <a:solidFill>
                  <a:srgbClr val="C00000"/>
                </a:solidFill>
                <a:effectLst/>
                <a:cs typeface="+mn-cs"/>
              </a:rPr>
              <a:t> </a:t>
            </a:r>
            <a:endParaRPr lang="ar-SA" sz="6600" b="1" dirty="0">
              <a:solidFill>
                <a:srgbClr val="C00000"/>
              </a:solidFill>
              <a:effectLst/>
              <a:cs typeface="+mn-cs"/>
            </a:endParaRPr>
          </a:p>
        </p:txBody>
      </p:sp>
      <p:pic>
        <p:nvPicPr>
          <p:cNvPr id="4" name="Picture 3" descr="11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title-b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358246" cy="3721299"/>
          </a:xfrm>
        </p:spPr>
        <p:txBody>
          <a:bodyPr>
            <a:noAutofit/>
          </a:bodyPr>
          <a:lstStyle/>
          <a:p>
            <a:pPr algn="justLow" rtl="1"/>
            <a:endParaRPr lang="ar-SA" sz="4400" b="1" dirty="0" smtClean="0"/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التلذذ بإهانة غيره لفظياً أو جسدياً أو كلاهما .</a:t>
            </a:r>
          </a:p>
          <a:p>
            <a:pPr algn="justLow" rtl="1">
              <a:buFont typeface="Wingdings" pitchFamily="2" charset="2"/>
              <a:buChar char="Ø"/>
            </a:pPr>
            <a:r>
              <a:rPr lang="ar-SA" sz="4400" b="1" dirty="0" smtClean="0"/>
              <a:t>غير الاضطراب الجنسي ( انحراف فطري)؟؟ </a:t>
            </a:r>
            <a:endParaRPr lang="ar-SA" sz="4400" b="1" dirty="0"/>
          </a:p>
        </p:txBody>
      </p:sp>
      <p:pic>
        <p:nvPicPr>
          <p:cNvPr id="6" name="Picture 5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SA" sz="6000" b="1" dirty="0" smtClean="0">
              <a:solidFill>
                <a:srgbClr val="C00000"/>
              </a:solidFill>
            </a:endParaRPr>
          </a:p>
          <a:p>
            <a:pPr algn="ctr" rtl="1">
              <a:buNone/>
            </a:pPr>
            <a:r>
              <a:rPr lang="ar-SA" sz="6000" b="1" dirty="0" smtClean="0">
                <a:solidFill>
                  <a:srgbClr val="C00000"/>
                </a:solidFill>
              </a:rPr>
              <a:t>سمات مختلطة ؟؟</a:t>
            </a:r>
            <a:endParaRPr lang="ar-SA" sz="6000" dirty="0">
              <a:solidFill>
                <a:srgbClr val="C00000"/>
              </a:solidFill>
            </a:endParaRPr>
          </a:p>
        </p:txBody>
      </p:sp>
      <p:pic>
        <p:nvPicPr>
          <p:cNvPr id="5" name="Picture 4" descr="11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1" y="5643578"/>
            <a:ext cx="1357322" cy="1214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title-b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715040"/>
          </a:xfrm>
          <a:ln>
            <a:solidFill>
              <a:srgbClr val="92D050"/>
            </a:solidFill>
          </a:ln>
        </p:spPr>
        <p:txBody>
          <a:bodyPr/>
          <a:lstStyle/>
          <a:p>
            <a:pPr algn="ctr">
              <a:buNone/>
            </a:pPr>
            <a:r>
              <a:rPr lang="ar-SA" sz="3600" b="1" dirty="0" smtClean="0"/>
              <a:t>مركز مطمئنة  </a:t>
            </a:r>
          </a:p>
          <a:p>
            <a:pPr algn="ctr">
              <a:buNone/>
            </a:pPr>
            <a:r>
              <a:rPr lang="ar-SA" b="1" dirty="0" smtClean="0"/>
              <a:t>الرياض :012296669</a:t>
            </a:r>
          </a:p>
          <a:p>
            <a:pPr algn="ctr">
              <a:buNone/>
            </a:pPr>
            <a:r>
              <a:rPr lang="ar-SA" b="1" dirty="0" smtClean="0"/>
              <a:t>القصيم :063214422</a:t>
            </a:r>
          </a:p>
          <a:p>
            <a:pPr algn="ctr">
              <a:buNone/>
            </a:pPr>
            <a:r>
              <a:rPr lang="ar-SA" b="1" dirty="0" smtClean="0"/>
              <a:t>جوال : 0505135315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002060"/>
                </a:solidFill>
                <a:hlinkClick r:id="rId2"/>
              </a:rPr>
              <a:t>www.prof-alhabeeb.com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2060"/>
                </a:solidFill>
                <a:hlinkClick r:id="rId3"/>
              </a:rPr>
              <a:t>training@prof-alhabeeb.com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2060"/>
                </a:solidFill>
                <a:hlinkClick r:id="rId4"/>
              </a:rPr>
              <a:t>www.facebook.com/talhabeeb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2060"/>
                </a:solidFill>
                <a:hlinkClick r:id="rId5"/>
              </a:rPr>
              <a:t>www.twitter.com/#talhabeeb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2060"/>
                </a:solidFill>
                <a:hlinkClick r:id="rId6"/>
              </a:rPr>
              <a:t>www.youtube.com/tariqalhabib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endParaRPr lang="ar-SA" dirty="0" smtClean="0"/>
          </a:p>
          <a:p>
            <a:endParaRPr lang="ar-SA" dirty="0"/>
          </a:p>
        </p:txBody>
      </p:sp>
      <p:pic>
        <p:nvPicPr>
          <p:cNvPr id="5" name="Picture 12" descr="AEW6AJRCAV7RKZGCAY9HI3OCADPZ30MCAYWOPA7CAPPBKPBCA6SUCY6CAGNOTWUCAPO7QTWCAZLAOEPCA8IK3RYCA4CSIUJCAU0MFLRCAKAGY8HCAGCSXKOCALB15D2CAIVALESCAQ2EWRI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5786" y="5214950"/>
            <a:ext cx="714375" cy="357190"/>
          </a:xfrm>
          <a:prstGeom prst="rect">
            <a:avLst/>
          </a:prstGeom>
        </p:spPr>
      </p:pic>
      <p:pic>
        <p:nvPicPr>
          <p:cNvPr id="6" name="Picture 3" descr="untitled.bmp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7224" y="4500570"/>
            <a:ext cx="781051" cy="428628"/>
          </a:xfrm>
          <a:prstGeom prst="rect">
            <a:avLst/>
          </a:prstGeom>
        </p:spPr>
      </p:pic>
      <p:pic>
        <p:nvPicPr>
          <p:cNvPr id="1026" name="Picture 2" descr="imag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786" y="3786190"/>
            <a:ext cx="1017588" cy="488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62-mountains">
  <a:themeElements>
    <a:clrScheme name="m62-mountains 13">
      <a:dk1>
        <a:srgbClr val="292929"/>
      </a:dk1>
      <a:lt1>
        <a:srgbClr val="FFFFFF"/>
      </a:lt1>
      <a:dk2>
        <a:srgbClr val="FFFFFF"/>
      </a:dk2>
      <a:lt2>
        <a:srgbClr val="808080"/>
      </a:lt2>
      <a:accent1>
        <a:srgbClr val="6E0C1E"/>
      </a:accent1>
      <a:accent2>
        <a:srgbClr val="ED8C0E"/>
      </a:accent2>
      <a:accent3>
        <a:srgbClr val="FFFFFF"/>
      </a:accent3>
      <a:accent4>
        <a:srgbClr val="212121"/>
      </a:accent4>
      <a:accent5>
        <a:srgbClr val="BAAAAB"/>
      </a:accent5>
      <a:accent6>
        <a:srgbClr val="D77E0C"/>
      </a:accent6>
      <a:hlink>
        <a:srgbClr val="EDB10E"/>
      </a:hlink>
      <a:folHlink>
        <a:srgbClr val="A50021"/>
      </a:folHlink>
    </a:clrScheme>
    <a:fontScheme name="m62-mountain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m62-mountain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mountain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mountain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mountain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mountain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mountain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mountain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mountain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mountain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mountain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mountain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mountain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mountains 13">
        <a:dk1>
          <a:srgbClr val="292929"/>
        </a:dk1>
        <a:lt1>
          <a:srgbClr val="FFFFFF"/>
        </a:lt1>
        <a:dk2>
          <a:srgbClr val="FFFFFF"/>
        </a:dk2>
        <a:lt2>
          <a:srgbClr val="808080"/>
        </a:lt2>
        <a:accent1>
          <a:srgbClr val="6E0C1E"/>
        </a:accent1>
        <a:accent2>
          <a:srgbClr val="ED8C0E"/>
        </a:accent2>
        <a:accent3>
          <a:srgbClr val="FFFFFF"/>
        </a:accent3>
        <a:accent4>
          <a:srgbClr val="212121"/>
        </a:accent4>
        <a:accent5>
          <a:srgbClr val="BAAAAB"/>
        </a:accent5>
        <a:accent6>
          <a:srgbClr val="D77E0C"/>
        </a:accent6>
        <a:hlink>
          <a:srgbClr val="EDB10E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t’s not the design of your template">
  <a:themeElements>
    <a:clrScheme name="1_It’s not the design of your templat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135971"/>
      </a:hlink>
      <a:folHlink>
        <a:srgbClr val="99CC00"/>
      </a:folHlink>
    </a:clrScheme>
    <a:fontScheme name="1_It’s not the design of your template">
      <a:majorFont>
        <a:latin typeface="Neo 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1_It’s not the design of your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13597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m62-mountains</Template>
  <TotalTime>2915</TotalTime>
  <Words>2121</Words>
  <Application>Microsoft Office PowerPoint</Application>
  <PresentationFormat>عرض على الشاشة (3:4)‏</PresentationFormat>
  <Paragraphs>751</Paragraphs>
  <Slides>88</Slides>
  <Notes>54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88</vt:i4>
      </vt:variant>
    </vt:vector>
  </HeadingPairs>
  <TitlesOfParts>
    <vt:vector size="90" baseType="lpstr">
      <vt:lpstr>m62-mountains</vt:lpstr>
      <vt:lpstr>1_It’s not the design of your template</vt:lpstr>
      <vt:lpstr>فهم الشخصيات </vt:lpstr>
      <vt:lpstr>الشريحة 2</vt:lpstr>
      <vt:lpstr>الشريحة 3</vt:lpstr>
      <vt:lpstr>الشريحة 4</vt:lpstr>
      <vt:lpstr>اضطراب الشخصية </vt:lpstr>
      <vt:lpstr>كيف يتمثل اضطراب الشخصية؟ </vt:lpstr>
      <vt:lpstr>أنماط الشخصيات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 ملاحظة  العبارات المعلق عليها بعلامة النجمة تحسب درجاتها بالعكس </vt:lpstr>
      <vt:lpstr>الشريحة 18</vt:lpstr>
      <vt:lpstr>الشريحة 19</vt:lpstr>
      <vt:lpstr>الشخصية الفصامية </vt:lpstr>
      <vt:lpstr>الشريحة 21</vt:lpstr>
      <vt:lpstr>  كيفية التعامل مع الشخصية الفصامية   </vt:lpstr>
      <vt:lpstr>الشريحة 23</vt:lpstr>
      <vt:lpstr>الشخصية الشكاكة </vt:lpstr>
      <vt:lpstr>الشريحة 25</vt:lpstr>
      <vt:lpstr>الشريحة 26</vt:lpstr>
      <vt:lpstr>الشريحة 27</vt:lpstr>
      <vt:lpstr>كيفية التعامل مع الشخصية الشكاكة </vt:lpstr>
      <vt:lpstr>الشريحة 29</vt:lpstr>
      <vt:lpstr>الشريحة 30</vt:lpstr>
      <vt:lpstr>الشخصية الحدية </vt:lpstr>
      <vt:lpstr>الشريحة 32</vt:lpstr>
      <vt:lpstr>الشريحة 33</vt:lpstr>
      <vt:lpstr>كيفية التعامل مع الشخصية الحدية </vt:lpstr>
      <vt:lpstr>الشريحة 35</vt:lpstr>
      <vt:lpstr>الشريحة 36</vt:lpstr>
      <vt:lpstr>الشخصية الهستيرية </vt:lpstr>
      <vt:lpstr>الشريحة 38</vt:lpstr>
      <vt:lpstr>الشريحة 39</vt:lpstr>
      <vt:lpstr>كيفية التعامل مع الشخصية الهستيرية</vt:lpstr>
      <vt:lpstr>الشريحة 41</vt:lpstr>
      <vt:lpstr>الشخصية النرجسية 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  <vt:lpstr>الشريحة 49</vt:lpstr>
      <vt:lpstr>كيفية التعامل مع الشخصية النرجسية </vt:lpstr>
      <vt:lpstr>الشريحة 51</vt:lpstr>
      <vt:lpstr>الشريحة 52</vt:lpstr>
      <vt:lpstr>الشخصية السيكوباتية </vt:lpstr>
      <vt:lpstr>الشريحة 54</vt:lpstr>
      <vt:lpstr>الشريحة 55</vt:lpstr>
      <vt:lpstr>كيفية التعامل مع الشخصية السيكوباتية </vt:lpstr>
      <vt:lpstr>الشريحة 57</vt:lpstr>
      <vt:lpstr>الشخصية الوسواسية </vt:lpstr>
      <vt:lpstr>الشريحة 59</vt:lpstr>
      <vt:lpstr>الشريحة 60</vt:lpstr>
      <vt:lpstr>الشريحة 61</vt:lpstr>
      <vt:lpstr>كيفية التعامل مع الشخصية الوسواسية </vt:lpstr>
      <vt:lpstr>الشريحة 63</vt:lpstr>
      <vt:lpstr>الشخصية الاعتمادية </vt:lpstr>
      <vt:lpstr>الشريحة 65</vt:lpstr>
      <vt:lpstr>الشريحة 66</vt:lpstr>
      <vt:lpstr>الشريحة 67</vt:lpstr>
      <vt:lpstr>الشريحة 68</vt:lpstr>
      <vt:lpstr>كيفية التعامل مع الشخصية الاعتمادية </vt:lpstr>
      <vt:lpstr>الشريحة 70</vt:lpstr>
      <vt:lpstr>الشريحة 71</vt:lpstr>
      <vt:lpstr>الشخصية التجنبية </vt:lpstr>
      <vt:lpstr>الشريحة 73</vt:lpstr>
      <vt:lpstr>الشريحة 74</vt:lpstr>
      <vt:lpstr>كيفية التعامل مع الشخصية التجنبية </vt:lpstr>
      <vt:lpstr>الشريحة 76</vt:lpstr>
      <vt:lpstr>الشريحة 77</vt:lpstr>
      <vt:lpstr>الشخصية الاكتئابية </vt:lpstr>
      <vt:lpstr>الشريحة 79</vt:lpstr>
      <vt:lpstr>الشخصية السلبية العدوانية </vt:lpstr>
      <vt:lpstr>الشريحة 81</vt:lpstr>
      <vt:lpstr>الشريحة 82</vt:lpstr>
      <vt:lpstr>الشريحة 83</vt:lpstr>
      <vt:lpstr>الشريحة 84</vt:lpstr>
      <vt:lpstr>الشخصية السادية </vt:lpstr>
      <vt:lpstr>الشريحة 86</vt:lpstr>
      <vt:lpstr>الشريحة 87</vt:lpstr>
      <vt:lpstr>الشريحة 88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Advanced</dc:creator>
  <cp:lastModifiedBy>SONY</cp:lastModifiedBy>
  <cp:revision>341</cp:revision>
  <dcterms:created xsi:type="dcterms:W3CDTF">2009-04-15T08:06:35Z</dcterms:created>
  <dcterms:modified xsi:type="dcterms:W3CDTF">2012-06-02T09:04:31Z</dcterms:modified>
</cp:coreProperties>
</file>