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84" r:id="rId1"/>
  </p:sldMasterIdLst>
  <p:notesMasterIdLst>
    <p:notesMasterId r:id="rId21"/>
  </p:notesMasterIdLst>
  <p:sldIdLst>
    <p:sldId id="257" r:id="rId2"/>
    <p:sldId id="258" r:id="rId3"/>
    <p:sldId id="260" r:id="rId4"/>
    <p:sldId id="261" r:id="rId5"/>
    <p:sldId id="262" r:id="rId6"/>
    <p:sldId id="263" r:id="rId7"/>
    <p:sldId id="264" r:id="rId8"/>
    <p:sldId id="265" r:id="rId9"/>
    <p:sldId id="266" r:id="rId10"/>
    <p:sldId id="273" r:id="rId11"/>
    <p:sldId id="267" r:id="rId12"/>
    <p:sldId id="272" r:id="rId13"/>
    <p:sldId id="268" r:id="rId14"/>
    <p:sldId id="275" r:id="rId15"/>
    <p:sldId id="276" r:id="rId16"/>
    <p:sldId id="270" r:id="rId17"/>
    <p:sldId id="274" r:id="rId18"/>
    <p:sldId id="269" r:id="rId19"/>
    <p:sldId id="277"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0000"/>
    <a:srgbClr val="54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36" d="100"/>
          <a:sy n="36" d="100"/>
        </p:scale>
        <p:origin x="-144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710205D-D4B3-40BB-802F-95A78AA155E7}" type="datetimeFigureOut">
              <a:rPr lang="ar-SA" smtClean="0"/>
              <a:pPr/>
              <a:t>17/01/33</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07663C1-0BBC-4368-A732-BE7AD906FF33}" type="slidenum">
              <a:rPr lang="ar-SA" smtClean="0"/>
              <a:pPr/>
              <a:t>‹#›</a:t>
            </a:fld>
            <a:endParaRPr lang="ar-SA" dirty="0"/>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19" name="عنصر نائب للتذييل 18"/>
          <p:cNvSpPr>
            <a:spLocks noGrp="1"/>
          </p:cNvSpPr>
          <p:nvPr>
            <p:ph type="ftr" sz="quarter" idx="11"/>
          </p:nvPr>
        </p:nvSpPr>
        <p:spPr/>
        <p:txBody>
          <a:bodyPr/>
          <a:lstStyle/>
          <a:p>
            <a:endParaRPr lang="ar-SA" dirty="0"/>
          </a:p>
        </p:txBody>
      </p:sp>
      <p:sp>
        <p:nvSpPr>
          <p:cNvPr id="27" name="عنصر نائب لرقم الشريحة 26"/>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a:xfrm>
            <a:off x="8077200" y="6356350"/>
            <a:ext cx="609600" cy="365125"/>
          </a:xfrm>
        </p:spPr>
        <p:txBody>
          <a:bodyPr/>
          <a:lstStyle/>
          <a:p>
            <a:fld id="{C6426ADD-7B34-4A84-8337-D6CE5ABB72AC}" type="slidenum">
              <a:rPr lang="ar-SA" smtClean="0"/>
              <a:pPr/>
              <a:t>‹#›</a:t>
            </a:fld>
            <a:endParaRPr lang="ar-SA" dirty="0"/>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dirty="0"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74660B8C-9964-425E-BA38-C4DABD0F51FD}" type="datetimeFigureOut">
              <a:rPr lang="ar-SA" smtClean="0"/>
              <a:pPr/>
              <a:t>17/01/33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C6426ADD-7B34-4A84-8337-D6CE5ABB72AC}"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660B8C-9964-425E-BA38-C4DABD0F51FD}" type="datetimeFigureOut">
              <a:rPr lang="ar-SA" smtClean="0"/>
              <a:pPr/>
              <a:t>17/01/33</a:t>
            </a:fld>
            <a:endParaRPr lang="ar-SA" dirty="0"/>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dirty="0"/>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6426ADD-7B34-4A84-8337-D6CE5ABB72AC}" type="slidenum">
              <a:rPr lang="ar-SA" smtClean="0"/>
              <a:pPr/>
              <a:t>‹#›</a:t>
            </a:fld>
            <a:endParaRPr lang="ar-SA" dirty="0"/>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70484.png.jpeg"/>
          <p:cNvPicPr>
            <a:picLocks noChangeAspect="1"/>
          </p:cNvPicPr>
          <p:nvPr/>
        </p:nvPicPr>
        <p:blipFill>
          <a:blip r:embed="rId2" cstate="print">
            <a:lum bright="20000"/>
          </a:blip>
          <a:stretch>
            <a:fillRect/>
          </a:stretch>
        </p:blipFill>
        <p:spPr>
          <a:xfrm>
            <a:off x="5572132" y="214290"/>
            <a:ext cx="3357554" cy="635798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مربع نص 2"/>
          <p:cNvSpPr txBox="1"/>
          <p:nvPr/>
        </p:nvSpPr>
        <p:spPr>
          <a:xfrm>
            <a:off x="1357290" y="2571744"/>
            <a:ext cx="3857652" cy="646331"/>
          </a:xfrm>
          <a:prstGeom prst="rect">
            <a:avLst/>
          </a:prstGeom>
          <a:noFill/>
        </p:spPr>
        <p:txBody>
          <a:bodyPr wrap="square" rtlCol="1">
            <a:spAutoFit/>
          </a:bodyPr>
          <a:lstStyle/>
          <a:p>
            <a:r>
              <a:rPr lang="ar-SA" sz="3600" dirty="0" smtClean="0">
                <a:solidFill>
                  <a:schemeClr val="accent3">
                    <a:lumMod val="50000"/>
                  </a:schemeClr>
                </a:solidFill>
                <a:latin typeface="Tahoma" pitchFamily="34" charset="0"/>
                <a:cs typeface="Tahoma" pitchFamily="34" charset="0"/>
              </a:rPr>
              <a:t>المادة : أدب أطفال </a:t>
            </a:r>
            <a:endParaRPr lang="ar-SA" sz="3600" dirty="0">
              <a:solidFill>
                <a:schemeClr val="accent3">
                  <a:lumMod val="50000"/>
                </a:schemeClr>
              </a:solidFill>
              <a:latin typeface="Tahoma" pitchFamily="34" charset="0"/>
              <a:cs typeface="Tahoma" pitchFamily="34" charset="0"/>
            </a:endParaRPr>
          </a:p>
        </p:txBody>
      </p:sp>
      <p:sp>
        <p:nvSpPr>
          <p:cNvPr id="4" name="مربع نص 3"/>
          <p:cNvSpPr txBox="1"/>
          <p:nvPr/>
        </p:nvSpPr>
        <p:spPr>
          <a:xfrm>
            <a:off x="928662" y="3903439"/>
            <a:ext cx="4500594" cy="461665"/>
          </a:xfrm>
          <a:prstGeom prst="rect">
            <a:avLst/>
          </a:prstGeom>
          <a:noFill/>
        </p:spPr>
        <p:txBody>
          <a:bodyPr wrap="square" rtlCol="1">
            <a:spAutoFit/>
          </a:bodyPr>
          <a:lstStyle/>
          <a:p>
            <a:r>
              <a:rPr lang="ar-SA" sz="2400" dirty="0" smtClean="0">
                <a:solidFill>
                  <a:schemeClr val="accent3">
                    <a:lumMod val="50000"/>
                  </a:schemeClr>
                </a:solidFill>
                <a:latin typeface="Tahoma" pitchFamily="34" charset="0"/>
                <a:cs typeface="Tahoma" pitchFamily="34" charset="0"/>
              </a:rPr>
              <a:t>بإشراف الدكتورة : منى الغامدي </a:t>
            </a:r>
            <a:endParaRPr lang="ar-SA" sz="2400" dirty="0">
              <a:solidFill>
                <a:schemeClr val="accent3">
                  <a:lumMod val="50000"/>
                </a:schemeClr>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3" name="مربع نص 2"/>
          <p:cNvSpPr txBox="1"/>
          <p:nvPr/>
        </p:nvSpPr>
        <p:spPr>
          <a:xfrm>
            <a:off x="3714744" y="1785926"/>
            <a:ext cx="5214974" cy="707886"/>
          </a:xfrm>
          <a:prstGeom prst="rect">
            <a:avLst/>
          </a:prstGeom>
          <a:noFill/>
        </p:spPr>
        <p:txBody>
          <a:bodyPr wrap="square" rtlCol="1">
            <a:spAutoFit/>
          </a:bodyPr>
          <a:lstStyle/>
          <a:p>
            <a:r>
              <a:rPr lang="ar-SA" sz="4000" dirty="0">
                <a:solidFill>
                  <a:schemeClr val="accent3">
                    <a:lumMod val="75000"/>
                  </a:schemeClr>
                </a:solidFill>
                <a:latin typeface="Tahoma" pitchFamily="34" charset="0"/>
                <a:cs typeface="+mj-cs"/>
              </a:rPr>
              <a:t>تحديد </a:t>
            </a:r>
            <a:r>
              <a:rPr lang="ar-SA" sz="4000" dirty="0" smtClean="0">
                <a:solidFill>
                  <a:schemeClr val="accent3">
                    <a:lumMod val="75000"/>
                  </a:schemeClr>
                </a:solidFill>
                <a:latin typeface="Tahoma" pitchFamily="34" charset="0"/>
                <a:cs typeface="+mj-cs"/>
              </a:rPr>
              <a:t>المفهوم :</a:t>
            </a:r>
            <a:endParaRPr lang="en-US" sz="4000" dirty="0">
              <a:solidFill>
                <a:schemeClr val="accent3">
                  <a:lumMod val="75000"/>
                </a:schemeClr>
              </a:solidFill>
              <a:latin typeface="Tahoma" pitchFamily="34" charset="0"/>
              <a:cs typeface="+mj-cs"/>
            </a:endParaRPr>
          </a:p>
        </p:txBody>
      </p:sp>
      <p:sp>
        <p:nvSpPr>
          <p:cNvPr id="4" name="مربع نص 3"/>
          <p:cNvSpPr txBox="1"/>
          <p:nvPr/>
        </p:nvSpPr>
        <p:spPr>
          <a:xfrm>
            <a:off x="1142976" y="2928934"/>
            <a:ext cx="7786742" cy="2215991"/>
          </a:xfrm>
          <a:prstGeom prst="rect">
            <a:avLst/>
          </a:prstGeom>
          <a:noFill/>
        </p:spPr>
        <p:txBody>
          <a:bodyPr wrap="square" rtlCol="1">
            <a:spAutoFit/>
          </a:bodyPr>
          <a:lstStyle/>
          <a:p>
            <a:r>
              <a:rPr lang="ar-SA" sz="2400" dirty="0">
                <a:solidFill>
                  <a:schemeClr val="bg2">
                    <a:lumMod val="25000"/>
                  </a:schemeClr>
                </a:solidFill>
              </a:rPr>
              <a:t>أدب الأطفال مصطلح لم يظهر إلا في العصر الحديث ، نتيجة الحاجة الشديدة لوجود أدب موجه إلى الأطفال يرشدهم ويوجههم من خلال التسلية والامتناع ، إلا أن جذوره الحقيقية ممتدة في الأعماق التاريخ حيث توجد نصوص قديمة خص الأطفال من تأليفها في المجتمعات القديمة </a:t>
            </a:r>
            <a:r>
              <a:rPr lang="ar-SA" sz="2400" dirty="0" smtClean="0">
                <a:solidFill>
                  <a:schemeClr val="bg2">
                    <a:lumMod val="25000"/>
                  </a:schemeClr>
                </a:solidFill>
              </a:rPr>
              <a:t>غير أننا لم نتأكد من كم وكيف تلك النصوص.</a:t>
            </a:r>
            <a:endParaRPr lang="en-US" sz="2400" dirty="0">
              <a:solidFill>
                <a:schemeClr val="bg2">
                  <a:lumMod val="25000"/>
                </a:schemeClr>
              </a:solidFill>
            </a:endParaRPr>
          </a:p>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71538" y="4476733"/>
            <a:ext cx="1785950" cy="238126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3" name="مربع نص 2"/>
          <p:cNvSpPr txBox="1"/>
          <p:nvPr/>
        </p:nvSpPr>
        <p:spPr>
          <a:xfrm>
            <a:off x="3786182" y="785794"/>
            <a:ext cx="5214974" cy="1200329"/>
          </a:xfrm>
          <a:prstGeom prst="rect">
            <a:avLst/>
          </a:prstGeom>
          <a:noFill/>
        </p:spPr>
        <p:txBody>
          <a:bodyPr wrap="square" rtlCol="1">
            <a:spAutoFit/>
          </a:bodyPr>
          <a:lstStyle/>
          <a:p>
            <a:r>
              <a:rPr lang="ar-SA" sz="3200" dirty="0">
                <a:solidFill>
                  <a:schemeClr val="accent3">
                    <a:lumMod val="75000"/>
                  </a:schemeClr>
                </a:solidFill>
              </a:rPr>
              <a:t>تعريف أدب الأطفال وشروطه :</a:t>
            </a:r>
            <a:endParaRPr lang="en-US" sz="3200" dirty="0">
              <a:solidFill>
                <a:schemeClr val="accent3">
                  <a:lumMod val="75000"/>
                </a:schemeClr>
              </a:solidFill>
            </a:endParaRPr>
          </a:p>
          <a:p>
            <a:endParaRPr lang="en-US" sz="4000" dirty="0">
              <a:solidFill>
                <a:schemeClr val="accent3">
                  <a:lumMod val="75000"/>
                </a:schemeClr>
              </a:solidFill>
              <a:latin typeface="Tahoma" pitchFamily="34" charset="0"/>
              <a:cs typeface="+mj-cs"/>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7" name="مربع نص 6"/>
          <p:cNvSpPr txBox="1"/>
          <p:nvPr/>
        </p:nvSpPr>
        <p:spPr>
          <a:xfrm>
            <a:off x="1000100" y="1785926"/>
            <a:ext cx="8143900" cy="4431983"/>
          </a:xfrm>
          <a:prstGeom prst="rect">
            <a:avLst/>
          </a:prstGeom>
          <a:noFill/>
        </p:spPr>
        <p:txBody>
          <a:bodyPr wrap="square" rtlCol="1">
            <a:spAutoFit/>
          </a:bodyPr>
          <a:lstStyle/>
          <a:p>
            <a:r>
              <a:rPr lang="ar-SA" sz="2400" dirty="0">
                <a:solidFill>
                  <a:schemeClr val="bg2">
                    <a:lumMod val="25000"/>
                  </a:schemeClr>
                </a:solidFill>
              </a:rPr>
              <a:t>أدب الأطفال نص أدبي موجه إلى الأطفال ، يتميز بالجودة ، والإرادة والقصد </a:t>
            </a:r>
            <a:r>
              <a:rPr lang="ar-SA" sz="2400" dirty="0" smtClean="0">
                <a:solidFill>
                  <a:schemeClr val="bg2">
                    <a:lumMod val="25000"/>
                  </a:schemeClr>
                </a:solidFill>
              </a:rPr>
              <a:t>.</a:t>
            </a:r>
          </a:p>
          <a:p>
            <a:endParaRPr lang="en-US" sz="2400" dirty="0">
              <a:solidFill>
                <a:schemeClr val="bg2">
                  <a:lumMod val="25000"/>
                </a:schemeClr>
              </a:solidFill>
            </a:endParaRPr>
          </a:p>
          <a:p>
            <a:r>
              <a:rPr lang="ar-SA" sz="2400" dirty="0">
                <a:solidFill>
                  <a:srgbClr val="0070C0"/>
                </a:solidFill>
              </a:rPr>
              <a:t>المقصود بالجودة </a:t>
            </a:r>
            <a:r>
              <a:rPr lang="ar-SA" sz="2400" dirty="0">
                <a:solidFill>
                  <a:schemeClr val="bg2">
                    <a:lumMod val="25000"/>
                  </a:schemeClr>
                </a:solidFill>
              </a:rPr>
              <a:t>: هي محاولة الأديب تجويد كتابته </a:t>
            </a:r>
            <a:r>
              <a:rPr lang="ar-SA" sz="2400" dirty="0" smtClean="0">
                <a:solidFill>
                  <a:schemeClr val="bg2">
                    <a:lumMod val="25000"/>
                  </a:schemeClr>
                </a:solidFill>
              </a:rPr>
              <a:t>الأدبية </a:t>
            </a:r>
            <a:r>
              <a:rPr lang="ar-SA" sz="2400" dirty="0">
                <a:solidFill>
                  <a:schemeClr val="bg2">
                    <a:lumMod val="25000"/>
                  </a:schemeClr>
                </a:solidFill>
              </a:rPr>
              <a:t>وتقديمها بأحسن صورة من ناحيتي الشكل والمضمون ، وهو أمر لا يملكه سوى الأديب الحصيف صاحب الموهبة الفذة ـ والجودة أمر نسبي يختلف من كاتب إلى آخر ، واشتراط الجودة في أدب الأطفال يخرج من هذا المصطلح كثيرا من النصوص الضعيفة السطحية في معانيها والساذجة في تعابيرها ، والجودة الشرط الأول في أدب الأطفال الحقيقي </a:t>
            </a:r>
            <a:r>
              <a:rPr lang="ar-SA" sz="2400" dirty="0" smtClean="0">
                <a:solidFill>
                  <a:schemeClr val="bg2">
                    <a:lumMod val="25000"/>
                  </a:schemeClr>
                </a:solidFill>
              </a:rPr>
              <a:t>فبدون الجودة يبقى العمل أقل مستوى من أن يوضع ضمن الأدب الموجه للطفل فالطفل يجب أن يكون العمل الموجه له عمل راق فالطفل </a:t>
            </a:r>
            <a:r>
              <a:rPr lang="ar-SA" sz="2400" dirty="0" err="1" smtClean="0">
                <a:solidFill>
                  <a:schemeClr val="bg2">
                    <a:lumMod val="25000"/>
                  </a:schemeClr>
                </a:solidFill>
              </a:rPr>
              <a:t>هومن</a:t>
            </a:r>
            <a:r>
              <a:rPr lang="ar-SA" sz="2400" smtClean="0">
                <a:solidFill>
                  <a:schemeClr val="bg2">
                    <a:lumMod val="25000"/>
                  </a:schemeClr>
                </a:solidFill>
              </a:rPr>
              <a:t> يجب </a:t>
            </a:r>
          </a:p>
          <a:p>
            <a:endParaRPr lang="ar-SA" sz="2400" smtClean="0">
              <a:solidFill>
                <a:schemeClr val="bg2">
                  <a:lumMod val="25000"/>
                </a:schemeClr>
              </a:solidFill>
            </a:endParaRPr>
          </a:p>
          <a:p>
            <a:r>
              <a:rPr lang="ar-SA" sz="2400" smtClean="0">
                <a:solidFill>
                  <a:schemeClr val="bg2">
                    <a:lumMod val="25000"/>
                  </a:schemeClr>
                </a:solidFill>
              </a:rPr>
              <a:t>الاعتناء به أكثر من الكبار.</a:t>
            </a:r>
            <a:endParaRPr lang="en-US" sz="2400" dirty="0">
              <a:solidFill>
                <a:schemeClr val="bg2">
                  <a:lumMod val="25000"/>
                </a:schemeClr>
              </a:solidFill>
            </a:endParaRPr>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8" name="مربع نص 7"/>
          <p:cNvSpPr txBox="1"/>
          <p:nvPr/>
        </p:nvSpPr>
        <p:spPr>
          <a:xfrm>
            <a:off x="1142976" y="642918"/>
            <a:ext cx="7500990" cy="9694962"/>
          </a:xfrm>
          <a:prstGeom prst="rect">
            <a:avLst/>
          </a:prstGeom>
          <a:noFill/>
        </p:spPr>
        <p:txBody>
          <a:bodyPr wrap="square" rtlCol="1">
            <a:spAutoFit/>
          </a:bodyPr>
          <a:lstStyle/>
          <a:p>
            <a:r>
              <a:rPr lang="ar-SA" sz="2400" dirty="0">
                <a:solidFill>
                  <a:srgbClr val="0070C0"/>
                </a:solidFill>
              </a:rPr>
              <a:t>والشرط الثاني هو الإرادة والقصد </a:t>
            </a:r>
            <a:r>
              <a:rPr lang="ar-SA" sz="2400" dirty="0">
                <a:solidFill>
                  <a:schemeClr val="bg2">
                    <a:lumMod val="25000"/>
                  </a:schemeClr>
                </a:solidFill>
              </a:rPr>
              <a:t>: وهو أن يقصد المؤلف الأطفال بكتابته الأدبية ، ويعتمد ويريد توجيه نصوصه إلى الأطفال بمعنى : أنه يحاول أن يكيف  تلك الجودة والخبرة والموهبة التي يمتلكها في إنشاء النصوص الأدبية وفق مستوى الطفولة وعالمها ، من مثل : </a:t>
            </a:r>
            <a:r>
              <a:rPr lang="ar-SA" sz="2400">
                <a:solidFill>
                  <a:schemeClr val="bg2">
                    <a:lumMod val="25000"/>
                  </a:schemeClr>
                </a:solidFill>
              </a:rPr>
              <a:t>علم </a:t>
            </a:r>
            <a:r>
              <a:rPr lang="ar-SA" sz="2400" smtClean="0">
                <a:solidFill>
                  <a:schemeClr val="bg2">
                    <a:lumMod val="25000"/>
                  </a:schemeClr>
                </a:solidFill>
              </a:rPr>
              <a:t>نفس </a:t>
            </a:r>
            <a:r>
              <a:rPr lang="ar-SA" sz="2400" dirty="0">
                <a:solidFill>
                  <a:schemeClr val="bg2">
                    <a:lumMod val="25000"/>
                  </a:schemeClr>
                </a:solidFill>
              </a:rPr>
              <a:t>الطفولة ، أو علم نفس النمو ، أو  </a:t>
            </a:r>
            <a:r>
              <a:rPr lang="ar-SA" sz="2400">
                <a:solidFill>
                  <a:schemeClr val="bg2">
                    <a:lumMod val="25000"/>
                  </a:schemeClr>
                </a:solidFill>
              </a:rPr>
              <a:t>علم </a:t>
            </a:r>
            <a:r>
              <a:rPr lang="ar-SA" sz="2400" smtClean="0">
                <a:solidFill>
                  <a:schemeClr val="bg2">
                    <a:lumMod val="25000"/>
                  </a:schemeClr>
                </a:solidFill>
              </a:rPr>
              <a:t>نفس التكويني </a:t>
            </a:r>
            <a:r>
              <a:rPr lang="ar-SA" sz="2400" dirty="0">
                <a:solidFill>
                  <a:schemeClr val="bg2">
                    <a:lumMod val="25000"/>
                  </a:schemeClr>
                </a:solidFill>
              </a:rPr>
              <a:t>، بالإضافة إلى علوم التربية وأنماط التعامل مع الأطفال وسبل تنشئتهم ، وهذه العلوم و المعارف ترشد الأديب الذي يكتب في مضمار أدب الأطفال إلى طرق التعامل مع الطفولة ومراعاة مظاهر نموها العقلية والإدراكية ، والوجدانية النفسية ، والأخلاقية التهذيبية ، والاجتماعية السلوكية . وبناء على ذلك يجمع الأديب الذي يتوجه بكتاباته إلى الأطفال </a:t>
            </a:r>
            <a:r>
              <a:rPr lang="ar-SA" sz="2400">
                <a:solidFill>
                  <a:schemeClr val="bg2">
                    <a:lumMod val="25000"/>
                  </a:schemeClr>
                </a:solidFill>
              </a:rPr>
              <a:t>بين </a:t>
            </a:r>
            <a:r>
              <a:rPr lang="ar-SA" sz="2400" smtClean="0">
                <a:solidFill>
                  <a:schemeClr val="bg2">
                    <a:lumMod val="25000"/>
                  </a:schemeClr>
                </a:solidFill>
              </a:rPr>
              <a:t>الموهبة </a:t>
            </a:r>
            <a:r>
              <a:rPr lang="ar-SA" sz="2400" dirty="0">
                <a:solidFill>
                  <a:schemeClr val="bg2">
                    <a:lumMod val="25000"/>
                  </a:schemeClr>
                </a:solidFill>
              </a:rPr>
              <a:t>و المعرفة ، وقد يستغني بعض الأدباء بخبرتهم في التعامل مع الأطفال عن تلك المعارف </a:t>
            </a:r>
            <a:r>
              <a:rPr lang="ar-SA" sz="2400">
                <a:solidFill>
                  <a:schemeClr val="bg2">
                    <a:lumMod val="25000"/>
                  </a:schemeClr>
                </a:solidFill>
              </a:rPr>
              <a:t>والعلوم </a:t>
            </a:r>
            <a:r>
              <a:rPr lang="ar-SA" sz="2400" smtClean="0">
                <a:solidFill>
                  <a:schemeClr val="bg2">
                    <a:lumMod val="25000"/>
                  </a:schemeClr>
                </a:solidFill>
              </a:rPr>
              <a:t>ولكنها تبقى بالتأكيد أقل من </a:t>
            </a:r>
          </a:p>
          <a:p>
            <a:r>
              <a:rPr lang="ar-SA" sz="2400" smtClean="0">
                <a:solidFill>
                  <a:schemeClr val="bg2">
                    <a:lumMod val="25000"/>
                  </a:schemeClr>
                </a:solidFill>
              </a:rPr>
              <a:t>الأولى فالموهبة وحدها لاتكفي الكاتب لكي يرقى بما يكتب إلى أعلى مراتب الجودة.</a:t>
            </a: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ar-SA" sz="2400" smtClean="0">
              <a:solidFill>
                <a:schemeClr val="bg2">
                  <a:lumMod val="25000"/>
                </a:schemeClr>
              </a:solidFill>
            </a:endParaRPr>
          </a:p>
          <a:p>
            <a:endParaRPr lang="en-US" sz="2400" dirty="0">
              <a:solidFill>
                <a:schemeClr val="bg2">
                  <a:lumMod val="25000"/>
                </a:schemeClr>
              </a:solidFill>
            </a:endParaRPr>
          </a:p>
          <a:p>
            <a:r>
              <a:rPr lang="ar-SA" sz="2400" dirty="0" smtClean="0">
                <a:solidFill>
                  <a:schemeClr val="bg2">
                    <a:lumMod val="25000"/>
                  </a:schemeClr>
                </a:solidFill>
              </a:rPr>
              <a:t> </a:t>
            </a:r>
            <a:endParaRPr lang="ar-SA" sz="2400" dirty="0">
              <a:solidFill>
                <a:schemeClr val="bg2">
                  <a:lumMod val="25000"/>
                </a:schemeClr>
              </a:solidFill>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000232" y="214290"/>
            <a:ext cx="7000924" cy="800219"/>
          </a:xfrm>
          <a:prstGeom prst="rect">
            <a:avLst/>
          </a:prstGeom>
          <a:noFill/>
        </p:spPr>
        <p:txBody>
          <a:bodyPr wrap="square" rtlCol="1">
            <a:spAutoFit/>
          </a:bodyPr>
          <a:lstStyle/>
          <a:p>
            <a:r>
              <a:rPr lang="ar-SA" sz="2800" dirty="0">
                <a:solidFill>
                  <a:schemeClr val="accent3">
                    <a:lumMod val="75000"/>
                  </a:schemeClr>
                </a:solidFill>
              </a:rPr>
              <a:t>تحديد مفهوم أدب الطفل :</a:t>
            </a:r>
            <a:endParaRPr lang="en-US" sz="2800" dirty="0">
              <a:solidFill>
                <a:schemeClr val="accent3">
                  <a:lumMod val="75000"/>
                </a:schemeClr>
              </a:solidFill>
            </a:endParaRPr>
          </a:p>
          <a:p>
            <a:r>
              <a:rPr lang="ar-SA" dirty="0" smtClean="0"/>
              <a:t> </a:t>
            </a:r>
            <a:endParaRPr lang="ar-SA" dirty="0"/>
          </a:p>
        </p:txBody>
      </p:sp>
      <p:sp>
        <p:nvSpPr>
          <p:cNvPr id="10" name="مربع نص 9"/>
          <p:cNvSpPr txBox="1"/>
          <p:nvPr/>
        </p:nvSpPr>
        <p:spPr>
          <a:xfrm>
            <a:off x="1357290" y="785794"/>
            <a:ext cx="7572428" cy="984885"/>
          </a:xfrm>
          <a:prstGeom prst="rect">
            <a:avLst/>
          </a:prstGeom>
          <a:noFill/>
        </p:spPr>
        <p:txBody>
          <a:bodyPr wrap="square" rtlCol="1">
            <a:spAutoFit/>
          </a:bodyPr>
          <a:lstStyle/>
          <a:p>
            <a:r>
              <a:rPr lang="ar-SA" sz="2000" dirty="0">
                <a:solidFill>
                  <a:schemeClr val="bg2">
                    <a:lumMod val="25000"/>
                  </a:schemeClr>
                </a:solidFill>
              </a:rPr>
              <a:t>نتيجة لارتباط مفهوم أدب الأطفال بعالم الطفولة نشأ خلاف حول تحديد هذا المفهوم </a:t>
            </a:r>
            <a:r>
              <a:rPr lang="ar-SA" sz="2000">
                <a:solidFill>
                  <a:schemeClr val="bg2">
                    <a:lumMod val="25000"/>
                  </a:schemeClr>
                </a:solidFill>
              </a:rPr>
              <a:t>، </a:t>
            </a:r>
            <a:r>
              <a:rPr lang="ar-SA" sz="2000" smtClean="0">
                <a:solidFill>
                  <a:schemeClr val="bg2">
                    <a:lumMod val="25000"/>
                  </a:schemeClr>
                </a:solidFill>
              </a:rPr>
              <a:t>فادخل </a:t>
            </a:r>
            <a:r>
              <a:rPr lang="ar-SA" sz="2000" dirty="0">
                <a:solidFill>
                  <a:schemeClr val="bg2">
                    <a:lumMod val="25000"/>
                  </a:schemeClr>
                </a:solidFill>
              </a:rPr>
              <a:t>فيه ما ليس منه وعليه يمكن تصنيف الأدب الذي يدور في العالم الطفولة إلى أنواعٍ عدة هي :</a:t>
            </a:r>
            <a:endParaRPr lang="en-US" sz="2000" dirty="0">
              <a:solidFill>
                <a:schemeClr val="bg2">
                  <a:lumMod val="25000"/>
                </a:schemeClr>
              </a:solidFill>
            </a:endParaRPr>
          </a:p>
          <a:p>
            <a:endParaRPr lang="ar-SA" dirty="0"/>
          </a:p>
        </p:txBody>
      </p:sp>
      <p:sp>
        <p:nvSpPr>
          <p:cNvPr id="11" name="مربع نص 10"/>
          <p:cNvSpPr txBox="1"/>
          <p:nvPr/>
        </p:nvSpPr>
        <p:spPr>
          <a:xfrm>
            <a:off x="1000100" y="1785926"/>
            <a:ext cx="7786742" cy="677108"/>
          </a:xfrm>
          <a:prstGeom prst="rect">
            <a:avLst/>
          </a:prstGeom>
          <a:noFill/>
        </p:spPr>
        <p:txBody>
          <a:bodyPr wrap="square" rtlCol="1">
            <a:spAutoFit/>
          </a:bodyPr>
          <a:lstStyle/>
          <a:p>
            <a:r>
              <a:rPr lang="ar-SA" sz="2000" dirty="0">
                <a:solidFill>
                  <a:srgbClr val="0070C0"/>
                </a:solidFill>
              </a:rPr>
              <a:t>أولاً : أدب يكتب للأطفال [ أدب الأطفال الحقيقي ] </a:t>
            </a:r>
            <a:endParaRPr lang="en-US" sz="2000" dirty="0">
              <a:solidFill>
                <a:srgbClr val="0070C0"/>
              </a:solidFill>
            </a:endParaRPr>
          </a:p>
          <a:p>
            <a:r>
              <a:rPr lang="ar-SA" dirty="0" smtClean="0"/>
              <a:t> </a:t>
            </a:r>
            <a:endParaRPr lang="ar-SA" dirty="0"/>
          </a:p>
        </p:txBody>
      </p:sp>
      <p:sp>
        <p:nvSpPr>
          <p:cNvPr id="12" name="مربع نص 11"/>
          <p:cNvSpPr txBox="1"/>
          <p:nvPr/>
        </p:nvSpPr>
        <p:spPr>
          <a:xfrm>
            <a:off x="1000100" y="2214554"/>
            <a:ext cx="7929618" cy="2554545"/>
          </a:xfrm>
          <a:prstGeom prst="rect">
            <a:avLst/>
          </a:prstGeom>
          <a:noFill/>
        </p:spPr>
        <p:txBody>
          <a:bodyPr wrap="square" rtlCol="1">
            <a:spAutoFit/>
          </a:bodyPr>
          <a:lstStyle/>
          <a:p>
            <a:r>
              <a:rPr lang="ar-SA" sz="2000" dirty="0">
                <a:solidFill>
                  <a:schemeClr val="bg2">
                    <a:lumMod val="10000"/>
                  </a:schemeClr>
                </a:solidFill>
              </a:rPr>
              <a:t>وهو الأدب الذي يُؤَلّفه الكُتّاب ابتداء للأطفال ، محاولين فيه بقدر الإمكان مراعاة خصائص مراحل الطفولة وحاجاتها المتعددة  ، ويأتي على رأس هذه الأنواع : الدواوين الشعرية الموجهة إلى الأطفال . ومن أولئك الذين خصوا الأطفال بدواوين شعرية أحمد زرزور ، محمود مفلح ، محيي الدين سليمة  ، موفق سليمة "، ومن السعوديين " د.إبراهيم </a:t>
            </a:r>
            <a:r>
              <a:rPr lang="ar-SA" sz="2000">
                <a:solidFill>
                  <a:schemeClr val="bg2">
                    <a:lumMod val="10000"/>
                  </a:schemeClr>
                </a:solidFill>
              </a:rPr>
              <a:t>أبو </a:t>
            </a:r>
            <a:r>
              <a:rPr lang="ar-SA" sz="2000" smtClean="0">
                <a:solidFill>
                  <a:schemeClr val="bg2">
                    <a:lumMod val="10000"/>
                  </a:schemeClr>
                </a:solidFill>
              </a:rPr>
              <a:t>عبأة  </a:t>
            </a:r>
            <a:r>
              <a:rPr lang="ar-SA" sz="2000" dirty="0">
                <a:solidFill>
                  <a:schemeClr val="bg2">
                    <a:lumMod val="10000"/>
                  </a:schemeClr>
                </a:solidFill>
              </a:rPr>
              <a:t>, د.محمد البريكي </a:t>
            </a:r>
            <a:r>
              <a:rPr lang="ar-SA" sz="2000" dirty="0" smtClean="0">
                <a:solidFill>
                  <a:schemeClr val="bg2">
                    <a:lumMod val="10000"/>
                  </a:schemeClr>
                </a:solidFill>
              </a:rPr>
              <a:t>،</a:t>
            </a:r>
          </a:p>
          <a:p>
            <a:r>
              <a:rPr lang="ar-SA" sz="2000" dirty="0" smtClean="0">
                <a:solidFill>
                  <a:schemeClr val="bg2">
                    <a:lumMod val="10000"/>
                  </a:schemeClr>
                </a:solidFill>
              </a:rPr>
              <a:t> </a:t>
            </a:r>
            <a:r>
              <a:rPr lang="ar-SA" sz="2000" dirty="0">
                <a:solidFill>
                  <a:schemeClr val="bg2">
                    <a:lumMod val="10000"/>
                  </a:schemeClr>
                </a:solidFill>
              </a:rPr>
              <a:t>د. عبدالله الخالد ، د. حبيب المطيري  , ومن القصص النثري ما كتبه : د. كامل الكيلاني ، نجيب الكيلاني ، د.. </a:t>
            </a:r>
            <a:r>
              <a:rPr lang="ar-SA" sz="2000" dirty="0" smtClean="0">
                <a:solidFill>
                  <a:schemeClr val="bg2">
                    <a:lumMod val="10000"/>
                  </a:schemeClr>
                </a:solidFill>
              </a:rPr>
              <a:t>عبد التوآب </a:t>
            </a:r>
            <a:r>
              <a:rPr lang="ar-SA" sz="2000" dirty="0">
                <a:solidFill>
                  <a:schemeClr val="bg2">
                    <a:lumMod val="10000"/>
                  </a:schemeClr>
                </a:solidFill>
              </a:rPr>
              <a:t>يوسف ، والكاتب السعودي </a:t>
            </a:r>
            <a:r>
              <a:rPr lang="ar-SA" sz="2000" dirty="0" smtClean="0">
                <a:solidFill>
                  <a:schemeClr val="bg2">
                    <a:lumMod val="10000"/>
                  </a:schemeClr>
                </a:solidFill>
              </a:rPr>
              <a:t>عبد الكريم  الجهيمان </a:t>
            </a:r>
            <a:r>
              <a:rPr lang="ar-SA" sz="2000" dirty="0">
                <a:solidFill>
                  <a:schemeClr val="bg2">
                    <a:lumMod val="10000"/>
                  </a:schemeClr>
                </a:solidFill>
              </a:rPr>
              <a:t>وهناك المسرح الشعري لـ أحمد سويلم و د.أنس داود وسليمان العيسى </a:t>
            </a:r>
            <a:r>
              <a:rPr lang="ar-SA" sz="2000" dirty="0">
                <a:solidFill>
                  <a:schemeClr val="bg2">
                    <a:lumMod val="25000"/>
                  </a:schemeClr>
                </a:solidFill>
              </a:rPr>
              <a:t>. </a:t>
            </a:r>
            <a:endParaRPr lang="en-US" sz="2000" dirty="0">
              <a:solidFill>
                <a:schemeClr val="bg2">
                  <a:lumMod val="25000"/>
                </a:schemeClr>
              </a:solidFill>
            </a:endParaRPr>
          </a:p>
          <a:p>
            <a:r>
              <a:rPr lang="ar-SA" sz="2000" dirty="0" smtClean="0">
                <a:solidFill>
                  <a:schemeClr val="bg2">
                    <a:lumMod val="25000"/>
                  </a:schemeClr>
                </a:solidFill>
              </a:rPr>
              <a:t> </a:t>
            </a:r>
            <a:endParaRPr lang="ar-SA" sz="2000" dirty="0">
              <a:solidFill>
                <a:schemeClr val="bg2">
                  <a:lumMod val="2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71538" y="4476733"/>
            <a:ext cx="1785950" cy="2381267"/>
          </a:xfrm>
          <a:prstGeom prst="rect">
            <a:avLst/>
          </a:prstGeom>
        </p:spPr>
      </p:pic>
      <p:sp>
        <p:nvSpPr>
          <p:cNvPr id="6" name="مربع نص 5"/>
          <p:cNvSpPr txBox="1"/>
          <p:nvPr/>
        </p:nvSpPr>
        <p:spPr>
          <a:xfrm>
            <a:off x="2000232" y="21429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9" name="مربع نص 8"/>
          <p:cNvSpPr txBox="1"/>
          <p:nvPr/>
        </p:nvSpPr>
        <p:spPr>
          <a:xfrm>
            <a:off x="3357554" y="214290"/>
            <a:ext cx="5500726" cy="738664"/>
          </a:xfrm>
          <a:prstGeom prst="rect">
            <a:avLst/>
          </a:prstGeom>
          <a:noFill/>
        </p:spPr>
        <p:txBody>
          <a:bodyPr wrap="square" rtlCol="1">
            <a:spAutoFit/>
          </a:bodyPr>
          <a:lstStyle/>
          <a:p>
            <a:r>
              <a:rPr lang="ar-SA" sz="2400" dirty="0" smtClean="0">
                <a:solidFill>
                  <a:srgbClr val="0070C0"/>
                </a:solidFill>
              </a:rPr>
              <a:t>ثانياً : أدب يُختار للأطفال : </a:t>
            </a:r>
            <a:endParaRPr lang="en-US" sz="2400" dirty="0" smtClean="0">
              <a:solidFill>
                <a:srgbClr val="0070C0"/>
              </a:solidFill>
            </a:endParaRPr>
          </a:p>
          <a:p>
            <a:endParaRPr lang="ar-SA" dirty="0"/>
          </a:p>
        </p:txBody>
      </p:sp>
      <p:sp>
        <p:nvSpPr>
          <p:cNvPr id="14" name="مربع نص 13"/>
          <p:cNvSpPr txBox="1"/>
          <p:nvPr/>
        </p:nvSpPr>
        <p:spPr>
          <a:xfrm>
            <a:off x="1000100" y="642918"/>
            <a:ext cx="8143900" cy="6247864"/>
          </a:xfrm>
          <a:prstGeom prst="rect">
            <a:avLst/>
          </a:prstGeom>
          <a:noFill/>
        </p:spPr>
        <p:txBody>
          <a:bodyPr wrap="square" rtlCol="1">
            <a:spAutoFit/>
          </a:bodyPr>
          <a:lstStyle/>
          <a:p>
            <a:r>
              <a:rPr lang="ar-SA" sz="2000" dirty="0" smtClean="0"/>
              <a:t>وهو الذي لم يُكتب للأطفال في أصله، إنما قُصد به الكبار، فالأديب يتوخّى فيه قَدراً من البساطة في الفِكر واللّغة، وهو ماشجّع بعض القائمين على الطُفولةِ تقديمَهُ إلى الطّفل.</a:t>
            </a:r>
          </a:p>
          <a:p>
            <a:endParaRPr lang="en-US" sz="2000" dirty="0" smtClean="0"/>
          </a:p>
          <a:p>
            <a:r>
              <a:rPr lang="ar-SA" sz="2000" dirty="0" smtClean="0"/>
              <a:t>وحول هذا النّوع خِلاف؛ فقَبل أكثر من عشرين عاماً شجّع د.علي الحديدي صاحب كتاب (في أدب الأطفال) وبعض الكُتّاب والأدباء على إدخال هذا الضّرب من التأليف دائرةَ أدب الأطفال؛ بحيث يُصبح رافداً مسانداً لأدب الطفل الحقيقيّ؛ لاسيما وانّ معظم الكتابات الموجّهة إلى الأطفال آنذاك كانت قليلة جداً، بالإضافة إلى أن هذه القِلّة لاتتمتّع في </a:t>
            </a:r>
            <a:r>
              <a:rPr lang="ar-SA" sz="2000" smtClean="0"/>
              <a:t>معظمها بالجودة وهذا مسوغ ينبغي إعادة النظر فيه لأنه كماقيل: وجود الشي أحسن من العدم.</a:t>
            </a:r>
            <a:endParaRPr lang="ar-SA" sz="2000" dirty="0" smtClean="0"/>
          </a:p>
          <a:p>
            <a:endParaRPr lang="en-US" sz="2000" dirty="0" smtClean="0"/>
          </a:p>
          <a:p>
            <a:r>
              <a:rPr lang="ar-SA" sz="2000" dirty="0" smtClean="0"/>
              <a:t>إلاّ أنّ الحال تغيّرت في الآونة الأخيرة، فقد كثُر الإنتاج الأدبيّ المُوجّه في أصله إلى الأطفال مقارنةً بالسّابق، كما أصبح كثيرٌ من الأدباء يحرصون على تجويد أدبهم المقدّم إلى الطّفل، وعليه، فإنّ رأي د.علي الحديدي ومن معه مخصوصٌ بزمن معيّن ووضعٍ معيّن، وبتغيّر الزّمن وتعدّل الحال فإنّه يُفضَّل أن تُصنّف تلك النُصوص المنتخبة من أدب الكبار ضمن "المختارات الأدبية"، ولا تدخل داخل نطاق أدب الأطفال بأيّ حالٍ من الأحوال، فهي وإن تميّزت بالجودة فإنّها تخلّت عن شروط الإرادة والقصد،  وذلك مثل قصص شوقي الشعريّة، وحافظ إبراهيم، وعبد القادر </a:t>
            </a:r>
            <a:r>
              <a:rPr lang="ar-SA" sz="2000" smtClean="0"/>
              <a:t>المازنيّ،</a:t>
            </a:r>
          </a:p>
          <a:p>
            <a:r>
              <a:rPr lang="ar-SA" sz="2000" smtClean="0"/>
              <a:t> </a:t>
            </a:r>
            <a:r>
              <a:rPr lang="ar-SA" sz="2000" dirty="0" smtClean="0"/>
              <a:t>ونازك الملائكة، وفدوى </a:t>
            </a:r>
            <a:r>
              <a:rPr lang="ar-SA" sz="2000" smtClean="0"/>
              <a:t>طوقان،</a:t>
            </a:r>
          </a:p>
          <a:p>
            <a:r>
              <a:rPr lang="ar-SA" sz="2000" smtClean="0"/>
              <a:t> </a:t>
            </a:r>
            <a:r>
              <a:rPr lang="ar-SA" sz="2000" dirty="0" smtClean="0"/>
              <a:t>وهذا الضّرب من الأدب مبثوث في المناهج الدراسيّة وكتب المطالعة </a:t>
            </a:r>
            <a:r>
              <a:rPr lang="ar-SA" sz="2000" smtClean="0"/>
              <a:t>المدرسيّة..</a:t>
            </a:r>
          </a:p>
          <a:p>
            <a:r>
              <a:rPr lang="ar-SA" sz="2000" smtClean="0"/>
              <a:t>وبالتأكيدفإن هذا النوع كان له صده الذي سد الفجوة في تلك الأيبام التي لم يوجدفيها</a:t>
            </a:r>
          </a:p>
          <a:p>
            <a:r>
              <a:rPr lang="ar-SA" sz="2000" smtClean="0"/>
              <a:t>فن لطفل قائم بعينه.</a:t>
            </a:r>
          </a:p>
          <a:p>
            <a:r>
              <a:rPr lang="ar-SA" sz="200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000232" y="21429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9" name="مربع نص 8"/>
          <p:cNvSpPr txBox="1"/>
          <p:nvPr/>
        </p:nvSpPr>
        <p:spPr>
          <a:xfrm>
            <a:off x="3357554" y="214290"/>
            <a:ext cx="5500726" cy="800219"/>
          </a:xfrm>
          <a:prstGeom prst="rect">
            <a:avLst/>
          </a:prstGeom>
          <a:noFill/>
        </p:spPr>
        <p:txBody>
          <a:bodyPr wrap="square" rtlCol="1">
            <a:spAutoFit/>
          </a:bodyPr>
          <a:lstStyle/>
          <a:p>
            <a:r>
              <a:rPr lang="ar-SA" sz="2800" dirty="0" smtClean="0">
                <a:solidFill>
                  <a:srgbClr val="0070C0"/>
                </a:solidFill>
              </a:rPr>
              <a:t>ثالثاً: أدبٌ يتحدّث عن الأطفال وعن الطّفولة :</a:t>
            </a:r>
            <a:endParaRPr lang="en-US" sz="2800" dirty="0" smtClean="0">
              <a:solidFill>
                <a:srgbClr val="0070C0"/>
              </a:solidFill>
            </a:endParaRPr>
          </a:p>
          <a:p>
            <a:endParaRPr lang="ar-SA" dirty="0"/>
          </a:p>
        </p:txBody>
      </p:sp>
      <p:sp>
        <p:nvSpPr>
          <p:cNvPr id="10" name="مربع نص 9"/>
          <p:cNvSpPr txBox="1"/>
          <p:nvPr/>
        </p:nvSpPr>
        <p:spPr>
          <a:xfrm>
            <a:off x="755576" y="692696"/>
            <a:ext cx="8174142" cy="5262979"/>
          </a:xfrm>
          <a:prstGeom prst="rect">
            <a:avLst/>
          </a:prstGeom>
          <a:noFill/>
        </p:spPr>
        <p:txBody>
          <a:bodyPr wrap="square" rtlCol="1">
            <a:spAutoFit/>
          </a:bodyPr>
          <a:lstStyle/>
          <a:p>
            <a:r>
              <a:rPr lang="ar-SA" sz="2400" dirty="0" smtClean="0"/>
              <a:t>فهناك ضربٌ من الأدب يعمل على توظيف شخصيّة الطّفل فيه، ليس لأمرٍ مقصودٍ لذات الطّفل، إنّما هي محاولةٌ من الأديب لاستخدام الطّفولة وما تمتاز به من براءة وسذاجة في إثارة مشاعر الرّحمة والشّفقة عند الكبار. من ذلك قصّة "الطّفل التّائه" في ديوان حسن القُرشي، وقصيدة ابن الرومي في رثاء ابنه الأوسط، وقصيدة غازي القصيبي في وصف ابتسامة ابنته "يارا". وهذا النّوع من الأدب يدخل ضمنه ذكريات الطّفولة حين يعود الأديب بذكرياته إلى الماضي يتذكّر أيّام نشأته وطفولته في قريته.</a:t>
            </a:r>
            <a:br>
              <a:rPr lang="ar-SA" sz="2400" dirty="0" smtClean="0"/>
            </a:br>
            <a:r>
              <a:rPr lang="ar-SA" sz="2400" dirty="0" smtClean="0"/>
              <a:t>ولا يمكن أن تُصنَّف مثل هذه الكتابات على أنّها من أدب الأطفال، بل يمكن أن تُدرَج ضمن "أدب ذكريات الطّفولة" أو "أدب الطّفولة العام"؛ لأنّها وإن تميّز بالجودة فإنّها تخلّت عن شروط الإرادة والقصد.</a:t>
            </a:r>
          </a:p>
          <a:p>
            <a:r>
              <a:rPr lang="ar-SA" sz="2400" dirty="0" smtClean="0"/>
              <a:t>ويخرج مما سبق ذكريات الطفولة التي </a:t>
            </a:r>
            <a:r>
              <a:rPr lang="ar-SA" sz="2400" dirty="0" err="1" smtClean="0"/>
              <a:t>صِ</a:t>
            </a:r>
            <a:r>
              <a:rPr lang="ar-SA" sz="2400" dirty="0" smtClean="0"/>
              <a:t> </a:t>
            </a:r>
            <a:r>
              <a:rPr lang="ar-SA" sz="2400" dirty="0" err="1" smtClean="0"/>
              <a:t>يغت</a:t>
            </a:r>
            <a:r>
              <a:rPr lang="ar-SA" sz="2400" dirty="0" smtClean="0"/>
              <a:t> بشكل يتناسب لخطاب فيها مع مستوى الطفولة ونلحظ ذلك في ديوان  الشاعر سليمان </a:t>
            </a:r>
            <a:r>
              <a:rPr lang="ar-SA" sz="2400" dirty="0" err="1" smtClean="0"/>
              <a:t>العيسى</a:t>
            </a:r>
            <a:r>
              <a:rPr lang="ar-SA" sz="2400" dirty="0" smtClean="0"/>
              <a:t>(أحكي لكم  يا صغار) فهو عبارة عن ذكريات طفولة </a:t>
            </a:r>
            <a:r>
              <a:rPr lang="ar-SA" sz="2400" dirty="0" err="1" smtClean="0"/>
              <a:t>الشاعرفي</a:t>
            </a:r>
            <a:r>
              <a:rPr lang="ar-SA" sz="2400" dirty="0" smtClean="0"/>
              <a:t> قريته ولهوه فيها مع أقرانه </a:t>
            </a:r>
          </a:p>
          <a:p>
            <a:r>
              <a:rPr lang="ar-SA" sz="2400" dirty="0" smtClean="0"/>
              <a:t>والخطاب موجه فيها إلى الأطفال وليس الكبار خصوصا حين يتحدث </a:t>
            </a:r>
          </a:p>
          <a:p>
            <a:r>
              <a:rPr lang="ar-SA" sz="2400" dirty="0" smtClean="0"/>
              <a:t>عن البقرة البنية وعينيها وقرنيها وطريق إطعامها.</a:t>
            </a:r>
            <a:endParaRPr lang="ar-SA"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000232" y="21429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13" name="مربع نص 12"/>
          <p:cNvSpPr txBox="1"/>
          <p:nvPr/>
        </p:nvSpPr>
        <p:spPr>
          <a:xfrm>
            <a:off x="4000496" y="357166"/>
            <a:ext cx="5143504" cy="800219"/>
          </a:xfrm>
          <a:prstGeom prst="rect">
            <a:avLst/>
          </a:prstGeom>
          <a:noFill/>
        </p:spPr>
        <p:txBody>
          <a:bodyPr wrap="square" rtlCol="1">
            <a:spAutoFit/>
          </a:bodyPr>
          <a:lstStyle/>
          <a:p>
            <a:r>
              <a:rPr lang="ar-SA" sz="2800" dirty="0" smtClean="0">
                <a:solidFill>
                  <a:srgbClr val="0070C0"/>
                </a:solidFill>
              </a:rPr>
              <a:t>رابعاً: أدبٌ يكتُبُه الأطفال :</a:t>
            </a:r>
            <a:endParaRPr lang="en-US" sz="2800" dirty="0" smtClean="0">
              <a:solidFill>
                <a:srgbClr val="0070C0"/>
              </a:solidFill>
            </a:endParaRPr>
          </a:p>
          <a:p>
            <a:r>
              <a:rPr lang="ar-SA" dirty="0" smtClean="0"/>
              <a:t> </a:t>
            </a:r>
            <a:endParaRPr lang="ar-SA" dirty="0"/>
          </a:p>
        </p:txBody>
      </p:sp>
      <p:sp>
        <p:nvSpPr>
          <p:cNvPr id="14" name="مربع نص 13"/>
          <p:cNvSpPr txBox="1"/>
          <p:nvPr/>
        </p:nvSpPr>
        <p:spPr>
          <a:xfrm>
            <a:off x="1285852" y="1571612"/>
            <a:ext cx="7643866" cy="3323987"/>
          </a:xfrm>
          <a:prstGeom prst="rect">
            <a:avLst/>
          </a:prstGeom>
          <a:noFill/>
        </p:spPr>
        <p:txBody>
          <a:bodyPr wrap="square" rtlCol="1">
            <a:spAutoFit/>
          </a:bodyPr>
          <a:lstStyle/>
          <a:p>
            <a:r>
              <a:rPr lang="ar-SA" sz="2400" dirty="0" smtClean="0"/>
              <a:t>وهو مايُنتِجُه الطّفلُ نفسُه؛ نتيجةَ الاهتمام بتنمية ذوقه وتأصيل موهبته الأدبيّة منذ صغره، ويندرج تحت هذا النوع مايقلّد به الصّغارُ الكبارَ من موضوعاتٍ واهتماماتٍ نجٍدُ معظمها قد احتضنتهُ مجلاّت الأطفال من مثل مجلّة "الشبل" ومجلّة "ماجد". ومعظم كتابات الأطفال وإنتاجهم تفتقر إلى الجودة، كما أنّه لايُمكن أن يُحكم عليها بأنّ الأطفال هم المقصودون من تأليفها وكتابتها فيختلّ بذلك عنصر الإرادة والقصد. وهذا الضّرب من الأدب يُسمّى "أدب إبداعات الطّفولة"؛ للتّفريق بينه وبين أدب الأطفال مع أننا نجد أدبا يكتبه الأطفال يتميز بالجودة وذلك على ندرة مع الشك في الإرادة والقصد وعندها نقف بلا تعليق.</a:t>
            </a:r>
            <a:endParaRPr lang="en-US" sz="2400" dirty="0" smtClean="0"/>
          </a:p>
          <a:p>
            <a:r>
              <a:rPr lang="ar-SA" dirty="0" smtClean="0"/>
              <a:t>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143076" y="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13" name="مربع نص 12"/>
          <p:cNvSpPr txBox="1"/>
          <p:nvPr/>
        </p:nvSpPr>
        <p:spPr>
          <a:xfrm>
            <a:off x="1785918" y="214290"/>
            <a:ext cx="5143504" cy="707886"/>
          </a:xfrm>
          <a:prstGeom prst="rect">
            <a:avLst/>
          </a:prstGeom>
          <a:noFill/>
        </p:spPr>
        <p:txBody>
          <a:bodyPr wrap="square" rtlCol="1">
            <a:spAutoFit/>
          </a:bodyPr>
          <a:lstStyle/>
          <a:p>
            <a:r>
              <a:rPr lang="ar-SA" sz="4000" dirty="0" smtClean="0">
                <a:solidFill>
                  <a:schemeClr val="accent3">
                    <a:lumMod val="50000"/>
                  </a:schemeClr>
                </a:solidFill>
              </a:rPr>
              <a:t>النصوص التطبيقية</a:t>
            </a:r>
            <a:endParaRPr lang="ar-SA" sz="4000" dirty="0">
              <a:solidFill>
                <a:schemeClr val="accent3">
                  <a:lumMod val="50000"/>
                </a:schemeClr>
              </a:solidFill>
            </a:endParaRPr>
          </a:p>
        </p:txBody>
      </p:sp>
      <p:sp>
        <p:nvSpPr>
          <p:cNvPr id="14" name="مربع نص 13"/>
          <p:cNvSpPr txBox="1"/>
          <p:nvPr/>
        </p:nvSpPr>
        <p:spPr>
          <a:xfrm>
            <a:off x="1259632" y="1412776"/>
            <a:ext cx="7643866" cy="369332"/>
          </a:xfrm>
          <a:prstGeom prst="rect">
            <a:avLst/>
          </a:prstGeom>
          <a:noFill/>
        </p:spPr>
        <p:txBody>
          <a:bodyPr wrap="square" rtlCol="1">
            <a:spAutoFit/>
          </a:bodyPr>
          <a:lstStyle/>
          <a:p>
            <a:r>
              <a:rPr lang="ar-SA" dirty="0" smtClean="0"/>
              <a:t> </a:t>
            </a:r>
            <a:endParaRPr lang="ar-SA" dirty="0"/>
          </a:p>
        </p:txBody>
      </p:sp>
      <p:sp>
        <p:nvSpPr>
          <p:cNvPr id="10" name="مربع نص 9"/>
          <p:cNvSpPr txBox="1"/>
          <p:nvPr/>
        </p:nvSpPr>
        <p:spPr>
          <a:xfrm>
            <a:off x="4000496" y="928670"/>
            <a:ext cx="4929222" cy="677108"/>
          </a:xfrm>
          <a:prstGeom prst="rect">
            <a:avLst/>
          </a:prstGeom>
          <a:noFill/>
        </p:spPr>
        <p:txBody>
          <a:bodyPr wrap="square" rtlCol="1">
            <a:spAutoFit/>
          </a:bodyPr>
          <a:lstStyle/>
          <a:p>
            <a:r>
              <a:rPr lang="ar-SA" sz="2000" dirty="0" smtClean="0">
                <a:solidFill>
                  <a:srgbClr val="0070C0"/>
                </a:solidFill>
              </a:rPr>
              <a:t>مثال:قصيدة غازي القصيبي وتبسم يارا :</a:t>
            </a:r>
            <a:endParaRPr lang="en-US" sz="2000" dirty="0" smtClean="0">
              <a:solidFill>
                <a:srgbClr val="0070C0"/>
              </a:solidFill>
            </a:endParaRPr>
          </a:p>
          <a:p>
            <a:endParaRPr lang="ar-SA" dirty="0"/>
          </a:p>
        </p:txBody>
      </p:sp>
      <p:sp>
        <p:nvSpPr>
          <p:cNvPr id="15" name="مربع نص 14"/>
          <p:cNvSpPr txBox="1"/>
          <p:nvPr/>
        </p:nvSpPr>
        <p:spPr>
          <a:xfrm>
            <a:off x="3643274" y="1340768"/>
            <a:ext cx="5500726" cy="6370975"/>
          </a:xfrm>
          <a:prstGeom prst="rect">
            <a:avLst/>
          </a:prstGeom>
          <a:noFill/>
        </p:spPr>
        <p:txBody>
          <a:bodyPr wrap="square" rtlCol="1">
            <a:spAutoFit/>
          </a:bodyPr>
          <a:lstStyle/>
          <a:p>
            <a:r>
              <a:rPr lang="ar-SA" sz="2400" dirty="0" smtClean="0"/>
              <a:t>وتبسم يارا </a:t>
            </a:r>
            <a:endParaRPr lang="en-US" sz="2400" dirty="0" smtClean="0"/>
          </a:p>
          <a:p>
            <a:r>
              <a:rPr lang="ar-SA" sz="2400" dirty="0" smtClean="0"/>
              <a:t>فيرقص قوسا قزح </a:t>
            </a:r>
            <a:endParaRPr lang="en-US" sz="2400" dirty="0" smtClean="0"/>
          </a:p>
          <a:p>
            <a:r>
              <a:rPr lang="ar-SA" sz="2400" dirty="0" smtClean="0"/>
              <a:t>على مقلتيها</a:t>
            </a:r>
            <a:endParaRPr lang="en-US" sz="2400" dirty="0" smtClean="0"/>
          </a:p>
          <a:p>
            <a:r>
              <a:rPr lang="ar-SA" sz="2400" dirty="0" smtClean="0"/>
              <a:t>وينفلت الفجر من شفتيها </a:t>
            </a:r>
            <a:endParaRPr lang="en-US" sz="2400" dirty="0" smtClean="0"/>
          </a:p>
          <a:p>
            <a:r>
              <a:rPr lang="ar-SA" sz="2400" dirty="0" smtClean="0"/>
              <a:t>ويبتسم حتى الجدار</a:t>
            </a:r>
            <a:endParaRPr lang="en-US" sz="2400" dirty="0" smtClean="0"/>
          </a:p>
          <a:p>
            <a:r>
              <a:rPr lang="ar-SA" sz="2400" dirty="0" smtClean="0"/>
              <a:t>وتضحك يارا </a:t>
            </a:r>
            <a:endParaRPr lang="en-US" sz="2400" dirty="0" smtClean="0"/>
          </a:p>
          <a:p>
            <a:r>
              <a:rPr lang="ar-SA" sz="2400" dirty="0" smtClean="0"/>
              <a:t>فيعلو هديل الحمام </a:t>
            </a:r>
            <a:endParaRPr lang="en-US" sz="2400" dirty="0" smtClean="0"/>
          </a:p>
          <a:p>
            <a:r>
              <a:rPr lang="ar-SA" sz="2400" dirty="0" smtClean="0"/>
              <a:t>وتصدح فيروز للمستهام </a:t>
            </a:r>
            <a:endParaRPr lang="en-US" sz="2400" dirty="0" smtClean="0"/>
          </a:p>
          <a:p>
            <a:r>
              <a:rPr lang="ar-SA" sz="2400" dirty="0" smtClean="0"/>
              <a:t>ويكمل عرس النهار</a:t>
            </a:r>
            <a:endParaRPr lang="en-US" sz="2400" dirty="0" smtClean="0"/>
          </a:p>
          <a:p>
            <a:r>
              <a:rPr lang="ar-SA" sz="2400" dirty="0" smtClean="0"/>
              <a:t>وتعبس يارا</a:t>
            </a:r>
            <a:endParaRPr lang="en-US" sz="2400" dirty="0" smtClean="0"/>
          </a:p>
          <a:p>
            <a:r>
              <a:rPr lang="ar-SA" sz="2400" dirty="0" smtClean="0"/>
              <a:t>فقف يا نسيم </a:t>
            </a:r>
            <a:endParaRPr lang="en-US" sz="2400" dirty="0" smtClean="0"/>
          </a:p>
          <a:p>
            <a:r>
              <a:rPr lang="ar-SA" sz="2400" dirty="0" smtClean="0"/>
              <a:t>وغب يا ربيع </a:t>
            </a:r>
            <a:endParaRPr lang="en-US" sz="2400" dirty="0" smtClean="0"/>
          </a:p>
          <a:p>
            <a:r>
              <a:rPr lang="ar-SA" sz="2400" dirty="0" smtClean="0"/>
              <a:t>وضع يا فرح </a:t>
            </a:r>
            <a:endParaRPr lang="en-US" sz="2400" dirty="0" smtClean="0"/>
          </a:p>
          <a:p>
            <a:r>
              <a:rPr lang="ar-SA" sz="2400" dirty="0" smtClean="0"/>
              <a:t> </a:t>
            </a:r>
          </a:p>
          <a:p>
            <a:r>
              <a:rPr lang="ar-SA" sz="2400" dirty="0" smtClean="0"/>
              <a:t>وفي هذه الأبيات:</a:t>
            </a:r>
          </a:p>
          <a:p>
            <a:endParaRPr lang="ar-SA" sz="2400" dirty="0" smtClean="0"/>
          </a:p>
          <a:p>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87624" y="3212976"/>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143076" y="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928662" y="1857364"/>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979712" y="1484784"/>
            <a:ext cx="6715140" cy="3724096"/>
          </a:xfrm>
          <a:prstGeom prst="rect">
            <a:avLst/>
          </a:prstGeom>
          <a:noFill/>
        </p:spPr>
        <p:txBody>
          <a:bodyPr wrap="square" rtlCol="1">
            <a:spAutoFit/>
          </a:bodyPr>
          <a:lstStyle/>
          <a:p>
            <a:pPr algn="ctr"/>
            <a:r>
              <a:rPr lang="ar-SA" sz="2400" dirty="0" smtClean="0">
                <a:solidFill>
                  <a:schemeClr val="bg2">
                    <a:lumMod val="25000"/>
                  </a:schemeClr>
                </a:solidFill>
              </a:rPr>
              <a:t>فعلى الرغم مما تحويه الأبيات من عناصر جمالية مؤثرة وصور غاية في التناسق والابتكار إلا إن هذه الأبيات </a:t>
            </a:r>
            <a:r>
              <a:rPr lang="ar-SA" sz="2400" dirty="0" err="1" smtClean="0">
                <a:solidFill>
                  <a:schemeClr val="bg2">
                    <a:lumMod val="25000"/>
                  </a:schemeClr>
                </a:solidFill>
              </a:rPr>
              <a:t>لاتعد</a:t>
            </a:r>
            <a:r>
              <a:rPr lang="ar-SA" sz="2400" dirty="0" smtClean="0">
                <a:solidFill>
                  <a:schemeClr val="bg2">
                    <a:lumMod val="25000"/>
                  </a:schemeClr>
                </a:solidFill>
              </a:rPr>
              <a:t> من صميم أدب الأطفال لأن الشاعر لم يكتبها للأطفال وإنما هي مشاعر الحب والحنو من الشاعر  تجاه ابنته وهذا يعني اختلال شرط </a:t>
            </a:r>
            <a:r>
              <a:rPr lang="ar-SA" sz="2400" dirty="0" err="1" smtClean="0">
                <a:solidFill>
                  <a:schemeClr val="bg2">
                    <a:lumMod val="25000"/>
                  </a:schemeClr>
                </a:solidFill>
              </a:rPr>
              <a:t>الإردة</a:t>
            </a:r>
            <a:r>
              <a:rPr lang="ar-SA" sz="2400" dirty="0" smtClean="0">
                <a:solidFill>
                  <a:schemeClr val="bg2">
                    <a:lumMod val="25000"/>
                  </a:schemeClr>
                </a:solidFill>
              </a:rPr>
              <a:t> والقصد رغم توافر عنصر الجودة ، فالخطاب فيها ليس موجها إلى الأطفال إنما إلى الكبار.</a:t>
            </a:r>
          </a:p>
          <a:p>
            <a:pPr algn="ctr"/>
            <a:r>
              <a:rPr lang="ar-SA" sz="2400" dirty="0" smtClean="0">
                <a:solidFill>
                  <a:schemeClr val="bg2">
                    <a:lumMod val="25000"/>
                  </a:schemeClr>
                </a:solidFill>
              </a:rPr>
              <a:t>ولكن يمكن تصنيفها ضمن أدب الأطفال العام أو أدب ذكريات الطفولة.</a:t>
            </a:r>
          </a:p>
          <a:p>
            <a:endParaRPr lang="ar-SA" sz="2400" dirty="0" smtClean="0">
              <a:solidFill>
                <a:schemeClr val="bg2">
                  <a:lumMod val="25000"/>
                </a:schemeClr>
              </a:solidFill>
            </a:endParaRPr>
          </a:p>
          <a:p>
            <a:endParaRPr lang="ar-SA" sz="2000" dirty="0" smtClean="0">
              <a:solidFill>
                <a:schemeClr val="bg2">
                  <a:lumMod val="25000"/>
                </a:schemeClr>
              </a:solidFill>
            </a:endParaRPr>
          </a:p>
        </p:txBody>
      </p:sp>
      <p:sp>
        <p:nvSpPr>
          <p:cNvPr id="13" name="مربع نص 12"/>
          <p:cNvSpPr txBox="1"/>
          <p:nvPr/>
        </p:nvSpPr>
        <p:spPr>
          <a:xfrm>
            <a:off x="1785918" y="0"/>
            <a:ext cx="5143504" cy="707886"/>
          </a:xfrm>
          <a:prstGeom prst="rect">
            <a:avLst/>
          </a:prstGeom>
          <a:noFill/>
        </p:spPr>
        <p:txBody>
          <a:bodyPr wrap="square" rtlCol="1">
            <a:spAutoFit/>
          </a:bodyPr>
          <a:lstStyle/>
          <a:p>
            <a:r>
              <a:rPr lang="ar-SA" sz="4000" dirty="0" smtClean="0">
                <a:solidFill>
                  <a:schemeClr val="accent3">
                    <a:lumMod val="50000"/>
                  </a:schemeClr>
                </a:solidFill>
              </a:rPr>
              <a:t>النصوص التطبيقية</a:t>
            </a:r>
            <a:endParaRPr lang="ar-SA" sz="4000" dirty="0">
              <a:solidFill>
                <a:schemeClr val="accent3">
                  <a:lumMod val="50000"/>
                </a:schemeClr>
              </a:solidFill>
            </a:endParaRPr>
          </a:p>
        </p:txBody>
      </p:sp>
      <p:sp>
        <p:nvSpPr>
          <p:cNvPr id="14" name="مربع نص 13"/>
          <p:cNvSpPr txBox="1"/>
          <p:nvPr/>
        </p:nvSpPr>
        <p:spPr>
          <a:xfrm>
            <a:off x="1259632" y="1268760"/>
            <a:ext cx="7643866" cy="369332"/>
          </a:xfrm>
          <a:prstGeom prst="rect">
            <a:avLst/>
          </a:prstGeom>
          <a:noFill/>
        </p:spPr>
        <p:txBody>
          <a:bodyPr wrap="square" rtlCol="1">
            <a:spAutoFit/>
          </a:bodyPr>
          <a:lstStyle/>
          <a:p>
            <a:r>
              <a:rPr lang="ar-SA" dirty="0" smtClean="0"/>
              <a:t> </a:t>
            </a:r>
            <a:endParaRPr lang="ar-SA" dirty="0"/>
          </a:p>
        </p:txBody>
      </p:sp>
      <p:sp>
        <p:nvSpPr>
          <p:cNvPr id="15" name="مربع نص 14"/>
          <p:cNvSpPr txBox="1"/>
          <p:nvPr/>
        </p:nvSpPr>
        <p:spPr>
          <a:xfrm>
            <a:off x="3643274" y="1556792"/>
            <a:ext cx="5500726" cy="461665"/>
          </a:xfrm>
          <a:prstGeom prst="rect">
            <a:avLst/>
          </a:prstGeom>
          <a:noFill/>
        </p:spPr>
        <p:txBody>
          <a:bodyPr wrap="square" rtlCol="1">
            <a:spAutoFit/>
          </a:bodyPr>
          <a:lstStyle/>
          <a:p>
            <a:endParaRPr lang="ar-S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000232" y="21429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13" name="مربع نص 12"/>
          <p:cNvSpPr txBox="1"/>
          <p:nvPr/>
        </p:nvSpPr>
        <p:spPr>
          <a:xfrm>
            <a:off x="1785918" y="214290"/>
            <a:ext cx="5143504" cy="707886"/>
          </a:xfrm>
          <a:prstGeom prst="rect">
            <a:avLst/>
          </a:prstGeom>
          <a:noFill/>
        </p:spPr>
        <p:txBody>
          <a:bodyPr wrap="square" rtlCol="1">
            <a:spAutoFit/>
          </a:bodyPr>
          <a:lstStyle/>
          <a:p>
            <a:r>
              <a:rPr lang="ar-SA" sz="4000" dirty="0" smtClean="0">
                <a:solidFill>
                  <a:schemeClr val="accent3">
                    <a:lumMod val="50000"/>
                  </a:schemeClr>
                </a:solidFill>
              </a:rPr>
              <a:t>النصوص التطبيقية</a:t>
            </a:r>
            <a:endParaRPr lang="ar-SA" sz="4000" dirty="0">
              <a:solidFill>
                <a:schemeClr val="accent3">
                  <a:lumMod val="50000"/>
                </a:schemeClr>
              </a:solidFill>
            </a:endParaRPr>
          </a:p>
        </p:txBody>
      </p:sp>
      <p:sp>
        <p:nvSpPr>
          <p:cNvPr id="14" name="مربع نص 13"/>
          <p:cNvSpPr txBox="1"/>
          <p:nvPr/>
        </p:nvSpPr>
        <p:spPr>
          <a:xfrm>
            <a:off x="1285852" y="1571612"/>
            <a:ext cx="7643866" cy="369332"/>
          </a:xfrm>
          <a:prstGeom prst="rect">
            <a:avLst/>
          </a:prstGeom>
          <a:noFill/>
        </p:spPr>
        <p:txBody>
          <a:bodyPr wrap="square" rtlCol="1">
            <a:spAutoFit/>
          </a:bodyPr>
          <a:lstStyle/>
          <a:p>
            <a:r>
              <a:rPr lang="ar-SA" dirty="0" smtClean="0"/>
              <a:t> </a:t>
            </a:r>
            <a:endParaRPr lang="ar-SA" dirty="0"/>
          </a:p>
        </p:txBody>
      </p:sp>
      <p:sp>
        <p:nvSpPr>
          <p:cNvPr id="10" name="مربع نص 9"/>
          <p:cNvSpPr txBox="1"/>
          <p:nvPr/>
        </p:nvSpPr>
        <p:spPr>
          <a:xfrm>
            <a:off x="3000364" y="928670"/>
            <a:ext cx="5929354" cy="677108"/>
          </a:xfrm>
          <a:prstGeom prst="rect">
            <a:avLst/>
          </a:prstGeom>
          <a:noFill/>
        </p:spPr>
        <p:txBody>
          <a:bodyPr wrap="square" rtlCol="1">
            <a:spAutoFit/>
          </a:bodyPr>
          <a:lstStyle/>
          <a:p>
            <a:r>
              <a:rPr lang="ar-SA" sz="2000" smtClean="0">
                <a:solidFill>
                  <a:srgbClr val="0070C0"/>
                </a:solidFill>
              </a:rPr>
              <a:t>من أدب ذكريات الطفولة </a:t>
            </a:r>
            <a:r>
              <a:rPr lang="ar-SA" sz="2000" dirty="0" smtClean="0">
                <a:solidFill>
                  <a:srgbClr val="0070C0"/>
                </a:solidFill>
              </a:rPr>
              <a:t>كذلك قصيده ابن الرومي في رثاء ابنه الأوسط:</a:t>
            </a:r>
            <a:endParaRPr lang="en-US" sz="2000" dirty="0" smtClean="0">
              <a:solidFill>
                <a:srgbClr val="0070C0"/>
              </a:solidFill>
            </a:endParaRPr>
          </a:p>
          <a:p>
            <a:r>
              <a:rPr lang="ar-SA" dirty="0" smtClean="0"/>
              <a:t> </a:t>
            </a:r>
            <a:endParaRPr lang="ar-SA" dirty="0"/>
          </a:p>
        </p:txBody>
      </p:sp>
      <p:sp>
        <p:nvSpPr>
          <p:cNvPr id="15" name="مربع نص 14"/>
          <p:cNvSpPr txBox="1"/>
          <p:nvPr/>
        </p:nvSpPr>
        <p:spPr>
          <a:xfrm>
            <a:off x="1643042" y="1714488"/>
            <a:ext cx="5500726" cy="461665"/>
          </a:xfrm>
          <a:prstGeom prst="rect">
            <a:avLst/>
          </a:prstGeom>
          <a:noFill/>
        </p:spPr>
        <p:txBody>
          <a:bodyPr wrap="square" rtlCol="1">
            <a:spAutoFit/>
          </a:bodyPr>
          <a:lstStyle/>
          <a:p>
            <a:r>
              <a:rPr lang="ar-SA" sz="2400" dirty="0" smtClean="0"/>
              <a:t> </a:t>
            </a:r>
            <a:endParaRPr lang="ar-SA" sz="2400" dirty="0"/>
          </a:p>
        </p:txBody>
      </p:sp>
      <p:sp>
        <p:nvSpPr>
          <p:cNvPr id="16" name="مربع نص 15"/>
          <p:cNvSpPr txBox="1"/>
          <p:nvPr/>
        </p:nvSpPr>
        <p:spPr>
          <a:xfrm>
            <a:off x="928662" y="1285860"/>
            <a:ext cx="7715304" cy="3046988"/>
          </a:xfrm>
          <a:prstGeom prst="rect">
            <a:avLst/>
          </a:prstGeom>
          <a:noFill/>
        </p:spPr>
        <p:txBody>
          <a:bodyPr wrap="square" rtlCol="1">
            <a:spAutoFit/>
          </a:bodyPr>
          <a:lstStyle/>
          <a:p>
            <a:r>
              <a:rPr lang="ar-SA" sz="2400" dirty="0" smtClean="0"/>
              <a:t>توخي حمام الموت أواسط صبيتي           فلله كيف اختار واسطة العقـــد </a:t>
            </a:r>
            <a:endParaRPr lang="en-US" sz="2400" dirty="0" smtClean="0"/>
          </a:p>
          <a:p>
            <a:r>
              <a:rPr lang="ar-SA" sz="2400" dirty="0" smtClean="0"/>
              <a:t>على حين شمت الخير في لمحاته            أنســـت من أفعاله آية الرشــــد </a:t>
            </a:r>
            <a:endParaRPr lang="en-US" sz="2400" dirty="0" smtClean="0"/>
          </a:p>
          <a:p>
            <a:r>
              <a:rPr lang="ar-SA" sz="2400" dirty="0" smtClean="0"/>
              <a:t>طواه الردى عني فأضحى مـزاره            بعيدا على قرب قريبا على بعد </a:t>
            </a:r>
            <a:endParaRPr lang="en-US" sz="2400" dirty="0" smtClean="0"/>
          </a:p>
          <a:p>
            <a:r>
              <a:rPr lang="ar-SA" dirty="0" smtClean="0">
                <a:solidFill>
                  <a:srgbClr val="FF0000"/>
                </a:solidFill>
              </a:rPr>
              <a:t> </a:t>
            </a:r>
            <a:r>
              <a:rPr lang="ar-SA" sz="2000" dirty="0" smtClean="0">
                <a:solidFill>
                  <a:srgbClr val="FF0000"/>
                </a:solidFill>
              </a:rPr>
              <a:t>هذه الأبيات من قصيدة طويلة تعد من عيون الشعر العربي  من حيث الجودة،غير أنها </a:t>
            </a:r>
            <a:r>
              <a:rPr lang="ar-SA" sz="2000" dirty="0" err="1" smtClean="0">
                <a:solidFill>
                  <a:srgbClr val="FF0000"/>
                </a:solidFill>
              </a:rPr>
              <a:t>لاتصنف</a:t>
            </a:r>
            <a:r>
              <a:rPr lang="ar-SA" sz="2000" dirty="0" smtClean="0">
                <a:solidFill>
                  <a:srgbClr val="FF0000"/>
                </a:solidFill>
              </a:rPr>
              <a:t> من أدب الأطفال لعدم توفر شرط الإرادة والقصد ولأن الطفل بالتأكيد </a:t>
            </a:r>
            <a:r>
              <a:rPr lang="ar-SA" sz="2000" dirty="0" err="1" smtClean="0">
                <a:solidFill>
                  <a:srgbClr val="FF0000"/>
                </a:solidFill>
              </a:rPr>
              <a:t>لايعرف</a:t>
            </a:r>
            <a:r>
              <a:rPr lang="ar-SA" sz="2000" dirty="0" smtClean="0">
                <a:solidFill>
                  <a:srgbClr val="FF0000"/>
                </a:solidFill>
              </a:rPr>
              <a:t> معانيها ولكن الشاعر وظف  فيها عناصر الطفولة وتعد من أدب الطفولة العام أو من أدب ذكريات الطفولة.</a:t>
            </a:r>
          </a:p>
          <a:p>
            <a:endParaRPr lang="ar-SA" sz="2000" dirty="0" smtClean="0">
              <a:solidFill>
                <a:srgbClr val="FF0000"/>
              </a:solidFill>
            </a:endParaRPr>
          </a:p>
          <a:p>
            <a:endParaRPr lang="ar-SA" sz="2000" dirty="0" smtClean="0"/>
          </a:p>
          <a:p>
            <a:endParaRPr lang="ar-SA" sz="2000" dirty="0"/>
          </a:p>
        </p:txBody>
      </p:sp>
      <p:sp>
        <p:nvSpPr>
          <p:cNvPr id="18" name="مربع نص 17"/>
          <p:cNvSpPr txBox="1"/>
          <p:nvPr/>
        </p:nvSpPr>
        <p:spPr>
          <a:xfrm>
            <a:off x="2714612" y="3429000"/>
            <a:ext cx="6000792" cy="1292662"/>
          </a:xfrm>
          <a:prstGeom prst="rect">
            <a:avLst/>
          </a:prstGeom>
          <a:noFill/>
        </p:spPr>
        <p:txBody>
          <a:bodyPr wrap="square" rtlCol="1">
            <a:spAutoFit/>
          </a:bodyPr>
          <a:lstStyle/>
          <a:p>
            <a:endParaRPr lang="ar-SA" sz="2000" smtClean="0">
              <a:solidFill>
                <a:srgbClr val="0070C0"/>
              </a:solidFill>
            </a:endParaRPr>
          </a:p>
          <a:p>
            <a:r>
              <a:rPr lang="ar-SA" sz="2000" smtClean="0">
                <a:solidFill>
                  <a:srgbClr val="7030A0"/>
                </a:solidFill>
              </a:rPr>
              <a:t>من أدب إبداعات الطفولة :</a:t>
            </a:r>
          </a:p>
          <a:p>
            <a:r>
              <a:rPr lang="ar-SA" sz="2000" smtClean="0">
                <a:solidFill>
                  <a:srgbClr val="0070C0"/>
                </a:solidFill>
              </a:rPr>
              <a:t>قصيده </a:t>
            </a:r>
            <a:r>
              <a:rPr lang="ar-SA" sz="2000" dirty="0" smtClean="0">
                <a:solidFill>
                  <a:srgbClr val="0070C0"/>
                </a:solidFill>
              </a:rPr>
              <a:t>للطفل (انس الثنيان)بعث بها إلى مجله الأطفال السعودية (الشبل) </a:t>
            </a:r>
            <a:endParaRPr lang="en-US" sz="2000" dirty="0" smtClean="0">
              <a:solidFill>
                <a:srgbClr val="0070C0"/>
              </a:solidFill>
            </a:endParaRPr>
          </a:p>
          <a:p>
            <a:r>
              <a:rPr lang="ar-SA" dirty="0" smtClean="0"/>
              <a:t> </a:t>
            </a:r>
            <a:endParaRPr lang="ar-SA" dirty="0"/>
          </a:p>
        </p:txBody>
      </p:sp>
      <p:sp>
        <p:nvSpPr>
          <p:cNvPr id="20" name="مربع نص 19"/>
          <p:cNvSpPr txBox="1"/>
          <p:nvPr/>
        </p:nvSpPr>
        <p:spPr>
          <a:xfrm>
            <a:off x="1785918" y="4643446"/>
            <a:ext cx="6429420" cy="2308324"/>
          </a:xfrm>
          <a:prstGeom prst="rect">
            <a:avLst/>
          </a:prstGeom>
          <a:noFill/>
        </p:spPr>
        <p:txBody>
          <a:bodyPr wrap="square" rtlCol="1">
            <a:spAutoFit/>
          </a:bodyPr>
          <a:lstStyle/>
          <a:p>
            <a:r>
              <a:rPr lang="ar-SA" sz="2400" smtClean="0"/>
              <a:t>يا طــفل يا طــفل</a:t>
            </a:r>
            <a:r>
              <a:rPr lang="ar-SA" sz="2400" dirty="0" smtClean="0"/>
              <a:t>      </a:t>
            </a:r>
            <a:r>
              <a:rPr lang="ar-SA" sz="2400" smtClean="0"/>
              <a:t>  </a:t>
            </a:r>
            <a:r>
              <a:rPr lang="ar-SA" sz="2400" dirty="0" smtClean="0"/>
              <a:t>يا </a:t>
            </a:r>
            <a:r>
              <a:rPr lang="ar-SA" sz="2400" smtClean="0"/>
              <a:t>باقة الزهــر </a:t>
            </a:r>
            <a:endParaRPr lang="en-US" sz="2400" dirty="0" smtClean="0"/>
          </a:p>
          <a:p>
            <a:r>
              <a:rPr lang="ar-SA" sz="2400" smtClean="0"/>
              <a:t>يا طــفل يا طــفل</a:t>
            </a:r>
            <a:r>
              <a:rPr lang="ar-SA" sz="2400" dirty="0" smtClean="0"/>
              <a:t>      </a:t>
            </a:r>
            <a:r>
              <a:rPr lang="ar-SA" sz="2400" smtClean="0"/>
              <a:t>  </a:t>
            </a:r>
            <a:r>
              <a:rPr lang="ar-SA" sz="2400" dirty="0" smtClean="0"/>
              <a:t>يا </a:t>
            </a:r>
            <a:r>
              <a:rPr lang="ar-SA" sz="2400" smtClean="0"/>
              <a:t>نفحة العطـر </a:t>
            </a:r>
            <a:endParaRPr lang="en-US" sz="2400" dirty="0" smtClean="0"/>
          </a:p>
          <a:p>
            <a:r>
              <a:rPr lang="ar-SA" sz="2400" dirty="0" smtClean="0"/>
              <a:t>يا </a:t>
            </a:r>
            <a:r>
              <a:rPr lang="ar-SA" sz="2400" smtClean="0"/>
              <a:t>وهجه النــــفس</a:t>
            </a:r>
            <a:r>
              <a:rPr lang="ar-SA" sz="2400" dirty="0" smtClean="0"/>
              <a:t>      </a:t>
            </a:r>
            <a:r>
              <a:rPr lang="ar-SA" sz="2400" smtClean="0"/>
              <a:t>  يا ملهم الخيــر </a:t>
            </a:r>
            <a:endParaRPr lang="en-US" sz="2400" dirty="0" smtClean="0"/>
          </a:p>
          <a:p>
            <a:r>
              <a:rPr lang="ar-SA" sz="2400" dirty="0" smtClean="0"/>
              <a:t>انت </a:t>
            </a:r>
            <a:r>
              <a:rPr lang="ar-SA" sz="2400" smtClean="0"/>
              <a:t>الندى والـنور</a:t>
            </a:r>
            <a:r>
              <a:rPr lang="ar-SA" sz="2400" dirty="0" smtClean="0"/>
              <a:t>       فى طلعة الفجر </a:t>
            </a:r>
            <a:endParaRPr lang="en-US" sz="2400" dirty="0" smtClean="0"/>
          </a:p>
          <a:p>
            <a:r>
              <a:rPr lang="ar-SA" sz="2400" smtClean="0"/>
              <a:t>انت المنى </a:t>
            </a:r>
            <a:r>
              <a:rPr lang="ar-SA" sz="2400" dirty="0" smtClean="0"/>
              <a:t>المنشود      </a:t>
            </a:r>
            <a:r>
              <a:rPr lang="ar-SA" sz="2400" smtClean="0"/>
              <a:t>فى الجهروالسر </a:t>
            </a:r>
            <a:endParaRPr lang="en-US" sz="2400" dirty="0" smtClean="0"/>
          </a:p>
          <a:p>
            <a:r>
              <a:rPr lang="ar-SA" sz="2400" smtClean="0"/>
              <a:t> </a:t>
            </a:r>
            <a:endParaRPr lang="ar-SA"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1259632" y="836712"/>
            <a:ext cx="7643834" cy="5693866"/>
          </a:xfrm>
          <a:prstGeom prst="rect">
            <a:avLst/>
          </a:prstGeom>
          <a:noFill/>
        </p:spPr>
        <p:txBody>
          <a:bodyPr wrap="square" rtlCol="1">
            <a:spAutoFit/>
          </a:bodyPr>
          <a:lstStyle/>
          <a:p>
            <a:r>
              <a:rPr lang="ar-SA" sz="2800" dirty="0" smtClean="0"/>
              <a:t>  نص الطفل أنس </a:t>
            </a:r>
            <a:r>
              <a:rPr lang="ar-SA" sz="2800" dirty="0" err="1" smtClean="0"/>
              <a:t>الثنيان</a:t>
            </a:r>
            <a:r>
              <a:rPr lang="ar-SA" sz="2800" dirty="0" smtClean="0"/>
              <a:t> من النصوص البسيطة وذات معاني ساذجة </a:t>
            </a:r>
            <a:r>
              <a:rPr lang="ar-SA" sz="2800" dirty="0" err="1" smtClean="0"/>
              <a:t>لاترتقي</a:t>
            </a:r>
            <a:r>
              <a:rPr lang="ar-SA" sz="2800" dirty="0" smtClean="0"/>
              <a:t> إلى مستوى الأدب الموجه لطفل فهي بذلك قد </a:t>
            </a:r>
            <a:r>
              <a:rPr lang="ar-SA" sz="2800" dirty="0" err="1" smtClean="0"/>
              <a:t>أفتقدت</a:t>
            </a:r>
            <a:r>
              <a:rPr lang="ar-SA" sz="2800" dirty="0" smtClean="0"/>
              <a:t> شرط الجودة وعلى الرغم من توجيه هذا النص من طفل  إلى طفل إلى أن شرط الإرادة والقصد لم يتحقق هنا فالنية في توجيه النص إلى الطفل لا تكفي لتحقق شرط الإرادة والقصد إذ لا بد أن ينعكس أثر هذه النية على النص فنلمح في النص (فكرا ولغة) ما يدل على أن الأديب سعى إلى جعل النص مناسبا للطفولة ومراعيا حاجاتها المرحلية، فمخاطبة الطفل لغيره من الأطفال بقوله:ياطفل ياطفل لا تكفي لتحقق شرط الإرادة والقصد،لأننا لا نجد تلبية لمتطلبات نمو الطفل ولا تحقيقا لأهداف أدب الطفل في النص.</a:t>
            </a:r>
          </a:p>
          <a:p>
            <a:r>
              <a:rPr lang="ar-SA" sz="2800" dirty="0" smtClean="0"/>
              <a:t>وبهذا يختل شرطا الجودة والإرادة والقصد في النص فلا يصنف من أدب الأطفال، ويمكن تجاوزا أن نسميه أدب إبداعات </a:t>
            </a:r>
          </a:p>
          <a:p>
            <a:r>
              <a:rPr lang="ar-SA" sz="2800" dirty="0" smtClean="0"/>
              <a:t>الطفولة أو أدب إبداعات الأطفال. </a:t>
            </a:r>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571604" y="2071678"/>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13" name="مربع نص 12"/>
          <p:cNvSpPr txBox="1"/>
          <p:nvPr/>
        </p:nvSpPr>
        <p:spPr>
          <a:xfrm>
            <a:off x="857224" y="214290"/>
            <a:ext cx="8286776" cy="707886"/>
          </a:xfrm>
          <a:prstGeom prst="rect">
            <a:avLst/>
          </a:prstGeom>
          <a:noFill/>
        </p:spPr>
        <p:txBody>
          <a:bodyPr wrap="square" rtlCol="1">
            <a:spAutoFit/>
          </a:bodyPr>
          <a:lstStyle/>
          <a:p>
            <a:r>
              <a:rPr lang="ar-SA" sz="4000" smtClean="0">
                <a:solidFill>
                  <a:schemeClr val="accent3">
                    <a:lumMod val="50000"/>
                  </a:schemeClr>
                </a:solidFill>
              </a:rPr>
              <a:t>النصوص </a:t>
            </a:r>
            <a:r>
              <a:rPr lang="ar-SA" sz="4000" dirty="0" smtClean="0">
                <a:solidFill>
                  <a:schemeClr val="accent3">
                    <a:lumMod val="50000"/>
                  </a:schemeClr>
                </a:solidFill>
              </a:rPr>
              <a:t>التطبيقية</a:t>
            </a:r>
            <a:endParaRPr lang="ar-SA" sz="4000" dirty="0">
              <a:solidFill>
                <a:schemeClr val="accent3">
                  <a:lumMod val="50000"/>
                </a:schemeClr>
              </a:solidFill>
            </a:endParaRPr>
          </a:p>
        </p:txBody>
      </p:sp>
      <p:sp>
        <p:nvSpPr>
          <p:cNvPr id="14" name="مربع نص 13"/>
          <p:cNvSpPr txBox="1"/>
          <p:nvPr/>
        </p:nvSpPr>
        <p:spPr>
          <a:xfrm>
            <a:off x="1214414" y="1428736"/>
            <a:ext cx="7643866" cy="369332"/>
          </a:xfrm>
          <a:prstGeom prst="rect">
            <a:avLst/>
          </a:prstGeom>
          <a:noFill/>
        </p:spPr>
        <p:txBody>
          <a:bodyPr wrap="square" rtlCol="1">
            <a:spAutoFit/>
          </a:bodyPr>
          <a:lstStyle/>
          <a:p>
            <a:r>
              <a:rPr lang="ar-SA" dirty="0" smtClean="0"/>
              <a:t> </a:t>
            </a:r>
            <a:endParaRPr lang="ar-SA" dirty="0"/>
          </a:p>
        </p:txBody>
      </p:sp>
      <p:sp>
        <p:nvSpPr>
          <p:cNvPr id="15" name="مربع نص 14"/>
          <p:cNvSpPr txBox="1"/>
          <p:nvPr/>
        </p:nvSpPr>
        <p:spPr>
          <a:xfrm>
            <a:off x="1643042" y="1714488"/>
            <a:ext cx="5500726" cy="461665"/>
          </a:xfrm>
          <a:prstGeom prst="rect">
            <a:avLst/>
          </a:prstGeom>
          <a:noFill/>
        </p:spPr>
        <p:txBody>
          <a:bodyPr wrap="square" rtlCol="1">
            <a:spAutoFit/>
          </a:bodyPr>
          <a:lstStyle/>
          <a:p>
            <a:r>
              <a:rPr lang="ar-SA" sz="2400" dirty="0" smtClean="0"/>
              <a:t> </a:t>
            </a:r>
            <a:endParaRPr lang="ar-S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000232" y="21429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13" name="مربع نص 12"/>
          <p:cNvSpPr txBox="1"/>
          <p:nvPr/>
        </p:nvSpPr>
        <p:spPr>
          <a:xfrm>
            <a:off x="4000496" y="357166"/>
            <a:ext cx="5143504" cy="738664"/>
          </a:xfrm>
          <a:prstGeom prst="rect">
            <a:avLst/>
          </a:prstGeom>
          <a:noFill/>
        </p:spPr>
        <p:txBody>
          <a:bodyPr wrap="square" rtlCol="1">
            <a:spAutoFit/>
          </a:bodyPr>
          <a:lstStyle/>
          <a:p>
            <a:r>
              <a:rPr lang="ar-SA" sz="2400" dirty="0" smtClean="0">
                <a:solidFill>
                  <a:srgbClr val="7030A0"/>
                </a:solidFill>
              </a:rPr>
              <a:t>أدب الطفل الحقيقي:</a:t>
            </a:r>
            <a:endParaRPr lang="en-US" sz="2400" dirty="0" smtClean="0">
              <a:solidFill>
                <a:srgbClr val="7030A0"/>
              </a:solidFill>
            </a:endParaRPr>
          </a:p>
          <a:p>
            <a:r>
              <a:rPr lang="ar-SA" dirty="0" smtClean="0"/>
              <a:t>  </a:t>
            </a:r>
            <a:endParaRPr lang="ar-SA" dirty="0"/>
          </a:p>
        </p:txBody>
      </p:sp>
      <p:sp>
        <p:nvSpPr>
          <p:cNvPr id="14" name="مربع نص 13"/>
          <p:cNvSpPr txBox="1"/>
          <p:nvPr/>
        </p:nvSpPr>
        <p:spPr>
          <a:xfrm>
            <a:off x="1285852" y="1571612"/>
            <a:ext cx="7643866" cy="369332"/>
          </a:xfrm>
          <a:prstGeom prst="rect">
            <a:avLst/>
          </a:prstGeom>
          <a:noFill/>
        </p:spPr>
        <p:txBody>
          <a:bodyPr wrap="square" rtlCol="1">
            <a:spAutoFit/>
          </a:bodyPr>
          <a:lstStyle/>
          <a:p>
            <a:r>
              <a:rPr lang="ar-SA" dirty="0" smtClean="0"/>
              <a:t> </a:t>
            </a:r>
            <a:endParaRPr lang="ar-SA" dirty="0"/>
          </a:p>
        </p:txBody>
      </p:sp>
      <p:sp>
        <p:nvSpPr>
          <p:cNvPr id="10" name="مربع نص 9"/>
          <p:cNvSpPr txBox="1"/>
          <p:nvPr/>
        </p:nvSpPr>
        <p:spPr>
          <a:xfrm>
            <a:off x="2428860" y="857232"/>
            <a:ext cx="6500858" cy="400110"/>
          </a:xfrm>
          <a:prstGeom prst="rect">
            <a:avLst/>
          </a:prstGeom>
          <a:noFill/>
        </p:spPr>
        <p:txBody>
          <a:bodyPr wrap="square" rtlCol="1">
            <a:spAutoFit/>
          </a:bodyPr>
          <a:lstStyle/>
          <a:p>
            <a:r>
              <a:rPr lang="ar-SA" sz="2000" dirty="0" smtClean="0">
                <a:solidFill>
                  <a:srgbClr val="0070C0"/>
                </a:solidFill>
              </a:rPr>
              <a:t>كنشيد(الله جل جلاله)لأبراهيم أبو عباده في ديوان الأطفال (شدو الطفولة): </a:t>
            </a:r>
            <a:endParaRPr lang="ar-SA" sz="2000" dirty="0">
              <a:solidFill>
                <a:srgbClr val="0070C0"/>
              </a:solidFill>
            </a:endParaRPr>
          </a:p>
        </p:txBody>
      </p:sp>
      <p:sp>
        <p:nvSpPr>
          <p:cNvPr id="15" name="مربع نص 14"/>
          <p:cNvSpPr txBox="1"/>
          <p:nvPr/>
        </p:nvSpPr>
        <p:spPr>
          <a:xfrm>
            <a:off x="3286116" y="1357298"/>
            <a:ext cx="5643602" cy="4062651"/>
          </a:xfrm>
          <a:prstGeom prst="rect">
            <a:avLst/>
          </a:prstGeom>
          <a:noFill/>
        </p:spPr>
        <p:txBody>
          <a:bodyPr wrap="square" rtlCol="1">
            <a:spAutoFit/>
          </a:bodyPr>
          <a:lstStyle/>
          <a:p>
            <a:pPr algn="ctr"/>
            <a:r>
              <a:rPr lang="ar-SA" sz="2000" dirty="0" smtClean="0"/>
              <a:t>من ينبت الأشجار        وينزل الإمطار         ويملك الأعمار </a:t>
            </a:r>
            <a:endParaRPr lang="en-US" sz="2000" dirty="0" smtClean="0"/>
          </a:p>
          <a:p>
            <a:pPr algn="ctr"/>
            <a:r>
              <a:rPr lang="ar-SA" sz="2000" dirty="0" smtClean="0"/>
              <a:t>                  هذا هو الإله            ليس له أشباه</a:t>
            </a:r>
            <a:endParaRPr lang="en-US" sz="2000" dirty="0" smtClean="0"/>
          </a:p>
          <a:p>
            <a:pPr algn="ctr"/>
            <a:r>
              <a:rPr lang="ar-SA" sz="2000" dirty="0" smtClean="0"/>
              <a:t>                  ندعوه في علاه         نقول يا الله </a:t>
            </a:r>
            <a:endParaRPr lang="en-US" sz="2000" dirty="0" smtClean="0"/>
          </a:p>
          <a:p>
            <a:pPr algn="ctr"/>
            <a:r>
              <a:rPr lang="ar-SA" sz="2000" dirty="0" smtClean="0"/>
              <a:t>من يرزق الفقيرا       ويجبر الكسيرا          ويطعم الطيورا  </a:t>
            </a:r>
            <a:endParaRPr lang="en-US" sz="2000" dirty="0" smtClean="0"/>
          </a:p>
          <a:p>
            <a:pPr algn="ctr"/>
            <a:r>
              <a:rPr lang="ar-SA" sz="2000" dirty="0" smtClean="0"/>
              <a:t>                هذا هو الإله            ليس له أشباه  </a:t>
            </a:r>
            <a:endParaRPr lang="en-US" sz="2000" dirty="0" smtClean="0"/>
          </a:p>
          <a:p>
            <a:pPr algn="ctr"/>
            <a:r>
              <a:rPr lang="ar-SA" sz="2000" dirty="0" smtClean="0"/>
              <a:t>                ندعوه في علاه         نقول يا الله </a:t>
            </a:r>
            <a:endParaRPr lang="en-US" sz="2000" dirty="0" smtClean="0"/>
          </a:p>
          <a:p>
            <a:pPr algn="ctr"/>
            <a:r>
              <a:rPr lang="ar-SA" sz="2000" dirty="0" smtClean="0"/>
              <a:t>من الذي يشفينا        من فضله يعطينا         من ناره ينجينا  </a:t>
            </a:r>
            <a:endParaRPr lang="en-US" sz="2000" dirty="0" smtClean="0"/>
          </a:p>
          <a:p>
            <a:pPr algn="ctr"/>
            <a:r>
              <a:rPr lang="ar-SA" sz="2000" dirty="0" smtClean="0"/>
              <a:t>هذا هو الإله            ليس له أشباه </a:t>
            </a:r>
            <a:endParaRPr lang="en-US" sz="2000" dirty="0" smtClean="0"/>
          </a:p>
          <a:p>
            <a:pPr algn="ctr"/>
            <a:r>
              <a:rPr lang="ar-SA" sz="2000" dirty="0" smtClean="0"/>
              <a:t>ندعوه في علاه         نقول يا الله  </a:t>
            </a:r>
            <a:endParaRPr lang="en-US" sz="2000" dirty="0" smtClean="0"/>
          </a:p>
          <a:p>
            <a:pPr algn="ctr"/>
            <a:r>
              <a:rPr lang="ar-SA" sz="2000" dirty="0" smtClean="0"/>
              <a:t>من يرزق العباد        ويحفظ البلاد         ويمنح الأولاد </a:t>
            </a:r>
            <a:endParaRPr lang="en-US" sz="2000" dirty="0" smtClean="0"/>
          </a:p>
          <a:p>
            <a:pPr algn="ctr"/>
            <a:r>
              <a:rPr lang="ar-SA" sz="2000" dirty="0" smtClean="0"/>
              <a:t>هذا هو الإله         ليس له أشباه </a:t>
            </a:r>
            <a:endParaRPr lang="en-US" sz="2000" dirty="0" smtClean="0"/>
          </a:p>
          <a:p>
            <a:pPr algn="ctr"/>
            <a:r>
              <a:rPr lang="ar-SA" sz="2000" dirty="0" smtClean="0"/>
              <a:t>ندعوه في علاه       نقول يا الله </a:t>
            </a:r>
            <a:endParaRPr lang="en-US" sz="2000" dirty="0" smtClean="0"/>
          </a:p>
          <a:p>
            <a:endParaRPr lang="ar-SA" dirty="0"/>
          </a:p>
        </p:txBody>
      </p:sp>
      <p:sp>
        <p:nvSpPr>
          <p:cNvPr id="16" name="مربع نص 15"/>
          <p:cNvSpPr txBox="1"/>
          <p:nvPr/>
        </p:nvSpPr>
        <p:spPr>
          <a:xfrm>
            <a:off x="3786182" y="5214950"/>
            <a:ext cx="5357818" cy="400110"/>
          </a:xfrm>
          <a:prstGeom prst="rect">
            <a:avLst/>
          </a:prstGeom>
          <a:noFill/>
        </p:spPr>
        <p:txBody>
          <a:bodyPr wrap="square" rtlCol="1">
            <a:spAutoFit/>
          </a:bodyPr>
          <a:lstStyle/>
          <a:p>
            <a:r>
              <a:rPr lang="ar-SA" sz="2000" smtClean="0">
                <a:solidFill>
                  <a:srgbClr val="0070C0"/>
                </a:solidFill>
              </a:rPr>
              <a:t> </a:t>
            </a:r>
            <a:endParaRPr lang="ar-SA" dirty="0"/>
          </a:p>
        </p:txBody>
      </p:sp>
      <p:sp>
        <p:nvSpPr>
          <p:cNvPr id="18" name="مربع نص 17"/>
          <p:cNvSpPr txBox="1"/>
          <p:nvPr/>
        </p:nvSpPr>
        <p:spPr>
          <a:xfrm>
            <a:off x="2500298" y="5929330"/>
            <a:ext cx="6643702" cy="400110"/>
          </a:xfrm>
          <a:prstGeom prst="rect">
            <a:avLst/>
          </a:prstGeom>
          <a:noFill/>
        </p:spPr>
        <p:txBody>
          <a:bodyPr wrap="square" rtlCol="1">
            <a:spAutoFit/>
          </a:bodyPr>
          <a:lstStyle/>
          <a:p>
            <a:r>
              <a:rPr lang="ar-SA" sz="2000" smtClean="0"/>
              <a:t> </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143076" y="285728"/>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13" name="مربع نص 12"/>
          <p:cNvSpPr txBox="1"/>
          <p:nvPr/>
        </p:nvSpPr>
        <p:spPr>
          <a:xfrm>
            <a:off x="4000496" y="357166"/>
            <a:ext cx="5143504" cy="738664"/>
          </a:xfrm>
          <a:prstGeom prst="rect">
            <a:avLst/>
          </a:prstGeom>
          <a:noFill/>
        </p:spPr>
        <p:txBody>
          <a:bodyPr wrap="square" rtlCol="1">
            <a:spAutoFit/>
          </a:bodyPr>
          <a:lstStyle/>
          <a:p>
            <a:r>
              <a:rPr lang="ar-SA" sz="2400" dirty="0" smtClean="0">
                <a:solidFill>
                  <a:srgbClr val="7030A0"/>
                </a:solidFill>
              </a:rPr>
              <a:t>أدب الطفل الحقيقي:</a:t>
            </a:r>
            <a:endParaRPr lang="en-US" sz="2400" dirty="0" smtClean="0">
              <a:solidFill>
                <a:srgbClr val="7030A0"/>
              </a:solidFill>
            </a:endParaRPr>
          </a:p>
          <a:p>
            <a:r>
              <a:rPr lang="ar-SA" dirty="0" smtClean="0"/>
              <a:t>  </a:t>
            </a:r>
            <a:endParaRPr lang="ar-SA" dirty="0"/>
          </a:p>
        </p:txBody>
      </p:sp>
      <p:sp>
        <p:nvSpPr>
          <p:cNvPr id="14" name="مربع نص 13"/>
          <p:cNvSpPr txBox="1"/>
          <p:nvPr/>
        </p:nvSpPr>
        <p:spPr>
          <a:xfrm>
            <a:off x="1285852" y="1571612"/>
            <a:ext cx="7643866" cy="4524315"/>
          </a:xfrm>
          <a:prstGeom prst="rect">
            <a:avLst/>
          </a:prstGeom>
          <a:noFill/>
        </p:spPr>
        <p:txBody>
          <a:bodyPr wrap="square" rtlCol="1">
            <a:spAutoFit/>
          </a:bodyPr>
          <a:lstStyle/>
          <a:p>
            <a:r>
              <a:rPr lang="ar-SA" sz="2400" dirty="0" smtClean="0"/>
              <a:t>في هذا النص يتجلى الجمال </a:t>
            </a:r>
            <a:r>
              <a:rPr lang="ar-SA" sz="2400" dirty="0" err="1" smtClean="0"/>
              <a:t>الحقيقي</a:t>
            </a:r>
            <a:r>
              <a:rPr lang="ar-SA" sz="2400" dirty="0" smtClean="0"/>
              <a:t> وذلك في التعبير والاستفهام لجذب الطفل وإثارته لترسيخ المراد وقد أستغل الطبيعة لتوصيل المراد وزرع القيم فيمزج بين المعاني التي يمتلكها الطفل وبين مالا يدركه الطفل ، وهي قابلة للتفاعل الجسدي مع الإنشاد وهما من مشوقات الطفل التي تبعث على الإنسجام التام ويتبع ذلك ترسيخ المعاني في ذهن الطفل والقصيدة فيها معاني وقدرة على مخاطبة الطفل بالإضافة لما فيها من نغمة موسيقىية يحبها الطفل  ويجذبه وجدانيا  أما مافيها من التكرار فيعد من أدوات التلقين التي يحسن استعمالها مع الطفل بل هي من أساسيات أدب الطفولة والتي أثبتت جدارتها في مخاطبة الطفل . </a:t>
            </a:r>
          </a:p>
          <a:p>
            <a:r>
              <a:rPr lang="ar-SA" sz="2400" dirty="0" smtClean="0"/>
              <a:t>وهذه القصيدة هي من أدب الطفولة لتوفر شرط الجودة وفق ما قد أشرنا من جماليات، والإرادة والقصد  لكونها وردت ضمن ديوان موجه</a:t>
            </a:r>
          </a:p>
          <a:p>
            <a:r>
              <a:rPr lang="ar-SA" sz="2400" dirty="0" smtClean="0"/>
              <a:t> إلى الأطفال.</a:t>
            </a:r>
            <a:endParaRPr lang="ar-SA" sz="2400" dirty="0"/>
          </a:p>
        </p:txBody>
      </p:sp>
      <p:sp>
        <p:nvSpPr>
          <p:cNvPr id="10" name="مربع نص 9"/>
          <p:cNvSpPr txBox="1"/>
          <p:nvPr/>
        </p:nvSpPr>
        <p:spPr>
          <a:xfrm>
            <a:off x="2428860" y="857232"/>
            <a:ext cx="6500858" cy="400110"/>
          </a:xfrm>
          <a:prstGeom prst="rect">
            <a:avLst/>
          </a:prstGeom>
          <a:noFill/>
        </p:spPr>
        <p:txBody>
          <a:bodyPr wrap="square" rtlCol="1">
            <a:spAutoFit/>
          </a:bodyPr>
          <a:lstStyle/>
          <a:p>
            <a:r>
              <a:rPr lang="ar-SA" sz="2000" smtClean="0">
                <a:solidFill>
                  <a:srgbClr val="0070C0"/>
                </a:solidFill>
              </a:rPr>
              <a:t> </a:t>
            </a:r>
            <a:endParaRPr lang="ar-SA" sz="2000" dirty="0">
              <a:solidFill>
                <a:srgbClr val="0070C0"/>
              </a:solidFill>
            </a:endParaRPr>
          </a:p>
        </p:txBody>
      </p:sp>
      <p:sp>
        <p:nvSpPr>
          <p:cNvPr id="16" name="مربع نص 15"/>
          <p:cNvSpPr txBox="1"/>
          <p:nvPr/>
        </p:nvSpPr>
        <p:spPr>
          <a:xfrm>
            <a:off x="3786182" y="5214950"/>
            <a:ext cx="5357818" cy="400110"/>
          </a:xfrm>
          <a:prstGeom prst="rect">
            <a:avLst/>
          </a:prstGeom>
          <a:noFill/>
        </p:spPr>
        <p:txBody>
          <a:bodyPr wrap="square" rtlCol="1">
            <a:spAutoFit/>
          </a:bodyPr>
          <a:lstStyle/>
          <a:p>
            <a:r>
              <a:rPr lang="ar-SA" sz="2000" smtClean="0">
                <a:solidFill>
                  <a:srgbClr val="0070C0"/>
                </a:solidFill>
              </a:rPr>
              <a:t> </a:t>
            </a:r>
            <a:endParaRPr lang="ar-SA" dirty="0"/>
          </a:p>
        </p:txBody>
      </p:sp>
      <p:sp>
        <p:nvSpPr>
          <p:cNvPr id="18" name="مربع نص 17"/>
          <p:cNvSpPr txBox="1"/>
          <p:nvPr/>
        </p:nvSpPr>
        <p:spPr>
          <a:xfrm>
            <a:off x="2500298" y="5929330"/>
            <a:ext cx="6643702" cy="400110"/>
          </a:xfrm>
          <a:prstGeom prst="rect">
            <a:avLst/>
          </a:prstGeom>
          <a:noFill/>
        </p:spPr>
        <p:txBody>
          <a:bodyPr wrap="square" rtlCol="1">
            <a:spAutoFit/>
          </a:bodyPr>
          <a:lstStyle/>
          <a:p>
            <a:r>
              <a:rPr lang="ar-SA" sz="2000" smtClean="0"/>
              <a:t> </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rot="16200000">
            <a:off x="-2135406" y="3135483"/>
            <a:ext cx="5857916" cy="1015663"/>
          </a:xfrm>
          <a:prstGeom prst="rect">
            <a:avLst/>
          </a:prstGeom>
          <a:noFill/>
        </p:spPr>
        <p:txBody>
          <a:bodyPr wrap="square" rtlCol="1">
            <a:spAutoFit/>
          </a:bodyPr>
          <a:lstStyle/>
          <a:p>
            <a:r>
              <a:rPr lang="ar-SA" sz="2000" dirty="0" smtClean="0">
                <a:solidFill>
                  <a:schemeClr val="accent3">
                    <a:lumMod val="50000"/>
                  </a:schemeClr>
                </a:solidFill>
              </a:rPr>
              <a:t>أدب أطفال     أدب أطفال     أدب أطفال     أدب أطفال </a:t>
            </a:r>
          </a:p>
          <a:p>
            <a:r>
              <a:rPr lang="ar-SA" sz="2000" dirty="0" smtClean="0">
                <a:solidFill>
                  <a:schemeClr val="accent3">
                    <a:lumMod val="50000"/>
                  </a:schemeClr>
                </a:solidFill>
              </a:rPr>
              <a:t> </a:t>
            </a:r>
          </a:p>
          <a:p>
            <a:endParaRPr lang="ar-SA" sz="2000" dirty="0" smtClean="0">
              <a:solidFill>
                <a:schemeClr val="accent3">
                  <a:lumMod val="50000"/>
                </a:schemeClr>
              </a:solidFill>
            </a:endParaRPr>
          </a:p>
        </p:txBody>
      </p:sp>
      <p:sp>
        <p:nvSpPr>
          <p:cNvPr id="4" name="مربع نص 3"/>
          <p:cNvSpPr txBox="1"/>
          <p:nvPr/>
        </p:nvSpPr>
        <p:spPr>
          <a:xfrm>
            <a:off x="1142976" y="2928934"/>
            <a:ext cx="7786742" cy="369332"/>
          </a:xfrm>
          <a:prstGeom prst="rect">
            <a:avLst/>
          </a:prstGeom>
          <a:noFill/>
        </p:spPr>
        <p:txBody>
          <a:bodyPr wrap="square" rtlCol="1">
            <a:spAutoFit/>
          </a:bodyPr>
          <a:lstStyle/>
          <a:p>
            <a:r>
              <a:rPr lang="ar-SA" dirty="0" smtClean="0"/>
              <a:t> </a:t>
            </a:r>
            <a:endParaRPr lang="ar-SA" dirty="0"/>
          </a:p>
        </p:txBody>
      </p:sp>
      <p:pic>
        <p:nvPicPr>
          <p:cNvPr id="5" name="صورة 4"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6" name="مربع نص 5"/>
          <p:cNvSpPr txBox="1"/>
          <p:nvPr/>
        </p:nvSpPr>
        <p:spPr>
          <a:xfrm>
            <a:off x="2000232" y="214290"/>
            <a:ext cx="7000924" cy="369332"/>
          </a:xfrm>
          <a:prstGeom prst="rect">
            <a:avLst/>
          </a:prstGeom>
          <a:noFill/>
        </p:spPr>
        <p:txBody>
          <a:bodyPr wrap="square" rtlCol="1">
            <a:spAutoFit/>
          </a:bodyPr>
          <a:lstStyle/>
          <a:p>
            <a:r>
              <a:rPr lang="ar-SA" dirty="0" smtClean="0"/>
              <a:t> </a:t>
            </a:r>
            <a:endParaRPr lang="ar-SA" i="1" dirty="0"/>
          </a:p>
        </p:txBody>
      </p:sp>
      <p:sp>
        <p:nvSpPr>
          <p:cNvPr id="11" name="مربع نص 10"/>
          <p:cNvSpPr txBox="1"/>
          <p:nvPr/>
        </p:nvSpPr>
        <p:spPr>
          <a:xfrm>
            <a:off x="1000100" y="1785926"/>
            <a:ext cx="7786742" cy="369332"/>
          </a:xfrm>
          <a:prstGeom prst="rect">
            <a:avLst/>
          </a:prstGeom>
          <a:noFill/>
        </p:spPr>
        <p:txBody>
          <a:bodyPr wrap="square" rtlCol="1">
            <a:spAutoFit/>
          </a:bodyPr>
          <a:lstStyle/>
          <a:p>
            <a:r>
              <a:rPr lang="ar-SA" dirty="0" smtClean="0"/>
              <a:t> </a:t>
            </a:r>
            <a:endParaRPr lang="ar-SA" dirty="0"/>
          </a:p>
        </p:txBody>
      </p:sp>
      <p:sp>
        <p:nvSpPr>
          <p:cNvPr id="12" name="مربع نص 11"/>
          <p:cNvSpPr txBox="1"/>
          <p:nvPr/>
        </p:nvSpPr>
        <p:spPr>
          <a:xfrm>
            <a:off x="1000100" y="2214554"/>
            <a:ext cx="7929618" cy="400110"/>
          </a:xfrm>
          <a:prstGeom prst="rect">
            <a:avLst/>
          </a:prstGeom>
          <a:noFill/>
        </p:spPr>
        <p:txBody>
          <a:bodyPr wrap="square" rtlCol="1">
            <a:spAutoFit/>
          </a:bodyPr>
          <a:lstStyle/>
          <a:p>
            <a:r>
              <a:rPr lang="ar-SA" sz="2000" dirty="0" smtClean="0">
                <a:solidFill>
                  <a:schemeClr val="bg2">
                    <a:lumMod val="25000"/>
                  </a:schemeClr>
                </a:solidFill>
              </a:rPr>
              <a:t> </a:t>
            </a:r>
            <a:endParaRPr lang="ar-SA" sz="2000" dirty="0">
              <a:solidFill>
                <a:schemeClr val="bg2">
                  <a:lumMod val="25000"/>
                </a:schemeClr>
              </a:solidFill>
            </a:endParaRPr>
          </a:p>
        </p:txBody>
      </p:sp>
      <p:sp>
        <p:nvSpPr>
          <p:cNvPr id="13" name="مربع نص 12"/>
          <p:cNvSpPr txBox="1"/>
          <p:nvPr/>
        </p:nvSpPr>
        <p:spPr>
          <a:xfrm>
            <a:off x="4000496" y="357166"/>
            <a:ext cx="5143504" cy="738664"/>
          </a:xfrm>
          <a:prstGeom prst="rect">
            <a:avLst/>
          </a:prstGeom>
          <a:noFill/>
        </p:spPr>
        <p:txBody>
          <a:bodyPr wrap="square" rtlCol="1">
            <a:spAutoFit/>
          </a:bodyPr>
          <a:lstStyle/>
          <a:p>
            <a:r>
              <a:rPr lang="ar-SA" sz="2400" dirty="0" smtClean="0">
                <a:solidFill>
                  <a:srgbClr val="7030A0"/>
                </a:solidFill>
              </a:rPr>
              <a:t>أدب الطفل الحقيقي:</a:t>
            </a:r>
            <a:endParaRPr lang="en-US" sz="2400" dirty="0" smtClean="0">
              <a:solidFill>
                <a:srgbClr val="7030A0"/>
              </a:solidFill>
            </a:endParaRPr>
          </a:p>
          <a:p>
            <a:r>
              <a:rPr lang="ar-SA" dirty="0" smtClean="0"/>
              <a:t>  </a:t>
            </a:r>
            <a:endParaRPr lang="ar-SA" dirty="0"/>
          </a:p>
        </p:txBody>
      </p:sp>
      <p:sp>
        <p:nvSpPr>
          <p:cNvPr id="14" name="مربع نص 13"/>
          <p:cNvSpPr txBox="1"/>
          <p:nvPr/>
        </p:nvSpPr>
        <p:spPr>
          <a:xfrm>
            <a:off x="1285852" y="1571612"/>
            <a:ext cx="7643866" cy="369332"/>
          </a:xfrm>
          <a:prstGeom prst="rect">
            <a:avLst/>
          </a:prstGeom>
          <a:noFill/>
        </p:spPr>
        <p:txBody>
          <a:bodyPr wrap="square" rtlCol="1">
            <a:spAutoFit/>
          </a:bodyPr>
          <a:lstStyle/>
          <a:p>
            <a:r>
              <a:rPr lang="ar-SA" dirty="0" smtClean="0"/>
              <a:t> </a:t>
            </a:r>
            <a:endParaRPr lang="ar-SA" dirty="0"/>
          </a:p>
        </p:txBody>
      </p:sp>
      <p:sp>
        <p:nvSpPr>
          <p:cNvPr id="10" name="مربع نص 9"/>
          <p:cNvSpPr txBox="1"/>
          <p:nvPr/>
        </p:nvSpPr>
        <p:spPr>
          <a:xfrm>
            <a:off x="2428860" y="857232"/>
            <a:ext cx="6500858" cy="400110"/>
          </a:xfrm>
          <a:prstGeom prst="rect">
            <a:avLst/>
          </a:prstGeom>
          <a:noFill/>
        </p:spPr>
        <p:txBody>
          <a:bodyPr wrap="square" rtlCol="1">
            <a:spAutoFit/>
          </a:bodyPr>
          <a:lstStyle/>
          <a:p>
            <a:r>
              <a:rPr lang="ar-SA" sz="2000" smtClean="0">
                <a:solidFill>
                  <a:srgbClr val="0070C0"/>
                </a:solidFill>
              </a:rPr>
              <a:t> </a:t>
            </a:r>
            <a:endParaRPr lang="ar-SA" sz="2000" dirty="0">
              <a:solidFill>
                <a:srgbClr val="0070C0"/>
              </a:solidFill>
            </a:endParaRPr>
          </a:p>
        </p:txBody>
      </p:sp>
      <p:sp>
        <p:nvSpPr>
          <p:cNvPr id="15" name="مربع نص 14"/>
          <p:cNvSpPr txBox="1"/>
          <p:nvPr/>
        </p:nvSpPr>
        <p:spPr>
          <a:xfrm>
            <a:off x="3286116" y="1357298"/>
            <a:ext cx="5643602" cy="400110"/>
          </a:xfrm>
          <a:prstGeom prst="rect">
            <a:avLst/>
          </a:prstGeom>
          <a:noFill/>
        </p:spPr>
        <p:txBody>
          <a:bodyPr wrap="square" rtlCol="1">
            <a:spAutoFit/>
          </a:bodyPr>
          <a:lstStyle/>
          <a:p>
            <a:pPr algn="ctr"/>
            <a:r>
              <a:rPr lang="ar-SA" sz="2000" smtClean="0"/>
              <a:t> </a:t>
            </a:r>
            <a:endParaRPr lang="ar-SA" dirty="0"/>
          </a:p>
        </p:txBody>
      </p:sp>
      <p:sp>
        <p:nvSpPr>
          <p:cNvPr id="16" name="مربع نص 15"/>
          <p:cNvSpPr txBox="1"/>
          <p:nvPr/>
        </p:nvSpPr>
        <p:spPr>
          <a:xfrm>
            <a:off x="3214678" y="1000108"/>
            <a:ext cx="5357818" cy="677108"/>
          </a:xfrm>
          <a:prstGeom prst="rect">
            <a:avLst/>
          </a:prstGeom>
          <a:noFill/>
        </p:spPr>
        <p:txBody>
          <a:bodyPr wrap="square" rtlCol="1">
            <a:spAutoFit/>
          </a:bodyPr>
          <a:lstStyle/>
          <a:p>
            <a:r>
              <a:rPr lang="ar-SA" sz="2000" dirty="0" smtClean="0">
                <a:solidFill>
                  <a:srgbClr val="0070C0"/>
                </a:solidFill>
              </a:rPr>
              <a:t>المختارات الأدبية الموجهة إلى الأطفال :</a:t>
            </a:r>
            <a:endParaRPr lang="en-US" sz="2000" dirty="0" smtClean="0">
              <a:solidFill>
                <a:srgbClr val="0070C0"/>
              </a:solidFill>
            </a:endParaRPr>
          </a:p>
          <a:p>
            <a:r>
              <a:rPr lang="ar-SA" dirty="0" smtClean="0"/>
              <a:t> </a:t>
            </a:r>
            <a:endParaRPr lang="ar-SA" dirty="0"/>
          </a:p>
        </p:txBody>
      </p:sp>
      <p:sp>
        <p:nvSpPr>
          <p:cNvPr id="18" name="مربع نص 17"/>
          <p:cNvSpPr txBox="1"/>
          <p:nvPr/>
        </p:nvSpPr>
        <p:spPr>
          <a:xfrm>
            <a:off x="2071670" y="1571612"/>
            <a:ext cx="6643702" cy="677108"/>
          </a:xfrm>
          <a:prstGeom prst="rect">
            <a:avLst/>
          </a:prstGeom>
          <a:noFill/>
        </p:spPr>
        <p:txBody>
          <a:bodyPr wrap="square" rtlCol="1">
            <a:spAutoFit/>
          </a:bodyPr>
          <a:lstStyle/>
          <a:p>
            <a:r>
              <a:rPr lang="ar-SA" sz="2000" dirty="0" smtClean="0"/>
              <a:t>وتشمل كل النصوص المؤلفة في أصلها للكبار لكنها انتخبت ووجهت للأطفال.</a:t>
            </a:r>
            <a:endParaRPr lang="en-US" sz="2000" dirty="0" smtClean="0"/>
          </a:p>
          <a:p>
            <a:r>
              <a:rPr lang="ar-SA" dirty="0" smtClean="0"/>
              <a:t> </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4" name="مربع نص 3"/>
          <p:cNvSpPr txBox="1"/>
          <p:nvPr/>
        </p:nvSpPr>
        <p:spPr>
          <a:xfrm rot="16200000">
            <a:off x="-2182016" y="3288713"/>
            <a:ext cx="5306994" cy="400110"/>
          </a:xfrm>
          <a:prstGeom prst="rect">
            <a:avLst/>
          </a:prstGeom>
          <a:noFill/>
        </p:spPr>
        <p:txBody>
          <a:bodyPr wrap="square" rtlCol="1">
            <a:spAutoFit/>
          </a:bodyPr>
          <a:lstStyle/>
          <a:p>
            <a:r>
              <a:rPr lang="ar-SA" sz="2000" dirty="0" smtClean="0">
                <a:solidFill>
                  <a:srgbClr val="740000"/>
                </a:solidFill>
                <a:latin typeface="+mj-lt"/>
              </a:rPr>
              <a:t>أدب أطفال     أدب أطفال      أدب أطفال     أدب أطفال</a:t>
            </a:r>
            <a:endParaRPr lang="ar-SA" sz="2000" dirty="0">
              <a:solidFill>
                <a:srgbClr val="740000"/>
              </a:solidFill>
              <a:latin typeface="+mj-lt"/>
            </a:endParaRPr>
          </a:p>
        </p:txBody>
      </p:sp>
      <p:sp>
        <p:nvSpPr>
          <p:cNvPr id="1025" name="Rectangle 1"/>
          <p:cNvSpPr>
            <a:spLocks noChangeArrowheads="1"/>
          </p:cNvSpPr>
          <p:nvPr/>
        </p:nvSpPr>
        <p:spPr bwMode="auto">
          <a:xfrm>
            <a:off x="0" y="357166"/>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C00000"/>
                </a:solidFill>
                <a:effectLst/>
                <a:latin typeface="Calibri" pitchFamily="34" charset="0"/>
                <a:ea typeface="Times New Roman" pitchFamily="18" charset="0"/>
                <a:cs typeface="Arial" pitchFamily="34" charset="0"/>
              </a:rPr>
              <a:t>يقول الشاعر عبدالله آل المحسن في أنشودته ( طِقْ طِقْ يامطر):.</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طِقْ .. طِقْ يــــامطرْ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بيْتنا مـن حجــــــــرْ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طِقْ .. طِقْ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يامطـــرْ                   كثيرياتٍ غـــــــــررْ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والعبي يــاصــغــــارْ                  ســــاعــة بــالمـطــرْ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غردي يـــاطيـــــورْ                   لنـــزول المطـــــــرْ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طِقْ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طِقْ يامطــــرْ                  أنت طـيب السحــــرْ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ذكرتني مـامضــــى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أيامنــــا في الصغــرْ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نعتــلي الشُرفَـــــة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نـــجلــس وننتظـــــرْ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السحــابُ بالعُـــــــلى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والسمــــاء تحتضــرْ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وتنـــــادي ربنــــــــا                   أن يزيــــد المــطـــرْ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ويبسـط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الأرض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خيــ                   ــــراٌ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خضرة بالثــمرْ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ونـــخرج ســـاعـة                   نستمتع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بالمـــــطـــرْ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طِقْ .. </a:t>
            </a:r>
            <a:r>
              <a:rPr kumimoji="0" lang="ar-SA" sz="20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طِقْ يامـــطــر                  بيتنــــا </a:t>
            </a:r>
            <a:r>
              <a:rPr kumimoji="0" lang="ar-SA" sz="20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من حجـــــرْ ..                                  </a:t>
            </a:r>
            <a:endParaRPr kumimoji="0" lang="ar-S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reading.jpg"/>
          <p:cNvPicPr>
            <a:picLocks noChangeAspect="1"/>
          </p:cNvPicPr>
          <p:nvPr/>
        </p:nvPicPr>
        <p:blipFill>
          <a:blip r:embed="rId2" cstate="print"/>
          <a:stretch>
            <a:fillRect/>
          </a:stretch>
        </p:blipFill>
        <p:spPr>
          <a:xfrm>
            <a:off x="1000100" y="4476733"/>
            <a:ext cx="1785950" cy="2381267"/>
          </a:xfrm>
          <a:prstGeom prst="rect">
            <a:avLst/>
          </a:prstGeom>
        </p:spPr>
      </p:pic>
      <p:sp>
        <p:nvSpPr>
          <p:cNvPr id="4" name="مربع نص 3"/>
          <p:cNvSpPr txBox="1"/>
          <p:nvPr/>
        </p:nvSpPr>
        <p:spPr>
          <a:xfrm rot="16200000">
            <a:off x="-2182016" y="3288713"/>
            <a:ext cx="5306994" cy="400110"/>
          </a:xfrm>
          <a:prstGeom prst="rect">
            <a:avLst/>
          </a:prstGeom>
          <a:noFill/>
        </p:spPr>
        <p:txBody>
          <a:bodyPr wrap="square" rtlCol="1">
            <a:spAutoFit/>
          </a:bodyPr>
          <a:lstStyle/>
          <a:p>
            <a:r>
              <a:rPr lang="ar-SA" sz="2000" dirty="0" smtClean="0">
                <a:solidFill>
                  <a:srgbClr val="740000"/>
                </a:solidFill>
                <a:latin typeface="+mj-lt"/>
              </a:rPr>
              <a:t>أدب أطفال     أدب أطفال      أدب أطفال     أدب أطفال</a:t>
            </a:r>
            <a:endParaRPr lang="ar-SA" sz="2000" dirty="0">
              <a:solidFill>
                <a:srgbClr val="740000"/>
              </a:solidFill>
              <a:latin typeface="+mj-lt"/>
            </a:endParaRPr>
          </a:p>
        </p:txBody>
      </p:sp>
      <p:sp>
        <p:nvSpPr>
          <p:cNvPr id="1025" name="Rectangle 1"/>
          <p:cNvSpPr>
            <a:spLocks noChangeArrowheads="1"/>
          </p:cNvSpPr>
          <p:nvPr/>
        </p:nvSpPr>
        <p:spPr bwMode="auto">
          <a:xfrm>
            <a:off x="827584" y="1424390"/>
            <a:ext cx="7956376"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C00000"/>
                </a:solidFill>
                <a:effectLst/>
                <a:latin typeface="Calibri" pitchFamily="34" charset="0"/>
                <a:ea typeface="Times New Roman" pitchFamily="18" charset="0"/>
                <a:cs typeface="Arial" pitchFamily="34" charset="0"/>
              </a:rPr>
              <a:t> </a:t>
            </a:r>
            <a:r>
              <a:rPr lang="ar-SA" sz="3200" dirty="0" smtClean="0">
                <a:latin typeface="Calibri" pitchFamily="34" charset="0"/>
                <a:ea typeface="Times New Roman" pitchFamily="18" charset="0"/>
                <a:cs typeface="Arial" pitchFamily="34" charset="0"/>
              </a:rPr>
              <a:t>هذا النص </a:t>
            </a:r>
            <a:r>
              <a:rPr lang="ar-SA" sz="3200" dirty="0" err="1" smtClean="0">
                <a:latin typeface="Calibri" pitchFamily="34" charset="0"/>
                <a:ea typeface="Times New Roman" pitchFamily="18" charset="0"/>
                <a:cs typeface="Arial" pitchFamily="34" charset="0"/>
              </a:rPr>
              <a:t>لايدخل</a:t>
            </a:r>
            <a:r>
              <a:rPr lang="ar-SA" sz="3200" dirty="0" smtClean="0">
                <a:latin typeface="Calibri" pitchFamily="34" charset="0"/>
                <a:ea typeface="Times New Roman" pitchFamily="18" charset="0"/>
                <a:cs typeface="Arial" pitchFamily="34" charset="0"/>
              </a:rPr>
              <a:t> ضمن أدب الطفولة لأن</a:t>
            </a:r>
            <a:r>
              <a:rPr kumimoji="0" lang="ar-SA" sz="3200" b="0" i="0" u="none" strike="noStrike" cap="none" normalizeH="0" baseline="0" dirty="0" smtClean="0">
                <a:ln>
                  <a:noFill/>
                </a:ln>
                <a:solidFill>
                  <a:schemeClr val="tx1"/>
                </a:solidFill>
                <a:effectLst/>
                <a:latin typeface="Calibri" pitchFamily="34" charset="0"/>
                <a:cs typeface="Arial" pitchFamily="34" charset="0"/>
              </a:rPr>
              <a:t> ألفاظه</a:t>
            </a:r>
            <a:r>
              <a:rPr kumimoji="0" lang="ar-SA" sz="3200" b="0" i="0" u="none" strike="noStrike" cap="none" normalizeH="0" dirty="0" smtClean="0">
                <a:ln>
                  <a:noFill/>
                </a:ln>
                <a:solidFill>
                  <a:schemeClr val="tx1"/>
                </a:solidFill>
                <a:effectLst/>
                <a:latin typeface="Calibri" pitchFamily="34" charset="0"/>
                <a:cs typeface="Arial" pitchFamily="34" charset="0"/>
              </a:rPr>
              <a:t> عامية وهذا ما يحاربه الأدب بعامة وأدب الأطفال بخاصة فالأدب يجب أن يكون بلغة راقية ليتسنى لنا تسميته أدبا بالإضافة إلى كثرة </a:t>
            </a:r>
            <a:r>
              <a:rPr lang="ar-SA" sz="3200" dirty="0" smtClean="0">
                <a:latin typeface="Calibri" pitchFamily="34" charset="0"/>
                <a:cs typeface="Arial" pitchFamily="34" charset="0"/>
              </a:rPr>
              <a:t>الأخطاء النحوية التي لا تغتفر وخصوصا أن هذا العمل موجه لطفل الذي يتطلع الأدباء فيه لأعلى مراتب التلقين السليم وبهذا يفقد النص شرط الجودة ..</a:t>
            </a:r>
          </a:p>
          <a:p>
            <a:pPr marL="0" marR="0" lvl="0" indent="0" algn="just" defTabSz="914400" rtl="1" eaLnBrk="1" fontAlgn="base" latinLnBrk="0" hangingPunct="1">
              <a:lnSpc>
                <a:spcPct val="100000"/>
              </a:lnSpc>
              <a:spcBef>
                <a:spcPct val="0"/>
              </a:spcBef>
              <a:spcAft>
                <a:spcPct val="0"/>
              </a:spcAft>
              <a:buClrTx/>
              <a:buSzTx/>
              <a:buFontTx/>
              <a:buNone/>
              <a:tabLst/>
            </a:pPr>
            <a:r>
              <a:rPr lang="ar-SA" sz="3200" dirty="0" smtClean="0">
                <a:latin typeface="Calibri" pitchFamily="34" charset="0"/>
                <a:cs typeface="Arial" pitchFamily="34" charset="0"/>
              </a:rPr>
              <a:t>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786182" y="642918"/>
            <a:ext cx="5072098" cy="646331"/>
          </a:xfrm>
          <a:prstGeom prst="rect">
            <a:avLst/>
          </a:prstGeom>
          <a:noFill/>
        </p:spPr>
        <p:txBody>
          <a:bodyPr wrap="square" rtlCol="1">
            <a:spAutoFit/>
          </a:bodyPr>
          <a:lstStyle/>
          <a:p>
            <a:r>
              <a:rPr lang="ar-SA" sz="3600" dirty="0" smtClean="0">
                <a:solidFill>
                  <a:schemeClr val="accent3">
                    <a:lumMod val="50000"/>
                  </a:schemeClr>
                </a:solidFill>
              </a:rPr>
              <a:t>الطالبات : </a:t>
            </a:r>
            <a:endParaRPr lang="ar-SA" sz="3600" dirty="0">
              <a:solidFill>
                <a:schemeClr val="accent3">
                  <a:lumMod val="50000"/>
                </a:schemeClr>
              </a:solidFill>
            </a:endParaRPr>
          </a:p>
        </p:txBody>
      </p:sp>
      <p:sp>
        <p:nvSpPr>
          <p:cNvPr id="3" name="مربع نص 2"/>
          <p:cNvSpPr txBox="1"/>
          <p:nvPr/>
        </p:nvSpPr>
        <p:spPr>
          <a:xfrm>
            <a:off x="2071670" y="1214422"/>
            <a:ext cx="6786610" cy="3108543"/>
          </a:xfrm>
          <a:prstGeom prst="rect">
            <a:avLst/>
          </a:prstGeom>
          <a:noFill/>
        </p:spPr>
        <p:txBody>
          <a:bodyPr wrap="square" rtlCol="1">
            <a:spAutoFit/>
          </a:bodyPr>
          <a:lstStyle/>
          <a:p>
            <a:r>
              <a:rPr lang="ar-SA" sz="2800" dirty="0" smtClean="0"/>
              <a:t>روان  حماد الشمري </a:t>
            </a:r>
          </a:p>
          <a:p>
            <a:endParaRPr lang="ar-SA" sz="2800" dirty="0" smtClean="0"/>
          </a:p>
          <a:p>
            <a:r>
              <a:rPr lang="ar-SA" sz="2800" dirty="0" smtClean="0"/>
              <a:t>فاطمة فهد المهشوري </a:t>
            </a:r>
          </a:p>
          <a:p>
            <a:endParaRPr lang="ar-SA" sz="2800" dirty="0" smtClean="0"/>
          </a:p>
          <a:p>
            <a:r>
              <a:rPr lang="ar-SA" sz="2800" dirty="0" smtClean="0"/>
              <a:t>أسماء جعفر المسلم </a:t>
            </a:r>
          </a:p>
          <a:p>
            <a:endParaRPr lang="ar-SA" sz="2800" dirty="0" smtClean="0"/>
          </a:p>
          <a:p>
            <a:r>
              <a:rPr lang="ar-SA" sz="2800" dirty="0" smtClean="0"/>
              <a:t>ساجدة شاكر الدجاني </a:t>
            </a:r>
          </a:p>
        </p:txBody>
      </p:sp>
      <p:sp>
        <p:nvSpPr>
          <p:cNvPr id="4" name="مربع نص 3"/>
          <p:cNvSpPr txBox="1"/>
          <p:nvPr/>
        </p:nvSpPr>
        <p:spPr>
          <a:xfrm>
            <a:off x="-2071734" y="6273225"/>
            <a:ext cx="5357850" cy="584775"/>
          </a:xfrm>
          <a:prstGeom prst="rect">
            <a:avLst/>
          </a:prstGeom>
          <a:noFill/>
        </p:spPr>
        <p:txBody>
          <a:bodyPr wrap="square" rtlCol="1">
            <a:spAutoFit/>
          </a:bodyPr>
          <a:lstStyle/>
          <a:p>
            <a:r>
              <a:rPr lang="ar-SA" sz="3200" dirty="0" smtClean="0">
                <a:solidFill>
                  <a:schemeClr val="accent3">
                    <a:lumMod val="50000"/>
                  </a:schemeClr>
                </a:solidFill>
              </a:rPr>
              <a:t>الشعبة : الرابعة</a:t>
            </a:r>
            <a:endParaRPr lang="ar-SA" sz="3200"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1142984"/>
            <a:ext cx="8229600" cy="704104"/>
          </a:xfrm>
        </p:spPr>
        <p:txBody>
          <a:bodyPr>
            <a:noAutofit/>
          </a:bodyPr>
          <a:lstStyle/>
          <a:p>
            <a:pPr algn="ctr"/>
            <a:r>
              <a:rPr lang="ar-SA" sz="4800" smtClean="0"/>
              <a:t>أســماء الطالــبات المنـسقــات  </a:t>
            </a:r>
            <a:endParaRPr lang="en-US" sz="4800"/>
          </a:p>
        </p:txBody>
      </p:sp>
      <p:sp>
        <p:nvSpPr>
          <p:cNvPr id="4" name="عنصر نائب للمحتوى 3"/>
          <p:cNvSpPr>
            <a:spLocks noGrp="1"/>
          </p:cNvSpPr>
          <p:nvPr>
            <p:ph idx="1"/>
          </p:nvPr>
        </p:nvSpPr>
        <p:spPr/>
        <p:txBody>
          <a:bodyPr/>
          <a:lstStyle/>
          <a:p>
            <a:pPr algn="r">
              <a:buNone/>
            </a:pPr>
            <a:r>
              <a:rPr lang="ar-SA" sz="3200" smtClean="0"/>
              <a:t>منيرة تميم شايع آل إدريس. </a:t>
            </a:r>
          </a:p>
          <a:p>
            <a:pPr algn="r">
              <a:buNone/>
            </a:pPr>
            <a:r>
              <a:rPr lang="ar-SA" sz="3200" smtClean="0"/>
              <a:t>منال زيد المطيري. </a:t>
            </a:r>
          </a:p>
          <a:p>
            <a:pPr algn="r">
              <a:buNone/>
            </a:pPr>
            <a:r>
              <a:rPr lang="ar-SA" sz="3200" smtClean="0"/>
              <a:t>إبتسام أحمد العامري.</a:t>
            </a:r>
          </a:p>
          <a:p>
            <a:pPr algn="r">
              <a:buNone/>
            </a:pPr>
            <a:r>
              <a:rPr lang="ar-SA" sz="3200" smtClean="0"/>
              <a:t>زينب جواد الهديبي. </a:t>
            </a:r>
          </a:p>
          <a:p>
            <a:pPr algn="r">
              <a:buNone/>
            </a:pPr>
            <a:r>
              <a:rPr lang="ar-SA" sz="3200" smtClean="0"/>
              <a:t>معصومة الحداد. </a:t>
            </a:r>
          </a:p>
          <a:p>
            <a:pPr algn="r">
              <a:buNone/>
            </a:pPr>
            <a:r>
              <a:rPr lang="ar-SA" sz="3200" smtClean="0"/>
              <a:t>علياء يوسف اوشيح. </a:t>
            </a:r>
          </a:p>
          <a:p>
            <a:pPr algn="r">
              <a:buNone/>
            </a:pPr>
            <a:r>
              <a:rPr lang="ar-SA" sz="3200" smtClean="0"/>
              <a:t>غدير سعيد مال الله.</a:t>
            </a:r>
            <a:r>
              <a:rPr lang="ar-SA" smtClean="0"/>
              <a:t> </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649</TotalTime>
  <Words>1843</Words>
  <Application>Microsoft Office PowerPoint</Application>
  <PresentationFormat>عرض على الشاشة (3:4)‏</PresentationFormat>
  <Paragraphs>241</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تدفق</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أســماء الطالــبات المنـسقــات  </vt:lpstr>
    </vt:vector>
  </TitlesOfParts>
  <Company>Al Manzah tel 8277968</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sony</cp:lastModifiedBy>
  <cp:revision>86</cp:revision>
  <dcterms:created xsi:type="dcterms:W3CDTF">2011-09-24T05:35:06Z</dcterms:created>
  <dcterms:modified xsi:type="dcterms:W3CDTF">2011-12-12T18:04:38Z</dcterms:modified>
</cp:coreProperties>
</file>