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68" r:id="rId3"/>
    <p:sldId id="257" r:id="rId4"/>
    <p:sldId id="258" r:id="rId5"/>
    <p:sldId id="259" r:id="rId6"/>
    <p:sldId id="260" r:id="rId7"/>
    <p:sldId id="262" r:id="rId8"/>
    <p:sldId id="261" r:id="rId9"/>
    <p:sldId id="263" r:id="rId10"/>
    <p:sldId id="264" r:id="rId11"/>
    <p:sldId id="265" r:id="rId12"/>
    <p:sldId id="266" r:id="rId13"/>
    <p:sldId id="267"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autoAdjust="0"/>
    <p:restoredTop sz="94667"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47CBF11-9A7F-47C6-B2D2-852B1743CE0D}" type="datetimeFigureOut">
              <a:rPr lang="ar-SA" smtClean="0"/>
              <a:pPr/>
              <a:t>17/01/33</a:t>
            </a:fld>
            <a:endParaRPr lang="ar-SA"/>
          </a:p>
        </p:txBody>
      </p:sp>
      <p:sp>
        <p:nvSpPr>
          <p:cNvPr id="17" name="Footer Placeholder 16"/>
          <p:cNvSpPr>
            <a:spLocks noGrp="1"/>
          </p:cNvSpPr>
          <p:nvPr>
            <p:ph type="ftr" sz="quarter" idx="11"/>
          </p:nvPr>
        </p:nvSpPr>
        <p:spPr/>
        <p:txBody>
          <a:bodyPr/>
          <a:lstStyle/>
          <a:p>
            <a:endParaRPr lang="ar-SA"/>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7849AC47-985F-4E23-8BC4-34025A962E48}" type="slidenum">
              <a:rPr lang="ar-SA" smtClean="0"/>
              <a:pPr/>
              <a:t>‹#›</a:t>
            </a:fld>
            <a:endParaRPr lang="ar-S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47CBF11-9A7F-47C6-B2D2-852B1743CE0D}" type="datetimeFigureOut">
              <a:rPr lang="ar-SA" smtClean="0"/>
              <a:pPr/>
              <a:t>17/01/33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849AC47-985F-4E23-8BC4-34025A962E48}" type="slidenum">
              <a:rPr lang="ar-SA" smtClean="0"/>
              <a:pPr/>
              <a:t>‹#›</a:t>
            </a:fld>
            <a:endParaRPr lang="ar-SA"/>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47CBF11-9A7F-47C6-B2D2-852B1743CE0D}" type="datetimeFigureOut">
              <a:rPr lang="ar-SA" smtClean="0"/>
              <a:pPr/>
              <a:t>17/01/33</a:t>
            </a:fld>
            <a:endParaRPr lang="ar-SA"/>
          </a:p>
        </p:txBody>
      </p:sp>
      <p:sp>
        <p:nvSpPr>
          <p:cNvPr id="5" name="Footer Placeholder 4"/>
          <p:cNvSpPr>
            <a:spLocks noGrp="1"/>
          </p:cNvSpPr>
          <p:nvPr>
            <p:ph type="ftr" sz="quarter" idx="11"/>
          </p:nvPr>
        </p:nvSpPr>
        <p:spPr>
          <a:xfrm>
            <a:off x="800100" y="6172200"/>
            <a:ext cx="4000500" cy="457200"/>
          </a:xfrm>
        </p:spPr>
        <p:txBody>
          <a:bodyPr/>
          <a:lstStyle/>
          <a:p>
            <a:endParaRPr lang="ar-S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7849AC47-985F-4E23-8BC4-34025A962E48}"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47CBF11-9A7F-47C6-B2D2-852B1743CE0D}" type="datetimeFigureOut">
              <a:rPr lang="ar-SA" smtClean="0"/>
              <a:pPr/>
              <a:t>17/01/33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849AC47-985F-4E23-8BC4-34025A962E48}" type="slidenum">
              <a:rPr lang="ar-SA" smtClean="0"/>
              <a:pPr/>
              <a:t>‹#›</a:t>
            </a:fld>
            <a:endParaRPr lang="ar-S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7CBF11-9A7F-47C6-B2D2-852B1743CE0D}" type="datetimeFigureOut">
              <a:rPr lang="ar-SA" smtClean="0"/>
              <a:pPr/>
              <a:t>17/01/33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849AC47-985F-4E23-8BC4-34025A962E48}" type="slidenum">
              <a:rPr lang="ar-SA" smtClean="0"/>
              <a:pPr/>
              <a:t>‹#›</a:t>
            </a:fld>
            <a:endParaRPr lang="ar-S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7CBF11-9A7F-47C6-B2D2-852B1743CE0D}" type="datetimeFigureOut">
              <a:rPr lang="ar-SA" smtClean="0"/>
              <a:pPr/>
              <a:t>17/01/33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849AC47-985F-4E23-8BC4-34025A962E4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CBF11-9A7F-47C6-B2D2-852B1743CE0D}" type="datetimeFigureOut">
              <a:rPr lang="ar-SA" smtClean="0"/>
              <a:pPr/>
              <a:t>17/01/33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849AC47-985F-4E23-8BC4-34025A962E4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7CBF11-9A7F-47C6-B2D2-852B1743CE0D}" type="datetimeFigureOut">
              <a:rPr lang="ar-SA" smtClean="0"/>
              <a:pPr/>
              <a:t>17/01/33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849AC47-985F-4E23-8BC4-34025A962E48}" type="slidenum">
              <a:rPr lang="ar-SA" smtClean="0"/>
              <a:pPr/>
              <a:t>‹#›</a:t>
            </a:fld>
            <a:endParaRPr lang="ar-S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7CBF11-9A7F-47C6-B2D2-852B1743CE0D}" type="datetimeFigureOut">
              <a:rPr lang="ar-SA" smtClean="0"/>
              <a:pPr/>
              <a:t>17/01/33</a:t>
            </a:fld>
            <a:endParaRPr lang="ar-SA"/>
          </a:p>
        </p:txBody>
      </p:sp>
      <p:sp>
        <p:nvSpPr>
          <p:cNvPr id="6" name="Footer Placeholder 5"/>
          <p:cNvSpPr>
            <a:spLocks noGrp="1"/>
          </p:cNvSpPr>
          <p:nvPr>
            <p:ph type="ftr" sz="quarter" idx="11"/>
          </p:nvPr>
        </p:nvSpPr>
        <p:spPr>
          <a:xfrm>
            <a:off x="914400" y="6172200"/>
            <a:ext cx="3886200" cy="457200"/>
          </a:xfrm>
        </p:spPr>
        <p:txBody>
          <a:bodyPr/>
          <a:lstStyle/>
          <a:p>
            <a:endParaRPr lang="ar-SA"/>
          </a:p>
        </p:txBody>
      </p:sp>
      <p:sp>
        <p:nvSpPr>
          <p:cNvPr id="7" name="Slide Number Placeholder 6"/>
          <p:cNvSpPr>
            <a:spLocks noGrp="1"/>
          </p:cNvSpPr>
          <p:nvPr>
            <p:ph type="sldNum" sz="quarter" idx="12"/>
          </p:nvPr>
        </p:nvSpPr>
        <p:spPr>
          <a:xfrm>
            <a:off x="146304" y="6208776"/>
            <a:ext cx="457200" cy="457200"/>
          </a:xfrm>
        </p:spPr>
        <p:txBody>
          <a:bodyPr/>
          <a:lstStyle/>
          <a:p>
            <a:fld id="{7849AC47-985F-4E23-8BC4-34025A962E48}" type="slidenum">
              <a:rPr lang="ar-SA" smtClean="0"/>
              <a:pPr/>
              <a:t>‹#›</a:t>
            </a:fld>
            <a:endParaRPr lang="ar-S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CBF11-9A7F-47C6-B2D2-852B1743CE0D}" type="datetimeFigureOut">
              <a:rPr lang="ar-SA" smtClean="0"/>
              <a:pPr/>
              <a:t>17/01/33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849AC47-985F-4E23-8BC4-34025A962E4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CBF11-9A7F-47C6-B2D2-852B1743CE0D}" type="datetimeFigureOut">
              <a:rPr lang="ar-SA" smtClean="0"/>
              <a:pPr/>
              <a:t>17/01/33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849AC47-985F-4E23-8BC4-34025A962E4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47CBF11-9A7F-47C6-B2D2-852B1743CE0D}" type="datetimeFigureOut">
              <a:rPr lang="ar-SA" smtClean="0"/>
              <a:pPr/>
              <a:t>17/01/33</a:t>
            </a:fld>
            <a:endParaRPr lang="ar-SA"/>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849AC47-985F-4E23-8BC4-34025A962E48}"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
        <p:nvSpPr>
          <p:cNvPr id="2" name="Title 1"/>
          <p:cNvSpPr>
            <a:spLocks noGrp="1"/>
          </p:cNvSpPr>
          <p:nvPr>
            <p:ph type="ctrTitle"/>
          </p:nvPr>
        </p:nvSpPr>
        <p:spPr/>
        <p:txBody>
          <a:bodyPr/>
          <a:lstStyle/>
          <a:p>
            <a:r>
              <a:rPr lang="ar-SA" dirty="0" smtClean="0">
                <a:solidFill>
                  <a:srgbClr val="00B050"/>
                </a:solidFill>
                <a:latin typeface="Andalus" pitchFamily="2" charset="-78"/>
                <a:cs typeface="Andalus" pitchFamily="2" charset="-78"/>
              </a:rPr>
              <a:t>المحاضرة الثالثة</a:t>
            </a:r>
            <a:r>
              <a:rPr lang="ar-SA" dirty="0" smtClean="0">
                <a:solidFill>
                  <a:srgbClr val="00B050"/>
                </a:solidFill>
              </a:rPr>
              <a:t/>
            </a:r>
            <a:br>
              <a:rPr lang="ar-SA" dirty="0" smtClean="0">
                <a:solidFill>
                  <a:srgbClr val="00B050"/>
                </a:solidFill>
              </a:rPr>
            </a:br>
            <a:r>
              <a:rPr lang="ar-SA" dirty="0" smtClean="0">
                <a:solidFill>
                  <a:srgbClr val="00B050"/>
                </a:solidFill>
                <a:latin typeface="Andalus" pitchFamily="2" charset="-78"/>
                <a:cs typeface="Andalus" pitchFamily="2" charset="-78"/>
              </a:rPr>
              <a:t>النشأة والتسجيل</a:t>
            </a:r>
            <a:endParaRPr lang="ar-SA" dirty="0">
              <a:solidFill>
                <a:srgbClr val="00B050"/>
              </a:solidFill>
              <a:latin typeface="Andalus" pitchFamily="2" charset="-78"/>
              <a:cs typeface="Andalus" pitchFamily="2" charset="-78"/>
            </a:endParaRPr>
          </a:p>
        </p:txBody>
      </p:sp>
      <p:pic>
        <p:nvPicPr>
          <p:cNvPr id="4" name="Picture 3" descr="1216422411part-028.jpg"/>
          <p:cNvPicPr>
            <a:picLocks noChangeAspect="1"/>
          </p:cNvPicPr>
          <p:nvPr/>
        </p:nvPicPr>
        <p:blipFill>
          <a:blip r:embed="rId2" cstate="print"/>
          <a:stretch>
            <a:fillRect/>
          </a:stretch>
        </p:blipFill>
        <p:spPr>
          <a:xfrm>
            <a:off x="0" y="2996953"/>
            <a:ext cx="9144000" cy="386104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B050"/>
                </a:solidFill>
                <a:latin typeface="Andalus" pitchFamily="2" charset="-78"/>
                <a:cs typeface="Andalus" pitchFamily="2" charset="-78"/>
              </a:rPr>
              <a:t>العناوين</a:t>
            </a:r>
            <a:r>
              <a:rPr lang="ar-SA" dirty="0" smtClean="0"/>
              <a:t>:</a:t>
            </a:r>
            <a:endParaRPr lang="ar-SA" dirty="0"/>
          </a:p>
        </p:txBody>
      </p:sp>
      <p:sp>
        <p:nvSpPr>
          <p:cNvPr id="3" name="Content Placeholder 2"/>
          <p:cNvSpPr>
            <a:spLocks noGrp="1"/>
          </p:cNvSpPr>
          <p:nvPr>
            <p:ph sz="quarter" idx="1"/>
          </p:nvPr>
        </p:nvSpPr>
        <p:spPr>
          <a:xfrm>
            <a:off x="914400" y="1447800"/>
            <a:ext cx="7772400" cy="5077544"/>
          </a:xfrm>
        </p:spPr>
        <p:txBody>
          <a:bodyPr/>
          <a:lstStyle/>
          <a:p>
            <a:r>
              <a:rPr lang="ar-SA" sz="2400" dirty="0" smtClean="0">
                <a:latin typeface="Andalus" pitchFamily="2" charset="-78"/>
                <a:cs typeface="Andalus" pitchFamily="2" charset="-78"/>
              </a:rPr>
              <a:t>أولاً:حتمية أدب الأطفال.</a:t>
            </a:r>
          </a:p>
          <a:p>
            <a:r>
              <a:rPr lang="ar-SA" sz="2400" dirty="0" smtClean="0">
                <a:latin typeface="Andalus" pitchFamily="2" charset="-78"/>
                <a:cs typeface="Andalus" pitchFamily="2" charset="-78"/>
              </a:rPr>
              <a:t>ثانياً:تسجيل أدب الأطفال.</a:t>
            </a:r>
          </a:p>
          <a:p>
            <a:r>
              <a:rPr lang="ar-SA" sz="2400" dirty="0" smtClean="0">
                <a:latin typeface="Andalus" pitchFamily="2" charset="-78"/>
                <a:cs typeface="Andalus" pitchFamily="2" charset="-78"/>
              </a:rPr>
              <a:t>ثالثاً:رأي الدكتور علي الحديدي في أول تسجيل لأدب الأطفال والرد عليه.</a:t>
            </a:r>
          </a:p>
          <a:p>
            <a:r>
              <a:rPr lang="ar-SA" sz="2400" dirty="0" smtClean="0">
                <a:latin typeface="Andalus" pitchFamily="2" charset="-78"/>
                <a:cs typeface="Andalus" pitchFamily="2" charset="-78"/>
              </a:rPr>
              <a:t>رابعاً:أهمية التسجيل الفرعوني لأدب الأطفال.</a:t>
            </a:r>
          </a:p>
          <a:p>
            <a:r>
              <a:rPr lang="ar-SA" sz="2400" dirty="0" smtClean="0">
                <a:latin typeface="Andalus" pitchFamily="2" charset="-78"/>
                <a:cs typeface="Andalus" pitchFamily="2" charset="-78"/>
              </a:rPr>
              <a:t>خامساً:أهم قصص الأطفال المسجلة عند الفرعونيين.</a:t>
            </a:r>
          </a:p>
          <a:p>
            <a:r>
              <a:rPr lang="ar-SA" sz="2400" dirty="0" smtClean="0">
                <a:latin typeface="Andalus" pitchFamily="2" charset="-78"/>
                <a:cs typeface="Andalus" pitchFamily="2" charset="-78"/>
              </a:rPr>
              <a:t>سادساً:الرد على رأي الدكتور علي الحديدي.</a:t>
            </a:r>
          </a:p>
          <a:p>
            <a:r>
              <a:rPr lang="ar-SA" sz="2400" dirty="0" smtClean="0">
                <a:latin typeface="Andalus" pitchFamily="2" charset="-78"/>
                <a:cs typeface="Andalus" pitchFamily="2" charset="-78"/>
              </a:rPr>
              <a:t>سابعاً: مميزات الأسلوب القصصي الموجه إلى الطفل عند الفرعونيين. </a:t>
            </a:r>
          </a:p>
          <a:p>
            <a:r>
              <a:rPr lang="ar-SA" sz="2400" dirty="0" smtClean="0">
                <a:latin typeface="Andalus" pitchFamily="2" charset="-78"/>
                <a:cs typeface="Andalus" pitchFamily="2" charset="-78"/>
              </a:rPr>
              <a:t>ثامناً: الدليل على ضخامة الإنتاج القصصي الموجه إلى الطفل عند الفراعنة.</a:t>
            </a:r>
          </a:p>
          <a:p>
            <a:r>
              <a:rPr lang="ar-SA" sz="2400" dirty="0" smtClean="0">
                <a:latin typeface="Andalus" pitchFamily="2" charset="-78"/>
                <a:cs typeface="Andalus" pitchFamily="2" charset="-78"/>
              </a:rPr>
              <a:t>تاسعاً: أثر قصص الفراعنة في الأدب العالمي.</a:t>
            </a:r>
          </a:p>
          <a:p>
            <a:r>
              <a:rPr lang="ar-SA" sz="2400" dirty="0" smtClean="0">
                <a:latin typeface="Andalus" pitchFamily="2" charset="-78"/>
                <a:cs typeface="Andalus" pitchFamily="2" charset="-78"/>
              </a:rPr>
              <a:t>عاشراً:الظاهرتان البارزتان في مجال تسجيل أدب الأطفال </a:t>
            </a:r>
            <a:r>
              <a:rPr lang="ar-SA" sz="2400" dirty="0" err="1" smtClean="0">
                <a:latin typeface="Andalus" pitchFamily="2" charset="-78"/>
                <a:cs typeface="Andalus" pitchFamily="2" charset="-78"/>
              </a:rPr>
              <a:t>و</a:t>
            </a:r>
            <a:r>
              <a:rPr lang="ar-SA" sz="2400" dirty="0" smtClean="0">
                <a:latin typeface="Andalus" pitchFamily="2" charset="-78"/>
                <a:cs typeface="Andalus" pitchFamily="2" charset="-78"/>
              </a:rPr>
              <a:t> أسبابهما.</a:t>
            </a:r>
          </a:p>
          <a:p>
            <a:endParaRPr lang="ar-SA" dirty="0" smtClean="0">
              <a:latin typeface="Andalus" pitchFamily="2" charset="-78"/>
              <a:cs typeface="Andalus" pitchFamily="2" charset="-78"/>
            </a:endParaRPr>
          </a:p>
          <a:p>
            <a:endParaRPr lang="ar-SA" dirty="0"/>
          </a:p>
        </p:txBody>
      </p:sp>
      <p:sp>
        <p:nvSpPr>
          <p:cNvPr id="4" name="Rectangle 3"/>
          <p:cNvSpPr/>
          <p:nvPr/>
        </p:nvSpPr>
        <p:spPr>
          <a:xfrm>
            <a:off x="6575528" y="3244334"/>
            <a:ext cx="184731" cy="369332"/>
          </a:xfrm>
          <a:prstGeom prst="rect">
            <a:avLst/>
          </a:prstGeom>
        </p:spPr>
        <p:txBody>
          <a:bodyPr wrap="none">
            <a:spAutoFit/>
          </a:bodyPr>
          <a:lstStyle/>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692696"/>
            <a:ext cx="4032448" cy="926976"/>
          </a:xfrm>
        </p:spPr>
        <p:txBody>
          <a:bodyPr/>
          <a:lstStyle/>
          <a:p>
            <a:r>
              <a:rPr lang="ar-SA" dirty="0" smtClean="0">
                <a:solidFill>
                  <a:srgbClr val="00B050"/>
                </a:solidFill>
                <a:latin typeface="Andalus" pitchFamily="2" charset="-78"/>
                <a:cs typeface="Andalus" pitchFamily="2" charset="-78"/>
              </a:rPr>
              <a:t>أولاً:حتمية أدب الأطفال: </a:t>
            </a:r>
            <a:r>
              <a:rPr lang="ar-SA" dirty="0" smtClean="0">
                <a:solidFill>
                  <a:srgbClr val="00B050"/>
                </a:solidFill>
              </a:rPr>
              <a:t>    </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899592" y="1340768"/>
            <a:ext cx="7560840" cy="4968552"/>
          </a:xfrm>
        </p:spPr>
        <p:txBody>
          <a:bodyPr>
            <a:normAutofit/>
          </a:bodyPr>
          <a:lstStyle/>
          <a:p>
            <a:pPr>
              <a:buNone/>
            </a:pPr>
            <a:r>
              <a:rPr lang="ar-SA" dirty="0" smtClean="0"/>
              <a:t/>
            </a:r>
            <a:br>
              <a:rPr lang="ar-SA" dirty="0" smtClean="0"/>
            </a:br>
            <a:r>
              <a:rPr lang="ar-SA" sz="2400" dirty="0" smtClean="0"/>
              <a:t>حيثما توجد أمومة وطفولة آدمية ، يوجد بالضرورة ”أدب الأطفال بقصصه" وحكاياته "وترانيمه "وأغانيه "وأساطيره "وفكاهاته“ . لا يخرج على هذا القانون الطبيعي لغة ،ولايشذ عنه جنس . </a:t>
            </a:r>
          </a:p>
          <a:p>
            <a:pPr>
              <a:buNone/>
            </a:pPr>
            <a:r>
              <a:rPr lang="ar-SA" sz="2400" dirty="0" smtClean="0"/>
              <a:t>   غير أن الإنسان وهو يسعى على درب الزمن الطويل في بدايته الأولى منفردا في الغابات والكهوف ، ثم في مجموعته القبليه، وحتى في مراحل تكوينه ، الامم والمجتمعات . وتنظيم الدول والأحلاف ، لم تكن مجتمعاته تهتم بالطفل إلا بالقدر الذي يؤهله في مستقبل حياته، لكي يكون قادرا على تحمل مسئوليته تجاه ذلك المجتمع الذي نشأ فيه ، من المشاركة في بناء وحضارته ،وفي حمايته من اعدائه ، اوفي فرض سلطانه على الآخرين.</a:t>
            </a:r>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992" y="548680"/>
            <a:ext cx="4233664" cy="796950"/>
          </a:xfrm>
        </p:spPr>
        <p:txBody>
          <a:bodyPr/>
          <a:lstStyle/>
          <a:p>
            <a:r>
              <a:rPr lang="ar-SA" dirty="0" smtClean="0">
                <a:solidFill>
                  <a:srgbClr val="00B050"/>
                </a:solidFill>
                <a:latin typeface="Andalus" pitchFamily="2" charset="-78"/>
                <a:cs typeface="Andalus" pitchFamily="2" charset="-78"/>
              </a:rPr>
              <a:t>ثانياً:تسجيل أدب الأطفال</a:t>
            </a:r>
            <a:r>
              <a:rPr lang="ar-SA" dirty="0" smtClean="0">
                <a:latin typeface="Andalus" pitchFamily="2" charset="-78"/>
                <a:cs typeface="Andalus" pitchFamily="2" charset="-78"/>
              </a:rPr>
              <a:t>:</a:t>
            </a:r>
            <a:endParaRPr lang="ar-SA" dirty="0">
              <a:latin typeface="Andalus" pitchFamily="2" charset="-78"/>
              <a:cs typeface="Andalus" pitchFamily="2" charset="-78"/>
            </a:endParaRPr>
          </a:p>
        </p:txBody>
      </p:sp>
      <p:sp>
        <p:nvSpPr>
          <p:cNvPr id="3" name="Content Placeholder 2"/>
          <p:cNvSpPr>
            <a:spLocks noGrp="1"/>
          </p:cNvSpPr>
          <p:nvPr>
            <p:ph sz="quarter" idx="1"/>
          </p:nvPr>
        </p:nvSpPr>
        <p:spPr>
          <a:xfrm>
            <a:off x="899592" y="1412776"/>
            <a:ext cx="7772400" cy="4572000"/>
          </a:xfrm>
        </p:spPr>
        <p:txBody>
          <a:bodyPr>
            <a:normAutofit/>
          </a:bodyPr>
          <a:lstStyle/>
          <a:p>
            <a:r>
              <a:rPr lang="ar-SA" sz="2400" dirty="0" smtClean="0"/>
              <a:t>وقد يكون عجيباً, أن الأمم القديمة ذات الحضارات الراسخة والآداب الرفيعة , لم تهتم بتسجيل حياة الطفولة عندها أو آداب أطفالها لذاتها . وما وصلنا من هذه أو تلك , وهو قليل ونادر , كان متصلاً بعمل من أعمال الكبار , اللهم إلا مصر القديمة - فقد كانت فيما وصل إلى العالم الحديث حتى الآن من آثار – هي الوحيدة , بين الأمم القديمة ,التي سجلت حياة الطفولة وأدب الأطفال حيث سجلتها في نقوش وصور على جدران القبور والقصور , وكتبتها في بردياتٍ بقيت على مر السنين.</a:t>
            </a: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476672"/>
            <a:ext cx="7772400" cy="1080120"/>
          </a:xfrm>
        </p:spPr>
        <p:txBody>
          <a:bodyPr>
            <a:normAutofit fontScale="90000"/>
          </a:bodyPr>
          <a:lstStyle/>
          <a:p>
            <a:pPr algn="r"/>
            <a:r>
              <a:rPr lang="ar-SA" dirty="0" smtClean="0">
                <a:solidFill>
                  <a:srgbClr val="00B050"/>
                </a:solidFill>
                <a:latin typeface="Andalus" pitchFamily="2" charset="-78"/>
                <a:cs typeface="Andalus" pitchFamily="2" charset="-78"/>
              </a:rPr>
              <a:t>رأي الدكتور علي الحديدي في أول تسجيل لأدب الأطفال:</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772816"/>
            <a:ext cx="7772400" cy="4246984"/>
          </a:xfrm>
        </p:spPr>
        <p:txBody>
          <a:bodyPr>
            <a:normAutofit fontScale="92500" lnSpcReduction="10000"/>
          </a:bodyPr>
          <a:lstStyle/>
          <a:p>
            <a:r>
              <a:rPr lang="ar-SA" dirty="0" smtClean="0"/>
              <a:t>وقد عثر المنقبون عن آثار مصر القديمة , في النصف الثاني من القرن التاسع عشر, على أول تسجيل في تاريخ البشرية في أدب الأطفال , ولحياة الطفولة ومراحل نموها . ويرجع تاريخ هذا التسجيل إلى ثلاثة آلاف سنة قبل الميلاد , وقد وجد مكتوباً على أوراق البردي ومصوراً على جدران المعابد والقصور والقبور .</a:t>
            </a:r>
            <a:endParaRPr lang="en-US" dirty="0" smtClean="0"/>
          </a:p>
          <a:p>
            <a:r>
              <a:rPr lang="ar-SA" dirty="0" smtClean="0">
                <a:solidFill>
                  <a:srgbClr val="00B050"/>
                </a:solidFill>
              </a:rPr>
              <a:t>أهمية التسجيل الفرعوني لأدب الأطفال</a:t>
            </a:r>
            <a:r>
              <a:rPr lang="ar-SA" dirty="0" smtClean="0"/>
              <a:t>:</a:t>
            </a:r>
            <a:endParaRPr lang="en-US" dirty="0" smtClean="0"/>
          </a:p>
          <a:p>
            <a:pPr lvl="0"/>
            <a:r>
              <a:rPr lang="ar-SA" dirty="0" smtClean="0"/>
              <a:t> ومن هذه الكتابات والنقوش والصور , أمكن للإنسان المعاصر, أن يعرف ما كان يغرم به الأطفال في العصور القديمة من أنواع اللهو والتسلية واللعب. </a:t>
            </a:r>
            <a:endParaRPr lang="en-US" dirty="0" smtClean="0"/>
          </a:p>
          <a:p>
            <a:pPr lvl="0"/>
            <a:r>
              <a:rPr lang="en-US" dirty="0" smtClean="0"/>
              <a:t> </a:t>
            </a:r>
            <a:r>
              <a:rPr lang="ar-SA" dirty="0" smtClean="0"/>
              <a:t> وأن يصل علمه إلى أنواع العرائس واللعب الجميلة التي كانوا يلعبون </a:t>
            </a:r>
            <a:r>
              <a:rPr lang="ar-SA" dirty="0" err="1" smtClean="0"/>
              <a:t>بها</a:t>
            </a:r>
            <a:r>
              <a:rPr lang="ar-SA" dirty="0" smtClean="0"/>
              <a:t>.</a:t>
            </a:r>
            <a:endParaRPr lang="en-US" dirty="0" smtClean="0"/>
          </a:p>
          <a:p>
            <a:pPr lvl="0"/>
            <a:r>
              <a:rPr lang="ar-SA" dirty="0" smtClean="0"/>
              <a:t> وأن يقرا القصص التي كانت ترويها الأمهات والمربيات للأطفال في قديم الزمان. </a:t>
            </a:r>
            <a:endParaRPr lang="en-US"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dirty="0" smtClean="0">
                <a:solidFill>
                  <a:srgbClr val="00B050"/>
                </a:solidFill>
                <a:latin typeface="Andalus" pitchFamily="2" charset="-78"/>
                <a:cs typeface="Andalus" pitchFamily="2" charset="-78"/>
              </a:rPr>
              <a:t>أهم قصص الأطفال المسجلة عند الفرعونيين:</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772816"/>
            <a:ext cx="7772400" cy="4246984"/>
          </a:xfrm>
        </p:spPr>
        <p:txBody>
          <a:bodyPr/>
          <a:lstStyle/>
          <a:p>
            <a:r>
              <a:rPr lang="ar-SA" dirty="0" smtClean="0"/>
              <a:t>سجلت البرديات فيما سجلت قصة:</a:t>
            </a:r>
          </a:p>
          <a:p>
            <a:r>
              <a:rPr lang="ar-SA" dirty="0" smtClean="0"/>
              <a:t>((</a:t>
            </a:r>
            <a:r>
              <a:rPr lang="ar-SA" dirty="0" smtClean="0">
                <a:solidFill>
                  <a:srgbClr val="00B050"/>
                </a:solidFill>
              </a:rPr>
              <a:t>جزيرة الثعبان</a:t>
            </a:r>
            <a:r>
              <a:rPr lang="ar-SA" dirty="0" smtClean="0"/>
              <a:t>))</a:t>
            </a:r>
          </a:p>
          <a:p>
            <a:r>
              <a:rPr lang="ar-SA" dirty="0" smtClean="0"/>
              <a:t>((</a:t>
            </a:r>
            <a:r>
              <a:rPr lang="ar-SA" dirty="0" smtClean="0">
                <a:solidFill>
                  <a:srgbClr val="00B050"/>
                </a:solidFill>
              </a:rPr>
              <a:t>الملك خوفو</a:t>
            </a:r>
            <a:r>
              <a:rPr lang="ar-SA" dirty="0" smtClean="0"/>
              <a:t>))</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B050"/>
                </a:solidFill>
                <a:latin typeface="Andalus" pitchFamily="2" charset="-78"/>
                <a:cs typeface="Andalus" pitchFamily="2" charset="-78"/>
              </a:rPr>
              <a:t>الرد على رأي الدكتور على الحديدي:</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556792"/>
            <a:ext cx="7772400" cy="4463008"/>
          </a:xfrm>
        </p:spPr>
        <p:txBody>
          <a:bodyPr>
            <a:normAutofit/>
          </a:bodyPr>
          <a:lstStyle/>
          <a:p>
            <a:r>
              <a:rPr lang="ar-SA" sz="2400" dirty="0" smtClean="0"/>
              <a:t>غيرَ أن هناك من يرى أن الدراسات التي بنيت على الاكتشافات الأثرية الحديثة تثبت أن البدايات الحضارية الأولى وما ارتبط منها بالجانب الثقافي والفني والفكري تعود إلى الحضارة السومريَّة في جنوب العراق فقد كشفت الحفريات عن نصوصٍ أدبية كتبت للأطفال ووصفت بأنها تمثل مختلف الأنواع الشائعة في أدب الأطفال من قصص الحيوانات وقصص الأساطير وقصص تشبه إلى حدٍّ ما القصص المدرسية التي تحتوي على مثل ومبادئ وقصص المغامرات ومن هنا يكمن القول:إن البداية </a:t>
            </a:r>
            <a:r>
              <a:rPr lang="ar-SA" sz="2400" dirty="0" err="1" smtClean="0"/>
              <a:t>الحقيقية</a:t>
            </a:r>
            <a:r>
              <a:rPr lang="ar-SA" sz="2400" dirty="0" smtClean="0"/>
              <a:t> لتسجيل أدب الأطفال تعود إلى العصر السومريِّ ثم العهد الفرعوني ثم يصل من الباقين ما يثبت أن أحداً في العصور الغابرة من المصريين القدماء قد اهتم بمرحلة الطفولة أو بتسجيل أدب الأطفال </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6672"/>
            <a:ext cx="7772400" cy="1084982"/>
          </a:xfrm>
        </p:spPr>
        <p:txBody>
          <a:bodyPr>
            <a:normAutofit fontScale="90000"/>
          </a:bodyPr>
          <a:lstStyle/>
          <a:p>
            <a:pPr algn="r"/>
            <a:r>
              <a:rPr lang="ar-SA" dirty="0" smtClean="0">
                <a:solidFill>
                  <a:srgbClr val="00B050"/>
                </a:solidFill>
                <a:latin typeface="Andalus" pitchFamily="2" charset="-78"/>
                <a:cs typeface="Andalus" pitchFamily="2" charset="-78"/>
              </a:rPr>
              <a:t>مميزات الأسلوب القصصي الموجه إلى الطفل عند الفرعونيين:</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772816"/>
            <a:ext cx="7772400" cy="4246984"/>
          </a:xfrm>
        </p:spPr>
        <p:txBody>
          <a:bodyPr/>
          <a:lstStyle/>
          <a:p>
            <a:r>
              <a:rPr lang="ar-SA" dirty="0" smtClean="0"/>
              <a:t>نجدها قد دوِّنت بأسمى أسلوب قصصي مما يدل على أنها مرت بمراحل التطور , حتى وصلت إلى النضج الفني من الحديث والحكاية .</a:t>
            </a:r>
          </a:p>
          <a:p>
            <a:r>
              <a:rPr lang="ar-SA" dirty="0" smtClean="0"/>
              <a:t>أسلوب التكرار .</a:t>
            </a:r>
          </a:p>
          <a:p>
            <a:r>
              <a:rPr lang="ar-SA" dirty="0" smtClean="0"/>
              <a:t>حسن الانتقال بين الأحداث.</a:t>
            </a:r>
          </a:p>
          <a:p>
            <a:r>
              <a:rPr lang="ar-SA" dirty="0" smtClean="0"/>
              <a:t>استخدام ذلك كله استخداماً مؤثراً في الأطفال.</a:t>
            </a:r>
          </a:p>
          <a:p>
            <a:r>
              <a:rPr lang="ar-SA" dirty="0" smtClean="0"/>
              <a:t>العثور على هذه الحكايات وعلى عدد كبير من قصص الحيوان عند قدماء المصريين يدل على الاهتمام الكبير الذي كان يلقاه ((</a:t>
            </a:r>
            <a:r>
              <a:rPr lang="ar-SA" dirty="0" smtClean="0">
                <a:solidFill>
                  <a:srgbClr val="00B050"/>
                </a:solidFill>
              </a:rPr>
              <a:t>أدب الأطفال</a:t>
            </a:r>
            <a:r>
              <a:rPr lang="ar-SA" dirty="0" smtClean="0"/>
              <a:t>)) عندهم من ناحية كما يدل على الثروة الضخمة التي كان يستمتع بها أطفال المصريين القدماء من ناحية أخرى.</a:t>
            </a:r>
          </a:p>
          <a:p>
            <a:endParaRPr lang="ar-SA"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48680"/>
            <a:ext cx="7772400" cy="1084982"/>
          </a:xfrm>
        </p:spPr>
        <p:txBody>
          <a:bodyPr>
            <a:normAutofit fontScale="90000"/>
          </a:bodyPr>
          <a:lstStyle/>
          <a:p>
            <a:pPr algn="r"/>
            <a:r>
              <a:rPr lang="ar-SA" dirty="0" smtClean="0">
                <a:solidFill>
                  <a:srgbClr val="00B050"/>
                </a:solidFill>
                <a:latin typeface="Andalus" pitchFamily="2" charset="-78"/>
                <a:cs typeface="Andalus" pitchFamily="2" charset="-78"/>
              </a:rPr>
              <a:t>الدليل على ضخامة الإنتاج القصصي الموجه إلى الطفل عند الفراعنة: </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988840"/>
            <a:ext cx="7772400" cy="4030960"/>
          </a:xfrm>
        </p:spPr>
        <p:txBody>
          <a:bodyPr/>
          <a:lstStyle/>
          <a:p>
            <a:r>
              <a:rPr lang="ar-SA" dirty="0" smtClean="0"/>
              <a:t>والذي يؤكد أن هؤلاء الأطفال قد استمتعوا برصيد ضخم من الأدب القصصي , ذلك التطور والانتقال إلى المرحلة التالية للأدب المكتوب وهي مرحلة الأدب المصورفقد وجد على جدران المقابر والمعابد والقصور قصص مصورة للأطفال تمثل القط وهو يمشي على خلفيتيه ويحمل عصاه على كتفيه ويسوق الأوز أمامه والارنب يحرس الماعز ويرعاها والفئران تساكن القطط في مكان واحد والأسود والغزلان تجلس معاً في أمان وسلام تشاهد جولة في لعبة الكرة .</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04664"/>
            <a:ext cx="7772400" cy="1143000"/>
          </a:xfrm>
        </p:spPr>
        <p:txBody>
          <a:bodyPr>
            <a:normAutofit/>
          </a:bodyPr>
          <a:lstStyle/>
          <a:p>
            <a:pPr algn="r"/>
            <a:r>
              <a:rPr lang="ar-SA" dirty="0" smtClean="0">
                <a:solidFill>
                  <a:srgbClr val="00B050"/>
                </a:solidFill>
                <a:latin typeface="Andalus" pitchFamily="2" charset="-78"/>
                <a:cs typeface="Andalus" pitchFamily="2" charset="-78"/>
              </a:rPr>
              <a:t>أثر قصص الفراعنة في الأدب العالمي:</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772816"/>
            <a:ext cx="7772400" cy="4246984"/>
          </a:xfrm>
        </p:spPr>
        <p:txBody>
          <a:bodyPr/>
          <a:lstStyle/>
          <a:p>
            <a:r>
              <a:rPr lang="ar-SA" dirty="0" smtClean="0"/>
              <a:t>وكما أن القصص المصري القديم للكبار قد اتصل مجراه وامتد أو تسرب وهاجر إلى الحكايات الهندية , والعربية, وحكايات((</a:t>
            </a:r>
            <a:r>
              <a:rPr lang="ar-SA" dirty="0" smtClean="0">
                <a:solidFill>
                  <a:srgbClr val="00B050"/>
                </a:solidFill>
              </a:rPr>
              <a:t>الف ليلة وليلة</a:t>
            </a:r>
            <a:r>
              <a:rPr lang="ar-SA" dirty="0" smtClean="0"/>
              <a:t>)) , وإلى حكايات أوروبا , فقد تسربت كذلك قصص الأطفال المصرية القديمة وامتدت إلى قصص كثيرة من شعوب العالم  في آسيا واوروبا يحكونها لأطفالهم ويسلون بها صغارهم , وقد استلهم ((</a:t>
            </a:r>
            <a:r>
              <a:rPr lang="ar-SA" dirty="0" smtClean="0">
                <a:solidFill>
                  <a:srgbClr val="00B050"/>
                </a:solidFill>
              </a:rPr>
              <a:t>والت ديزني </a:t>
            </a:r>
            <a:r>
              <a:rPr lang="en-US" dirty="0" smtClean="0">
                <a:solidFill>
                  <a:srgbClr val="00B050"/>
                </a:solidFill>
              </a:rPr>
              <a:t> Walt </a:t>
            </a:r>
            <a:r>
              <a:rPr lang="en-US" dirty="0" err="1" smtClean="0">
                <a:solidFill>
                  <a:srgbClr val="00B050"/>
                </a:solidFill>
              </a:rPr>
              <a:t>Disny</a:t>
            </a:r>
            <a:r>
              <a:rPr lang="ar-SA" dirty="0" smtClean="0"/>
              <a:t>)) السينامائي الشهير فكرته عن ((ا</a:t>
            </a:r>
            <a:r>
              <a:rPr lang="ar-SA" dirty="0" smtClean="0">
                <a:solidFill>
                  <a:srgbClr val="00B050"/>
                </a:solidFill>
              </a:rPr>
              <a:t>لكارتون</a:t>
            </a:r>
            <a:r>
              <a:rPr lang="ar-SA" dirty="0" smtClean="0"/>
              <a:t>)) وشخصياته من زيارة قام بها لمقابر المصريين القدماء , ورأى فيهاا قصص الأطفال المصورة فكانت بالتالي هي الوحي والإلهام.</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SA" dirty="0" smtClean="0">
                <a:solidFill>
                  <a:srgbClr val="00B050"/>
                </a:solidFill>
                <a:latin typeface="Andalus" pitchFamily="2" charset="-78"/>
                <a:cs typeface="Andalus" pitchFamily="2" charset="-78"/>
              </a:rPr>
              <a:t>الظاهرتان البارزتان في مجال تسجيل أدب الأطفال:</a:t>
            </a:r>
            <a:endParaRPr lang="ar-SA"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628800"/>
            <a:ext cx="7772400" cy="4391000"/>
          </a:xfrm>
        </p:spPr>
        <p:txBody>
          <a:bodyPr>
            <a:normAutofit lnSpcReduction="10000"/>
          </a:bodyPr>
          <a:lstStyle/>
          <a:p>
            <a:r>
              <a:rPr lang="ar-SA" dirty="0" smtClean="0">
                <a:solidFill>
                  <a:srgbClr val="00B050"/>
                </a:solidFill>
              </a:rPr>
              <a:t>أولهما</a:t>
            </a:r>
            <a:r>
              <a:rPr lang="ar-SA" dirty="0" smtClean="0"/>
              <a:t>:أن أدب الأطفال على الرغم من قدمه قدم أدب الكبار , لم يحظ بالتدوي أو الدراسة والاهتمام على طول المسيرة التاريخية كما حظي أدب الكبار ولم يثبت أن أحدا في العصور القديمة بعد المصريين القدماء قد اهتم بتسجل هذا الأدب وحتى الأمم التي أسهمت بنصيب موفور في تراث العالم القصصي كالهند , والفرس , والعرب , وشعوب الشرق الأوسط , والإغريق , والكلتيين, لم يذكر لنا التاريخ أنها عنيت بتسجيل أدب خاص بالأطفال</a:t>
            </a:r>
          </a:p>
          <a:p>
            <a:r>
              <a:rPr lang="ar-SA" dirty="0" smtClean="0">
                <a:solidFill>
                  <a:srgbClr val="00B050"/>
                </a:solidFill>
              </a:rPr>
              <a:t>والظاهرة الثانية: </a:t>
            </a:r>
            <a:r>
              <a:rPr lang="ar-SA" dirty="0" smtClean="0"/>
              <a:t>أن أدب الأطفال لم يظهر له في سيرته القديمة والبعيدة فنانون متخصصون يبدعون فنونه ويبتكرون أجناسه وأشكاله الأدبية يمتعون </a:t>
            </a:r>
            <a:r>
              <a:rPr lang="ar-SA" dirty="0" err="1" smtClean="0"/>
              <a:t>به</a:t>
            </a:r>
            <a:r>
              <a:rPr lang="ar-SA" dirty="0" smtClean="0"/>
              <a:t> الأطفال ويسلونهم ويبثون فيهم من خلال الإمتاع والتسلية قيم مجتمعهم وسلوكياته وأخلاقياته ويستقلون </a:t>
            </a:r>
            <a:r>
              <a:rPr lang="ar-SA" dirty="0" err="1" smtClean="0"/>
              <a:t>به</a:t>
            </a:r>
            <a:r>
              <a:rPr lang="ar-SA" dirty="0" smtClean="0"/>
              <a:t> بعيدا عن أدب الكبار.</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60648"/>
            <a:ext cx="7772400" cy="1143000"/>
          </a:xfrm>
        </p:spPr>
        <p:txBody>
          <a:bodyPr>
            <a:normAutofit/>
          </a:bodyPr>
          <a:lstStyle/>
          <a:p>
            <a:pPr algn="r"/>
            <a:r>
              <a:rPr lang="ar-SA" sz="3600" dirty="0" smtClean="0">
                <a:solidFill>
                  <a:srgbClr val="00B050"/>
                </a:solidFill>
                <a:latin typeface="Andalus" pitchFamily="2" charset="-78"/>
                <a:cs typeface="Andalus" pitchFamily="2" charset="-78"/>
              </a:rPr>
              <a:t>أسباب الظاهرتين:</a:t>
            </a:r>
            <a:endParaRPr lang="ar-SA" sz="3600" dirty="0">
              <a:solidFill>
                <a:srgbClr val="00B050"/>
              </a:solidFill>
              <a:latin typeface="Andalus" pitchFamily="2" charset="-78"/>
              <a:cs typeface="Andalus" pitchFamily="2" charset="-78"/>
            </a:endParaRPr>
          </a:p>
        </p:txBody>
      </p:sp>
      <p:sp>
        <p:nvSpPr>
          <p:cNvPr id="3" name="Content Placeholder 2"/>
          <p:cNvSpPr>
            <a:spLocks noGrp="1"/>
          </p:cNvSpPr>
          <p:nvPr>
            <p:ph sz="quarter" idx="1"/>
          </p:nvPr>
        </p:nvSpPr>
        <p:spPr>
          <a:xfrm>
            <a:off x="914400" y="1556792"/>
            <a:ext cx="7772400" cy="4463008"/>
          </a:xfrm>
        </p:spPr>
        <p:txBody>
          <a:bodyPr>
            <a:normAutofit fontScale="92500" lnSpcReduction="10000"/>
          </a:bodyPr>
          <a:lstStyle/>
          <a:p>
            <a:r>
              <a:rPr lang="ar-SA" dirty="0" smtClean="0"/>
              <a:t>أن عديم تدوين أدب الأطفال وإهمال تسجيله في التراث الفني للعالم القديم , كان إهمال متعمداً , ومرده تلك النظرة التي نظر بها القدماء إلى الطفل وهي أنه يعبر  عن مرحلة انتقال ليس لها في ذاتها وجود مستقل , ومن ثم لم يفطنوا إلى الحاجات والدوافع أو النوازع الخاصة بهذه المرحلة فاستهانوا بها وبأدبها </a:t>
            </a:r>
          </a:p>
          <a:p>
            <a:r>
              <a:rPr lang="ar-SA" dirty="0" smtClean="0"/>
              <a:t>أو لأن مرحلة الطفولة نفسها لم تكن قد اكتشفت بعد أهميتها كمؤثر حاسم في حياة الإنسان كلها ولعل السبب في إهمال هذا الأدب قديماً أنه لم يكن يتعدى جدران المنازل والخيام </a:t>
            </a:r>
          </a:p>
          <a:p>
            <a:r>
              <a:rPr lang="ar-SA" dirty="0" smtClean="0"/>
              <a:t>أو لأن أكثره كان عالة على قصص الكبار , أو لأن جزءاً كبيراً منه مبسط من الأدب الشعبي </a:t>
            </a:r>
          </a:p>
          <a:p>
            <a:r>
              <a:rPr lang="ar-SA" dirty="0" smtClean="0"/>
              <a:t>وقد بينت الدراسات التربوية أن المجتمعات القديمة لم تكن تهتم بالطفل إلا بالقدر الذي يجعله قادراً على تحمل مسؤوليته تجاه مجتمعه حين يشب عن الطوق , ومن ثم اختلفت أساليب تلك المجتمعات في تنشئة الطفل خشونة وليناً</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620688"/>
            <a:ext cx="7772400" cy="1512168"/>
          </a:xfrm>
        </p:spPr>
        <p:txBody>
          <a:bodyPr/>
          <a:lstStyle/>
          <a:p>
            <a:r>
              <a:rPr lang="ar-SA" dirty="0" smtClean="0">
                <a:solidFill>
                  <a:srgbClr val="00B050"/>
                </a:solidFill>
              </a:rPr>
              <a:t>عمل طالبات: </a:t>
            </a:r>
            <a:r>
              <a:rPr lang="ar-SA" dirty="0" smtClean="0"/>
              <a:t>المجموعة الأولى       </a:t>
            </a:r>
            <a:r>
              <a:rPr lang="ar-SA" dirty="0" smtClean="0">
                <a:solidFill>
                  <a:srgbClr val="00B050"/>
                </a:solidFill>
              </a:rPr>
              <a:t>شعبة:  </a:t>
            </a:r>
            <a:r>
              <a:rPr lang="ar-SA" dirty="0" smtClean="0"/>
              <a:t> يوم الأحد  </a:t>
            </a:r>
          </a:p>
          <a:p>
            <a:r>
              <a:rPr lang="ar-SA" dirty="0" smtClean="0">
                <a:solidFill>
                  <a:srgbClr val="00B050"/>
                </a:solidFill>
              </a:rPr>
              <a:t>برئاسة الطالبة: </a:t>
            </a:r>
            <a:r>
              <a:rPr lang="ar-SA" dirty="0" smtClean="0"/>
              <a:t>مها </a:t>
            </a:r>
            <a:r>
              <a:rPr lang="ar-SA" dirty="0" err="1" smtClean="0"/>
              <a:t>الخالدي</a:t>
            </a:r>
            <a:r>
              <a:rPr lang="ar-SA" dirty="0" smtClean="0"/>
              <a:t>           </a:t>
            </a:r>
            <a:r>
              <a:rPr lang="ar-SA" dirty="0" smtClean="0">
                <a:solidFill>
                  <a:srgbClr val="00B050"/>
                </a:solidFill>
              </a:rPr>
              <a:t>إشراف: </a:t>
            </a:r>
            <a:r>
              <a:rPr lang="ar-SA" dirty="0" err="1" smtClean="0"/>
              <a:t>د</a:t>
            </a:r>
            <a:r>
              <a:rPr lang="ar-SA" dirty="0" smtClean="0"/>
              <a:t>.منى </a:t>
            </a:r>
            <a:r>
              <a:rPr lang="ar-SA" dirty="0" err="1" smtClean="0"/>
              <a:t>الغامدي</a:t>
            </a:r>
            <a:endParaRPr lang="ar-SA" dirty="0" smtClean="0"/>
          </a:p>
          <a:p>
            <a:r>
              <a:rPr lang="ar-SA" dirty="0" smtClean="0">
                <a:solidFill>
                  <a:srgbClr val="00B050"/>
                </a:solidFill>
              </a:rPr>
              <a:t>رقم الشعبة:</a:t>
            </a:r>
            <a:r>
              <a:rPr lang="ar-SA" dirty="0" smtClean="0"/>
              <a:t>13443                     </a:t>
            </a:r>
          </a:p>
          <a:p>
            <a:endParaRPr lang="ar-SA" dirty="0" smtClean="0"/>
          </a:p>
          <a:p>
            <a:endParaRPr lang="ar-SA" dirty="0"/>
          </a:p>
        </p:txBody>
      </p:sp>
      <p:pic>
        <p:nvPicPr>
          <p:cNvPr id="4" name="Picture 3" descr="1216422411part-030.jpg"/>
          <p:cNvPicPr>
            <a:picLocks noChangeAspect="1"/>
          </p:cNvPicPr>
          <p:nvPr/>
        </p:nvPicPr>
        <p:blipFill>
          <a:blip r:embed="rId2" cstate="print"/>
          <a:stretch>
            <a:fillRect/>
          </a:stretch>
        </p:blipFill>
        <p:spPr>
          <a:xfrm>
            <a:off x="0" y="2492896"/>
            <a:ext cx="9144000" cy="4365104"/>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158</TotalTime>
  <Words>999</Words>
  <Application>Microsoft Office PowerPoint</Application>
  <PresentationFormat>عرض على الشاشة (3:4)‏</PresentationFormat>
  <Paragraphs>61</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Equity</vt:lpstr>
      <vt:lpstr>المحاضرة الثالثة النشأة والتسجيل</vt:lpstr>
      <vt:lpstr>العناوين:</vt:lpstr>
      <vt:lpstr>أولاً:حتمية أدب الأطفال:     </vt:lpstr>
      <vt:lpstr>ثانياً:تسجيل أدب الأطفال:</vt:lpstr>
      <vt:lpstr>رأي الدكتور علي الحديدي في أول تسجيل لأدب الأطفال:</vt:lpstr>
      <vt:lpstr>أهم قصص الأطفال المسجلة عند الفرعونيين:</vt:lpstr>
      <vt:lpstr>الرد على رأي الدكتور على الحديدي:</vt:lpstr>
      <vt:lpstr>مميزات الأسلوب القصصي الموجه إلى الطفل عند الفرعونيين:</vt:lpstr>
      <vt:lpstr>الدليل على ضخامة الإنتاج القصصي الموجه إلى الطفل عند الفراعنة: </vt:lpstr>
      <vt:lpstr>أثر قصص الفراعنة في الأدب العالمي:</vt:lpstr>
      <vt:lpstr>الظاهرتان البارزتان في مجال تسجيل أدب الأطفال:</vt:lpstr>
      <vt:lpstr>أسباب الظاهرتين:</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النشأة والتسجيل</dc:title>
  <dc:creator>DELL</dc:creator>
  <cp:lastModifiedBy>sony</cp:lastModifiedBy>
  <cp:revision>18</cp:revision>
  <dcterms:created xsi:type="dcterms:W3CDTF">2011-10-06T12:25:36Z</dcterms:created>
  <dcterms:modified xsi:type="dcterms:W3CDTF">2011-12-12T18:40:53Z</dcterms:modified>
</cp:coreProperties>
</file>