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9" r:id="rId7"/>
    <p:sldId id="270" r:id="rId8"/>
    <p:sldId id="261" r:id="rId9"/>
    <p:sldId id="262" r:id="rId10"/>
    <p:sldId id="263" r:id="rId11"/>
    <p:sldId id="264" r:id="rId12"/>
    <p:sldId id="265" r:id="rId13"/>
    <p:sldId id="266" r:id="rId14"/>
    <p:sldId id="267" r:id="rId15"/>
    <p:sldId id="268" r:id="rId1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B9E1BDC9-ECEE-4E40-8F61-8174D4E772BD}" type="datetimeFigureOut">
              <a:rPr lang="ar-SA" smtClean="0"/>
              <a:pPr/>
              <a:t>17/01/33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17B53CE-BCFE-4E56-B316-2C70BC7DAFAF}"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B9E1BDC9-ECEE-4E40-8F61-8174D4E772BD}" type="datetimeFigureOut">
              <a:rPr lang="ar-SA" smtClean="0"/>
              <a:pPr/>
              <a:t>17/01/33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17B53CE-BCFE-4E56-B316-2C70BC7DAFAF}"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B9E1BDC9-ECEE-4E40-8F61-8174D4E772BD}" type="datetimeFigureOut">
              <a:rPr lang="ar-SA" smtClean="0"/>
              <a:pPr/>
              <a:t>17/01/33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17B53CE-BCFE-4E56-B316-2C70BC7DAFAF}"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B9E1BDC9-ECEE-4E40-8F61-8174D4E772BD}" type="datetimeFigureOut">
              <a:rPr lang="ar-SA" smtClean="0"/>
              <a:pPr/>
              <a:t>17/01/33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17B53CE-BCFE-4E56-B316-2C70BC7DAFAF}"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B9E1BDC9-ECEE-4E40-8F61-8174D4E772BD}" type="datetimeFigureOut">
              <a:rPr lang="ar-SA" smtClean="0"/>
              <a:pPr/>
              <a:t>17/01/33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117B53CE-BCFE-4E56-B316-2C70BC7DAFAF}"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B9E1BDC9-ECEE-4E40-8F61-8174D4E772BD}" type="datetimeFigureOut">
              <a:rPr lang="ar-SA" smtClean="0"/>
              <a:pPr/>
              <a:t>17/01/33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117B53CE-BCFE-4E56-B316-2C70BC7DAFAF}"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B9E1BDC9-ECEE-4E40-8F61-8174D4E772BD}" type="datetimeFigureOut">
              <a:rPr lang="ar-SA" smtClean="0"/>
              <a:pPr/>
              <a:t>17/01/33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117B53CE-BCFE-4E56-B316-2C70BC7DAFAF}"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B9E1BDC9-ECEE-4E40-8F61-8174D4E772BD}" type="datetimeFigureOut">
              <a:rPr lang="ar-SA" smtClean="0"/>
              <a:pPr/>
              <a:t>17/01/33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17B53CE-BCFE-4E56-B316-2C70BC7DAFAF}"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B9E1BDC9-ECEE-4E40-8F61-8174D4E772BD}" type="datetimeFigureOut">
              <a:rPr lang="ar-SA" smtClean="0"/>
              <a:pPr/>
              <a:t>17/01/33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17B53CE-BCFE-4E56-B316-2C70BC7DAFAF}"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B9E1BDC9-ECEE-4E40-8F61-8174D4E772BD}" type="datetimeFigureOut">
              <a:rPr lang="ar-SA" smtClean="0"/>
              <a:pPr/>
              <a:t>17/01/33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17B53CE-BCFE-4E56-B316-2C70BC7DAFAF}"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B9E1BDC9-ECEE-4E40-8F61-8174D4E772BD}" type="datetimeFigureOut">
              <a:rPr lang="ar-SA" smtClean="0"/>
              <a:pPr/>
              <a:t>17/01/33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17B53CE-BCFE-4E56-B316-2C70BC7DAFAF}"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B9E1BDC9-ECEE-4E40-8F61-8174D4E772BD}" type="datetimeFigureOut">
              <a:rPr lang="ar-SA" smtClean="0"/>
              <a:pPr/>
              <a:t>17/01/33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17B53CE-BCFE-4E56-B316-2C70BC7DAFAF}"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imagesCAHI2ZYV.jpg"/>
          <p:cNvPicPr>
            <a:picLocks noChangeAspect="1"/>
          </p:cNvPicPr>
          <p:nvPr/>
        </p:nvPicPr>
        <p:blipFill>
          <a:blip r:embed="rId2" cstate="print">
            <a:duotone>
              <a:schemeClr val="bg2">
                <a:shade val="45000"/>
                <a:satMod val="135000"/>
              </a:schemeClr>
              <a:prstClr val="white"/>
            </a:duotone>
          </a:blip>
          <a:stretch>
            <a:fillRect/>
          </a:stretch>
        </p:blipFill>
        <p:spPr>
          <a:xfrm>
            <a:off x="0" y="0"/>
            <a:ext cx="9144000" cy="6858000"/>
          </a:xfrm>
          <a:prstGeom prst="rect">
            <a:avLst/>
          </a:prstGeom>
          <a:ln>
            <a:noFill/>
          </a:ln>
          <a:effectLst>
            <a:softEdge rad="635000"/>
          </a:effectLst>
        </p:spPr>
      </p:pic>
      <p:sp>
        <p:nvSpPr>
          <p:cNvPr id="2" name="عنوان 1"/>
          <p:cNvSpPr>
            <a:spLocks noGrp="1"/>
          </p:cNvSpPr>
          <p:nvPr>
            <p:ph type="ctrTitle"/>
          </p:nvPr>
        </p:nvSpPr>
        <p:spPr>
          <a:xfrm>
            <a:off x="500034" y="4572008"/>
            <a:ext cx="7772400" cy="1470025"/>
          </a:xfrm>
        </p:spPr>
        <p:txBody>
          <a:bodyPr/>
          <a:lstStyle/>
          <a:p>
            <a:r>
              <a:rPr lang="ar-SA" b="1" dirty="0" smtClean="0"/>
              <a:t>الأطوار الرئيسية </a:t>
            </a:r>
            <a:br>
              <a:rPr lang="ar-SA" b="1" dirty="0" smtClean="0"/>
            </a:br>
            <a:r>
              <a:rPr lang="ar-SA" b="1" dirty="0" smtClean="0"/>
              <a:t>في تاريخ أدب الأطفال </a:t>
            </a:r>
            <a:endParaRPr lang="ar-SA"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imagesCAHI2ZYV.jpg"/>
          <p:cNvPicPr>
            <a:picLocks noChangeAspect="1"/>
          </p:cNvPicPr>
          <p:nvPr/>
        </p:nvPicPr>
        <p:blipFill>
          <a:blip r:embed="rId2" cstate="print">
            <a:duotone>
              <a:schemeClr val="bg2">
                <a:shade val="45000"/>
                <a:satMod val="135000"/>
              </a:schemeClr>
              <a:prstClr val="white"/>
            </a:duotone>
          </a:blip>
          <a:stretch>
            <a:fillRect/>
          </a:stretch>
        </p:blipFill>
        <p:spPr>
          <a:xfrm>
            <a:off x="0" y="5224"/>
            <a:ext cx="9144000" cy="6852776"/>
          </a:xfrm>
          <a:prstGeom prst="rect">
            <a:avLst/>
          </a:prstGeom>
          <a:ln>
            <a:noFill/>
          </a:ln>
          <a:effectLst>
            <a:softEdge rad="635000"/>
          </a:effectLst>
        </p:spPr>
      </p:pic>
      <p:sp>
        <p:nvSpPr>
          <p:cNvPr id="2" name="عنوان 1"/>
          <p:cNvSpPr>
            <a:spLocks noGrp="1"/>
          </p:cNvSpPr>
          <p:nvPr>
            <p:ph type="ctrTitle"/>
          </p:nvPr>
        </p:nvSpPr>
        <p:spPr>
          <a:xfrm>
            <a:off x="571472" y="1857364"/>
            <a:ext cx="7772400" cy="3643338"/>
          </a:xfrm>
        </p:spPr>
        <p:txBody>
          <a:bodyPr>
            <a:normAutofit fontScale="90000"/>
          </a:bodyPr>
          <a:lstStyle/>
          <a:p>
            <a:r>
              <a:rPr kumimoji="0" lang="ar-SA" b="0" i="0" u="none" strike="noStrike" cap="none" normalizeH="0" baseline="0" dirty="0" smtClean="0">
                <a:ln>
                  <a:noFill/>
                </a:ln>
                <a:solidFill>
                  <a:srgbClr val="C00000"/>
                </a:solidFill>
                <a:effectLst/>
                <a:latin typeface="Calibri" pitchFamily="34" charset="0"/>
                <a:ea typeface="Calibri" pitchFamily="34" charset="0"/>
                <a:cs typeface="Arial" pitchFamily="34" charset="0"/>
              </a:rPr>
              <a:t>* </a:t>
            </a:r>
            <a:r>
              <a:rPr kumimoji="0" lang="ar-SA"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مرحلة الذيوع والانتشار: </a:t>
            </a:r>
            <a:r>
              <a:rPr kumimoji="0" lang="ar-SA" b="0" i="0" u="none" strike="noStrike" cap="none" normalizeH="0" baseline="0" dirty="0" smtClean="0">
                <a:ln>
                  <a:noFill/>
                </a:ln>
                <a:solidFill>
                  <a:srgbClr val="C00000"/>
                </a:solidFill>
                <a:effectLst/>
                <a:latin typeface="Calibri" pitchFamily="34" charset="0"/>
                <a:ea typeface="Calibri" pitchFamily="34" charset="0"/>
                <a:cs typeface="Arial" pitchFamily="34" charset="0"/>
              </a:rPr>
              <a:t/>
            </a:r>
            <a:br>
              <a:rPr kumimoji="0" lang="ar-SA" b="0" i="0" u="none" strike="noStrike" cap="none" normalizeH="0" baseline="0" dirty="0" smtClean="0">
                <a:ln>
                  <a:noFill/>
                </a:ln>
                <a:solidFill>
                  <a:srgbClr val="C00000"/>
                </a:solidFill>
                <a:effectLst/>
                <a:latin typeface="Calibri" pitchFamily="34" charset="0"/>
                <a:ea typeface="Calibri" pitchFamily="34" charset="0"/>
                <a:cs typeface="Arial" pitchFamily="34" charset="0"/>
              </a:rPr>
            </a:br>
            <a:r>
              <a:rPr kumimoji="0" lang="ar-SA"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الطور الثاني من الأطوار  الرئيسية في مسيرة تاريخ " أدب الأطفال " المكتوب في العصر الحديث .</a:t>
            </a:r>
            <a:br>
              <a:rPr kumimoji="0" lang="ar-SA" b="0" i="0" u="none" strike="noStrike" cap="none" normalizeH="0" baseline="0" dirty="0" smtClean="0">
                <a:ln>
                  <a:noFill/>
                </a:ln>
                <a:solidFill>
                  <a:schemeClr val="tx1"/>
                </a:solidFill>
                <a:effectLst/>
                <a:latin typeface="Calibri" pitchFamily="34" charset="0"/>
                <a:ea typeface="Calibri" pitchFamily="34" charset="0"/>
                <a:cs typeface="Arial" pitchFamily="34" charset="0"/>
              </a:rPr>
            </a:br>
            <a:r>
              <a:rPr kumimoji="0" lang="ar-SA"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 </a:t>
            </a:r>
            <a:r>
              <a:rPr kumimoji="0" lang="ar-SA" sz="36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وقته : </a:t>
            </a:r>
            <a:r>
              <a:rPr kumimoji="0" lang="en-US" b="0" i="0" u="none" strike="noStrike" cap="none" normalizeH="0" baseline="0" dirty="0" smtClean="0">
                <a:ln>
                  <a:noFill/>
                </a:ln>
                <a:solidFill>
                  <a:schemeClr val="tx1"/>
                </a:solidFill>
                <a:effectLst/>
                <a:latin typeface="Arial" pitchFamily="34" charset="0"/>
                <a:cs typeface="Arial" pitchFamily="34" charset="0"/>
              </a:rPr>
              <a:t/>
            </a:r>
            <a:br>
              <a:rPr kumimoji="0" lang="en-US" b="0" i="0" u="none" strike="noStrike" cap="none" normalizeH="0" baseline="0" dirty="0" smtClean="0">
                <a:ln>
                  <a:noFill/>
                </a:ln>
                <a:solidFill>
                  <a:schemeClr val="tx1"/>
                </a:solidFill>
                <a:effectLst/>
                <a:latin typeface="Arial" pitchFamily="34" charset="0"/>
                <a:cs typeface="Arial" pitchFamily="34" charset="0"/>
              </a:rPr>
            </a:br>
            <a:r>
              <a:rPr kumimoji="0" lang="ar-SA"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ظهر بعد الحرب العالمية الأولى.</a:t>
            </a:r>
            <a:br>
              <a:rPr kumimoji="0" lang="ar-SA" b="0" i="0" u="none" strike="noStrike" cap="none" normalizeH="0" baseline="0" dirty="0" smtClean="0">
                <a:ln>
                  <a:noFill/>
                </a:ln>
                <a:solidFill>
                  <a:schemeClr val="tx1"/>
                </a:solidFill>
                <a:effectLst/>
                <a:latin typeface="Calibri" pitchFamily="34" charset="0"/>
                <a:ea typeface="Calibri" pitchFamily="34" charset="0"/>
                <a:cs typeface="Arial" pitchFamily="34" charset="0"/>
              </a:rPr>
            </a:br>
            <a:r>
              <a:rPr kumimoji="0" lang="en-US" b="0" i="0" u="none" strike="noStrike" cap="none" normalizeH="0" baseline="0" dirty="0" smtClean="0">
                <a:ln>
                  <a:noFill/>
                </a:ln>
                <a:solidFill>
                  <a:schemeClr val="tx1"/>
                </a:solidFill>
                <a:effectLst/>
                <a:latin typeface="Arial" pitchFamily="34" charset="0"/>
                <a:cs typeface="Arial" pitchFamily="34" charset="0"/>
              </a:rPr>
              <a:t/>
            </a:r>
            <a:br>
              <a:rPr kumimoji="0" lang="en-US" b="0" i="0" u="none" strike="noStrike" cap="none" normalizeH="0" baseline="0" dirty="0" smtClean="0">
                <a:ln>
                  <a:noFill/>
                </a:ln>
                <a:solidFill>
                  <a:schemeClr val="tx1"/>
                </a:solidFill>
                <a:effectLst/>
                <a:latin typeface="Arial" pitchFamily="34" charset="0"/>
                <a:cs typeface="Arial" pitchFamily="34" charset="0"/>
              </a:rPr>
            </a:br>
            <a:r>
              <a:rPr kumimoji="0" lang="en-US" b="0" i="0" u="none" strike="noStrike" cap="none" normalizeH="0" baseline="0" dirty="0" smtClean="0">
                <a:ln>
                  <a:noFill/>
                </a:ln>
                <a:solidFill>
                  <a:schemeClr val="tx1"/>
                </a:solidFill>
                <a:effectLst/>
                <a:latin typeface="Arial" pitchFamily="34" charset="0"/>
                <a:cs typeface="Arial" pitchFamily="34" charset="0"/>
              </a:rPr>
              <a:t/>
            </a:r>
            <a:br>
              <a:rPr kumimoji="0" lang="en-US" b="0" i="0" u="none" strike="noStrike" cap="none" normalizeH="0" baseline="0" dirty="0" smtClean="0">
                <a:ln>
                  <a:noFill/>
                </a:ln>
                <a:solidFill>
                  <a:schemeClr val="tx1"/>
                </a:solidFill>
                <a:effectLst/>
                <a:latin typeface="Arial" pitchFamily="34" charset="0"/>
                <a:cs typeface="Arial" pitchFamily="34" charset="0"/>
              </a:rPr>
            </a:br>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imagesCAHI2ZYV.jpg"/>
          <p:cNvPicPr>
            <a:picLocks noChangeAspect="1"/>
          </p:cNvPicPr>
          <p:nvPr/>
        </p:nvPicPr>
        <p:blipFill>
          <a:blip r:embed="rId2" cstate="print">
            <a:duotone>
              <a:schemeClr val="bg2">
                <a:shade val="45000"/>
                <a:satMod val="135000"/>
              </a:schemeClr>
              <a:prstClr val="white"/>
            </a:duotone>
          </a:blip>
          <a:stretch>
            <a:fillRect/>
          </a:stretch>
        </p:blipFill>
        <p:spPr>
          <a:xfrm>
            <a:off x="0" y="0"/>
            <a:ext cx="9144000" cy="6907617"/>
          </a:xfrm>
          <a:prstGeom prst="rect">
            <a:avLst/>
          </a:prstGeom>
          <a:ln>
            <a:noFill/>
          </a:ln>
          <a:effectLst>
            <a:softEdge rad="635000"/>
          </a:effectLst>
        </p:spPr>
      </p:pic>
      <p:sp>
        <p:nvSpPr>
          <p:cNvPr id="2" name="عنوان 1"/>
          <p:cNvSpPr>
            <a:spLocks noGrp="1"/>
          </p:cNvSpPr>
          <p:nvPr>
            <p:ph type="ctrTitle"/>
          </p:nvPr>
        </p:nvSpPr>
        <p:spPr>
          <a:xfrm>
            <a:off x="857224" y="2857496"/>
            <a:ext cx="7772400" cy="1470025"/>
          </a:xfrm>
        </p:spPr>
        <p:txBody>
          <a:bodyPr>
            <a:normAutofit fontScale="90000"/>
          </a:bodyPr>
          <a:lstStyle/>
          <a:p>
            <a:r>
              <a:rPr kumimoji="0" lang="ar-SA" b="0" i="0" u="none" strike="noStrike" cap="none" normalizeH="0" baseline="0" dirty="0" smtClean="0">
                <a:ln>
                  <a:noFill/>
                </a:ln>
                <a:solidFill>
                  <a:srgbClr val="C00000"/>
                </a:solidFill>
                <a:effectLst/>
                <a:latin typeface="Calibri" pitchFamily="34" charset="0"/>
                <a:ea typeface="Calibri" pitchFamily="34" charset="0"/>
                <a:cs typeface="Arial" pitchFamily="34" charset="0"/>
              </a:rPr>
              <a:t>*العوامل التي ساعدت على ذلك : </a:t>
            </a:r>
            <a:r>
              <a:rPr kumimoji="0" lang="en-US" b="0" i="0" u="none" strike="noStrike" cap="none" normalizeH="0" baseline="0" dirty="0" smtClean="0">
                <a:ln>
                  <a:noFill/>
                </a:ln>
                <a:solidFill>
                  <a:srgbClr val="C00000"/>
                </a:solidFill>
                <a:effectLst/>
                <a:latin typeface="Arial" pitchFamily="34" charset="0"/>
                <a:cs typeface="Arial" pitchFamily="34" charset="0"/>
              </a:rPr>
              <a:t/>
            </a:r>
            <a:br>
              <a:rPr kumimoji="0" lang="en-US" b="0" i="0" u="none" strike="noStrike" cap="none" normalizeH="0" baseline="0" dirty="0" smtClean="0">
                <a:ln>
                  <a:noFill/>
                </a:ln>
                <a:solidFill>
                  <a:srgbClr val="C00000"/>
                </a:solidFill>
                <a:effectLst/>
                <a:latin typeface="Arial" pitchFamily="34" charset="0"/>
                <a:cs typeface="Arial" pitchFamily="34" charset="0"/>
              </a:rPr>
            </a:br>
            <a:r>
              <a:rPr kumimoji="0" lang="ar-SA" b="0" i="0" u="none" strike="noStrike" cap="none" normalizeH="0" baseline="0" dirty="0" smtClean="0">
                <a:ln>
                  <a:noFill/>
                </a:ln>
                <a:effectLst/>
                <a:latin typeface="Arial" pitchFamily="34" charset="0"/>
                <a:cs typeface="Arial" pitchFamily="34" charset="0"/>
              </a:rPr>
              <a:t>1-</a:t>
            </a:r>
            <a:r>
              <a:rPr kumimoji="0" lang="ar-SA" b="0" i="0" u="none" strike="noStrike" cap="none" normalizeH="0" baseline="0" dirty="0" smtClean="0">
                <a:ln>
                  <a:noFill/>
                </a:ln>
                <a:solidFill>
                  <a:srgbClr val="C00000"/>
                </a:solidFill>
                <a:effectLst/>
                <a:latin typeface="Arial" pitchFamily="34" charset="0"/>
                <a:cs typeface="Arial" pitchFamily="34" charset="0"/>
              </a:rPr>
              <a:t> </a:t>
            </a:r>
            <a:r>
              <a:rPr kumimoji="0" lang="ar-SA"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تأصيل " علم نفس النمو " في أوائل القرن العشرين , بعد أن عكف علماؤه على دراسة الطفل دراسة منهجية منتظمة , وبذلك انفتح الطريق للمعرفة الصحيحة بالطفل ونفسيته , وتكون شيئاً فشيئاً " علم نفس النمو " القائم على الملاحظة والتجربة كمرحلة مستقلة لها ميولها , واهتماماتها , وحاجاتها المادية والعاطفية , ولها نوازعها ودوافعها المستقلة عن الكبار . </a:t>
            </a:r>
            <a:r>
              <a:rPr kumimoji="0" lang="en-US" b="0" i="0" u="none" strike="noStrike" cap="none" normalizeH="0" baseline="0" dirty="0" smtClean="0">
                <a:ln>
                  <a:noFill/>
                </a:ln>
                <a:solidFill>
                  <a:schemeClr val="tx1"/>
                </a:solidFill>
                <a:effectLst/>
                <a:latin typeface="Arial" pitchFamily="34" charset="0"/>
                <a:cs typeface="Arial" pitchFamily="34" charset="0"/>
              </a:rPr>
              <a:t/>
            </a:r>
            <a:br>
              <a:rPr kumimoji="0" lang="en-US" b="0" i="0" u="none" strike="noStrike" cap="none" normalizeH="0" baseline="0" dirty="0" smtClean="0">
                <a:ln>
                  <a:noFill/>
                </a:ln>
                <a:solidFill>
                  <a:schemeClr val="tx1"/>
                </a:solidFill>
                <a:effectLst/>
                <a:latin typeface="Arial" pitchFamily="34" charset="0"/>
                <a:cs typeface="Arial" pitchFamily="34" charset="0"/>
              </a:rPr>
            </a:br>
            <a:r>
              <a:rPr kumimoji="0" lang="ar-SA" b="0" i="0" u="none" strike="noStrike" cap="none" normalizeH="0" baseline="0" dirty="0" smtClean="0">
                <a:ln>
                  <a:noFill/>
                </a:ln>
                <a:solidFill>
                  <a:srgbClr val="C00000"/>
                </a:solidFill>
                <a:effectLst/>
                <a:latin typeface="Arial" pitchFamily="34" charset="0"/>
                <a:cs typeface="Arial" pitchFamily="34" charset="0"/>
              </a:rPr>
              <a:t/>
            </a:r>
            <a:br>
              <a:rPr kumimoji="0" lang="ar-SA" b="0" i="0" u="none" strike="noStrike" cap="none" normalizeH="0" baseline="0" dirty="0" smtClean="0">
                <a:ln>
                  <a:noFill/>
                </a:ln>
                <a:solidFill>
                  <a:srgbClr val="C00000"/>
                </a:solidFill>
                <a:effectLst/>
                <a:latin typeface="Arial" pitchFamily="34" charset="0"/>
                <a:cs typeface="Arial" pitchFamily="34" charset="0"/>
              </a:rPr>
            </a:br>
            <a:endParaRPr lang="ar-SA" dirty="0">
              <a:solidFill>
                <a:srgbClr val="C00000"/>
              </a:solidFill>
            </a:endParaRPr>
          </a:p>
        </p:txBody>
      </p:sp>
      <p:sp>
        <p:nvSpPr>
          <p:cNvPr id="3" name="عنوان فرعي 2"/>
          <p:cNvSpPr>
            <a:spLocks noGrp="1"/>
          </p:cNvSpPr>
          <p:nvPr>
            <p:ph type="subTitle" idx="1"/>
          </p:nvPr>
        </p:nvSpPr>
        <p:spPr/>
        <p:txBody>
          <a:bodyPr/>
          <a:lstStyle/>
          <a:p>
            <a:endParaRPr lang="ar-SA"/>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imagesCAHI2ZYV.jpg"/>
          <p:cNvPicPr>
            <a:picLocks noGrp="1" noChangeAspect="1"/>
          </p:cNvPicPr>
          <p:nvPr>
            <p:ph idx="1"/>
          </p:nvPr>
        </p:nvPicPr>
        <p:blipFill>
          <a:blip r:embed="rId2" cstate="print">
            <a:duotone>
              <a:schemeClr val="bg2">
                <a:shade val="45000"/>
                <a:satMod val="135000"/>
              </a:schemeClr>
              <a:prstClr val="white"/>
            </a:duotone>
          </a:blip>
          <a:stretch>
            <a:fillRect/>
          </a:stretch>
        </p:blipFill>
        <p:spPr>
          <a:xfrm>
            <a:off x="0" y="-1"/>
            <a:ext cx="9166559" cy="6866493"/>
          </a:xfrm>
          <a:prstGeom prst="rect">
            <a:avLst/>
          </a:prstGeom>
          <a:ln>
            <a:noFill/>
          </a:ln>
          <a:effectLst>
            <a:softEdge rad="635000"/>
          </a:effectLst>
        </p:spPr>
      </p:pic>
      <p:sp>
        <p:nvSpPr>
          <p:cNvPr id="2" name="عنوان 1"/>
          <p:cNvSpPr>
            <a:spLocks noGrp="1"/>
          </p:cNvSpPr>
          <p:nvPr>
            <p:ph type="title"/>
          </p:nvPr>
        </p:nvSpPr>
        <p:spPr>
          <a:xfrm>
            <a:off x="428596" y="2428868"/>
            <a:ext cx="8229600" cy="1143000"/>
          </a:xfrm>
        </p:spPr>
        <p:txBody>
          <a:bodyPr>
            <a:normAutofit fontScale="90000"/>
          </a:bodyPr>
          <a:lstStyle/>
          <a:p>
            <a:r>
              <a:rPr kumimoji="0" lang="ar-SA"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وجدت التربية في علم نفس الطفل منهلاً ثراً , ومصدراً غنياً تبني عليه مبادئ وأسسها الحديثة . وأصبح </a:t>
            </a:r>
            <a:r>
              <a:rPr kumimoji="0" lang="ar-SA"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منزعها</a:t>
            </a:r>
            <a:r>
              <a:rPr kumimoji="0" lang="ar-SA"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النفسي الجديد , هو العناية بتكوين الطفل تكويناً متكاملاً بحيث لا تزيد معارفه وعلمه فقط ؛ بل يزداد نضجه ونموه وتفتحه. </a:t>
            </a: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imagesCAHI2ZYV.jpg"/>
          <p:cNvPicPr>
            <a:picLocks noChangeAspect="1"/>
          </p:cNvPicPr>
          <p:nvPr/>
        </p:nvPicPr>
        <p:blipFill>
          <a:blip r:embed="rId2" cstate="print">
            <a:duotone>
              <a:schemeClr val="bg2">
                <a:shade val="45000"/>
                <a:satMod val="135000"/>
              </a:schemeClr>
              <a:prstClr val="white"/>
            </a:duotone>
          </a:blip>
          <a:stretch>
            <a:fillRect/>
          </a:stretch>
        </p:blipFill>
        <p:spPr>
          <a:xfrm>
            <a:off x="1" y="10449"/>
            <a:ext cx="9143999" cy="6847551"/>
          </a:xfrm>
          <a:prstGeom prst="rect">
            <a:avLst/>
          </a:prstGeom>
          <a:ln>
            <a:noFill/>
          </a:ln>
          <a:effectLst>
            <a:softEdge rad="635000"/>
          </a:effectLst>
        </p:spPr>
      </p:pic>
      <p:sp>
        <p:nvSpPr>
          <p:cNvPr id="2" name="عنوان 1"/>
          <p:cNvSpPr>
            <a:spLocks noGrp="1"/>
          </p:cNvSpPr>
          <p:nvPr>
            <p:ph type="title"/>
          </p:nvPr>
        </p:nvSpPr>
        <p:spPr>
          <a:xfrm>
            <a:off x="428596" y="2928934"/>
            <a:ext cx="8229600" cy="1357322"/>
          </a:xfrm>
        </p:spPr>
        <p:txBody>
          <a:bodyPr>
            <a:normAutofit fontScale="90000"/>
          </a:bodyPr>
          <a:lstStyle/>
          <a:p>
            <a:r>
              <a:rPr kumimoji="0" lang="ar-SA" sz="4000" b="1" i="0" u="none" strike="noStrike" cap="none" normalizeH="0" baseline="0" dirty="0" smtClean="0">
                <a:ln>
                  <a:noFill/>
                </a:ln>
                <a:solidFill>
                  <a:srgbClr val="C00000"/>
                </a:solidFill>
                <a:effectLst/>
                <a:latin typeface="Calibri" pitchFamily="34" charset="0"/>
                <a:ea typeface="Calibri" pitchFamily="34" charset="0"/>
                <a:cs typeface="Arial" pitchFamily="34" charset="0"/>
              </a:rPr>
              <a:t>*النتيجة : </a:t>
            </a:r>
            <a:r>
              <a:rPr kumimoji="0" lang="ar-SA" sz="40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a:r>
            <a:br>
              <a:rPr kumimoji="0" lang="ar-SA" sz="40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br>
            <a:r>
              <a:rPr kumimoji="0" lang="ar-SA" sz="40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أصبحت الطفولة تعد مرحلة وجود مهمة في ذاتها ولذاتها . والفهم العميق لهذا الإدراك الجديد لمرحلة الطفولة , </a:t>
            </a:r>
            <a:r>
              <a:rPr kumimoji="0" lang="ar-SA" sz="40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بنى</a:t>
            </a:r>
            <a:r>
              <a:rPr kumimoji="0" lang="ar-SA" sz="40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داخل الأدباء الذين يكتبون للأطفال , في المجتمعات التي سبقت في هذا المجال لونا من المعرفة الواعية بنوع الأدب الذي يقدّم للصغار , فوضعوا نصب أعينهم ، وهم يكتبون : اهتمامات كل مرحلة ، وميولها ، وحاجاتها العاطفية النفسية , ودوافعها الخاصة </a:t>
            </a:r>
            <a:r>
              <a:rPr kumimoji="0" lang="ar-SA" sz="40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بها</a:t>
            </a:r>
            <a:r>
              <a:rPr kumimoji="0" lang="ar-SA" sz="40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 ورصيدها اللغوي , ومقدرتها الإدراكية على فهم المعاني , فكتبوا لها الأدب الذي يناسبها</a:t>
            </a:r>
            <a:r>
              <a:rPr lang="ar-SA" sz="4000" baseline="0" dirty="0">
                <a:latin typeface="Calibri" pitchFamily="34" charset="0"/>
                <a:ea typeface="Calibri" pitchFamily="34" charset="0"/>
                <a:cs typeface="Arial" pitchFamily="34" charset="0"/>
              </a:rPr>
              <a:t>.</a:t>
            </a:r>
            <a:r>
              <a:rPr kumimoji="0" lang="ar-SA" sz="4000" b="0" i="0" u="none" strike="noStrike" cap="none" normalizeH="0" dirty="0" smtClean="0">
                <a:ln>
                  <a:noFill/>
                </a:ln>
                <a:solidFill>
                  <a:schemeClr val="tx1"/>
                </a:solidFill>
                <a:effectLst/>
                <a:latin typeface="Calibri" pitchFamily="34" charset="0"/>
                <a:ea typeface="Calibri" pitchFamily="34" charset="0"/>
                <a:cs typeface="Arial" pitchFamily="34" charset="0"/>
              </a:rPr>
              <a:t>                                 </a:t>
            </a:r>
            <a:r>
              <a:rPr kumimoji="0" lang="ar-SA" b="0" i="0" u="none" strike="noStrike" cap="none" normalizeH="0" baseline="0" dirty="0" smtClean="0">
                <a:ln>
                  <a:noFill/>
                </a:ln>
                <a:solidFill>
                  <a:schemeClr val="tx1"/>
                </a:solidFill>
                <a:effectLst/>
                <a:latin typeface="Arial" pitchFamily="34" charset="0"/>
                <a:cs typeface="Arial" pitchFamily="34" charset="0"/>
              </a:rPr>
              <a:t/>
            </a:r>
            <a:br>
              <a:rPr kumimoji="0" lang="ar-SA" b="0" i="0" u="none" strike="noStrike" cap="none" normalizeH="0" baseline="0" dirty="0" smtClean="0">
                <a:ln>
                  <a:noFill/>
                </a:ln>
                <a:solidFill>
                  <a:schemeClr val="tx1"/>
                </a:solidFill>
                <a:effectLst/>
                <a:latin typeface="Arial" pitchFamily="34" charset="0"/>
                <a:cs typeface="Arial" pitchFamily="34" charset="0"/>
              </a:rPr>
            </a:b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imagesCAHI2ZYV.jpg"/>
          <p:cNvPicPr>
            <a:picLocks noChangeAspect="1"/>
          </p:cNvPicPr>
          <p:nvPr/>
        </p:nvPicPr>
        <p:blipFill>
          <a:blip r:embed="rId2" cstate="print">
            <a:duotone>
              <a:schemeClr val="bg2">
                <a:shade val="45000"/>
                <a:satMod val="135000"/>
              </a:schemeClr>
              <a:prstClr val="white"/>
            </a:duotone>
          </a:blip>
          <a:stretch>
            <a:fillRect/>
          </a:stretch>
        </p:blipFill>
        <p:spPr>
          <a:xfrm>
            <a:off x="0" y="5224"/>
            <a:ext cx="9144000" cy="6907617"/>
          </a:xfrm>
          <a:prstGeom prst="rect">
            <a:avLst/>
          </a:prstGeom>
          <a:ln>
            <a:noFill/>
          </a:ln>
          <a:effectLst>
            <a:softEdge rad="635000"/>
          </a:effectLst>
        </p:spPr>
      </p:pic>
      <p:sp>
        <p:nvSpPr>
          <p:cNvPr id="2" name="عنوان 1"/>
          <p:cNvSpPr>
            <a:spLocks noGrp="1"/>
          </p:cNvSpPr>
          <p:nvPr>
            <p:ph type="title"/>
          </p:nvPr>
        </p:nvSpPr>
        <p:spPr>
          <a:xfrm>
            <a:off x="642910" y="285728"/>
            <a:ext cx="8229600" cy="6000792"/>
          </a:xfrm>
        </p:spPr>
        <p:txBody>
          <a:bodyPr>
            <a:normAutofit/>
          </a:bodyPr>
          <a:lstStyle/>
          <a:p>
            <a:r>
              <a:rPr lang="ar-SA" sz="3600" dirty="0" smtClean="0"/>
              <a:t>2- رغبة الكبار من الذين خلفتهم الحرب العالمية الأولى التي أشعلتها حماقتهم فأتت على الأخضر واليابس وحصدت الملايين من الشباب في أن يبدأ العالم من جديد والبداية الجديدة رصيدها الأطفال , فالأطفال هم أمل المستقبل والولادة الجديدة للحلم الإنساني المتجدد .</a:t>
            </a:r>
            <a:br>
              <a:rPr lang="ar-SA" sz="3600" dirty="0" smtClean="0"/>
            </a:br>
            <a:r>
              <a:rPr lang="ar-SA" sz="3600" dirty="0" smtClean="0"/>
              <a:t>واتجه الكتاب والفنانون بحماس شديد إلى الأطفال يقدمون لهم فهماً أفضل للعالم الذي لم يحافظ الكبار على السلام فيه .</a:t>
            </a:r>
            <a:endParaRPr lang="ar-SA" sz="3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imagesCAHI2ZYV.jpg"/>
          <p:cNvPicPr>
            <a:picLocks noChangeAspect="1"/>
          </p:cNvPicPr>
          <p:nvPr/>
        </p:nvPicPr>
        <p:blipFill>
          <a:blip r:embed="rId2" cstate="print">
            <a:duotone>
              <a:schemeClr val="bg2">
                <a:shade val="45000"/>
                <a:satMod val="135000"/>
              </a:schemeClr>
              <a:prstClr val="white"/>
            </a:duotone>
          </a:blip>
          <a:stretch>
            <a:fillRect/>
          </a:stretch>
        </p:blipFill>
        <p:spPr>
          <a:xfrm>
            <a:off x="0" y="5224"/>
            <a:ext cx="9144000" cy="6847551"/>
          </a:xfrm>
          <a:prstGeom prst="rect">
            <a:avLst/>
          </a:prstGeom>
          <a:ln>
            <a:noFill/>
          </a:ln>
          <a:effectLst>
            <a:softEdge rad="635000"/>
          </a:effectLst>
        </p:spPr>
      </p:pic>
      <p:sp>
        <p:nvSpPr>
          <p:cNvPr id="2" name="عنوان 1"/>
          <p:cNvSpPr>
            <a:spLocks noGrp="1"/>
          </p:cNvSpPr>
          <p:nvPr>
            <p:ph type="title"/>
          </p:nvPr>
        </p:nvSpPr>
        <p:spPr>
          <a:xfrm>
            <a:off x="457200" y="274638"/>
            <a:ext cx="8229600" cy="6083320"/>
          </a:xfrm>
        </p:spPr>
        <p:txBody>
          <a:bodyPr>
            <a:normAutofit/>
          </a:bodyPr>
          <a:lstStyle/>
          <a:p>
            <a:r>
              <a:rPr lang="ar-SA" sz="4000" dirty="0" smtClean="0"/>
              <a:t>وليؤكدوا لهذه القلوب الغضة الرقيقة التي أزعجها الخوف وأفزعها الدمار أن الحياة مستمرة . وسيعيشونها إلى أبعد أعماقها وعلى أيديهم تتجدد الحضارات . وأدب الأطفال خير وسيلة تصل </a:t>
            </a:r>
            <a:r>
              <a:rPr lang="ar-SA" sz="4000" dirty="0" err="1" smtClean="0"/>
              <a:t>بها</a:t>
            </a:r>
            <a:r>
              <a:rPr lang="ar-SA" sz="4000" dirty="0" smtClean="0"/>
              <a:t> هذه الرسالة إلى قلوب الصغار . ودارت المطابع بألوان شتى منه ، تغذي الجوانب الروحية والإنسانية والوطنية وتبث فيهم الإيمان بالله ، وبالوطن والإنسان وتعيد للأطفال ما فقدوه من الثقة والأمن والأمان والسلام .</a:t>
            </a:r>
            <a:endParaRPr lang="ar-SA" sz="4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imagesCAHI2ZYV.jpg"/>
          <p:cNvPicPr>
            <a:picLocks noChangeAspect="1"/>
          </p:cNvPicPr>
          <p:nvPr/>
        </p:nvPicPr>
        <p:blipFill>
          <a:blip r:embed="rId2" cstate="print">
            <a:duotone>
              <a:schemeClr val="bg2">
                <a:shade val="45000"/>
                <a:satMod val="135000"/>
              </a:schemeClr>
              <a:prstClr val="white"/>
            </a:duotone>
          </a:blip>
          <a:stretch>
            <a:fillRect/>
          </a:stretch>
        </p:blipFill>
        <p:spPr>
          <a:xfrm>
            <a:off x="0" y="5224"/>
            <a:ext cx="9144000" cy="6847551"/>
          </a:xfrm>
          <a:prstGeom prst="rect">
            <a:avLst/>
          </a:prstGeom>
          <a:ln>
            <a:noFill/>
          </a:ln>
          <a:effectLst>
            <a:softEdge rad="635000"/>
          </a:effectLst>
        </p:spPr>
      </p:pic>
      <p:sp>
        <p:nvSpPr>
          <p:cNvPr id="2" name="عنوان 1"/>
          <p:cNvSpPr>
            <a:spLocks noGrp="1"/>
          </p:cNvSpPr>
          <p:nvPr>
            <p:ph type="title"/>
          </p:nvPr>
        </p:nvSpPr>
        <p:spPr>
          <a:xfrm>
            <a:off x="357158" y="3071810"/>
            <a:ext cx="8229600" cy="1143000"/>
          </a:xfrm>
        </p:spPr>
        <p:txBody>
          <a:bodyPr>
            <a:normAutofit fontScale="90000"/>
          </a:bodyPr>
          <a:lstStyle/>
          <a:p>
            <a:pPr lvl="0" fontAlgn="base">
              <a:spcAft>
                <a:spcPct val="0"/>
              </a:spcAft>
            </a:pPr>
            <a:r>
              <a:rPr lang="ar-SA" sz="4000" dirty="0" smtClean="0"/>
              <a:t>3- </a:t>
            </a:r>
            <a:r>
              <a:rPr kumimoji="0" lang="ar-SA" sz="40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تكوين المجالس  , والمجالس , </a:t>
            </a:r>
            <a:r>
              <a:rPr kumimoji="0" lang="ar-SA" sz="40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والجميعات</a:t>
            </a:r>
            <a:r>
              <a:rPr kumimoji="0" lang="ar-SA" sz="40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 والهيئات التي ترعى مصالح الأطفال واتجاه بعضها إلى رعاية الجانب الثقافي والترفيهي , وتخويلها صلاحيات الرقابة على كل  ما يقدم للأطفال ونقده , وإعداد تقارير الصلاحية عنه , تزكيه فينشر , أو تشجبه فيحجب عن الأطفال .</a:t>
            </a:r>
            <a:r>
              <a:rPr kumimoji="0" lang="en-US" sz="4000" b="0" i="0" u="none" strike="noStrike" cap="none" normalizeH="0" baseline="0" dirty="0" smtClean="0">
                <a:ln>
                  <a:noFill/>
                </a:ln>
                <a:solidFill>
                  <a:schemeClr val="tx1"/>
                </a:solidFill>
                <a:effectLst/>
                <a:latin typeface="Arial" pitchFamily="34" charset="0"/>
                <a:cs typeface="Arial" pitchFamily="34" charset="0"/>
              </a:rPr>
              <a:t/>
            </a:r>
            <a:br>
              <a:rPr kumimoji="0" lang="en-US" sz="4000" b="0" i="0" u="none" strike="noStrike" cap="none" normalizeH="0" baseline="0" dirty="0" smtClean="0">
                <a:ln>
                  <a:noFill/>
                </a:ln>
                <a:solidFill>
                  <a:schemeClr val="tx1"/>
                </a:solidFill>
                <a:effectLst/>
                <a:latin typeface="Arial" pitchFamily="34" charset="0"/>
                <a:cs typeface="Arial" pitchFamily="34" charset="0"/>
              </a:rPr>
            </a:br>
            <a:r>
              <a:rPr kumimoji="0" lang="ar-SA" sz="40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ومن هنا كانت هذه المجالس والجمعيات كالمصفاة , تمنع الكثير من المطبوعات الغثة الرديئة التي تضر بالأطفال .</a:t>
            </a:r>
            <a:r>
              <a:rPr kumimoji="0" lang="ar-SA" b="0" i="0" u="none" strike="noStrike" cap="none" normalizeH="0" baseline="0" dirty="0" smtClean="0">
                <a:ln>
                  <a:noFill/>
                </a:ln>
                <a:solidFill>
                  <a:schemeClr val="tx1"/>
                </a:solidFill>
                <a:effectLst/>
                <a:latin typeface="Arial" pitchFamily="34" charset="0"/>
                <a:cs typeface="Arial" pitchFamily="34" charset="0"/>
              </a:rPr>
              <a:t/>
            </a:r>
            <a:br>
              <a:rPr kumimoji="0" lang="ar-SA" b="0" i="0" u="none" strike="noStrike" cap="none" normalizeH="0" baseline="0" dirty="0" smtClean="0">
                <a:ln>
                  <a:noFill/>
                </a:ln>
                <a:solidFill>
                  <a:schemeClr val="tx1"/>
                </a:solidFill>
                <a:effectLst/>
                <a:latin typeface="Arial" pitchFamily="34" charset="0"/>
                <a:cs typeface="Arial" pitchFamily="34" charset="0"/>
              </a:rPr>
            </a:b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imagesCAHI2ZYV.jpg"/>
          <p:cNvPicPr>
            <a:picLocks noChangeAspect="1"/>
          </p:cNvPicPr>
          <p:nvPr/>
        </p:nvPicPr>
        <p:blipFill>
          <a:blip r:embed="rId2" cstate="print">
            <a:duotone>
              <a:schemeClr val="bg2">
                <a:shade val="45000"/>
                <a:satMod val="135000"/>
              </a:schemeClr>
              <a:prstClr val="white"/>
            </a:duotone>
          </a:blip>
          <a:stretch>
            <a:fillRect/>
          </a:stretch>
        </p:blipFill>
        <p:spPr>
          <a:xfrm>
            <a:off x="0" y="5224"/>
            <a:ext cx="9144000" cy="6847551"/>
          </a:xfrm>
          <a:prstGeom prst="rect">
            <a:avLst/>
          </a:prstGeom>
          <a:ln>
            <a:noFill/>
          </a:ln>
          <a:effectLst>
            <a:softEdge rad="635000"/>
          </a:effectLst>
        </p:spPr>
      </p:pic>
      <p:sp>
        <p:nvSpPr>
          <p:cNvPr id="2" name="عنوان 1"/>
          <p:cNvSpPr>
            <a:spLocks noGrp="1"/>
          </p:cNvSpPr>
          <p:nvPr>
            <p:ph type="title"/>
          </p:nvPr>
        </p:nvSpPr>
        <p:spPr>
          <a:xfrm>
            <a:off x="642910" y="1285860"/>
            <a:ext cx="8229600" cy="4214842"/>
          </a:xfrm>
        </p:spPr>
        <p:txBody>
          <a:bodyPr>
            <a:normAutofit fontScale="90000"/>
          </a:bodyPr>
          <a:lstStyle/>
          <a:p>
            <a:pPr lvl="0" fontAlgn="base">
              <a:spcAft>
                <a:spcPct val="0"/>
              </a:spcAft>
            </a:pPr>
            <a:r>
              <a:rPr kumimoji="0" lang="ar-SA" b="0" i="0" u="none" strike="noStrike" cap="none" normalizeH="0" baseline="0" dirty="0" smtClean="0">
                <a:ln>
                  <a:noFill/>
                </a:ln>
                <a:solidFill>
                  <a:srgbClr val="C00000"/>
                </a:solidFill>
                <a:effectLst/>
                <a:latin typeface="Calibri" pitchFamily="34" charset="0"/>
                <a:ea typeface="Calibri" pitchFamily="34" charset="0"/>
                <a:cs typeface="Arial" pitchFamily="34" charset="0"/>
              </a:rPr>
              <a:t>النتيجة : </a:t>
            </a:r>
            <a:r>
              <a:rPr kumimoji="0" lang="ar-SA"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a:r>
            <a:br>
              <a:rPr kumimoji="0" lang="ar-SA" b="0" i="0" u="none" strike="noStrike" cap="none" normalizeH="0" baseline="0" dirty="0" smtClean="0">
                <a:ln>
                  <a:noFill/>
                </a:ln>
                <a:solidFill>
                  <a:schemeClr val="tx1"/>
                </a:solidFill>
                <a:effectLst/>
                <a:latin typeface="Calibri" pitchFamily="34" charset="0"/>
                <a:ea typeface="Calibri" pitchFamily="34" charset="0"/>
                <a:cs typeface="Arial" pitchFamily="34" charset="0"/>
              </a:rPr>
            </a:br>
            <a:r>
              <a:rPr kumimoji="0" lang="ar-SA"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أعطت " أدب الأطفال " دفعات قوية من التطور جعلت الأطفال يعيشون عصراً ذهبياً لأدبهم مستقلاً عن أدب الكبار , ذلك الذي أخذ يعاني من الكآبة والتشاؤم حتى في عصر السلام .</a:t>
            </a:r>
            <a:r>
              <a:rPr kumimoji="0" lang="ar-SA" b="0" i="0" u="none" strike="noStrike" cap="none" normalizeH="0" baseline="0" dirty="0" smtClean="0">
                <a:ln>
                  <a:noFill/>
                </a:ln>
                <a:solidFill>
                  <a:schemeClr val="tx1"/>
                </a:solidFill>
                <a:effectLst/>
                <a:latin typeface="Arial" pitchFamily="34" charset="0"/>
                <a:cs typeface="Arial" pitchFamily="34" charset="0"/>
              </a:rPr>
              <a:t/>
            </a:r>
            <a:br>
              <a:rPr kumimoji="0" lang="ar-SA" b="0" i="0" u="none" strike="noStrike" cap="none" normalizeH="0" baseline="0" dirty="0" smtClean="0">
                <a:ln>
                  <a:noFill/>
                </a:ln>
                <a:solidFill>
                  <a:schemeClr val="tx1"/>
                </a:solidFill>
                <a:effectLst/>
                <a:latin typeface="Arial" pitchFamily="34" charset="0"/>
                <a:cs typeface="Arial" pitchFamily="34" charset="0"/>
              </a:rPr>
            </a:b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imagesCAHI2ZYV.jpg"/>
          <p:cNvPicPr>
            <a:picLocks noChangeAspect="1"/>
          </p:cNvPicPr>
          <p:nvPr/>
        </p:nvPicPr>
        <p:blipFill>
          <a:blip r:embed="rId2" cstate="print">
            <a:duotone>
              <a:schemeClr val="bg2">
                <a:shade val="45000"/>
                <a:satMod val="135000"/>
              </a:schemeClr>
              <a:prstClr val="white"/>
            </a:duotone>
          </a:blip>
          <a:stretch>
            <a:fillRect/>
          </a:stretch>
        </p:blipFill>
        <p:spPr>
          <a:xfrm>
            <a:off x="0" y="0"/>
            <a:ext cx="9144000" cy="6907617"/>
          </a:xfrm>
          <a:prstGeom prst="rect">
            <a:avLst/>
          </a:prstGeom>
          <a:ln>
            <a:noFill/>
          </a:ln>
          <a:effectLst>
            <a:softEdge rad="635000"/>
          </a:effectLst>
        </p:spPr>
      </p:pic>
      <p:sp>
        <p:nvSpPr>
          <p:cNvPr id="2" name="عنوان 1"/>
          <p:cNvSpPr>
            <a:spLocks noGrp="1"/>
          </p:cNvSpPr>
          <p:nvPr>
            <p:ph type="title"/>
          </p:nvPr>
        </p:nvSpPr>
        <p:spPr>
          <a:xfrm>
            <a:off x="357158" y="3643314"/>
            <a:ext cx="8229600" cy="1143000"/>
          </a:xfrm>
        </p:spPr>
        <p:txBody>
          <a:bodyPr>
            <a:noAutofit/>
          </a:bodyPr>
          <a:lstStyle/>
          <a:p>
            <a:pPr lvl="0"/>
            <a:r>
              <a:rPr lang="ar-SA" sz="3600" b="1" dirty="0" smtClean="0">
                <a:solidFill>
                  <a:srgbClr val="7030A0"/>
                </a:solidFill>
                <a:latin typeface="Calibri" pitchFamily="34" charset="0"/>
                <a:ea typeface="Calibri" pitchFamily="34" charset="0"/>
                <a:cs typeface="Arial" pitchFamily="34" charset="0"/>
              </a:rPr>
              <a:t>***</a:t>
            </a:r>
            <a:r>
              <a:rPr kumimoji="0" lang="ar-SA" sz="3600" b="1" i="0" u="none" strike="noStrike" cap="none" normalizeH="0" baseline="0" dirty="0" smtClean="0">
                <a:ln>
                  <a:noFill/>
                </a:ln>
                <a:solidFill>
                  <a:srgbClr val="7030A0"/>
                </a:solidFill>
                <a:effectLst/>
                <a:latin typeface="Calibri" pitchFamily="34" charset="0"/>
                <a:ea typeface="Calibri" pitchFamily="34" charset="0"/>
                <a:cs typeface="Arial" pitchFamily="34" charset="0"/>
              </a:rPr>
              <a:t>طور الانطلاقة الكبرى والازدهار : </a:t>
            </a:r>
            <a:r>
              <a:rPr kumimoji="0" lang="en-US" sz="3600" b="1" i="0" u="none" strike="noStrike" cap="none" normalizeH="0" baseline="0" dirty="0" smtClean="0">
                <a:ln>
                  <a:noFill/>
                </a:ln>
                <a:solidFill>
                  <a:srgbClr val="7030A0"/>
                </a:solidFill>
                <a:effectLst/>
                <a:latin typeface="Arial" pitchFamily="34" charset="0"/>
                <a:cs typeface="Arial" pitchFamily="34" charset="0"/>
              </a:rPr>
              <a:t/>
            </a:r>
            <a:br>
              <a:rPr kumimoji="0" lang="en-US" sz="3600" b="1" i="0" u="none" strike="noStrike" cap="none" normalizeH="0" baseline="0" dirty="0" smtClean="0">
                <a:ln>
                  <a:noFill/>
                </a:ln>
                <a:solidFill>
                  <a:srgbClr val="7030A0"/>
                </a:solidFill>
                <a:effectLst/>
                <a:latin typeface="Arial" pitchFamily="34" charset="0"/>
                <a:cs typeface="Arial" pitchFamily="34" charset="0"/>
              </a:rPr>
            </a:br>
            <a:r>
              <a:rPr kumimoji="0" lang="ar-SA" sz="36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الطور الثالث في مسيرة " أدب الأطفال " العالمية</a:t>
            </a:r>
            <a:r>
              <a:rPr kumimoji="0" lang="en-US" sz="3600" b="0" i="0" u="none" strike="noStrike" cap="none" normalizeH="0" baseline="0" dirty="0" smtClean="0">
                <a:ln>
                  <a:noFill/>
                </a:ln>
                <a:solidFill>
                  <a:schemeClr val="tx1"/>
                </a:solidFill>
                <a:effectLst/>
                <a:latin typeface="Arial" pitchFamily="34" charset="0"/>
                <a:cs typeface="Arial" pitchFamily="34" charset="0"/>
              </a:rPr>
              <a:t/>
            </a:r>
            <a:br>
              <a:rPr kumimoji="0" lang="en-US" sz="3600" b="0" i="0" u="none" strike="noStrike" cap="none" normalizeH="0" baseline="0" dirty="0" smtClean="0">
                <a:ln>
                  <a:noFill/>
                </a:ln>
                <a:solidFill>
                  <a:schemeClr val="tx1"/>
                </a:solidFill>
                <a:effectLst/>
                <a:latin typeface="Arial" pitchFamily="34" charset="0"/>
                <a:cs typeface="Arial" pitchFamily="34" charset="0"/>
              </a:rPr>
            </a:br>
            <a:r>
              <a:rPr kumimoji="0" lang="ar-SA" sz="3600" b="1" i="0" u="none" strike="noStrike" cap="none" normalizeH="0" baseline="0" dirty="0" smtClean="0">
                <a:ln>
                  <a:noFill/>
                </a:ln>
                <a:solidFill>
                  <a:srgbClr val="7030A0"/>
                </a:solidFill>
                <a:effectLst/>
                <a:latin typeface="Arial" pitchFamily="34" charset="0"/>
                <a:cs typeface="Arial" pitchFamily="34" charset="0"/>
              </a:rPr>
              <a:t>*</a:t>
            </a:r>
            <a:r>
              <a:rPr kumimoji="0" lang="ar-SA" sz="3600" b="1" i="0" u="none" strike="noStrike" cap="none" normalizeH="0" baseline="0" dirty="0" smtClean="0">
                <a:ln>
                  <a:noFill/>
                </a:ln>
                <a:solidFill>
                  <a:schemeClr val="tx1"/>
                </a:solidFill>
                <a:effectLst/>
                <a:latin typeface="Arial" pitchFamily="34" charset="0"/>
                <a:cs typeface="Arial" pitchFamily="34" charset="0"/>
              </a:rPr>
              <a:t> </a:t>
            </a:r>
            <a:r>
              <a:rPr kumimoji="0" lang="ar-SA" sz="3600" b="1" i="0" u="none" strike="noStrike" cap="none" normalizeH="0" baseline="0" dirty="0" smtClean="0">
                <a:ln>
                  <a:noFill/>
                </a:ln>
                <a:solidFill>
                  <a:srgbClr val="7030A0"/>
                </a:solidFill>
                <a:effectLst/>
                <a:latin typeface="Calibri" pitchFamily="34" charset="0"/>
                <a:ea typeface="Calibri" pitchFamily="34" charset="0"/>
                <a:cs typeface="Arial" pitchFamily="34" charset="0"/>
              </a:rPr>
              <a:t>وقتها :</a:t>
            </a:r>
            <a:r>
              <a:rPr kumimoji="0" lang="en-US" sz="3600" b="1" i="0" u="none" strike="noStrike" cap="none" normalizeH="0" baseline="0" dirty="0" smtClean="0">
                <a:ln>
                  <a:noFill/>
                </a:ln>
                <a:solidFill>
                  <a:srgbClr val="7030A0"/>
                </a:solidFill>
                <a:effectLst/>
                <a:latin typeface="Calibri" pitchFamily="34" charset="0"/>
                <a:ea typeface="Calibri" pitchFamily="34" charset="0"/>
                <a:cs typeface="Arial" pitchFamily="34" charset="0"/>
              </a:rPr>
              <a:t/>
            </a:r>
            <a:br>
              <a:rPr kumimoji="0" lang="en-US" sz="3600" b="1" i="0" u="none" strike="noStrike" cap="none" normalizeH="0" baseline="0" dirty="0" smtClean="0">
                <a:ln>
                  <a:noFill/>
                </a:ln>
                <a:solidFill>
                  <a:srgbClr val="7030A0"/>
                </a:solidFill>
                <a:effectLst/>
                <a:latin typeface="Calibri" pitchFamily="34" charset="0"/>
                <a:ea typeface="Calibri" pitchFamily="34" charset="0"/>
                <a:cs typeface="Arial" pitchFamily="34" charset="0"/>
              </a:rPr>
            </a:br>
            <a:r>
              <a:rPr kumimoji="0" lang="ar-SA" sz="36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بدأ بعد الحرب العالمية الثانية في النصف الثاني من القرن العشرين .</a:t>
            </a:r>
            <a:br>
              <a:rPr kumimoji="0" lang="ar-SA" sz="36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br>
            <a:r>
              <a:rPr lang="ar-SA" sz="3600" dirty="0" smtClean="0">
                <a:latin typeface="Calibri" pitchFamily="34" charset="0"/>
                <a:ea typeface="Calibri" pitchFamily="34" charset="0"/>
                <a:cs typeface="Arial" pitchFamily="34" charset="0"/>
              </a:rPr>
              <a:t>في هذه الفترة :</a:t>
            </a:r>
            <a:br>
              <a:rPr lang="ar-SA" sz="3600" dirty="0" smtClean="0">
                <a:latin typeface="Calibri" pitchFamily="34" charset="0"/>
                <a:ea typeface="Calibri" pitchFamily="34" charset="0"/>
                <a:cs typeface="Arial" pitchFamily="34" charset="0"/>
              </a:rPr>
            </a:br>
            <a:r>
              <a:rPr lang="ar-SA" sz="3600" dirty="0" smtClean="0"/>
              <a:t> 1-تنوعت أشكال التعبير </a:t>
            </a:r>
            <a:r>
              <a:rPr lang="ar-SA" sz="3600" dirty="0" err="1" smtClean="0"/>
              <a:t>و</a:t>
            </a:r>
            <a:r>
              <a:rPr lang="ar-SA" sz="3600" dirty="0" smtClean="0"/>
              <a:t> وسائله : من كتب ومجلات وصحف وأفلام ومسرحيات ومكتبات عامة ونواد خاصة.</a:t>
            </a:r>
            <a:r>
              <a:rPr lang="en-US" sz="3600" dirty="0" smtClean="0"/>
              <a:t/>
            </a:r>
            <a:br>
              <a:rPr lang="en-US" sz="3600" dirty="0" smtClean="0"/>
            </a:br>
            <a:r>
              <a:rPr lang="ar-SA" sz="3600" dirty="0" smtClean="0"/>
              <a:t>2-ظهور الحركة النقدية في مجال أدب الطفل </a:t>
            </a:r>
            <a:r>
              <a:rPr lang="ar-SA" sz="3600" dirty="0" smtClean="0">
                <a:latin typeface="Calibri" pitchFamily="34" charset="0"/>
                <a:ea typeface="Calibri" pitchFamily="34" charset="0"/>
                <a:cs typeface="Arial" pitchFamily="34" charset="0"/>
              </a:rPr>
              <a:t/>
            </a:r>
            <a:br>
              <a:rPr lang="ar-SA" sz="3600" dirty="0" smtClean="0">
                <a:latin typeface="Calibri" pitchFamily="34" charset="0"/>
                <a:ea typeface="Calibri" pitchFamily="34" charset="0"/>
                <a:cs typeface="Arial" pitchFamily="34" charset="0"/>
              </a:rPr>
            </a:br>
            <a:r>
              <a:rPr lang="ar-SA" sz="3600" dirty="0">
                <a:latin typeface="Calibri" pitchFamily="34" charset="0"/>
                <a:ea typeface="Calibri" pitchFamily="34" charset="0"/>
                <a:cs typeface="Arial" pitchFamily="34" charset="0"/>
              </a:rPr>
              <a:t/>
            </a:r>
            <a:br>
              <a:rPr lang="ar-SA" sz="3600" dirty="0">
                <a:latin typeface="Calibri" pitchFamily="34" charset="0"/>
                <a:ea typeface="Calibri" pitchFamily="34" charset="0"/>
                <a:cs typeface="Arial" pitchFamily="34" charset="0"/>
              </a:rPr>
            </a:br>
            <a:r>
              <a:rPr kumimoji="0" lang="ar-SA" sz="36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a:r>
            <a:br>
              <a:rPr kumimoji="0" lang="ar-SA" sz="36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br>
            <a:r>
              <a:rPr kumimoji="0" lang="en-US" sz="3600" b="0" i="0" u="none" strike="noStrike" cap="none" normalizeH="0" baseline="0" dirty="0" smtClean="0">
                <a:ln>
                  <a:noFill/>
                </a:ln>
                <a:solidFill>
                  <a:schemeClr val="tx1"/>
                </a:solidFill>
                <a:effectLst/>
                <a:latin typeface="Arial" pitchFamily="34" charset="0"/>
                <a:cs typeface="Arial" pitchFamily="34" charset="0"/>
              </a:rPr>
              <a:t/>
            </a:r>
            <a:br>
              <a:rPr kumimoji="0" lang="en-US" sz="3600" b="0" i="0" u="none" strike="noStrike" cap="none" normalizeH="0" baseline="0" dirty="0" smtClean="0">
                <a:ln>
                  <a:noFill/>
                </a:ln>
                <a:solidFill>
                  <a:schemeClr val="tx1"/>
                </a:solidFill>
                <a:effectLst/>
                <a:latin typeface="Arial" pitchFamily="34" charset="0"/>
                <a:cs typeface="Arial" pitchFamily="34" charset="0"/>
              </a:rPr>
            </a:br>
            <a:endParaRPr lang="ar-SA" sz="3600" b="1" dirty="0">
              <a:solidFill>
                <a:srgbClr val="7030A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imagesCAHI2ZYV.jpg"/>
          <p:cNvPicPr>
            <a:picLocks noChangeAspect="1"/>
          </p:cNvPicPr>
          <p:nvPr/>
        </p:nvPicPr>
        <p:blipFill>
          <a:blip r:embed="rId2" cstate="print">
            <a:duotone>
              <a:schemeClr val="bg2">
                <a:shade val="45000"/>
                <a:satMod val="135000"/>
              </a:schemeClr>
              <a:prstClr val="white"/>
            </a:duotone>
          </a:blip>
          <a:stretch>
            <a:fillRect/>
          </a:stretch>
        </p:blipFill>
        <p:spPr>
          <a:xfrm>
            <a:off x="0" y="0"/>
            <a:ext cx="9144000" cy="6852776"/>
          </a:xfrm>
          <a:prstGeom prst="rect">
            <a:avLst/>
          </a:prstGeom>
          <a:ln>
            <a:noFill/>
          </a:ln>
          <a:effectLst>
            <a:softEdge rad="635000"/>
          </a:effectLst>
        </p:spPr>
      </p:pic>
      <p:sp>
        <p:nvSpPr>
          <p:cNvPr id="2" name="عنوان 1"/>
          <p:cNvSpPr>
            <a:spLocks noGrp="1"/>
          </p:cNvSpPr>
          <p:nvPr>
            <p:ph type="title"/>
          </p:nvPr>
        </p:nvSpPr>
        <p:spPr>
          <a:xfrm>
            <a:off x="285720" y="2000240"/>
            <a:ext cx="8229600" cy="2357446"/>
          </a:xfrm>
        </p:spPr>
        <p:txBody>
          <a:bodyPr>
            <a:normAutofit fontScale="90000"/>
          </a:bodyPr>
          <a:lstStyle/>
          <a:p>
            <a:pPr lvl="0"/>
            <a:r>
              <a:rPr kumimoji="0" lang="ar-SA" sz="4000" b="1" i="0" u="none" strike="noStrike" cap="none" normalizeH="0" baseline="0" dirty="0" smtClean="0">
                <a:ln>
                  <a:noFill/>
                </a:ln>
                <a:solidFill>
                  <a:srgbClr val="7030A0"/>
                </a:solidFill>
                <a:effectLst/>
                <a:latin typeface="Calibri" pitchFamily="34" charset="0"/>
                <a:ea typeface="Calibri" pitchFamily="34" charset="0"/>
                <a:cs typeface="Arial" pitchFamily="34" charset="0"/>
              </a:rPr>
              <a:t>*العوامل التي ساعدت على هذه الانطلاقة الكبرى لأدب الأطفال وازدهاره بعد الحرب العالمية الثانية في أوربا وأمريكا :  </a:t>
            </a:r>
            <a:r>
              <a:rPr kumimoji="0" lang="en-US" b="0" i="0" u="none" strike="noStrike" cap="none" normalizeH="0" baseline="0" dirty="0" smtClean="0">
                <a:ln>
                  <a:noFill/>
                </a:ln>
                <a:solidFill>
                  <a:schemeClr val="tx1"/>
                </a:solidFill>
                <a:effectLst/>
                <a:latin typeface="Arial" pitchFamily="34" charset="0"/>
                <a:cs typeface="Arial" pitchFamily="34" charset="0"/>
              </a:rPr>
              <a:t/>
            </a:r>
            <a:br>
              <a:rPr kumimoji="0" lang="en-US" b="0" i="0" u="none" strike="noStrike" cap="none" normalizeH="0" baseline="0" dirty="0" smtClean="0">
                <a:ln>
                  <a:noFill/>
                </a:ln>
                <a:solidFill>
                  <a:schemeClr val="tx1"/>
                </a:solidFill>
                <a:effectLst/>
                <a:latin typeface="Arial" pitchFamily="34" charset="0"/>
                <a:cs typeface="Arial" pitchFamily="34" charset="0"/>
              </a:rPr>
            </a:b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imagesCAHI2ZYV.jpg"/>
          <p:cNvPicPr>
            <a:picLocks noChangeAspect="1"/>
          </p:cNvPicPr>
          <p:nvPr/>
        </p:nvPicPr>
        <p:blipFill>
          <a:blip r:embed="rId2" cstate="print">
            <a:duotone>
              <a:schemeClr val="bg2">
                <a:shade val="45000"/>
                <a:satMod val="135000"/>
              </a:schemeClr>
              <a:prstClr val="white"/>
            </a:duotone>
          </a:blip>
          <a:stretch>
            <a:fillRect/>
          </a:stretch>
        </p:blipFill>
        <p:spPr>
          <a:xfrm>
            <a:off x="0" y="5224"/>
            <a:ext cx="9144000" cy="6847551"/>
          </a:xfrm>
          <a:prstGeom prst="rect">
            <a:avLst/>
          </a:prstGeom>
          <a:ln>
            <a:noFill/>
          </a:ln>
          <a:effectLst>
            <a:softEdge rad="635000"/>
          </a:effectLst>
        </p:spPr>
      </p:pic>
      <p:sp>
        <p:nvSpPr>
          <p:cNvPr id="2" name="عنوان 1"/>
          <p:cNvSpPr>
            <a:spLocks noGrp="1"/>
          </p:cNvSpPr>
          <p:nvPr>
            <p:ph type="title"/>
          </p:nvPr>
        </p:nvSpPr>
        <p:spPr>
          <a:xfrm>
            <a:off x="214282" y="500042"/>
            <a:ext cx="8643998" cy="5786478"/>
          </a:xfrm>
        </p:spPr>
        <p:txBody>
          <a:bodyPr>
            <a:noAutofit/>
          </a:bodyPr>
          <a:lstStyle/>
          <a:p>
            <a:r>
              <a:rPr lang="ar-SA" sz="3200" dirty="0" smtClean="0"/>
              <a:t>1- </a:t>
            </a:r>
            <a:r>
              <a:rPr kumimoji="0" lang="ar-SA" sz="36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اهتمام العالم المتقدم برفع مستوى التعليم الأساسي ، وجعله مرحلة ت</a:t>
            </a:r>
            <a:r>
              <a:rPr lang="ar-SA" sz="3600" dirty="0">
                <a:latin typeface="Calibri" pitchFamily="34" charset="0"/>
                <a:ea typeface="Calibri" pitchFamily="34" charset="0"/>
                <a:cs typeface="Arial" pitchFamily="34" charset="0"/>
              </a:rPr>
              <a:t>ه</a:t>
            </a:r>
            <a:r>
              <a:rPr kumimoji="0" lang="ar-SA" sz="36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تم بنمو الطفل في جميع النواحي العقلية والبدنية والعاطفية والنفسية والاجتماعية ومن ثم زادت الرغبة في الارتفاع بمستوى </a:t>
            </a:r>
            <a:r>
              <a:rPr kumimoji="0" lang="ar-SA" sz="36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مدرسى</a:t>
            </a:r>
            <a:r>
              <a:rPr kumimoji="0" lang="ar-SA" sz="36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هذه المرحلة وأصبح ينظر إلى أهمية عملهم نفس النظرة إلى </a:t>
            </a:r>
            <a:r>
              <a:rPr kumimoji="0" lang="ar-SA" sz="36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مدرسى</a:t>
            </a:r>
            <a:r>
              <a:rPr kumimoji="0" lang="ar-SA" sz="36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المدارس الثانوية فتتساووا في الإعداد . وفي الولايات المتحدة الأمريكية , أنشئت حوالي منتصف القرن العشرين كليات المعلمين لإعداد الفريقين من المدرسين إعداداً متساوياً ثم كثر عدد المعاهد التي تعد المعلمين ومن أقسام للتربية بالجامعات إلى مدارس التربية بالجامعات .</a:t>
            </a:r>
            <a:endParaRPr lang="ar-SA" sz="3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imagesCAHI2ZYV.jpg"/>
          <p:cNvPicPr>
            <a:picLocks noChangeAspect="1"/>
          </p:cNvPicPr>
          <p:nvPr/>
        </p:nvPicPr>
        <p:blipFill>
          <a:blip r:embed="rId2" cstate="print">
            <a:duotone>
              <a:schemeClr val="bg2">
                <a:shade val="45000"/>
                <a:satMod val="135000"/>
              </a:schemeClr>
              <a:prstClr val="white"/>
            </a:duotone>
          </a:blip>
          <a:stretch>
            <a:fillRect/>
          </a:stretch>
        </p:blipFill>
        <p:spPr>
          <a:xfrm>
            <a:off x="0" y="5224"/>
            <a:ext cx="9144000" cy="6847551"/>
          </a:xfrm>
          <a:prstGeom prst="rect">
            <a:avLst/>
          </a:prstGeom>
          <a:ln>
            <a:noFill/>
          </a:ln>
          <a:effectLst>
            <a:softEdge rad="635000"/>
          </a:effectLst>
        </p:spPr>
      </p:pic>
      <p:sp>
        <p:nvSpPr>
          <p:cNvPr id="2" name="عنوان 1"/>
          <p:cNvSpPr>
            <a:spLocks noGrp="1"/>
          </p:cNvSpPr>
          <p:nvPr>
            <p:ph type="title"/>
          </p:nvPr>
        </p:nvSpPr>
        <p:spPr>
          <a:xfrm>
            <a:off x="500034" y="714356"/>
            <a:ext cx="8229600" cy="5643602"/>
          </a:xfrm>
        </p:spPr>
        <p:txBody>
          <a:bodyPr>
            <a:normAutofit fontScale="90000"/>
          </a:bodyPr>
          <a:lstStyle/>
          <a:p>
            <a:pPr lvl="0" fontAlgn="base">
              <a:spcAft>
                <a:spcPct val="0"/>
              </a:spcAft>
            </a:pPr>
            <a:r>
              <a:rPr kumimoji="0" lang="ar-SA" sz="40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2- إدراج " أدب الأطفال " ضمن مناهج الدراسة في المعاهد العليا والكليات الجامعية والأقسام الأكاديمية  علمية ضمن المقررات الدراسية في الجامعات .</a:t>
            </a:r>
            <a:r>
              <a:rPr kumimoji="0" lang="en-US" sz="4000" b="0" i="0" u="none" strike="noStrike" cap="none" normalizeH="0" baseline="0" dirty="0" smtClean="0">
                <a:ln>
                  <a:noFill/>
                </a:ln>
                <a:solidFill>
                  <a:schemeClr val="tx1"/>
                </a:solidFill>
                <a:effectLst/>
                <a:latin typeface="Arial" pitchFamily="34" charset="0"/>
                <a:cs typeface="Arial" pitchFamily="34" charset="0"/>
              </a:rPr>
              <a:t/>
            </a:r>
            <a:br>
              <a:rPr kumimoji="0" lang="en-US" sz="4000" b="0" i="0" u="none" strike="noStrike" cap="none" normalizeH="0" baseline="0" dirty="0" smtClean="0">
                <a:ln>
                  <a:noFill/>
                </a:ln>
                <a:solidFill>
                  <a:schemeClr val="tx1"/>
                </a:solidFill>
                <a:effectLst/>
                <a:latin typeface="Arial" pitchFamily="34" charset="0"/>
                <a:cs typeface="Arial" pitchFamily="34" charset="0"/>
              </a:rPr>
            </a:br>
            <a:r>
              <a:rPr kumimoji="0" lang="ar-SA" sz="4000" b="1" i="0" u="none" strike="noStrike" cap="none" normalizeH="0" baseline="0" dirty="0" smtClean="0">
                <a:ln>
                  <a:noFill/>
                </a:ln>
                <a:solidFill>
                  <a:srgbClr val="7030A0"/>
                </a:solidFill>
                <a:effectLst/>
                <a:latin typeface="Calibri" pitchFamily="34" charset="0"/>
                <a:ea typeface="Calibri" pitchFamily="34" charset="0"/>
                <a:cs typeface="Arial" pitchFamily="34" charset="0"/>
              </a:rPr>
              <a:t>النتيجة :</a:t>
            </a:r>
            <a:r>
              <a:rPr kumimoji="0" lang="en-US" sz="4000" b="0" i="0" u="none" strike="noStrike" cap="none" normalizeH="0" baseline="0" dirty="0" smtClean="0">
                <a:ln>
                  <a:noFill/>
                </a:ln>
                <a:solidFill>
                  <a:schemeClr val="tx1"/>
                </a:solidFill>
                <a:effectLst/>
                <a:latin typeface="Arial" pitchFamily="34" charset="0"/>
                <a:cs typeface="Arial" pitchFamily="34" charset="0"/>
              </a:rPr>
              <a:t/>
            </a:r>
            <a:br>
              <a:rPr kumimoji="0" lang="en-US" sz="4000" b="0" i="0" u="none" strike="noStrike" cap="none" normalizeH="0" baseline="0" dirty="0" smtClean="0">
                <a:ln>
                  <a:noFill/>
                </a:ln>
                <a:solidFill>
                  <a:schemeClr val="tx1"/>
                </a:solidFill>
                <a:effectLst/>
                <a:latin typeface="Arial" pitchFamily="34" charset="0"/>
                <a:cs typeface="Arial" pitchFamily="34" charset="0"/>
              </a:rPr>
            </a:br>
            <a:r>
              <a:rPr kumimoji="0" lang="ar-SA" sz="40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تولاه العلماء ودرسه المتخصصون دراسة علمية حددت قواعده ورسمت مناهجه وبينت أجناسه الأدبية ومقاييسها النقدية وأظهرت مراحل تطوره ووضحت دوره الكبير في صنع الإنسان </a:t>
            </a:r>
            <a:r>
              <a:rPr kumimoji="0" lang="ar-SA" sz="40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وبنائة</a:t>
            </a:r>
            <a:r>
              <a:rPr kumimoji="0" lang="ar-SA" sz="40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وقد أصبح " أدب الأطفال " بذلك فرعاً جديداً لتيار الأدب العام .</a:t>
            </a:r>
            <a:r>
              <a:rPr kumimoji="0" lang="ar-SA" b="0" i="0" u="none" strike="noStrike" cap="none" normalizeH="0" baseline="0" dirty="0" smtClean="0">
                <a:ln>
                  <a:noFill/>
                </a:ln>
                <a:solidFill>
                  <a:schemeClr val="tx1"/>
                </a:solidFill>
                <a:effectLst/>
                <a:latin typeface="Arial" pitchFamily="34" charset="0"/>
                <a:cs typeface="Arial" pitchFamily="34" charset="0"/>
              </a:rPr>
              <a:t/>
            </a:r>
            <a:br>
              <a:rPr kumimoji="0" lang="ar-SA" b="0" i="0" u="none" strike="noStrike" cap="none" normalizeH="0" baseline="0" dirty="0" smtClean="0">
                <a:ln>
                  <a:noFill/>
                </a:ln>
                <a:solidFill>
                  <a:schemeClr val="tx1"/>
                </a:solidFill>
                <a:effectLst/>
                <a:latin typeface="Arial" pitchFamily="34" charset="0"/>
                <a:cs typeface="Arial" pitchFamily="34" charset="0"/>
              </a:rPr>
            </a:br>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imagesCAHI2ZYV.jpg"/>
          <p:cNvPicPr>
            <a:picLocks noChangeAspect="1"/>
          </p:cNvPicPr>
          <p:nvPr/>
        </p:nvPicPr>
        <p:blipFill>
          <a:blip r:embed="rId2" cstate="print">
            <a:duotone>
              <a:schemeClr val="bg2">
                <a:shade val="45000"/>
                <a:satMod val="135000"/>
              </a:schemeClr>
              <a:prstClr val="white"/>
            </a:duotone>
          </a:blip>
          <a:stretch>
            <a:fillRect/>
          </a:stretch>
        </p:blipFill>
        <p:spPr>
          <a:xfrm>
            <a:off x="0" y="0"/>
            <a:ext cx="9144000" cy="6912841"/>
          </a:xfrm>
          <a:prstGeom prst="rect">
            <a:avLst/>
          </a:prstGeom>
          <a:ln>
            <a:noFill/>
          </a:ln>
          <a:effectLst>
            <a:softEdge rad="635000"/>
          </a:effectLst>
        </p:spPr>
      </p:pic>
      <p:sp>
        <p:nvSpPr>
          <p:cNvPr id="2" name="عنوان 1"/>
          <p:cNvSpPr>
            <a:spLocks noGrp="1"/>
          </p:cNvSpPr>
          <p:nvPr>
            <p:ph type="title"/>
          </p:nvPr>
        </p:nvSpPr>
        <p:spPr>
          <a:xfrm>
            <a:off x="357158" y="500042"/>
            <a:ext cx="8229600" cy="6000792"/>
          </a:xfrm>
        </p:spPr>
        <p:txBody>
          <a:bodyPr>
            <a:normAutofit fontScale="90000"/>
          </a:bodyPr>
          <a:lstStyle/>
          <a:p>
            <a:pPr lvl="0" fontAlgn="base">
              <a:spcAft>
                <a:spcPct val="0"/>
              </a:spcAft>
            </a:pPr>
            <a:r>
              <a:rPr kumimoji="0" lang="ar-SA" sz="40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3- ظهور كثير من دور النشر المتخصصة في طبع ونشر كتب الأطفال واكتشاف التكنيك الحديث في صناعة الكتب وتقدم الطباعة والتصوير بالألوان .</a:t>
            </a:r>
            <a:r>
              <a:rPr kumimoji="0" lang="en-US" sz="4000" b="0" i="0" u="none" strike="noStrike" cap="none" normalizeH="0" baseline="0" dirty="0" smtClean="0">
                <a:ln>
                  <a:noFill/>
                </a:ln>
                <a:solidFill>
                  <a:schemeClr val="tx1"/>
                </a:solidFill>
                <a:effectLst/>
                <a:latin typeface="Arial" pitchFamily="34" charset="0"/>
                <a:cs typeface="Arial" pitchFamily="34" charset="0"/>
              </a:rPr>
              <a:t/>
            </a:r>
            <a:br>
              <a:rPr kumimoji="0" lang="en-US" sz="4000" b="0" i="0" u="none" strike="noStrike" cap="none" normalizeH="0" baseline="0" dirty="0" smtClean="0">
                <a:ln>
                  <a:noFill/>
                </a:ln>
                <a:solidFill>
                  <a:schemeClr val="tx1"/>
                </a:solidFill>
                <a:effectLst/>
                <a:latin typeface="Arial" pitchFamily="34" charset="0"/>
                <a:cs typeface="Arial" pitchFamily="34" charset="0"/>
              </a:rPr>
            </a:br>
            <a:r>
              <a:rPr kumimoji="0" lang="ar-SA" sz="40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4- انتشار المكتبات العامة ومكتبات المدارس وإقامة نواد للأطفال لها مكتباتها وأنشطتها المختلفة .</a:t>
            </a:r>
            <a:r>
              <a:rPr kumimoji="0" lang="en-US" sz="4000" b="0" i="0" u="none" strike="noStrike" cap="none" normalizeH="0" baseline="0" dirty="0" smtClean="0">
                <a:ln>
                  <a:noFill/>
                </a:ln>
                <a:solidFill>
                  <a:schemeClr val="tx1"/>
                </a:solidFill>
                <a:effectLst/>
                <a:latin typeface="Arial" pitchFamily="34" charset="0"/>
                <a:cs typeface="Arial" pitchFamily="34" charset="0"/>
              </a:rPr>
              <a:t/>
            </a:r>
            <a:br>
              <a:rPr kumimoji="0" lang="en-US" sz="4000" b="0" i="0" u="none" strike="noStrike" cap="none" normalizeH="0" baseline="0" dirty="0" smtClean="0">
                <a:ln>
                  <a:noFill/>
                </a:ln>
                <a:solidFill>
                  <a:schemeClr val="tx1"/>
                </a:solidFill>
                <a:effectLst/>
                <a:latin typeface="Arial" pitchFamily="34" charset="0"/>
                <a:cs typeface="Arial" pitchFamily="34" charset="0"/>
              </a:rPr>
            </a:br>
            <a:r>
              <a:rPr kumimoji="0" lang="ar-SA" sz="40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5- ظهور أدباء متخصصين وجدوا في نفوسهم رغبة ملحة وحاجة قوية إلى الابتكار والإبداع للأطفال لنفوسهم ولحاجة الصغار .</a:t>
            </a:r>
            <a:r>
              <a:rPr kumimoji="0" lang="en-US" b="0" i="0" u="none" strike="noStrike" cap="none" normalizeH="0" baseline="0" dirty="0" smtClean="0">
                <a:ln>
                  <a:noFill/>
                </a:ln>
                <a:solidFill>
                  <a:schemeClr val="tx1"/>
                </a:solidFill>
                <a:effectLst/>
                <a:latin typeface="Arial" pitchFamily="34" charset="0"/>
                <a:cs typeface="Arial" pitchFamily="34" charset="0"/>
              </a:rPr>
              <a:t/>
            </a:r>
            <a:br>
              <a:rPr kumimoji="0" lang="en-US" b="0" i="0" u="none" strike="noStrike" cap="none" normalizeH="0" baseline="0" dirty="0" smtClean="0">
                <a:ln>
                  <a:noFill/>
                </a:ln>
                <a:solidFill>
                  <a:schemeClr val="tx1"/>
                </a:solidFill>
                <a:effectLst/>
                <a:latin typeface="Arial" pitchFamily="34" charset="0"/>
                <a:cs typeface="Arial" pitchFamily="34" charset="0"/>
              </a:rPr>
            </a:br>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imagesCAHI2ZYV.jpg"/>
          <p:cNvPicPr>
            <a:picLocks noChangeAspect="1"/>
          </p:cNvPicPr>
          <p:nvPr/>
        </p:nvPicPr>
        <p:blipFill>
          <a:blip r:embed="rId2" cstate="print">
            <a:duotone>
              <a:schemeClr val="bg2">
                <a:shade val="45000"/>
                <a:satMod val="135000"/>
              </a:schemeClr>
              <a:prstClr val="white"/>
            </a:duotone>
          </a:blip>
          <a:stretch>
            <a:fillRect/>
          </a:stretch>
        </p:blipFill>
        <p:spPr>
          <a:xfrm>
            <a:off x="0" y="0"/>
            <a:ext cx="9144000" cy="6847551"/>
          </a:xfrm>
          <a:prstGeom prst="rect">
            <a:avLst/>
          </a:prstGeom>
          <a:ln>
            <a:noFill/>
          </a:ln>
          <a:effectLst>
            <a:softEdge rad="635000"/>
          </a:effectLst>
        </p:spPr>
      </p:pic>
      <p:sp>
        <p:nvSpPr>
          <p:cNvPr id="2" name="عنوان 1"/>
          <p:cNvSpPr>
            <a:spLocks noGrp="1"/>
          </p:cNvSpPr>
          <p:nvPr>
            <p:ph type="title"/>
          </p:nvPr>
        </p:nvSpPr>
        <p:spPr>
          <a:xfrm>
            <a:off x="428596" y="1142984"/>
            <a:ext cx="8229600" cy="3500454"/>
          </a:xfrm>
        </p:spPr>
        <p:txBody>
          <a:bodyPr>
            <a:normAutofit/>
          </a:bodyPr>
          <a:lstStyle/>
          <a:p>
            <a:pPr lvl="0"/>
            <a:r>
              <a:rPr kumimoji="0" lang="ar-SA" sz="40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6- رغبة الكبار أن يبدأ العالم ثانية من جديد بعد حرب عالمية أشعلها الكبار </a:t>
            </a:r>
            <a:r>
              <a:rPr kumimoji="0" lang="ar-SA" sz="40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يصلفهم</a:t>
            </a:r>
            <a:r>
              <a:rPr kumimoji="0" lang="ar-SA" sz="40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وكأنهم لم يتعلموا الدرس من الحرب الأولى , فاتجه الكتّاب والشعراء والفنانون إليهم بحماس منقطع النظير .</a:t>
            </a:r>
            <a:r>
              <a:rPr kumimoji="0" lang="ar-SA" sz="4000" b="0" i="0" u="none" strike="noStrike" cap="none" normalizeH="0" baseline="0" dirty="0" smtClean="0">
                <a:ln>
                  <a:noFill/>
                </a:ln>
                <a:solidFill>
                  <a:schemeClr val="tx1"/>
                </a:solidFill>
                <a:effectLst/>
                <a:latin typeface="Arial" pitchFamily="34" charset="0"/>
                <a:cs typeface="Arial" pitchFamily="34" charset="0"/>
              </a:rPr>
              <a:t/>
            </a:r>
            <a:br>
              <a:rPr kumimoji="0" lang="ar-SA" sz="4000" b="0" i="0" u="none" strike="noStrike" cap="none" normalizeH="0" baseline="0" dirty="0" smtClean="0">
                <a:ln>
                  <a:noFill/>
                </a:ln>
                <a:solidFill>
                  <a:schemeClr val="tx1"/>
                </a:solidFill>
                <a:effectLst/>
                <a:latin typeface="Arial" pitchFamily="34" charset="0"/>
                <a:cs typeface="Arial" pitchFamily="34" charset="0"/>
              </a:rPr>
            </a:br>
            <a:endParaRPr lang="ar-SA" sz="4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TotalTime>
  <Words>393</Words>
  <Application>Microsoft Office PowerPoint</Application>
  <PresentationFormat>عرض على الشاشة (3:4)‏</PresentationFormat>
  <Paragraphs>15</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سمة Office</vt:lpstr>
      <vt:lpstr>الأطوار الرئيسية  في تاريخ أدب الأطفال </vt:lpstr>
      <vt:lpstr>* مرحلة الذيوع والانتشار:  الطور الثاني من الأطوار  الرئيسية في مسيرة تاريخ " أدب الأطفال " المكتوب في العصر الحديث . * وقته :  ظهر بعد الحرب العالمية الأولى.   </vt:lpstr>
      <vt:lpstr>*العوامل التي ساعدت على ذلك :  1- تأصيل " علم نفس النمو " في أوائل القرن العشرين , بعد أن عكف علماؤه على دراسة الطفل دراسة منهجية منتظمة , وبذلك انفتح الطريق للمعرفة الصحيحة بالطفل ونفسيته , وتكون شيئاً فشيئاً " علم نفس النمو " القائم على الملاحظة والتجربة كمرحلة مستقلة لها ميولها , واهتماماتها , وحاجاتها المادية والعاطفية , ولها نوازعها ودوافعها المستقلة عن الكبار .   </vt:lpstr>
      <vt:lpstr>وجدت التربية في علم نفس الطفل منهلاً ثراً , ومصدراً غنياً تبني عليه مبادئ وأسسها الحديثة . وأصبح منزعها النفسي الجديد , هو العناية بتكوين الطفل تكويناً متكاملاً بحيث لا تزيد معارفه وعلمه فقط ؛ بل يزداد نضجه ونموه وتفتحه. </vt:lpstr>
      <vt:lpstr>*النتيجة :  أصبحت الطفولة تعد مرحلة وجود مهمة في ذاتها ولذاتها . والفهم العميق لهذا الإدراك الجديد لمرحلة الطفولة , بنى داخل الأدباء الذين يكتبون للأطفال , في المجتمعات التي سبقت في هذا المجال لونا من المعرفة الواعية بنوع الأدب الذي يقدّم للصغار , فوضعوا نصب أعينهم ، وهم يكتبون : اهتمامات كل مرحلة ، وميولها ، وحاجاتها العاطفية النفسية , ودوافعها الخاصة بها ، ورصيدها اللغوي , ومقدرتها الإدراكية على فهم المعاني , فكتبوا لها الأدب الذي يناسبها.                                  </vt:lpstr>
      <vt:lpstr>2- رغبة الكبار من الذين خلفتهم الحرب العالمية الأولى التي أشعلتها حماقتهم فأتت على الأخضر واليابس وحصدت الملايين من الشباب في أن يبدأ العالم من جديد والبداية الجديدة رصيدها الأطفال , فالأطفال هم أمل المستقبل والولادة الجديدة للحلم الإنساني المتجدد . واتجه الكتاب والفنانون بحماس شديد إلى الأطفال يقدمون لهم فهماً أفضل للعالم الذي لم يحافظ الكبار على السلام فيه .</vt:lpstr>
      <vt:lpstr>وليؤكدوا لهذه القلوب الغضة الرقيقة التي أزعجها الخوف وأفزعها الدمار أن الحياة مستمرة . وسيعيشونها إلى أبعد أعماقها وعلى أيديهم تتجدد الحضارات . وأدب الأطفال خير وسيلة تصل بها هذه الرسالة إلى قلوب الصغار . ودارت المطابع بألوان شتى منه ، تغذي الجوانب الروحية والإنسانية والوطنية وتبث فيهم الإيمان بالله ، وبالوطن والإنسان وتعيد للأطفال ما فقدوه من الثقة والأمن والأمان والسلام .</vt:lpstr>
      <vt:lpstr>3- تكوين المجالس  , والمجالس , والجميعات , والهيئات التي ترعى مصالح الأطفال واتجاه بعضها إلى رعاية الجانب الثقافي والترفيهي , وتخويلها صلاحيات الرقابة على كل  ما يقدم للأطفال ونقده , وإعداد تقارير الصلاحية عنه , تزكيه فينشر , أو تشجبه فيحجب عن الأطفال . ومن هنا كانت هذه المجالس والجمعيات كالمصفاة , تمنع الكثير من المطبوعات الغثة الرديئة التي تضر بالأطفال . </vt:lpstr>
      <vt:lpstr>النتيجة :  أعطت " أدب الأطفال " دفعات قوية من التطور جعلت الأطفال يعيشون عصراً ذهبياً لأدبهم مستقلاً عن أدب الكبار , ذلك الذي أخذ يعاني من الكآبة والتشاؤم حتى في عصر السلام . </vt:lpstr>
      <vt:lpstr>***طور الانطلاقة الكبرى والازدهار :  الطور الثالث في مسيرة " أدب الأطفال " العالمية * وقتها : بدأ بعد الحرب العالمية الثانية في النصف الثاني من القرن العشرين . في هذه الفترة :  1-تنوعت أشكال التعبير و وسائله : من كتب ومجلات وصحف وأفلام ومسرحيات ومكتبات عامة ونواد خاصة. 2-ظهور الحركة النقدية في مجال أدب الطفل     </vt:lpstr>
      <vt:lpstr>*العوامل التي ساعدت على هذه الانطلاقة الكبرى لأدب الأطفال وازدهاره بعد الحرب العالمية الثانية في أوربا وأمريكا :   </vt:lpstr>
      <vt:lpstr>1- اهتمام العالم المتقدم برفع مستوى التعليم الأساسي ، وجعله مرحلة تهتم بنمو الطفل في جميع النواحي العقلية والبدنية والعاطفية والنفسية والاجتماعية ومن ثم زادت الرغبة في الارتفاع بمستوى مدرسى هذه المرحلة وأصبح ينظر إلى أهمية عملهم نفس النظرة إلى مدرسى المدارس الثانوية فتتساووا في الإعداد . وفي الولايات المتحدة الأمريكية , أنشئت حوالي منتصف القرن العشرين كليات المعلمين لإعداد الفريقين من المدرسين إعداداً متساوياً ثم كثر عدد المعاهد التي تعد المعلمين ومن أقسام للتربية بالجامعات إلى مدارس التربية بالجامعات .</vt:lpstr>
      <vt:lpstr>2- إدراج " أدب الأطفال " ضمن مناهج الدراسة في المعاهد العليا والكليات الجامعية والأقسام الأكاديمية  علمية ضمن المقررات الدراسية في الجامعات . النتيجة : تولاه العلماء ودرسه المتخصصون دراسة علمية حددت قواعده ورسمت مناهجه وبينت أجناسه الأدبية ومقاييسها النقدية وأظهرت مراحل تطوره ووضحت دوره الكبير في صنع الإنسان وبنائة وقد أصبح " أدب الأطفال " بذلك فرعاً جديداً لتيار الأدب العام . </vt:lpstr>
      <vt:lpstr>3- ظهور كثير من دور النشر المتخصصة في طبع ونشر كتب الأطفال واكتشاف التكنيك الحديث في صناعة الكتب وتقدم الطباعة والتصوير بالألوان . 4- انتشار المكتبات العامة ومكتبات المدارس وإقامة نواد للأطفال لها مكتباتها وأنشطتها المختلفة . 5- ظهور أدباء متخصصين وجدوا في نفوسهم رغبة ملحة وحاجة قوية إلى الابتكار والإبداع للأطفال لنفوسهم ولحاجة الصغار . </vt:lpstr>
      <vt:lpstr>6- رغبة الكبار أن يبدأ العالم ثانية من جديد بعد حرب عالمية أشعلها الكبار يصلفهم  وكأنهم لم يتعلموا الدرس من الحرب الأولى , فاتجه الكتّاب والشعراء والفنانون إليهم بحماس منقطع النظير . </vt:lpstr>
    </vt:vector>
  </TitlesOfParts>
  <Company>aasheq-2008@hotmail.com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الأطوار الرئيسية  في تاريخ أدب الأطفال</dc:title>
  <dc:creator>XMA</dc:creator>
  <cp:lastModifiedBy>sony</cp:lastModifiedBy>
  <cp:revision>22</cp:revision>
  <dcterms:created xsi:type="dcterms:W3CDTF">2011-11-25T15:02:19Z</dcterms:created>
  <dcterms:modified xsi:type="dcterms:W3CDTF">2011-12-12T19:10:56Z</dcterms:modified>
</cp:coreProperties>
</file>