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notesMasterIdLst>
    <p:notesMasterId r:id="rId25"/>
  </p:notesMasterIdLst>
  <p:sldIdLst>
    <p:sldId id="276" r:id="rId2"/>
    <p:sldId id="283" r:id="rId3"/>
    <p:sldId id="309" r:id="rId4"/>
    <p:sldId id="318" r:id="rId5"/>
    <p:sldId id="310" r:id="rId6"/>
    <p:sldId id="311" r:id="rId7"/>
    <p:sldId id="319" r:id="rId8"/>
    <p:sldId id="312" r:id="rId9"/>
    <p:sldId id="313" r:id="rId10"/>
    <p:sldId id="314" r:id="rId11"/>
    <p:sldId id="315" r:id="rId12"/>
    <p:sldId id="316" r:id="rId13"/>
    <p:sldId id="317" r:id="rId14"/>
    <p:sldId id="320" r:id="rId15"/>
    <p:sldId id="321" r:id="rId16"/>
    <p:sldId id="324" r:id="rId17"/>
    <p:sldId id="323" r:id="rId18"/>
    <p:sldId id="322" r:id="rId19"/>
    <p:sldId id="328" r:id="rId20"/>
    <p:sldId id="327" r:id="rId21"/>
    <p:sldId id="326" r:id="rId22"/>
    <p:sldId id="334" r:id="rId23"/>
    <p:sldId id="333" r:id="rId24"/>
  </p:sldIdLst>
  <p:sldSz cx="9144000" cy="6858000" type="screen4x3"/>
  <p:notesSz cx="6858000" cy="9144000"/>
  <p:defaultTextStyle>
    <a:defPPr>
      <a:defRPr lang="ar-S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8506" autoAdjust="0"/>
    <p:restoredTop sz="87701" autoAdjust="0"/>
  </p:normalViewPr>
  <p:slideViewPr>
    <p:cSldViewPr>
      <p:cViewPr>
        <p:scale>
          <a:sx n="105" d="100"/>
          <a:sy n="105" d="100"/>
        </p:scale>
        <p:origin x="-192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418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fld id="{A2C77EB8-F088-42A8-8CFE-98112365F149}" type="datetimeFigureOut">
              <a:rPr lang="ar-SA"/>
              <a:pPr>
                <a:defRPr/>
              </a:pPr>
              <a:t>28/10/1433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SA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fld id="{9C374C9A-A13B-413B-BEB2-311030AF792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6BD64-717A-49B3-9568-A67589D0CDA2}" type="datetime1">
              <a:rPr lang="ar-SA"/>
              <a:pPr>
                <a:defRPr/>
              </a:pPr>
              <a:t>28/10/1433</a:t>
            </a:fld>
            <a:endParaRPr lang="ar-SA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CAC0E-DD97-4B7B-9DF5-65B666EA880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2E466-0BBC-494D-BFDB-9172B5B8758F}" type="datetime1">
              <a:rPr lang="ar-SA"/>
              <a:pPr>
                <a:defRPr/>
              </a:pPr>
              <a:t>28/10/1433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CA473-742B-4A18-9BEA-23479715DF7F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8A1DE-C665-4592-B683-F3612E5F4168}" type="datetime1">
              <a:rPr lang="ar-SA"/>
              <a:pPr>
                <a:defRPr/>
              </a:pPr>
              <a:t>28/10/1433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B8339-19E2-4443-9C88-011CC707586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06C3A-EBEE-4C0D-8327-42A5C0D8940E}" type="datetime1">
              <a:rPr lang="ar-SA"/>
              <a:pPr>
                <a:defRPr/>
              </a:pPr>
              <a:t>28/10/1433</a:t>
            </a:fld>
            <a:endParaRPr lang="ar-SA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EBB68-8118-4D0D-BDAB-15A2496EF7C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633C3-CFBE-4FE9-964F-014D43B06972}" type="datetime1">
              <a:rPr lang="ar-SA"/>
              <a:pPr>
                <a:defRPr/>
              </a:pPr>
              <a:t>28/10/1433</a:t>
            </a:fld>
            <a:endParaRPr lang="ar-SA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42135-B117-463A-8AAF-6BD55308816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B0EB8-12D7-4E0E-8363-0EB320068113}" type="datetime1">
              <a:rPr lang="ar-SA"/>
              <a:pPr>
                <a:defRPr/>
              </a:pPr>
              <a:t>28/10/1433</a:t>
            </a:fld>
            <a:endParaRPr lang="ar-SA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CEA67-451F-415D-86F4-B66B1225EA1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83A1D-C972-4513-B13C-72AA8D0A85EC}" type="datetime1">
              <a:rPr lang="ar-SA"/>
              <a:pPr>
                <a:defRPr/>
              </a:pPr>
              <a:t>28/10/1433</a:t>
            </a:fld>
            <a:endParaRPr lang="ar-SA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A4A78-4F55-47AC-AEE5-6611B483015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D65C-E98C-4DAA-B98C-63C0C92A6C62}" type="datetime1">
              <a:rPr lang="ar-SA"/>
              <a:pPr>
                <a:defRPr/>
              </a:pPr>
              <a:t>28/10/1433</a:t>
            </a:fld>
            <a:endParaRPr lang="ar-SA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30684-352E-4BE7-8A3A-B0F5AAB6FF8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2BAE5-05C8-4654-A8AB-AE45BB6174E0}" type="datetime1">
              <a:rPr lang="ar-SA"/>
              <a:pPr>
                <a:defRPr/>
              </a:pPr>
              <a:t>28/10/1433</a:t>
            </a:fld>
            <a:endParaRPr lang="ar-SA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99FE3-467D-4F2E-9DD0-5CD84F7FE27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C1075-1EA7-4A8C-990B-63D57DB683EF}" type="datetime1">
              <a:rPr lang="ar-SA"/>
              <a:pPr>
                <a:defRPr/>
              </a:pPr>
              <a:t>28/10/1433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CB7D9-5246-4A80-AC1B-C297028C001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17DFD-F4FB-42D0-8DD0-C3F267160B42}" type="datetime1">
              <a:rPr lang="ar-SA"/>
              <a:pPr>
                <a:defRPr/>
              </a:pPr>
              <a:t>28/10/1433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A7090-9290-4C2A-BCFD-F04AB5D7E9D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884D3-287F-4DCD-B4A1-3440AE8E2F9D}" type="datetime1">
              <a:rPr lang="ar-SA"/>
              <a:pPr>
                <a:defRPr/>
              </a:pPr>
              <a:t>28/10/1433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C0D5E-E6B7-4D78-B3F9-620EE372C6B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3B6CD71-5BCC-4430-B1A9-843D1861600B}" type="datetime1">
              <a:rPr lang="ar-SA"/>
              <a:pPr>
                <a:defRPr/>
              </a:pPr>
              <a:t>28/10/1433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77BC3DF-97ED-4C52-82FB-232BEE259AB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13" r:id="rId2"/>
    <p:sldLayoutId id="2147484223" r:id="rId3"/>
    <p:sldLayoutId id="2147484214" r:id="rId4"/>
    <p:sldLayoutId id="2147484215" r:id="rId5"/>
    <p:sldLayoutId id="2147484216" r:id="rId6"/>
    <p:sldLayoutId id="2147484217" r:id="rId7"/>
    <p:sldLayoutId id="2147484218" r:id="rId8"/>
    <p:sldLayoutId id="2147484224" r:id="rId9"/>
    <p:sldLayoutId id="2147484219" r:id="rId10"/>
    <p:sldLayoutId id="2147484220" r:id="rId11"/>
    <p:sldLayoutId id="2147484221" r:id="rId12"/>
  </p:sldLayoutIdLst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Majalla UI"/>
          <a:cs typeface="+mn-cs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Majalla UI"/>
          <a:cs typeface="+mn-cs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Majalla UI"/>
          <a:cs typeface="+mn-cs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187624" y="1071546"/>
            <a:ext cx="6820272" cy="1656184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400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r>
              <a:rPr lang="en-GB" sz="4000" smtClean="0">
                <a:solidFill>
                  <a:srgbClr val="FF0000"/>
                </a:solidFill>
                <a:latin typeface="Constantia" pitchFamily="18" charset="0"/>
              </a:rPr>
              <a:t/>
            </a:r>
            <a:br>
              <a:rPr lang="en-GB" sz="4000" smtClean="0">
                <a:solidFill>
                  <a:srgbClr val="FF0000"/>
                </a:solidFill>
                <a:latin typeface="Constantia" pitchFamily="18" charset="0"/>
              </a:rPr>
            </a:br>
            <a:r>
              <a:rPr lang="en-GB" sz="4000" smtClean="0">
                <a:solidFill>
                  <a:srgbClr val="FF0000"/>
                </a:solidFill>
                <a:latin typeface="Constantia" pitchFamily="18" charset="0"/>
              </a:rPr>
              <a:t/>
            </a:r>
            <a:br>
              <a:rPr lang="en-GB" sz="4000" smtClean="0">
                <a:solidFill>
                  <a:srgbClr val="FF0000"/>
                </a:solidFill>
                <a:latin typeface="Constantia" pitchFamily="18" charset="0"/>
              </a:rPr>
            </a:br>
            <a:r>
              <a:rPr lang="en-GB" sz="4000" smtClean="0">
                <a:solidFill>
                  <a:srgbClr val="FF0000"/>
                </a:solidFill>
                <a:latin typeface="Constantia" pitchFamily="18" charset="0"/>
              </a:rPr>
              <a:t/>
            </a:r>
            <a:br>
              <a:rPr lang="en-GB" sz="4000" smtClean="0">
                <a:solidFill>
                  <a:srgbClr val="FF0000"/>
                </a:solidFill>
                <a:latin typeface="Constantia" pitchFamily="18" charset="0"/>
              </a:rPr>
            </a:br>
            <a:r>
              <a:rPr lang="en-GB" sz="4000" smtClean="0">
                <a:solidFill>
                  <a:srgbClr val="FF0000"/>
                </a:solidFill>
                <a:latin typeface="Constantia" pitchFamily="18" charset="0"/>
              </a:rPr>
              <a:t/>
            </a:r>
            <a:br>
              <a:rPr lang="en-GB" sz="4000" smtClean="0">
                <a:solidFill>
                  <a:srgbClr val="FF0000"/>
                </a:solidFill>
                <a:latin typeface="Constantia" pitchFamily="18" charset="0"/>
              </a:rPr>
            </a:br>
            <a:r>
              <a:rPr lang="en-GB" sz="4000" smtClean="0">
                <a:solidFill>
                  <a:srgbClr val="FF0000"/>
                </a:solidFill>
                <a:latin typeface="Constantia" pitchFamily="18" charset="0"/>
              </a:rPr>
              <a:t/>
            </a:r>
            <a:br>
              <a:rPr lang="en-GB" sz="4000" smtClean="0">
                <a:solidFill>
                  <a:srgbClr val="FF0000"/>
                </a:solidFill>
                <a:latin typeface="Constantia" pitchFamily="18" charset="0"/>
              </a:rPr>
            </a:br>
            <a:r>
              <a:rPr lang="en-GB" sz="4000" smtClean="0">
                <a:solidFill>
                  <a:srgbClr val="FF0000"/>
                </a:solidFill>
                <a:latin typeface="Constantia" pitchFamily="18" charset="0"/>
              </a:rPr>
              <a:t>Lecture 1</a:t>
            </a:r>
            <a:br>
              <a:rPr lang="en-GB" sz="4000" smtClean="0">
                <a:solidFill>
                  <a:srgbClr val="FF0000"/>
                </a:solidFill>
                <a:latin typeface="Constantia" pitchFamily="18" charset="0"/>
              </a:rPr>
            </a:br>
            <a:r>
              <a:rPr lang="en-GB" sz="4000" smtClean="0">
                <a:solidFill>
                  <a:srgbClr val="FF0000"/>
                </a:solidFill>
                <a:latin typeface="Constantia" pitchFamily="18" charset="0"/>
              </a:rPr>
              <a:t>Introducing Research Methodology </a:t>
            </a:r>
            <a:endParaRPr lang="ar-SA" sz="40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B0166A-598B-4216-A8C2-9EF3E62877FE}" type="slidenum">
              <a:rPr lang="ar-SA" smtClean="0"/>
              <a:pPr>
                <a:defRPr/>
              </a:pPr>
              <a:t>1</a:t>
            </a:fld>
            <a:endParaRPr lang="ar-SA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4935538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smtClean="0">
                <a:solidFill>
                  <a:srgbClr val="FF0000"/>
                </a:solidFill>
                <a:latin typeface="Constantia" pitchFamily="18" charset="0"/>
              </a:rPr>
              <a:t>Prepared by: Laila al-Hasan</a:t>
            </a:r>
            <a:endParaRPr lang="ar-SA" sz="2400" b="1" dirty="0"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5128" name="Picture 12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9838" y="5516563"/>
            <a:ext cx="158432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ttp://farm1.static.flickr.com/43/119184277_c7a08990a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2857496"/>
            <a:ext cx="2928958" cy="1858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071538" y="2143116"/>
            <a:ext cx="7626374" cy="3786214"/>
          </a:xfrm>
        </p:spPr>
        <p:txBody>
          <a:bodyPr/>
          <a:lstStyle/>
          <a:p>
            <a:pPr algn="l" rtl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onstantia" pitchFamily="18" charset="0"/>
              </a:rPr>
              <a:t>    </a:t>
            </a:r>
          </a:p>
          <a:p>
            <a:pPr marL="457200" indent="-457200" algn="l" rtl="0" eaLnBrk="1" hangingPunct="1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rgbClr val="FF0000"/>
                </a:solidFill>
                <a:latin typeface="Constantia" pitchFamily="18" charset="0"/>
                <a:cs typeface="Majalla UI"/>
              </a:rPr>
              <a:t>Definition of research</a:t>
            </a:r>
          </a:p>
          <a:p>
            <a:pPr marL="457200" indent="-457200" algn="l" rtl="0" eaLnBrk="1" hangingPunct="1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rgbClr val="FF0000"/>
                </a:solidFill>
                <a:latin typeface="Constantia" pitchFamily="18" charset="0"/>
                <a:cs typeface="Majalla UI"/>
              </a:rPr>
              <a:t>Characteristics of research</a:t>
            </a:r>
          </a:p>
          <a:p>
            <a:pPr marL="457200" indent="-457200" algn="l" rtl="0" eaLnBrk="1" hangingPunct="1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rgbClr val="FF0000"/>
                </a:solidFill>
                <a:latin typeface="Constantia" pitchFamily="18" charset="0"/>
                <a:cs typeface="Majalla UI"/>
              </a:rPr>
              <a:t>Types of research</a:t>
            </a:r>
          </a:p>
          <a:p>
            <a:pPr marL="457200" indent="-457200" algn="l" rtl="0" eaLnBrk="1" hangingPunct="1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rgbClr val="FF0000"/>
                </a:solidFill>
                <a:latin typeface="Constantia" pitchFamily="18" charset="0"/>
                <a:cs typeface="Majalla UI"/>
              </a:rPr>
              <a:t>Objectives</a:t>
            </a:r>
          </a:p>
          <a:p>
            <a:pPr marL="457200" indent="-457200" algn="l" rtl="0" eaLnBrk="1" hangingPunct="1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rgbClr val="FF0000"/>
                </a:solidFill>
                <a:latin typeface="Constantia" pitchFamily="18" charset="0"/>
                <a:cs typeface="Majalla UI"/>
              </a:rPr>
              <a:t>Inquiry mode </a:t>
            </a:r>
            <a:endParaRPr lang="en-GB" sz="2000" dirty="0" smtClean="0">
              <a:solidFill>
                <a:srgbClr val="FF0000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2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00010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Introducing Research Methodology</a:t>
            </a: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68313" y="2143116"/>
            <a:ext cx="8229600" cy="3786214"/>
          </a:xfrm>
        </p:spPr>
        <p:txBody>
          <a:bodyPr/>
          <a:lstStyle/>
          <a:p>
            <a:pPr algn="l" rtl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onstantia" pitchFamily="18" charset="0"/>
              </a:rPr>
              <a:t>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35729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Introducing Research Methodology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Definition of Research</a:t>
            </a: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1538" y="2214129"/>
            <a:ext cx="7358114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FF0000"/>
              </a:buClr>
              <a:buFont typeface="+mj-lt"/>
              <a:buAutoNum type="arabicParenR"/>
            </a:pPr>
            <a:r>
              <a:rPr lang="en-US" dirty="0" smtClean="0">
                <a:solidFill>
                  <a:schemeClr val="accent1"/>
                </a:solidFill>
              </a:rPr>
              <a:t>  The </a:t>
            </a:r>
            <a:r>
              <a:rPr lang="en-US" dirty="0" smtClean="0">
                <a:solidFill>
                  <a:schemeClr val="accent1"/>
                </a:solidFill>
              </a:rPr>
              <a:t>word research is composed of two syllables, re and search. 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Re </a:t>
            </a:r>
            <a:r>
              <a:rPr lang="en-US" dirty="0" smtClean="0">
                <a:solidFill>
                  <a:schemeClr val="accent1"/>
                </a:solidFill>
              </a:rPr>
              <a:t>is a prefix meaning </a:t>
            </a:r>
            <a:r>
              <a:rPr lang="en-US" dirty="0" smtClean="0">
                <a:solidFill>
                  <a:schemeClr val="accent1"/>
                </a:solidFill>
              </a:rPr>
              <a:t>again or anew,  and search </a:t>
            </a:r>
            <a:r>
              <a:rPr lang="en-US" dirty="0" smtClean="0">
                <a:solidFill>
                  <a:schemeClr val="accent1"/>
                </a:solidFill>
              </a:rPr>
              <a:t>is a verb meaning to examine closely and carefully, to test and try, or to probe. </a:t>
            </a:r>
            <a:r>
              <a:rPr lang="en-US" dirty="0" smtClean="0">
                <a:solidFill>
                  <a:schemeClr val="accent1"/>
                </a:solidFill>
              </a:rPr>
              <a:t>Together </a:t>
            </a:r>
            <a:r>
              <a:rPr lang="en-US" dirty="0" smtClean="0">
                <a:solidFill>
                  <a:schemeClr val="accent1"/>
                </a:solidFill>
              </a:rPr>
              <a:t>they form a noun  describing a </a:t>
            </a:r>
            <a:r>
              <a:rPr lang="en-US" b="1" i="1" dirty="0" smtClean="0">
                <a:solidFill>
                  <a:schemeClr val="accent1"/>
                </a:solidFill>
              </a:rPr>
              <a:t>careful, systematic, patient study and </a:t>
            </a:r>
            <a:r>
              <a:rPr lang="en-US" b="1" i="1" dirty="0" smtClean="0">
                <a:solidFill>
                  <a:schemeClr val="accent1"/>
                </a:solidFill>
              </a:rPr>
              <a:t>investigation </a:t>
            </a:r>
            <a:r>
              <a:rPr lang="en-US" b="1" i="1" dirty="0" smtClean="0">
                <a:solidFill>
                  <a:schemeClr val="accent1"/>
                </a:solidFill>
              </a:rPr>
              <a:t>in some field of knowledge, undertaken to establish facts or principles. </a:t>
            </a:r>
            <a:endParaRPr lang="en-US" b="1" i="1" dirty="0" smtClean="0">
              <a:solidFill>
                <a:schemeClr val="accent1"/>
              </a:solidFill>
            </a:endParaRPr>
          </a:p>
          <a:p>
            <a:pPr lvl="1" algn="just">
              <a:lnSpc>
                <a:spcPct val="150000"/>
              </a:lnSpc>
            </a:pPr>
            <a:endParaRPr lang="en-US" dirty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68313" y="2143116"/>
            <a:ext cx="8229600" cy="3786214"/>
          </a:xfrm>
        </p:spPr>
        <p:txBody>
          <a:bodyPr/>
          <a:lstStyle/>
          <a:p>
            <a:pPr algn="l" rtl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onstantia" pitchFamily="18" charset="0"/>
              </a:rPr>
              <a:t>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4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35729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Introducing Research Methodology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Definition of Research</a:t>
            </a: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1538" y="1857364"/>
            <a:ext cx="735811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</a:pPr>
            <a:endParaRPr lang="en-US" dirty="0" smtClean="0">
              <a:solidFill>
                <a:schemeClr val="accent1"/>
              </a:solidFill>
            </a:endParaRPr>
          </a:p>
          <a:p>
            <a:pPr marL="342900" indent="-342900" algn="just">
              <a:lnSpc>
                <a:spcPct val="150000"/>
              </a:lnSpc>
              <a:buClr>
                <a:srgbClr val="FF0000"/>
              </a:buClr>
              <a:buFont typeface="+mj-lt"/>
              <a:buAutoNum type="arabicParenR" startAt="2"/>
            </a:pPr>
            <a:r>
              <a:rPr lang="en-US" b="1" i="1" dirty="0" smtClean="0">
                <a:solidFill>
                  <a:schemeClr val="accent1"/>
                </a:solidFill>
              </a:rPr>
              <a:t>Research </a:t>
            </a:r>
            <a:r>
              <a:rPr lang="en-US" b="1" i="1" dirty="0" smtClean="0">
                <a:solidFill>
                  <a:schemeClr val="accent1"/>
                </a:solidFill>
              </a:rPr>
              <a:t>is </a:t>
            </a:r>
            <a:r>
              <a:rPr lang="en-US" b="1" i="1" dirty="0" smtClean="0">
                <a:solidFill>
                  <a:schemeClr val="accent1"/>
                </a:solidFill>
              </a:rPr>
              <a:t>a structured </a:t>
            </a:r>
            <a:r>
              <a:rPr lang="en-US" b="1" i="1" dirty="0" smtClean="0">
                <a:solidFill>
                  <a:schemeClr val="accent1"/>
                </a:solidFill>
              </a:rPr>
              <a:t>enquiry that utilizes acceptable scientific methodology to </a:t>
            </a:r>
            <a:r>
              <a:rPr lang="en-US" b="1" i="1" dirty="0" smtClean="0">
                <a:solidFill>
                  <a:schemeClr val="accent1"/>
                </a:solidFill>
              </a:rPr>
              <a:t>solve </a:t>
            </a:r>
            <a:r>
              <a:rPr lang="en-US" b="1" i="1" dirty="0" smtClean="0">
                <a:solidFill>
                  <a:schemeClr val="accent1"/>
                </a:solidFill>
              </a:rPr>
              <a:t>problems and create new knowledge that is generally applicable. </a:t>
            </a:r>
            <a:r>
              <a:rPr lang="en-US" dirty="0" smtClean="0">
                <a:solidFill>
                  <a:schemeClr val="accent1"/>
                </a:solidFill>
              </a:rPr>
              <a:t>Scientific </a:t>
            </a:r>
            <a:r>
              <a:rPr lang="en-US" dirty="0" smtClean="0">
                <a:solidFill>
                  <a:schemeClr val="accent1"/>
                </a:solidFill>
              </a:rPr>
              <a:t>methods consist of systematic observation, classification and interpretation </a:t>
            </a:r>
            <a:r>
              <a:rPr lang="en-US" dirty="0" smtClean="0">
                <a:solidFill>
                  <a:schemeClr val="accent1"/>
                </a:solidFill>
              </a:rPr>
              <a:t>of data.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68313" y="2143116"/>
            <a:ext cx="8229600" cy="3786214"/>
          </a:xfrm>
        </p:spPr>
        <p:txBody>
          <a:bodyPr/>
          <a:lstStyle/>
          <a:p>
            <a:pPr algn="l" rtl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onstantia" pitchFamily="18" charset="0"/>
              </a:rPr>
              <a:t>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5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35729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Introducing Research Methodology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Definition of Research</a:t>
            </a: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71538" y="2424066"/>
            <a:ext cx="735811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When you say that you are undertaking a research study to find answers to a question, </a:t>
            </a:r>
            <a:r>
              <a:rPr lang="en-US" dirty="0" smtClean="0">
                <a:solidFill>
                  <a:schemeClr val="accent1"/>
                </a:solidFill>
              </a:rPr>
              <a:t> you </a:t>
            </a:r>
            <a:r>
              <a:rPr lang="en-US" dirty="0" smtClean="0">
                <a:solidFill>
                  <a:schemeClr val="accent1"/>
                </a:solidFill>
              </a:rPr>
              <a:t>are implying that the process; </a:t>
            </a:r>
            <a:endParaRPr lang="en-US" dirty="0" smtClean="0">
              <a:solidFill>
                <a:schemeClr val="accent1"/>
              </a:solidFill>
            </a:endParaRPr>
          </a:p>
          <a:p>
            <a:endParaRPr lang="en-US" dirty="0" smtClean="0">
              <a:solidFill>
                <a:schemeClr val="accent1"/>
              </a:solidFill>
            </a:endParaRPr>
          </a:p>
          <a:p>
            <a:pPr marL="342900" indent="-342900">
              <a:buClr>
                <a:srgbClr val="FF0000"/>
              </a:buClr>
              <a:buAutoNum type="arabicPeriod"/>
            </a:pPr>
            <a:r>
              <a:rPr lang="en-US" dirty="0" smtClean="0">
                <a:solidFill>
                  <a:schemeClr val="accent1"/>
                </a:solidFill>
              </a:rPr>
              <a:t>is </a:t>
            </a:r>
            <a:r>
              <a:rPr lang="en-US" dirty="0" smtClean="0">
                <a:solidFill>
                  <a:schemeClr val="accent1"/>
                </a:solidFill>
              </a:rPr>
              <a:t>being undertaken within a framework of a set of philosophies </a:t>
            </a:r>
            <a:endParaRPr lang="en-US" dirty="0" smtClean="0">
              <a:solidFill>
                <a:schemeClr val="accent1"/>
              </a:solidFill>
            </a:endParaRPr>
          </a:p>
          <a:p>
            <a:pPr marL="342900" indent="-342900">
              <a:buClr>
                <a:srgbClr val="FF0000"/>
              </a:buClr>
            </a:pP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( </a:t>
            </a:r>
            <a:r>
              <a:rPr lang="en-US" dirty="0" smtClean="0">
                <a:solidFill>
                  <a:schemeClr val="accent1"/>
                </a:solidFill>
              </a:rPr>
              <a:t>approaches); </a:t>
            </a:r>
            <a:endParaRPr lang="en-US" dirty="0" smtClean="0">
              <a:solidFill>
                <a:schemeClr val="accent1"/>
              </a:solidFill>
            </a:endParaRPr>
          </a:p>
          <a:p>
            <a:pPr marL="342900" indent="-342900">
              <a:buClr>
                <a:srgbClr val="FF0000"/>
              </a:buClr>
            </a:pPr>
            <a:endParaRPr lang="en-US" dirty="0" smtClean="0">
              <a:solidFill>
                <a:schemeClr val="accent1"/>
              </a:solidFill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 startAt="2"/>
            </a:pPr>
            <a:r>
              <a:rPr lang="en-US" dirty="0" smtClean="0">
                <a:solidFill>
                  <a:schemeClr val="accent1"/>
                </a:solidFill>
              </a:rPr>
              <a:t>uses </a:t>
            </a:r>
            <a:r>
              <a:rPr lang="en-US" dirty="0" smtClean="0">
                <a:solidFill>
                  <a:schemeClr val="accent1"/>
                </a:solidFill>
              </a:rPr>
              <a:t>procedures, methods and techniques that have been tested for their </a:t>
            </a:r>
            <a:r>
              <a:rPr lang="en-US" dirty="0" smtClean="0">
                <a:solidFill>
                  <a:schemeClr val="accent1"/>
                </a:solidFill>
              </a:rPr>
              <a:t> validity </a:t>
            </a:r>
            <a:r>
              <a:rPr lang="en-US" dirty="0" smtClean="0">
                <a:solidFill>
                  <a:schemeClr val="accent1"/>
                </a:solidFill>
              </a:rPr>
              <a:t>and reliability; </a:t>
            </a:r>
            <a:endParaRPr lang="en-US" dirty="0" smtClean="0">
              <a:solidFill>
                <a:schemeClr val="accent1"/>
              </a:solidFill>
            </a:endParaRPr>
          </a:p>
          <a:p>
            <a:pPr>
              <a:buClr>
                <a:srgbClr val="FF0000"/>
              </a:buClr>
            </a:pPr>
            <a:endParaRPr lang="en-US" dirty="0" smtClean="0">
              <a:solidFill>
                <a:schemeClr val="accent1"/>
              </a:solidFill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 startAt="3"/>
            </a:pPr>
            <a:r>
              <a:rPr lang="en-US" dirty="0" smtClean="0">
                <a:solidFill>
                  <a:schemeClr val="accent1"/>
                </a:solidFill>
              </a:rPr>
              <a:t>is </a:t>
            </a:r>
            <a:r>
              <a:rPr lang="en-US" dirty="0" smtClean="0">
                <a:solidFill>
                  <a:schemeClr val="accent1"/>
                </a:solidFill>
              </a:rPr>
              <a:t>designed to be unbiased and objective . 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857223" y="2214554"/>
            <a:ext cx="7500991" cy="3786214"/>
          </a:xfrm>
        </p:spPr>
        <p:txBody>
          <a:bodyPr/>
          <a:lstStyle/>
          <a:p>
            <a:pPr algn="l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   </a:t>
            </a: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Philosophies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 means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approaches e.g. qualitative, quantitative and the academic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discipline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in which you have been trained. </a:t>
            </a: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>
              <a:lnSpc>
                <a:spcPct val="150000"/>
              </a:lnSpc>
              <a:buNone/>
            </a:pP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>
              <a:lnSpc>
                <a:spcPct val="150000"/>
              </a:lnSpc>
              <a:buNone/>
            </a:pP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    Validity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means that correct procedures have been applied to find answers to a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question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. </a:t>
            </a: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>
              <a:lnSpc>
                <a:spcPct val="150000"/>
              </a:lnSpc>
              <a:buNone/>
            </a:pP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>
              <a:lnSpc>
                <a:spcPct val="150000"/>
              </a:lnSpc>
              <a:buNone/>
            </a:pP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    Reliability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refers to the quality of a measurement procedure that provides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repeatability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and accuracy. </a:t>
            </a: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>
              <a:lnSpc>
                <a:spcPct val="150000"/>
              </a:lnSpc>
              <a:buNone/>
            </a:pP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6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35729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Introducing Research Methodology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Definition of Research</a:t>
            </a: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14347" y="1928802"/>
            <a:ext cx="7786743" cy="3786214"/>
          </a:xfrm>
        </p:spPr>
        <p:txBody>
          <a:bodyPr/>
          <a:lstStyle/>
          <a:p>
            <a:pPr algn="l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</a:t>
            </a: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>
              <a:lnSpc>
                <a:spcPct val="150000"/>
              </a:lnSpc>
              <a:buNone/>
            </a:pP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     Unbiased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and </a:t>
            </a: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objective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 means that you have taken each step in an unbiased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manner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and drawn each conclusion to the best of your ability and without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introducing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your own vested interest. </a:t>
            </a:r>
          </a:p>
          <a:p>
            <a:pPr algn="l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    (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Bias is a deliberate attempt to either conceal or highlight something). </a:t>
            </a: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7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35729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Introducing Research Methodology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Definition of Research</a:t>
            </a: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85786" y="2285992"/>
            <a:ext cx="7643866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  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Research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is a process of collecting, analyzing and interpreting information to answer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questions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.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But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to qualify as research, the process must have certain characteristics: it must, as far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as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possible, be </a:t>
            </a: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controlled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, </a:t>
            </a: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rigorous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, </a:t>
            </a: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systematic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, </a:t>
            </a: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valid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and </a:t>
            </a: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verifiable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, </a:t>
            </a: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empirical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and </a:t>
            </a: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critical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8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35729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Introducing Research Methodology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C</a:t>
            </a: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haracteristics of Research</a:t>
            </a: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928662" y="2143116"/>
            <a:ext cx="7286676" cy="3786214"/>
          </a:xfrm>
        </p:spPr>
        <p:txBody>
          <a:bodyPr/>
          <a:lstStyle/>
          <a:p>
            <a:pPr algn="justLow" rtl="0">
              <a:lnSpc>
                <a:spcPct val="150000"/>
              </a:lnSpc>
              <a:buNone/>
            </a:pP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    Controlled: 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The concept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of control implies that, in exploring causality in relation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to two variables (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factors), you set up your study in a way that minimizes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the effects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of other factors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affecting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the relationship. </a:t>
            </a:r>
          </a:p>
          <a:p>
            <a:pPr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   This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can be achieved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in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the physical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sciences ; chemistry for instance as most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of the research is done in a laboratory. However, in the social sciences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it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is extremely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difficult. </a:t>
            </a: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9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35729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Introducing Research Methodology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C</a:t>
            </a: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haracteristics of Research</a:t>
            </a: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1428736"/>
            <a:ext cx="8229600" cy="650875"/>
          </a:xfrm>
        </p:spPr>
        <p:txBody>
          <a:bodyPr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Introducing Research Methodology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Characteristics of Research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142976" y="2357430"/>
            <a:ext cx="7072362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    </a:t>
            </a: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Rigorous</a:t>
            </a:r>
            <a:r>
              <a:rPr lang="en-US" sz="1800" dirty="0" smtClean="0">
                <a:solidFill>
                  <a:srgbClr val="FF0000"/>
                </a:solidFill>
                <a:latin typeface="Constantia" pitchFamily="18" charset="0"/>
              </a:rPr>
              <a:t>: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This means ensuring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that the procedures followed to find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answers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to questions are relevant, appropriate and justified. T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he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degree of rigor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varies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markedly between the physical and  social sciences and within the social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sciences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10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928670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1428736"/>
            <a:ext cx="8229600" cy="650875"/>
          </a:xfrm>
        </p:spPr>
        <p:txBody>
          <a:bodyPr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Introducing Research Methodology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Characteristics of Research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14348" y="2143116"/>
            <a:ext cx="7715304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    </a:t>
            </a: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11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928670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28728" y="2357430"/>
            <a:ext cx="650085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i="1" dirty="0" smtClean="0">
                <a:solidFill>
                  <a:srgbClr val="FF0000"/>
                </a:solidFill>
              </a:rPr>
              <a:t>Systematic: </a:t>
            </a:r>
            <a:r>
              <a:rPr lang="en-US" dirty="0" smtClean="0">
                <a:solidFill>
                  <a:schemeClr val="accent1"/>
                </a:solidFill>
              </a:rPr>
              <a:t>This </a:t>
            </a:r>
            <a:r>
              <a:rPr lang="en-US" dirty="0" smtClean="0">
                <a:solidFill>
                  <a:schemeClr val="accent1"/>
                </a:solidFill>
              </a:rPr>
              <a:t>implies that the procedure adopted to undertake an investigation </a:t>
            </a:r>
            <a:r>
              <a:rPr lang="en-US" dirty="0" smtClean="0">
                <a:solidFill>
                  <a:schemeClr val="accent1"/>
                </a:solidFill>
              </a:rPr>
              <a:t>follow </a:t>
            </a:r>
            <a:r>
              <a:rPr lang="en-US" dirty="0" smtClean="0">
                <a:solidFill>
                  <a:schemeClr val="accent1"/>
                </a:solidFill>
              </a:rPr>
              <a:t>a certain logical sequence. The different steps cannot be taken in a haphazard </a:t>
            </a:r>
            <a:r>
              <a:rPr lang="en-US" dirty="0" smtClean="0">
                <a:solidFill>
                  <a:schemeClr val="accent1"/>
                </a:solidFill>
              </a:rPr>
              <a:t>way</a:t>
            </a:r>
            <a:r>
              <a:rPr lang="en-US" dirty="0" smtClean="0">
                <a:solidFill>
                  <a:schemeClr val="accent1"/>
                </a:solidFill>
              </a:rPr>
              <a:t>. Some procedures must follow others. 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1428736"/>
            <a:ext cx="8229600" cy="650875"/>
          </a:xfrm>
        </p:spPr>
        <p:txBody>
          <a:bodyPr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Introducing Research Methodology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Characteristics of Research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14348" y="2143116"/>
            <a:ext cx="7715304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    </a:t>
            </a: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12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928670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4414" y="2428868"/>
            <a:ext cx="6500858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i="1" dirty="0" smtClean="0">
                <a:solidFill>
                  <a:srgbClr val="FF0000"/>
                </a:solidFill>
              </a:rPr>
              <a:t>Valid </a:t>
            </a:r>
            <a:r>
              <a:rPr lang="en-US" b="1" i="1" dirty="0" smtClean="0">
                <a:solidFill>
                  <a:srgbClr val="FF0000"/>
                </a:solidFill>
              </a:rPr>
              <a:t>and </a:t>
            </a:r>
            <a:r>
              <a:rPr lang="en-US" b="1" i="1" dirty="0" smtClean="0">
                <a:solidFill>
                  <a:srgbClr val="FF0000"/>
                </a:solidFill>
              </a:rPr>
              <a:t>verifiable: </a:t>
            </a:r>
            <a:r>
              <a:rPr lang="en-US" dirty="0" smtClean="0">
                <a:solidFill>
                  <a:schemeClr val="accent1"/>
                </a:solidFill>
              </a:rPr>
              <a:t>This </a:t>
            </a:r>
            <a:r>
              <a:rPr lang="en-US" dirty="0" smtClean="0">
                <a:solidFill>
                  <a:schemeClr val="accent1"/>
                </a:solidFill>
              </a:rPr>
              <a:t>concept implies that whatever you conclude on the basis of </a:t>
            </a:r>
            <a:r>
              <a:rPr lang="en-US" dirty="0" smtClean="0">
                <a:solidFill>
                  <a:schemeClr val="accent1"/>
                </a:solidFill>
              </a:rPr>
              <a:t>your </a:t>
            </a:r>
            <a:r>
              <a:rPr lang="en-US" dirty="0" smtClean="0">
                <a:solidFill>
                  <a:schemeClr val="accent1"/>
                </a:solidFill>
              </a:rPr>
              <a:t>findings is correct and can be verified by you and others. </a:t>
            </a:r>
            <a:endParaRPr lang="en-US" dirty="0" smtClean="0">
              <a:solidFill>
                <a:schemeClr val="accent1"/>
              </a:solidFill>
            </a:endParaRPr>
          </a:p>
          <a:p>
            <a:pPr algn="just">
              <a:lnSpc>
                <a:spcPct val="150000"/>
              </a:lnSpc>
            </a:pPr>
            <a:endParaRPr lang="en-US" dirty="0" smtClean="0">
              <a:solidFill>
                <a:schemeClr val="accent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b="1" i="1" dirty="0" smtClean="0">
                <a:solidFill>
                  <a:srgbClr val="FF0000"/>
                </a:solidFill>
              </a:rPr>
              <a:t>Empirical:</a:t>
            </a:r>
            <a:r>
              <a:rPr lang="en-US" dirty="0" smtClean="0">
                <a:solidFill>
                  <a:schemeClr val="accent1"/>
                </a:solidFill>
              </a:rPr>
              <a:t> This </a:t>
            </a:r>
            <a:r>
              <a:rPr lang="en-US" dirty="0" smtClean="0">
                <a:solidFill>
                  <a:schemeClr val="accent1"/>
                </a:solidFill>
              </a:rPr>
              <a:t>means that any conclusion drawn are based upon hard evidence </a:t>
            </a:r>
            <a:r>
              <a:rPr lang="en-US" dirty="0" smtClean="0">
                <a:solidFill>
                  <a:schemeClr val="accent1"/>
                </a:solidFill>
              </a:rPr>
              <a:t>gathered </a:t>
            </a:r>
            <a:r>
              <a:rPr lang="en-US" dirty="0" smtClean="0">
                <a:solidFill>
                  <a:schemeClr val="accent1"/>
                </a:solidFill>
              </a:rPr>
              <a:t>from information collected from real life experiences or observations. 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1428736"/>
            <a:ext cx="8229600" cy="650875"/>
          </a:xfrm>
        </p:spPr>
        <p:txBody>
          <a:bodyPr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Introducing Research Methodology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Characteristics of Research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14348" y="2143116"/>
            <a:ext cx="7715304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    </a:t>
            </a: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928670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4414" y="2428868"/>
            <a:ext cx="6500858" cy="1294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i="1" dirty="0" smtClean="0">
                <a:solidFill>
                  <a:srgbClr val="FF0000"/>
                </a:solidFill>
              </a:rPr>
              <a:t>Critical</a:t>
            </a:r>
            <a:r>
              <a:rPr lang="en-US" dirty="0" smtClean="0">
                <a:solidFill>
                  <a:schemeClr val="accent1"/>
                </a:solidFill>
              </a:rPr>
              <a:t>: critical </a:t>
            </a:r>
            <a:r>
              <a:rPr lang="en-US" dirty="0" smtClean="0">
                <a:solidFill>
                  <a:schemeClr val="accent1"/>
                </a:solidFill>
              </a:rPr>
              <a:t>scrutiny of the procedures used and the methods employed is crucial </a:t>
            </a:r>
            <a:r>
              <a:rPr lang="en-US" dirty="0" smtClean="0">
                <a:solidFill>
                  <a:schemeClr val="accent1"/>
                </a:solidFill>
              </a:rPr>
              <a:t>to </a:t>
            </a:r>
            <a:r>
              <a:rPr lang="en-US" dirty="0" smtClean="0">
                <a:solidFill>
                  <a:schemeClr val="accent1"/>
                </a:solidFill>
              </a:rPr>
              <a:t>a research enquiry. The process of investigation must be foolproof and free from </a:t>
            </a:r>
            <a:r>
              <a:rPr lang="en-US" dirty="0" smtClean="0">
                <a:solidFill>
                  <a:schemeClr val="accent1"/>
                </a:solidFill>
              </a:rPr>
              <a:t>drawbacks</a:t>
            </a:r>
            <a:r>
              <a:rPr lang="en-US" dirty="0" smtClean="0">
                <a:solidFill>
                  <a:schemeClr val="accent1"/>
                </a:solidFill>
              </a:rPr>
              <a:t>. 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1428736"/>
            <a:ext cx="8229600" cy="650875"/>
          </a:xfrm>
        </p:spPr>
        <p:txBody>
          <a:bodyPr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Introducing Research Methodology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Types of </a:t>
            </a: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Research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928662" y="2143116"/>
            <a:ext cx="7715304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Research can be classified from three perspectives: </a:t>
            </a:r>
          </a:p>
          <a:p>
            <a:pPr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1.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Application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of research study </a:t>
            </a:r>
          </a:p>
          <a:p>
            <a:pPr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2.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Objectives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in undertaking the research </a:t>
            </a:r>
          </a:p>
          <a:p>
            <a:pPr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3.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Inquiry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mode employed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14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928670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1428736"/>
            <a:ext cx="8229600" cy="650875"/>
          </a:xfrm>
        </p:spPr>
        <p:txBody>
          <a:bodyPr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Introducing Research Methodology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Types of </a:t>
            </a: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Research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857224" y="2143116"/>
            <a:ext cx="7715304" cy="3786214"/>
          </a:xfrm>
        </p:spPr>
        <p:txBody>
          <a:bodyPr/>
          <a:lstStyle/>
          <a:p>
            <a:pPr marL="0" indent="0"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From the point of view of </a:t>
            </a: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application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, there are two broad categories of research: </a:t>
            </a:r>
          </a:p>
          <a:p>
            <a:pPr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-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Pure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research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</a:t>
            </a: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-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Applied research</a:t>
            </a: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15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928670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1428736"/>
            <a:ext cx="8229600" cy="650875"/>
          </a:xfrm>
        </p:spPr>
        <p:txBody>
          <a:bodyPr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Introducing Research Methodology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Types of </a:t>
            </a: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Research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14348" y="2143116"/>
            <a:ext cx="7715304" cy="3786214"/>
          </a:xfrm>
        </p:spPr>
        <p:txBody>
          <a:bodyPr/>
          <a:lstStyle/>
          <a:p>
            <a:pPr indent="0" algn="just" rtl="0">
              <a:lnSpc>
                <a:spcPct val="150000"/>
              </a:lnSpc>
              <a:buNone/>
            </a:pP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Pure research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involves developing and testing  theories and hypotheses that are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intellectually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challenging to the researcher but may or may not have practical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application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at the present time or in the future. The knowledge produced through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pure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research is sought in order to add to the existing body of research methods.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16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928670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1428736"/>
            <a:ext cx="8229600" cy="650875"/>
          </a:xfrm>
        </p:spPr>
        <p:txBody>
          <a:bodyPr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Introducing Research Methodology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Types of </a:t>
            </a: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Research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928662" y="2143116"/>
            <a:ext cx="7500990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Applied research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is done to solve specific,  practical questions; for policy 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formulation, administration and understanding of a phenomenon.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It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is almost always done on the basis of basic research. </a:t>
            </a: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Applied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research can be carried out by  academic or 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industrial institutions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. Often, an academic institution such as a university will have a specific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applied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research program funded by an industrial partner interested in that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program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17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928670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1428736"/>
            <a:ext cx="8229600" cy="650875"/>
          </a:xfrm>
        </p:spPr>
        <p:txBody>
          <a:bodyPr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Introducing Research Methodology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O</a:t>
            </a: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bjectives of </a:t>
            </a: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Research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071538" y="2143116"/>
            <a:ext cx="7358114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Objectives: </a:t>
            </a:r>
          </a:p>
          <a:p>
            <a:pPr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From the viewpoint of objectives, a research can be classified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as:   </a:t>
            </a: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-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Descriptive </a:t>
            </a: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- </a:t>
            </a:r>
            <a:r>
              <a:rPr lang="en-US" sz="1800" dirty="0" err="1" smtClean="0">
                <a:solidFill>
                  <a:schemeClr val="accent1"/>
                </a:solidFill>
                <a:latin typeface="Constantia" pitchFamily="18" charset="0"/>
              </a:rPr>
              <a:t>Correlational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</a:t>
            </a: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- Explanatory </a:t>
            </a: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- Exploratory</a:t>
            </a: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18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928670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1428736"/>
            <a:ext cx="8229600" cy="650875"/>
          </a:xfrm>
        </p:spPr>
        <p:txBody>
          <a:bodyPr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Introducing Research Methodology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O</a:t>
            </a: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bjectives of </a:t>
            </a: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Research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071538" y="2143116"/>
            <a:ext cx="7358114" cy="3786214"/>
          </a:xfrm>
        </p:spPr>
        <p:txBody>
          <a:bodyPr/>
          <a:lstStyle/>
          <a:p>
            <a:pPr marL="0" indent="0" algn="just" rtl="0">
              <a:lnSpc>
                <a:spcPct val="150000"/>
              </a:lnSpc>
              <a:buNone/>
            </a:pP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Descriptive </a:t>
            </a: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research: 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Attempts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to describe systematically a situation, problem,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phenomenon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, service or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program,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or provides information about , say, living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condition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of a community, or describes attitudes towards an issue. </a:t>
            </a: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marL="0" indent="0" algn="just" rtl="0">
              <a:lnSpc>
                <a:spcPct val="150000"/>
              </a:lnSpc>
              <a:buNone/>
            </a:pP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1800" b="1" i="1" dirty="0" err="1" smtClean="0">
                <a:solidFill>
                  <a:srgbClr val="FF0000"/>
                </a:solidFill>
                <a:latin typeface="Constantia" pitchFamily="18" charset="0"/>
              </a:rPr>
              <a:t>Correlational</a:t>
            </a: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research:  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Attempts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to discover or establish the existence of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a relationship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/ interdependence between two or more aspects of a situation.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19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928670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1428736"/>
            <a:ext cx="8229600" cy="650875"/>
          </a:xfrm>
        </p:spPr>
        <p:txBody>
          <a:bodyPr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Introducing Research Methodology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O</a:t>
            </a: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bjectives of </a:t>
            </a: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Research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071538" y="2143116"/>
            <a:ext cx="7358114" cy="3786214"/>
          </a:xfrm>
        </p:spPr>
        <p:txBody>
          <a:bodyPr/>
          <a:lstStyle/>
          <a:p>
            <a:pPr marL="0" indent="0" algn="just" rtl="0">
              <a:lnSpc>
                <a:spcPct val="150000"/>
              </a:lnSpc>
              <a:buNone/>
            </a:pP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Explanatory </a:t>
            </a: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research: 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Attempts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to clarify why and how there is a relationship between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two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or more aspects of a situation or phenomenon. </a:t>
            </a:r>
          </a:p>
          <a:p>
            <a:pPr marL="0" indent="0" algn="just" rtl="0">
              <a:lnSpc>
                <a:spcPct val="150000"/>
              </a:lnSpc>
              <a:buNone/>
            </a:pP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Exploratory research: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Undertaken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to explore an  area where little is known or to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investigate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the possibilities of undertaking a particular research study (feasibility study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/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pilot study).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20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928670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1428736"/>
            <a:ext cx="8229600" cy="650875"/>
          </a:xfrm>
        </p:spPr>
        <p:txBody>
          <a:bodyPr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Introducing Research Methodology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I</a:t>
            </a: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nquiry Mode</a:t>
            </a: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071538" y="2143116"/>
            <a:ext cx="7358114" cy="3786214"/>
          </a:xfrm>
        </p:spPr>
        <p:txBody>
          <a:bodyPr/>
          <a:lstStyle/>
          <a:p>
            <a:pPr marL="0" indent="0"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There are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two approaches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for </a:t>
            </a: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inquiry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: </a:t>
            </a:r>
            <a:endParaRPr lang="en-US" sz="18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marL="0" indent="0" algn="l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-  Structured approach </a:t>
            </a:r>
          </a:p>
          <a:p>
            <a:pPr marL="0" indent="0" algn="l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- Unstructured approach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21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928670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1428736"/>
            <a:ext cx="8229600" cy="650875"/>
          </a:xfrm>
        </p:spPr>
        <p:txBody>
          <a:bodyPr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Introducing Research Methodology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I</a:t>
            </a: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nquiry Mode</a:t>
            </a: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071538" y="2143116"/>
            <a:ext cx="7358114" cy="3786214"/>
          </a:xfrm>
        </p:spPr>
        <p:txBody>
          <a:bodyPr/>
          <a:lstStyle/>
          <a:p>
            <a:pPr marL="0" indent="0" algn="just" rtl="0">
              <a:lnSpc>
                <a:spcPct val="150000"/>
              </a:lnSpc>
              <a:buNone/>
            </a:pP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Structured approach:  </a:t>
            </a:r>
            <a:r>
              <a:rPr lang="en-US" sz="1800" b="1" dirty="0" smtClean="0">
                <a:solidFill>
                  <a:schemeClr val="accent1"/>
                </a:solidFill>
                <a:latin typeface="Constantia" pitchFamily="18" charset="0"/>
              </a:rPr>
              <a:t>Q</a:t>
            </a:r>
            <a:r>
              <a:rPr lang="en-US" sz="1800" b="1" dirty="0" smtClean="0">
                <a:solidFill>
                  <a:schemeClr val="accent1"/>
                </a:solidFill>
                <a:latin typeface="Constantia" pitchFamily="18" charset="0"/>
              </a:rPr>
              <a:t>uantitative </a:t>
            </a:r>
            <a:r>
              <a:rPr lang="en-US" sz="1800" b="1" dirty="0" smtClean="0">
                <a:solidFill>
                  <a:schemeClr val="accent1"/>
                </a:solidFill>
                <a:latin typeface="Constantia" pitchFamily="18" charset="0"/>
              </a:rPr>
              <a:t>research. 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E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verything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that forms the research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process: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objectives, design, sample, and the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questions, is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predetermined.  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e.g. how many people have a particular problem? How many people hold a particular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attitude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22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928670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1428736"/>
            <a:ext cx="8229600" cy="650875"/>
          </a:xfrm>
        </p:spPr>
        <p:txBody>
          <a:bodyPr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Introducing Research Methodology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I</a:t>
            </a: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nquiry Mode</a:t>
            </a:r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071538" y="2143116"/>
            <a:ext cx="7358114" cy="4143404"/>
          </a:xfrm>
        </p:spPr>
        <p:txBody>
          <a:bodyPr/>
          <a:lstStyle/>
          <a:p>
            <a:pPr marL="0" indent="0" algn="just" rtl="0">
              <a:lnSpc>
                <a:spcPct val="150000"/>
              </a:lnSpc>
              <a:buNone/>
            </a:pP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Unstructured approach: </a:t>
            </a:r>
            <a:r>
              <a:rPr lang="en-US" sz="1800" b="1" i="1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r>
              <a:rPr lang="en-US" sz="1800" b="1" i="1" dirty="0" smtClean="0">
                <a:solidFill>
                  <a:schemeClr val="accent1"/>
                </a:solidFill>
                <a:latin typeface="Constantia" pitchFamily="18" charset="0"/>
              </a:rPr>
              <a:t>Qualitative </a:t>
            </a:r>
            <a:r>
              <a:rPr lang="en-US" sz="1800" b="1" i="1" dirty="0" smtClean="0">
                <a:solidFill>
                  <a:schemeClr val="accent1"/>
                </a:solidFill>
                <a:latin typeface="Constantia" pitchFamily="18" charset="0"/>
              </a:rPr>
              <a:t>research. 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It allows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flexibility in all aspects of the research process. 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It is more appropriate to explore the  </a:t>
            </a:r>
            <a:r>
              <a:rPr lang="en-US" sz="1800" b="1" i="1" dirty="0" smtClean="0">
                <a:solidFill>
                  <a:schemeClr val="accent1"/>
                </a:solidFill>
                <a:latin typeface="Constantia" pitchFamily="18" charset="0"/>
              </a:rPr>
              <a:t>nature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of a problem, issue or phenomenon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without </a:t>
            </a:r>
            <a:r>
              <a:rPr lang="en-US" sz="1800" b="1" i="1" dirty="0" smtClean="0">
                <a:solidFill>
                  <a:schemeClr val="accent1"/>
                </a:solidFill>
                <a:latin typeface="Constantia" pitchFamily="18" charset="0"/>
              </a:rPr>
              <a:t>quantifying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 it.  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Main objective is to describe the variation in a phenomenon, situation or attitude. e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.g.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description of an observed situation,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the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historical enumeration of events, an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account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of different opinions different people have about an issue, description of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working </a:t>
            </a:r>
            <a:r>
              <a:rPr lang="en-US" sz="1800" dirty="0" smtClean="0">
                <a:solidFill>
                  <a:schemeClr val="accent1"/>
                </a:solidFill>
                <a:latin typeface="Constantia" pitchFamily="18" charset="0"/>
              </a:rPr>
              <a:t>condition in a particular industry.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23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928670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5204</TotalTime>
  <Words>1243</Words>
  <Application>Microsoft Office PowerPoint</Application>
  <PresentationFormat>On-screen Show (4:3)</PresentationFormat>
  <Paragraphs>356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Flow</vt:lpstr>
      <vt:lpstr>      Lecture 1 Introducing Research Methodology </vt:lpstr>
      <vt:lpstr> </vt:lpstr>
      <vt:lpstr> </vt:lpstr>
      <vt:lpstr> </vt:lpstr>
      <vt:lpstr> </vt:lpstr>
      <vt:lpstr> </vt:lpstr>
      <vt:lpstr> </vt:lpstr>
      <vt:lpstr> </vt:lpstr>
      <vt:lpstr> </vt:lpstr>
      <vt:lpstr> Introducing Research Methodology Characteristics of Research </vt:lpstr>
      <vt:lpstr> Introducing Research Methodology Characteristics of Research </vt:lpstr>
      <vt:lpstr> Introducing Research Methodology Characteristics of Research </vt:lpstr>
      <vt:lpstr> Introducing Research Methodology Characteristics of Research </vt:lpstr>
      <vt:lpstr> Introducing Research Methodology Types of Research </vt:lpstr>
      <vt:lpstr> Introducing Research Methodology Types of Research </vt:lpstr>
      <vt:lpstr> Introducing Research Methodology Types of Research </vt:lpstr>
      <vt:lpstr> Introducing Research Methodology Types of Research </vt:lpstr>
      <vt:lpstr> Introducing Research Methodology Objectives of Research </vt:lpstr>
      <vt:lpstr> Introducing Research Methodology Objectives of Research </vt:lpstr>
      <vt:lpstr> Introducing Research Methodology Objectives of Research </vt:lpstr>
      <vt:lpstr> Introducing Research Methodology Inquiry Mode </vt:lpstr>
      <vt:lpstr> Introducing Research Methodology Inquiry Mode </vt:lpstr>
      <vt:lpstr> Introducing Research Methodology Inquiry Mode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 alhasan</dc:creator>
  <cp:lastModifiedBy>acm</cp:lastModifiedBy>
  <cp:revision>199</cp:revision>
  <dcterms:created xsi:type="dcterms:W3CDTF">2011-10-20T17:03:17Z</dcterms:created>
  <dcterms:modified xsi:type="dcterms:W3CDTF">2012-09-14T12:40:28Z</dcterms:modified>
</cp:coreProperties>
</file>