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notesMasterIdLst>
    <p:notesMasterId r:id="rId19"/>
  </p:notesMasterIdLst>
  <p:sldIdLst>
    <p:sldId id="276" r:id="rId2"/>
    <p:sldId id="283" r:id="rId3"/>
    <p:sldId id="335" r:id="rId4"/>
    <p:sldId id="309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8" r:id="rId18"/>
  </p:sldIdLst>
  <p:sldSz cx="9144000" cy="6858000" type="screen4x3"/>
  <p:notesSz cx="6858000" cy="9144000"/>
  <p:defaultTextStyle>
    <a:defPPr>
      <a:defRPr lang="ar-S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8506" autoAdjust="0"/>
    <p:restoredTop sz="87701" autoAdjust="0"/>
  </p:normalViewPr>
  <p:slideViewPr>
    <p:cSldViewPr>
      <p:cViewPr>
        <p:scale>
          <a:sx n="105" d="100"/>
          <a:sy n="105" d="100"/>
        </p:scale>
        <p:origin x="-1908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418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A2C77EB8-F088-42A8-8CFE-98112365F149}" type="datetimeFigureOut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9C374C9A-A13B-413B-BEB2-311030AF792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74C9A-A13B-413B-BEB2-311030AF7924}" type="slidenum">
              <a:rPr lang="ar-SA" smtClean="0"/>
              <a:pPr>
                <a:defRPr/>
              </a:pPr>
              <a:t>17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6BD64-717A-49B3-9568-A67589D0CDA2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AC0E-DD97-4B7B-9DF5-65B666EA880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2E466-0BBC-494D-BFDB-9172B5B8758F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CA473-742B-4A18-9BEA-23479715DF7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8A1DE-C665-4592-B683-F3612E5F4168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B8339-19E2-4443-9C88-011CC707586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06C3A-EBEE-4C0D-8327-42A5C0D8940E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BB68-8118-4D0D-BDAB-15A2496EF7C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633C3-CFBE-4FE9-964F-014D43B06972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42135-B117-463A-8AAF-6BD55308816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B0EB8-12D7-4E0E-8363-0EB320068113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CEA67-451F-415D-86F4-B66B1225EA1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83A1D-C972-4513-B13C-72AA8D0A85EC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A4A78-4F55-47AC-AEE5-6611B483015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D65C-E98C-4DAA-B98C-63C0C92A6C62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30684-352E-4BE7-8A3A-B0F5AAB6FF8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2BAE5-05C8-4654-A8AB-AE45BB6174E0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99FE3-467D-4F2E-9DD0-5CD84F7FE27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C1075-1EA7-4A8C-990B-63D57DB683EF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B7D9-5246-4A80-AC1B-C297028C001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17DFD-F4FB-42D0-8DD0-C3F267160B42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A7090-9290-4C2A-BCFD-F04AB5D7E9D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884D3-287F-4DCD-B4A1-3440AE8E2F9D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C0D5E-E6B7-4D78-B3F9-620EE372C6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3B6CD71-5BCC-4430-B1A9-843D1861600B}" type="datetime1">
              <a:rPr lang="ar-SA"/>
              <a:pPr>
                <a:defRPr/>
              </a:pPr>
              <a:t>11/11/1433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77BC3DF-97ED-4C52-82FB-232BEE259A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13" r:id="rId2"/>
    <p:sldLayoutId id="214748422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24" r:id="rId9"/>
    <p:sldLayoutId id="2147484219" r:id="rId10"/>
    <p:sldLayoutId id="2147484220" r:id="rId11"/>
    <p:sldLayoutId id="2147484221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87624" y="1071546"/>
            <a:ext cx="6820272" cy="165618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0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>Lecture 2</a:t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>The Research Process</a:t>
            </a:r>
            <a:endParaRPr lang="ar-SA" sz="4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0166A-598B-4216-A8C2-9EF3E62877FE}" type="slidenum">
              <a:rPr lang="ar-SA" smtClean="0"/>
              <a:pPr>
                <a:defRPr/>
              </a:pPr>
              <a:t>1</a:t>
            </a:fld>
            <a:endParaRPr lang="ar-S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4935538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smtClean="0">
                <a:solidFill>
                  <a:srgbClr val="FF0000"/>
                </a:solidFill>
                <a:latin typeface="Constantia" pitchFamily="18" charset="0"/>
              </a:rPr>
              <a:t>Prepared by: Laila al-Hasan</a:t>
            </a:r>
            <a:endParaRPr lang="ar-SA" sz="24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5128" name="Picture 12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5516563"/>
            <a:ext cx="15843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farm1.static.flickr.com/43/119184277_c7a08990a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857496"/>
            <a:ext cx="2928958" cy="1858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214414" y="1643050"/>
            <a:ext cx="6786610" cy="3571900"/>
          </a:xfrm>
        </p:spPr>
        <p:txBody>
          <a:bodyPr/>
          <a:lstStyle/>
          <a:p>
            <a:pPr algn="l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    </a:t>
            </a: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Steps in research process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Formulating the research problem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Extensive literature review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None/>
            </a:pPr>
            <a:endParaRPr lang="en-GB" sz="2000" dirty="0" smtClean="0">
              <a:solidFill>
                <a:srgbClr val="FF0000"/>
              </a:solidFill>
              <a:latin typeface="Constantia" pitchFamily="18" charset="0"/>
              <a:cs typeface="Majalla UI"/>
            </a:endParaRP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endParaRPr lang="en-GB" sz="2000" dirty="0" smtClean="0">
              <a:solidFill>
                <a:srgbClr val="FF0000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071538" y="1643050"/>
            <a:ext cx="7626374" cy="4429156"/>
          </a:xfrm>
        </p:spPr>
        <p:txBody>
          <a:bodyPr/>
          <a:lstStyle/>
          <a:p>
            <a:pPr algn="l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    </a:t>
            </a: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Steps in research process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Formulating the research problem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Extensive literature review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Developing objectives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Preparing the research design including sample design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Collecting the data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Analysis of data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Generalization and Interpretation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Majalla UI"/>
              </a:rPr>
              <a:t>Preparation of the report or presentation of the results</a:t>
            </a: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endParaRPr lang="en-GB" sz="2000" dirty="0" smtClean="0">
              <a:solidFill>
                <a:srgbClr val="FF0000"/>
              </a:solidFill>
              <a:latin typeface="Constantia" pitchFamily="18" charset="0"/>
              <a:cs typeface="Majalla UI"/>
            </a:endParaRPr>
          </a:p>
          <a:p>
            <a:pPr marL="457200" indent="-457200" algn="l" rtl="0" eaLnBrk="1" hangingPunct="1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endParaRPr lang="en-GB" sz="2000" dirty="0" smtClean="0">
              <a:solidFill>
                <a:srgbClr val="FF0000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85785" y="2143116"/>
            <a:ext cx="7572429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  </a:t>
            </a:r>
          </a:p>
          <a:p>
            <a:pPr marL="457200" indent="-457200" algn="l" rtl="0">
              <a:buNone/>
            </a:pP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marL="457200" indent="-457200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It is the first and </a:t>
            </a:r>
            <a:r>
              <a:rPr lang="en-US" sz="2000" i="1" u="sng" dirty="0" smtClean="0">
                <a:solidFill>
                  <a:schemeClr val="accent1"/>
                </a:solidFill>
                <a:latin typeface="Constantia" pitchFamily="18" charset="0"/>
              </a:rPr>
              <a:t>most crucial step </a:t>
            </a:r>
            <a:r>
              <a:rPr lang="en-US" sz="2000" i="1" dirty="0" smtClean="0">
                <a:solidFill>
                  <a:schemeClr val="accent1"/>
                </a:solidFill>
                <a:latin typeface="Constantia" pitchFamily="18" charset="0"/>
              </a:rPr>
              <a:t>in the research process.</a:t>
            </a:r>
          </a:p>
          <a:p>
            <a:pPr marL="457200" indent="-457200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- Its main function is to decide </a:t>
            </a:r>
            <a:r>
              <a:rPr lang="en-US" sz="2000" i="1" u="sng" dirty="0" smtClean="0">
                <a:solidFill>
                  <a:schemeClr val="accent1"/>
                </a:solidFill>
                <a:latin typeface="Constantia" pitchFamily="18" charset="0"/>
              </a:rPr>
              <a:t>what</a:t>
            </a:r>
            <a:r>
              <a:rPr lang="en-US" sz="2000" i="1" dirty="0" smtClean="0">
                <a:solidFill>
                  <a:schemeClr val="accent1"/>
                </a:solidFill>
                <a:latin typeface="Constantia" pitchFamily="18" charset="0"/>
              </a:rPr>
              <a:t> you want to find out </a:t>
            </a:r>
            <a:r>
              <a:rPr lang="en-US" sz="2000" i="1" u="sng" dirty="0" smtClean="0">
                <a:solidFill>
                  <a:schemeClr val="accent1"/>
                </a:solidFill>
                <a:latin typeface="Constantia" pitchFamily="18" charset="0"/>
              </a:rPr>
              <a:t>about</a:t>
            </a:r>
            <a:r>
              <a:rPr lang="en-US" sz="2000" i="1" dirty="0" smtClean="0">
                <a:solidFill>
                  <a:schemeClr val="accent1"/>
                </a:solidFill>
                <a:latin typeface="Constantia" pitchFamily="18" charset="0"/>
              </a:rPr>
              <a:t>.</a:t>
            </a:r>
          </a:p>
          <a:p>
            <a:pPr marL="457200" indent="-457200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- The way you formulate a problem determines almost every step that follows.</a:t>
            </a: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1538" y="2214129"/>
            <a:ext cx="7358114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1. Formulating the research problem  </a:t>
            </a: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1538" y="2214129"/>
            <a:ext cx="7358114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Sources of research problems: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Research in social sciences revolves around four </a:t>
            </a:r>
            <a:r>
              <a:rPr lang="en-US" dirty="0" smtClean="0">
                <a:solidFill>
                  <a:srgbClr val="FF0000"/>
                </a:solidFill>
              </a:rPr>
              <a:t>Ps: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u="sng" dirty="0" smtClean="0">
                <a:solidFill>
                  <a:srgbClr val="FF0000"/>
                </a:solidFill>
              </a:rPr>
              <a:t>People-</a:t>
            </a:r>
            <a:r>
              <a:rPr lang="en-US" dirty="0" smtClean="0">
                <a:solidFill>
                  <a:schemeClr val="accent1"/>
                </a:solidFill>
              </a:rPr>
              <a:t> a group of individuals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u="sng" dirty="0" smtClean="0">
                <a:solidFill>
                  <a:srgbClr val="FF0000"/>
                </a:solidFill>
              </a:rPr>
              <a:t>Problems</a:t>
            </a:r>
            <a:r>
              <a:rPr lang="en-US" dirty="0" smtClean="0">
                <a:solidFill>
                  <a:srgbClr val="FF0000"/>
                </a:solidFill>
              </a:rPr>
              <a:t>-</a:t>
            </a:r>
            <a:r>
              <a:rPr lang="en-US" dirty="0" smtClean="0">
                <a:solidFill>
                  <a:schemeClr val="accent1"/>
                </a:solidFill>
              </a:rPr>
              <a:t> examine the existence of certain issues or problems relating to their lives; to ascertain attitude of a group of people towards an issue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u="sng" dirty="0" smtClean="0">
                <a:solidFill>
                  <a:srgbClr val="FF0000"/>
                </a:solidFill>
              </a:rPr>
              <a:t>Programs-</a:t>
            </a:r>
            <a:r>
              <a:rPr lang="en-US" dirty="0" smtClean="0">
                <a:solidFill>
                  <a:schemeClr val="accent1"/>
                </a:solidFill>
              </a:rPr>
              <a:t> to evaluate the effectiveness of an intervention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u="sng" dirty="0" smtClean="0">
                <a:solidFill>
                  <a:srgbClr val="FF0000"/>
                </a:solidFill>
              </a:rPr>
              <a:t>Phenomena-</a:t>
            </a:r>
            <a:r>
              <a:rPr lang="en-US" dirty="0" smtClean="0">
                <a:solidFill>
                  <a:schemeClr val="accent1"/>
                </a:solidFill>
              </a:rPr>
              <a:t> to establish the existence of a regularity.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In practice most research studies are based upon at least a combination of two </a:t>
            </a:r>
            <a:r>
              <a:rPr lang="en-US" i="1" dirty="0" smtClean="0">
                <a:solidFill>
                  <a:schemeClr val="accent1"/>
                </a:solidFill>
              </a:rPr>
              <a:t>Ps.</a:t>
            </a: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714488"/>
            <a:ext cx="7358114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1. Formulating the research problem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5786" y="1785926"/>
            <a:ext cx="78581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Every research study has two aspects:</a:t>
            </a:r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1. Study population-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u="sng" dirty="0" smtClean="0">
                <a:solidFill>
                  <a:srgbClr val="FF0000"/>
                </a:solidFill>
              </a:rPr>
              <a:t>People: </a:t>
            </a:r>
            <a:r>
              <a:rPr lang="en-US" dirty="0" smtClean="0">
                <a:solidFill>
                  <a:schemeClr val="accent1"/>
                </a:solidFill>
              </a:rPr>
              <a:t>individuals, organizations, groups, communities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( </a:t>
            </a:r>
            <a:r>
              <a:rPr lang="en-US" i="1" dirty="0" smtClean="0">
                <a:solidFill>
                  <a:schemeClr val="accent1"/>
                </a:solidFill>
              </a:rPr>
              <a:t>they provide you with the information or you collect information about them)</a:t>
            </a:r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2. Subject area-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Problems: </a:t>
            </a:r>
            <a:r>
              <a:rPr lang="en-US" dirty="0" smtClean="0">
                <a:solidFill>
                  <a:schemeClr val="accent1"/>
                </a:solidFill>
              </a:rPr>
              <a:t>issues, situations, associations, needs, profiles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</a:rPr>
              <a:t>Program : </a:t>
            </a:r>
            <a:r>
              <a:rPr lang="fr-FR" dirty="0" smtClean="0">
                <a:solidFill>
                  <a:schemeClr val="accent1"/>
                </a:solidFill>
              </a:rPr>
              <a:t>content, structure, </a:t>
            </a:r>
            <a:r>
              <a:rPr lang="fr-FR" dirty="0" err="1" smtClean="0">
                <a:solidFill>
                  <a:schemeClr val="accent1"/>
                </a:solidFill>
              </a:rPr>
              <a:t>outcomes</a:t>
            </a:r>
            <a:r>
              <a:rPr lang="fr-FR" dirty="0" smtClean="0">
                <a:solidFill>
                  <a:schemeClr val="accent1"/>
                </a:solidFill>
              </a:rPr>
              <a:t>, </a:t>
            </a:r>
            <a:r>
              <a:rPr lang="fr-FR" dirty="0" err="1" smtClean="0">
                <a:solidFill>
                  <a:schemeClr val="accent1"/>
                </a:solidFill>
              </a:rPr>
              <a:t>attributes</a:t>
            </a:r>
            <a:r>
              <a:rPr lang="fr-FR" dirty="0" smtClean="0">
                <a:solidFill>
                  <a:schemeClr val="accent1"/>
                </a:solidFill>
              </a:rPr>
              <a:t>, satisfaction, </a:t>
            </a:r>
            <a:r>
              <a:rPr lang="fr-FR" dirty="0" err="1" smtClean="0">
                <a:solidFill>
                  <a:schemeClr val="accent1"/>
                </a:solidFill>
              </a:rPr>
              <a:t>consumers</a:t>
            </a:r>
            <a:r>
              <a:rPr lang="fr-FR" dirty="0" smtClean="0">
                <a:solidFill>
                  <a:schemeClr val="accent1"/>
                </a:solidFill>
              </a:rPr>
              <a:t>, </a:t>
            </a:r>
            <a:r>
              <a:rPr lang="en-US" dirty="0" smtClean="0">
                <a:solidFill>
                  <a:schemeClr val="accent1"/>
                </a:solidFill>
              </a:rPr>
              <a:t>service providers, etc.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Phenomenon: </a:t>
            </a:r>
            <a:r>
              <a:rPr lang="en-US" dirty="0" smtClean="0">
                <a:solidFill>
                  <a:schemeClr val="accent1"/>
                </a:solidFill>
              </a:rPr>
              <a:t>cause-and-effect relationships, the study of a phenomenon itself</a:t>
            </a: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00100" y="1357298"/>
            <a:ext cx="7358114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1. Formulating the research problem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7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1436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5786" y="2558189"/>
            <a:ext cx="78581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Considerations in selecting a research problem: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These help to ensure that your study will remain manageable and that you will remain motivated.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1. Interest</a:t>
            </a:r>
            <a:r>
              <a:rPr lang="en-US" dirty="0" smtClean="0">
                <a:solidFill>
                  <a:schemeClr val="accent1"/>
                </a:solidFill>
              </a:rPr>
              <a:t>: select topic of great interest to sustain the required motivation.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2. Magnitude</a:t>
            </a:r>
            <a:r>
              <a:rPr lang="en-US" dirty="0" smtClean="0">
                <a:solidFill>
                  <a:schemeClr val="accent1"/>
                </a:solidFill>
              </a:rPr>
              <a:t>: select a topic that you can manage within the time and resources at your disposal. </a:t>
            </a: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00100" y="1606807"/>
            <a:ext cx="7358114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1. Formulating the research problem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8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859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5786" y="1896327"/>
            <a:ext cx="78581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3. Measurement of concepts: </a:t>
            </a:r>
            <a:r>
              <a:rPr lang="en-US" dirty="0" smtClean="0">
                <a:solidFill>
                  <a:schemeClr val="accent1"/>
                </a:solidFill>
              </a:rPr>
              <a:t>be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clear about the indicators and measurement of concepts (if used) in your study.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4. Level of expertise: </a:t>
            </a:r>
            <a:r>
              <a:rPr lang="en-US" dirty="0" smtClean="0">
                <a:solidFill>
                  <a:schemeClr val="accent1"/>
                </a:solidFill>
              </a:rPr>
              <a:t>you should have adequate level of expertise for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the task you are proposing since you need to do the work yourself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5. Relevance: </a:t>
            </a:r>
            <a:r>
              <a:rPr lang="en-US" dirty="0" smtClean="0">
                <a:solidFill>
                  <a:schemeClr val="accent1"/>
                </a:solidFill>
              </a:rPr>
              <a:t>Ensure that your study adds to the existing body of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knowledge, bridges current gaps and is useful in policy formulation.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6. Availability of data: </a:t>
            </a:r>
            <a:r>
              <a:rPr lang="en-US" dirty="0" smtClean="0">
                <a:solidFill>
                  <a:schemeClr val="accent1"/>
                </a:solidFill>
              </a:rPr>
              <a:t>Before finalizing the topic, make sure that data is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available.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7. Ethical issues: </a:t>
            </a:r>
            <a:r>
              <a:rPr lang="en-US" dirty="0" smtClean="0">
                <a:solidFill>
                  <a:schemeClr val="accent1"/>
                </a:solidFill>
              </a:rPr>
              <a:t>How ethical issues can affect the study population and how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ethical problems can be overcome should be thoroughly examined</a:t>
            </a: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463931"/>
            <a:ext cx="7358114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1. Formulating the research problem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9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859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571612"/>
            <a:ext cx="735811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1. Formulating the research problem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Steps in formulation of a research problem:</a:t>
            </a:r>
          </a:p>
          <a:p>
            <a:pPr marL="342900" indent="-342900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Step 1     Identify a broad field or subject area of </a:t>
            </a:r>
            <a:r>
              <a:rPr lang="en-US" i="1" dirty="0" smtClean="0">
                <a:solidFill>
                  <a:schemeClr val="accent1"/>
                </a:solidFill>
              </a:rPr>
              <a:t>interest to you.</a:t>
            </a:r>
          </a:p>
          <a:p>
            <a:pPr marL="342900" indent="-342900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Step 2     </a:t>
            </a:r>
            <a:r>
              <a:rPr lang="en-US" i="1" dirty="0" smtClean="0">
                <a:solidFill>
                  <a:schemeClr val="accent1"/>
                </a:solidFill>
              </a:rPr>
              <a:t>Dissect the broad area into sub areas.</a:t>
            </a:r>
          </a:p>
          <a:p>
            <a:pPr marL="342900" indent="-342900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Step 3     </a:t>
            </a:r>
            <a:r>
              <a:rPr lang="en-US" i="1" dirty="0" smtClean="0">
                <a:solidFill>
                  <a:schemeClr val="accent1"/>
                </a:solidFill>
              </a:rPr>
              <a:t>Select what is of most interest to you.</a:t>
            </a:r>
          </a:p>
          <a:p>
            <a:pPr marL="342900" indent="-342900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Step 4     Raise research questions.</a:t>
            </a:r>
          </a:p>
          <a:p>
            <a:pPr marL="342900" indent="-342900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Step 5     Formulate objectives.</a:t>
            </a:r>
          </a:p>
          <a:p>
            <a:pPr marL="342900" indent="-342900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Step 6     Assess your objectives.</a:t>
            </a:r>
          </a:p>
          <a:p>
            <a:pPr marL="342900" indent="-342900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Step 7     Double check.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10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859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571612"/>
            <a:ext cx="7358114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2: Reviewing the literature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5786" y="2136339"/>
            <a:ext cx="6072214" cy="2956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Reviewing literature can be time-consuming, daunting and frustrating, but is also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rewarding. </a:t>
            </a:r>
            <a:r>
              <a:rPr lang="en-US" dirty="0" smtClean="0">
                <a:solidFill>
                  <a:srgbClr val="FF0000"/>
                </a:solidFill>
              </a:rPr>
              <a:t>Its functions are: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a. Bring clarity and focus to your research problem;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b. Improve your methodology;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c. Broaden your knowledge;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d. Contextualize your findings.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11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859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571612"/>
            <a:ext cx="7358114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2: Reviewing the literature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5786" y="2136339"/>
            <a:ext cx="607221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Procedure for reviewing the literature: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1) </a:t>
            </a:r>
            <a:r>
              <a:rPr lang="en-US" dirty="0" smtClean="0">
                <a:solidFill>
                  <a:schemeClr val="accent1"/>
                </a:solidFill>
              </a:rPr>
              <a:t>search for existing literature in your area of study;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2) </a:t>
            </a:r>
            <a:r>
              <a:rPr lang="en-US" dirty="0" smtClean="0">
                <a:solidFill>
                  <a:schemeClr val="accent1"/>
                </a:solidFill>
              </a:rPr>
              <a:t>review the literature selected;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3) </a:t>
            </a:r>
            <a:r>
              <a:rPr lang="en-US" dirty="0" smtClean="0">
                <a:solidFill>
                  <a:schemeClr val="accent1"/>
                </a:solidFill>
              </a:rPr>
              <a:t>develop a theoretical framework;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4) </a:t>
            </a:r>
            <a:r>
              <a:rPr lang="en-US" dirty="0" smtClean="0">
                <a:solidFill>
                  <a:schemeClr val="accent1"/>
                </a:solidFill>
              </a:rPr>
              <a:t>develop a conceptual framework.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859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571612"/>
            <a:ext cx="7358114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2: Reviewing the literature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5786" y="2136339"/>
            <a:ext cx="6072214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2910" y="2428868"/>
            <a:ext cx="778674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i="1" dirty="0" smtClean="0">
                <a:solidFill>
                  <a:srgbClr val="FF3300"/>
                </a:solidFill>
              </a:rPr>
              <a:t>1) Search </a:t>
            </a:r>
            <a:r>
              <a:rPr lang="en-US" i="1" dirty="0" smtClean="0">
                <a:solidFill>
                  <a:srgbClr val="FF3300"/>
                </a:solidFill>
              </a:rPr>
              <a:t>for existing literature: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To </a:t>
            </a:r>
            <a:r>
              <a:rPr lang="en-US" dirty="0" smtClean="0">
                <a:solidFill>
                  <a:schemeClr val="accent1"/>
                </a:solidFill>
              </a:rPr>
              <a:t>effectively search for literature in your field of enquiry, it is imperative that you </a:t>
            </a:r>
            <a:r>
              <a:rPr lang="en-US" dirty="0" smtClean="0">
                <a:solidFill>
                  <a:schemeClr val="accent1"/>
                </a:solidFill>
              </a:rPr>
              <a:t>have in </a:t>
            </a:r>
            <a:r>
              <a:rPr lang="en-US" dirty="0" smtClean="0">
                <a:solidFill>
                  <a:schemeClr val="accent1"/>
                </a:solidFill>
              </a:rPr>
              <a:t>mind at least some idea of broad subject area and of the problem you wish </a:t>
            </a:r>
            <a:r>
              <a:rPr lang="en-US" dirty="0" smtClean="0">
                <a:solidFill>
                  <a:schemeClr val="accent1"/>
                </a:solidFill>
              </a:rPr>
              <a:t>to investigate</a:t>
            </a:r>
            <a:r>
              <a:rPr lang="en-US" dirty="0" smtClean="0">
                <a:solidFill>
                  <a:schemeClr val="accent1"/>
                </a:solidFill>
              </a:rPr>
              <a:t>, in order to set parameters for your search.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C</a:t>
            </a:r>
            <a:r>
              <a:rPr lang="en-US" dirty="0" smtClean="0">
                <a:solidFill>
                  <a:schemeClr val="accent1"/>
                </a:solidFill>
              </a:rPr>
              <a:t>ompile </a:t>
            </a:r>
            <a:r>
              <a:rPr lang="en-US" dirty="0" smtClean="0">
                <a:solidFill>
                  <a:schemeClr val="accent1"/>
                </a:solidFill>
              </a:rPr>
              <a:t>a bibliography for this broad area. Sources are: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1. books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2.journals</a:t>
            </a:r>
            <a:endParaRPr lang="ar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859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571612"/>
            <a:ext cx="7358114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2: Reviewing the literature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5786" y="2136339"/>
            <a:ext cx="6072214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2910" y="2428868"/>
            <a:ext cx="778674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i="1" dirty="0" smtClean="0">
                <a:solidFill>
                  <a:srgbClr val="FF3300"/>
                </a:solidFill>
              </a:rPr>
              <a:t>Review the literature selected: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After identifying books and articles as useful, the next step is to start reading </a:t>
            </a:r>
            <a:r>
              <a:rPr lang="en-US" dirty="0" smtClean="0">
                <a:solidFill>
                  <a:schemeClr val="accent1"/>
                </a:solidFill>
              </a:rPr>
              <a:t>them critically </a:t>
            </a:r>
            <a:r>
              <a:rPr lang="en-US" dirty="0" smtClean="0">
                <a:solidFill>
                  <a:schemeClr val="accent1"/>
                </a:solidFill>
              </a:rPr>
              <a:t>to pull together themes and issues that are associated.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If you do not have a theoretical framework of themes in mind to start with, use </a:t>
            </a:r>
            <a:r>
              <a:rPr lang="en-US" dirty="0" smtClean="0">
                <a:solidFill>
                  <a:schemeClr val="accent1"/>
                </a:solidFill>
              </a:rPr>
              <a:t>separate sheets </a:t>
            </a:r>
            <a:r>
              <a:rPr lang="en-US" dirty="0" smtClean="0">
                <a:solidFill>
                  <a:schemeClr val="accent1"/>
                </a:solidFill>
              </a:rPr>
              <a:t>of paper for each article or book.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Once you develop a rough framework, slot the findings from the material so far </a:t>
            </a:r>
            <a:r>
              <a:rPr lang="en-US" dirty="0" smtClean="0">
                <a:solidFill>
                  <a:schemeClr val="accent1"/>
                </a:solidFill>
              </a:rPr>
              <a:t>reviewed into </a:t>
            </a:r>
            <a:r>
              <a:rPr lang="en-US" dirty="0" smtClean="0">
                <a:solidFill>
                  <a:schemeClr val="accent1"/>
                </a:solidFill>
              </a:rPr>
              <a:t>that framework, using a separate sheet of paper for each theme of </a:t>
            </a:r>
            <a:r>
              <a:rPr lang="en-US" dirty="0" smtClean="0">
                <a:solidFill>
                  <a:schemeClr val="accent1"/>
                </a:solidFill>
              </a:rPr>
              <a:t>that framework.</a:t>
            </a:r>
            <a:endParaRPr lang="en-US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859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571612"/>
            <a:ext cx="7358114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2: Reviewing the literature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5786" y="2136339"/>
            <a:ext cx="6072214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2910" y="2428868"/>
            <a:ext cx="778674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i="1" dirty="0" smtClean="0">
                <a:solidFill>
                  <a:srgbClr val="FF3300"/>
                </a:solidFill>
              </a:rPr>
              <a:t>Review the literature selected: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Read critically with particular reference to the following aspects: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• Note whether the knowledge relevant to your theoretical framework is </a:t>
            </a:r>
            <a:r>
              <a:rPr lang="en-US" dirty="0" smtClean="0">
                <a:solidFill>
                  <a:schemeClr val="accent1"/>
                </a:solidFill>
              </a:rPr>
              <a:t>confirmed beyond </a:t>
            </a:r>
            <a:r>
              <a:rPr lang="en-US" dirty="0" smtClean="0">
                <a:solidFill>
                  <a:schemeClr val="accent1"/>
                </a:solidFill>
              </a:rPr>
              <a:t>doubt.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• Note the theories put forward, the criticisms of these and their basis, the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methodologies adopted and the criticisms of them.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• Examine to what extent the findings can be generalized to other situations.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Ascertain the areas in which little or nothing is known-the </a:t>
            </a:r>
            <a:r>
              <a:rPr lang="en-US" i="1" dirty="0" smtClean="0">
                <a:solidFill>
                  <a:schemeClr val="accent1"/>
                </a:solidFill>
              </a:rPr>
              <a:t>gaps that exist in the body </a:t>
            </a:r>
            <a:r>
              <a:rPr lang="en-US" i="1" dirty="0" smtClean="0">
                <a:solidFill>
                  <a:schemeClr val="accent1"/>
                </a:solidFill>
              </a:rPr>
              <a:t>of </a:t>
            </a:r>
            <a:r>
              <a:rPr lang="en-US" dirty="0" smtClean="0">
                <a:solidFill>
                  <a:schemeClr val="accent1"/>
                </a:solidFill>
              </a:rPr>
              <a:t>knowledge</a:t>
            </a:r>
            <a:r>
              <a:rPr lang="en-US" dirty="0" smtClean="0">
                <a:solidFill>
                  <a:schemeClr val="accent1"/>
                </a:solidFill>
              </a:rPr>
              <a:t>.</a:t>
            </a:r>
            <a:endParaRPr lang="en-US" i="1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859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571612"/>
            <a:ext cx="7358114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2: Reviewing the literature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5786" y="2136339"/>
            <a:ext cx="757242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i="1" dirty="0" smtClean="0">
                <a:solidFill>
                  <a:srgbClr val="FF0000"/>
                </a:solidFill>
              </a:rPr>
              <a:t>Writing up the literature reviewed</a:t>
            </a:r>
            <a:r>
              <a:rPr lang="en-US" i="1" dirty="0" smtClean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In order to comply with the first function of literature </a:t>
            </a:r>
            <a:r>
              <a:rPr lang="en-US" dirty="0" smtClean="0">
                <a:solidFill>
                  <a:schemeClr val="accent1"/>
                </a:solidFill>
              </a:rPr>
              <a:t>review </a:t>
            </a:r>
            <a:r>
              <a:rPr lang="en-US" i="1" dirty="0" smtClean="0">
                <a:solidFill>
                  <a:schemeClr val="accent1"/>
                </a:solidFill>
              </a:rPr>
              <a:t>i.e</a:t>
            </a:r>
            <a:r>
              <a:rPr lang="en-US" i="1" dirty="0" smtClean="0">
                <a:solidFill>
                  <a:schemeClr val="accent1"/>
                </a:solidFill>
              </a:rPr>
              <a:t>. to provide theoretical background to your study: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-List the main themes that have emerged while reading literature.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-Convert them into subheadings. These subheadings should be precise, descriptive of </a:t>
            </a:r>
            <a:r>
              <a:rPr lang="en-US" dirty="0" smtClean="0">
                <a:solidFill>
                  <a:schemeClr val="accent1"/>
                </a:solidFill>
              </a:rPr>
              <a:t>the theme </a:t>
            </a:r>
            <a:r>
              <a:rPr lang="en-US" dirty="0" smtClean="0">
                <a:solidFill>
                  <a:schemeClr val="accent1"/>
                </a:solidFill>
              </a:rPr>
              <a:t>in question, and follow a logical progression.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-Now, under each subheading, record the main findings with respect to the theme </a:t>
            </a:r>
            <a:r>
              <a:rPr lang="en-US" dirty="0" smtClean="0">
                <a:solidFill>
                  <a:schemeClr val="accent1"/>
                </a:solidFill>
              </a:rPr>
              <a:t>in question</a:t>
            </a:r>
            <a:r>
              <a:rPr lang="en-US" dirty="0" smtClean="0">
                <a:solidFill>
                  <a:schemeClr val="accent1"/>
                </a:solidFill>
              </a:rPr>
              <a:t>, highlighting the reasons for and against an argument if they exist, and </a:t>
            </a:r>
            <a:r>
              <a:rPr lang="en-US" dirty="0" smtClean="0">
                <a:solidFill>
                  <a:schemeClr val="accent1"/>
                </a:solidFill>
              </a:rPr>
              <a:t>identify gaps </a:t>
            </a:r>
            <a:r>
              <a:rPr lang="en-US" dirty="0" smtClean="0">
                <a:solidFill>
                  <a:schemeClr val="accent1"/>
                </a:solidFill>
              </a:rPr>
              <a:t>and issues.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2910" y="2428868"/>
            <a:ext cx="7786742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endParaRPr lang="en-US" i="1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859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571612"/>
            <a:ext cx="7358114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2: Reviewing the literature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5786" y="2136339"/>
            <a:ext cx="76438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i="1" dirty="0" smtClean="0">
                <a:solidFill>
                  <a:srgbClr val="FF0000"/>
                </a:solidFill>
              </a:rPr>
              <a:t>Writing up the literature reviewed</a:t>
            </a:r>
            <a:r>
              <a:rPr lang="en-US" i="1" dirty="0" smtClean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In order to comply with the second function of literature </a:t>
            </a:r>
            <a:r>
              <a:rPr lang="en-US" dirty="0" smtClean="0">
                <a:solidFill>
                  <a:schemeClr val="accent1"/>
                </a:solidFill>
              </a:rPr>
              <a:t>review i.e</a:t>
            </a:r>
            <a:r>
              <a:rPr lang="en-US" dirty="0" smtClean="0">
                <a:solidFill>
                  <a:schemeClr val="accent1"/>
                </a:solidFill>
              </a:rPr>
              <a:t>. </a:t>
            </a:r>
            <a:r>
              <a:rPr lang="en-US" i="1" dirty="0" err="1" smtClean="0">
                <a:solidFill>
                  <a:schemeClr val="accent1"/>
                </a:solidFill>
              </a:rPr>
              <a:t>contextualising</a:t>
            </a:r>
            <a:r>
              <a:rPr lang="en-US" i="1" dirty="0" smtClean="0">
                <a:solidFill>
                  <a:schemeClr val="accent1"/>
                </a:solidFill>
              </a:rPr>
              <a:t> the findings of your study- requires you to </a:t>
            </a:r>
            <a:r>
              <a:rPr lang="en-US" i="1" dirty="0" smtClean="0">
                <a:solidFill>
                  <a:schemeClr val="accent1"/>
                </a:solidFill>
              </a:rPr>
              <a:t>very systematically compare </a:t>
            </a:r>
            <a:r>
              <a:rPr lang="en-US" dirty="0" smtClean="0">
                <a:solidFill>
                  <a:schemeClr val="accent1"/>
                </a:solidFill>
              </a:rPr>
              <a:t>your </a:t>
            </a:r>
            <a:r>
              <a:rPr lang="en-US" dirty="0" smtClean="0">
                <a:solidFill>
                  <a:schemeClr val="accent1"/>
                </a:solidFill>
              </a:rPr>
              <a:t>findings with those made by others. Quote from these studies to show how </a:t>
            </a:r>
            <a:r>
              <a:rPr lang="en-US" dirty="0" smtClean="0">
                <a:solidFill>
                  <a:schemeClr val="accent1"/>
                </a:solidFill>
              </a:rPr>
              <a:t>your findings </a:t>
            </a:r>
            <a:r>
              <a:rPr lang="en-US" dirty="0" smtClean="0">
                <a:solidFill>
                  <a:schemeClr val="accent1"/>
                </a:solidFill>
              </a:rPr>
              <a:t>contradict, confirm or add to them. It places your findings in the context </a:t>
            </a:r>
            <a:r>
              <a:rPr lang="en-US" dirty="0" smtClean="0">
                <a:solidFill>
                  <a:schemeClr val="accent1"/>
                </a:solidFill>
              </a:rPr>
              <a:t>of what </a:t>
            </a:r>
            <a:r>
              <a:rPr lang="en-US" dirty="0" smtClean="0">
                <a:solidFill>
                  <a:schemeClr val="accent1"/>
                </a:solidFill>
              </a:rPr>
              <a:t>others have found out. This function is undertaken </a:t>
            </a:r>
            <a:r>
              <a:rPr lang="en-US" i="1" dirty="0" smtClean="0">
                <a:solidFill>
                  <a:schemeClr val="accent1"/>
                </a:solidFill>
              </a:rPr>
              <a:t>when writing about </a:t>
            </a:r>
            <a:r>
              <a:rPr lang="en-US" i="1" dirty="0" smtClean="0">
                <a:solidFill>
                  <a:schemeClr val="accent1"/>
                </a:solidFill>
              </a:rPr>
              <a:t>your findings </a:t>
            </a:r>
            <a:r>
              <a:rPr lang="en-US" i="1" dirty="0" smtClean="0">
                <a:solidFill>
                  <a:schemeClr val="accent1"/>
                </a:solidFill>
              </a:rPr>
              <a:t>i.e. after analysis of your data.</a:t>
            </a:r>
            <a:endParaRPr lang="en-US" i="1" dirty="0" smtClean="0">
              <a:solidFill>
                <a:schemeClr val="accent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2910" y="2428868"/>
            <a:ext cx="7786742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endParaRPr lang="en-US" i="1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  <a:endParaRPr lang="en-US" sz="2000" b="1" dirty="0" smtClean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17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35729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8596" y="1857364"/>
            <a:ext cx="82296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Majalla UI"/>
                <a:cs typeface="+mn-cs"/>
              </a:rPr>
              <a:t>  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nstantia" pitchFamily="18" charset="0"/>
              <a:ea typeface="Majalla UI"/>
              <a:cs typeface="Majalla UI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714348" y="1000108"/>
            <a:ext cx="77724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The Research Process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571612"/>
            <a:ext cx="7358114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Step 2: Reviewing the literature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5786" y="2136339"/>
            <a:ext cx="76438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i="1" dirty="0" smtClean="0">
                <a:solidFill>
                  <a:srgbClr val="FF0000"/>
                </a:solidFill>
              </a:rPr>
              <a:t>Writing up the literature reviewed</a:t>
            </a:r>
            <a:r>
              <a:rPr lang="en-US" i="1" dirty="0" smtClean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THE BIBLIOGRAPHY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The bibliography should give a clear, complete description of the sources that </a:t>
            </a:r>
            <a:r>
              <a:rPr lang="en-US" dirty="0" smtClean="0">
                <a:solidFill>
                  <a:schemeClr val="accent1"/>
                </a:solidFill>
              </a:rPr>
              <a:t>were used </a:t>
            </a:r>
            <a:r>
              <a:rPr lang="en-US" dirty="0" smtClean="0">
                <a:solidFill>
                  <a:schemeClr val="accent1"/>
                </a:solidFill>
              </a:rPr>
              <a:t>while preparing the report.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1"/>
                </a:solidFill>
              </a:rPr>
              <a:t>It is an alphabetical list as per the author’s surname.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Surname </a:t>
            </a:r>
            <a:r>
              <a:rPr lang="en-US" dirty="0" smtClean="0">
                <a:solidFill>
                  <a:srgbClr val="FF0000"/>
                </a:solidFill>
              </a:rPr>
              <a:t>of author, name or two initials, Title taken from </a:t>
            </a:r>
            <a:r>
              <a:rPr lang="en-US" dirty="0" smtClean="0">
                <a:solidFill>
                  <a:srgbClr val="FF0000"/>
                </a:solidFill>
              </a:rPr>
              <a:t>title page-underlined </a:t>
            </a:r>
            <a:r>
              <a:rPr lang="en-US" dirty="0" smtClean="0">
                <a:solidFill>
                  <a:srgbClr val="FF0000"/>
                </a:solidFill>
              </a:rPr>
              <a:t>or </a:t>
            </a:r>
            <a:r>
              <a:rPr lang="en-US" dirty="0" smtClean="0">
                <a:solidFill>
                  <a:srgbClr val="FF0000"/>
                </a:solidFill>
              </a:rPr>
              <a:t>in italics</a:t>
            </a:r>
            <a:r>
              <a:rPr lang="en-US" dirty="0" smtClean="0">
                <a:solidFill>
                  <a:srgbClr val="FF0000"/>
                </a:solidFill>
              </a:rPr>
              <a:t>, Edition (if more than one), volume if more than one, place of </a:t>
            </a:r>
            <a:r>
              <a:rPr lang="en-US" dirty="0" smtClean="0">
                <a:solidFill>
                  <a:srgbClr val="FF0000"/>
                </a:solidFill>
              </a:rPr>
              <a:t>publication, publishers</a:t>
            </a:r>
            <a:r>
              <a:rPr lang="en-US" dirty="0" smtClean="0">
                <a:solidFill>
                  <a:srgbClr val="FF0000"/>
                </a:solidFill>
              </a:rPr>
              <a:t>, date on title page or copyright date.</a:t>
            </a:r>
            <a:endParaRPr lang="en-US" i="1" dirty="0" smtClean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2910" y="2428868"/>
            <a:ext cx="7786742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endParaRPr lang="en-US" i="1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5823</TotalTime>
  <Words>1396</Words>
  <Application>Microsoft Office PowerPoint</Application>
  <PresentationFormat>On-screen Show (4:3)</PresentationFormat>
  <Paragraphs>453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      Lecture 2 The Research Process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acm</cp:lastModifiedBy>
  <cp:revision>262</cp:revision>
  <dcterms:created xsi:type="dcterms:W3CDTF">2011-10-20T17:03:17Z</dcterms:created>
  <dcterms:modified xsi:type="dcterms:W3CDTF">2012-09-26T11:05:22Z</dcterms:modified>
</cp:coreProperties>
</file>