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68" r:id="rId1"/>
  </p:sldMasterIdLst>
  <p:sldIdLst>
    <p:sldId id="256" r:id="rId2"/>
    <p:sldId id="257" r:id="rId3"/>
    <p:sldId id="258" r:id="rId4"/>
    <p:sldId id="259" r:id="rId5"/>
    <p:sldId id="260" r:id="rId6"/>
    <p:sldId id="261" r:id="rId7"/>
    <p:sldId id="263" r:id="rId8"/>
    <p:sldId id="264" r:id="rId9"/>
    <p:sldId id="269" r:id="rId10"/>
    <p:sldId id="265" r:id="rId11"/>
    <p:sldId id="266" r:id="rId12"/>
    <p:sldId id="270" r:id="rId13"/>
    <p:sldId id="276" r:id="rId14"/>
    <p:sldId id="277" r:id="rId15"/>
    <p:sldId id="274" r:id="rId16"/>
    <p:sldId id="278" r:id="rId17"/>
    <p:sldId id="267" r:id="rId18"/>
    <p:sldId id="268" r:id="rId19"/>
    <p:sldId id="275" r:id="rId20"/>
    <p:sldId id="272" r:id="rId21"/>
    <p:sldId id="273" r:id="rId22"/>
    <p:sldId id="282" r:id="rId23"/>
    <p:sldId id="284" r:id="rId24"/>
    <p:sldId id="280" r:id="rId25"/>
    <p:sldId id="283" r:id="rId26"/>
    <p:sldId id="281" r:id="rId27"/>
    <p:sldId id="285" r:id="rId28"/>
    <p:sldId id="288" r:id="rId29"/>
    <p:sldId id="287" r:id="rId30"/>
    <p:sldId id="289" r:id="rId31"/>
    <p:sldId id="286" r:id="rId3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37" d="100"/>
          <a:sy n="37" d="100"/>
        </p:scale>
        <p:origin x="-78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7B0AE357-0892-4E29-91FF-472F092D4509}" type="datetimeFigureOut">
              <a:rPr lang="ar-SA" smtClean="0"/>
              <a:pPr/>
              <a:t>01/11/1433</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EB6E2707-A8EF-43AD-A234-6B22EF5AFC61}"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spd="med">
    <p:wheel spokes="8"/>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7B0AE357-0892-4E29-91FF-472F092D4509}" type="datetimeFigureOut">
              <a:rPr lang="ar-SA" smtClean="0"/>
              <a:pPr/>
              <a:t>01/11/1433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B6E2707-A8EF-43AD-A234-6B22EF5AFC61}" type="slidenum">
              <a:rPr lang="ar-SA" smtClean="0"/>
              <a:pPr/>
              <a:t>‹#›</a:t>
            </a:fld>
            <a:endParaRPr lang="ar-SA"/>
          </a:p>
        </p:txBody>
      </p:sp>
    </p:spTree>
  </p:cSld>
  <p:clrMapOvr>
    <a:masterClrMapping/>
  </p:clrMapOvr>
  <p:transition spd="med">
    <p:wheel spokes="8"/>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7B0AE357-0892-4E29-91FF-472F092D4509}" type="datetimeFigureOut">
              <a:rPr lang="ar-SA" smtClean="0"/>
              <a:pPr/>
              <a:t>01/11/1433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B6E2707-A8EF-43AD-A234-6B22EF5AFC61}"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spd="med">
    <p:wheel spokes="8"/>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7B0AE357-0892-4E29-91FF-472F092D4509}" type="datetimeFigureOut">
              <a:rPr lang="ar-SA" smtClean="0"/>
              <a:pPr/>
              <a:t>01/11/1433</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EB6E2707-A8EF-43AD-A234-6B22EF5AFC61}" type="slidenum">
              <a:rPr lang="ar-SA" smtClean="0"/>
              <a:pPr/>
              <a:t>‹#›</a:t>
            </a:fld>
            <a:endParaRPr lang="ar-SA"/>
          </a:p>
        </p:txBody>
      </p:sp>
    </p:spTree>
  </p:cSld>
  <p:clrMapOvr>
    <a:masterClrMapping/>
  </p:clrMapOvr>
  <p:transition spd="med">
    <p:wheel spokes="8"/>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7B0AE357-0892-4E29-91FF-472F092D4509}" type="datetimeFigureOut">
              <a:rPr lang="ar-SA" smtClean="0"/>
              <a:pPr/>
              <a:t>01/11/1433</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EB6E2707-A8EF-43AD-A234-6B22EF5AFC61}" type="slidenum">
              <a:rPr lang="ar-SA" smtClean="0"/>
              <a:pPr/>
              <a:t>‹#›</a:t>
            </a:fld>
            <a:endParaRPr lang="ar-SA"/>
          </a:p>
        </p:txBody>
      </p:sp>
    </p:spTree>
  </p:cSld>
  <p:clrMapOvr>
    <a:masterClrMapping/>
  </p:clrMapOvr>
  <p:transition spd="med">
    <p:wheel spokes="8"/>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7B0AE357-0892-4E29-91FF-472F092D4509}" type="datetimeFigureOut">
              <a:rPr lang="ar-SA" smtClean="0"/>
              <a:pPr/>
              <a:t>01/11/1433</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EB6E2707-A8EF-43AD-A234-6B22EF5AFC61}" type="slidenum">
              <a:rPr lang="ar-SA" smtClean="0"/>
              <a:pPr/>
              <a:t>‹#›</a:t>
            </a:fld>
            <a:endParaRPr lang="ar-SA"/>
          </a:p>
        </p:txBody>
      </p:sp>
    </p:spTree>
  </p:cSld>
  <p:clrMapOvr>
    <a:masterClrMapping/>
  </p:clrMapOvr>
  <p:transition spd="med">
    <p:wheel spokes="8"/>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7B0AE357-0892-4E29-91FF-472F092D4509}" type="datetimeFigureOut">
              <a:rPr lang="ar-SA" smtClean="0"/>
              <a:pPr/>
              <a:t>01/11/1433</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EB6E2707-A8EF-43AD-A234-6B22EF5AFC61}"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spd="med">
    <p:wheel spokes="8"/>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7B0AE357-0892-4E29-91FF-472F092D4509}" type="datetimeFigureOut">
              <a:rPr lang="ar-SA" smtClean="0"/>
              <a:pPr/>
              <a:t>01/11/1433</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EB6E2707-A8EF-43AD-A234-6B22EF5AFC61}" type="slidenum">
              <a:rPr lang="ar-SA" smtClean="0"/>
              <a:pPr/>
              <a:t>‹#›</a:t>
            </a:fld>
            <a:endParaRPr lang="ar-SA"/>
          </a:p>
        </p:txBody>
      </p:sp>
    </p:spTree>
  </p:cSld>
  <p:clrMapOvr>
    <a:masterClrMapping/>
  </p:clrMapOvr>
  <p:transition spd="med">
    <p:wheel spokes="8"/>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7B0AE357-0892-4E29-91FF-472F092D4509}" type="datetimeFigureOut">
              <a:rPr lang="ar-SA" smtClean="0"/>
              <a:pPr/>
              <a:t>01/11/1433</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EB6E2707-A8EF-43AD-A234-6B22EF5AFC61}"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transition spd="med">
    <p:wheel spokes="8"/>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7B0AE357-0892-4E29-91FF-472F092D4509}" type="datetimeFigureOut">
              <a:rPr lang="ar-SA" smtClean="0"/>
              <a:pPr/>
              <a:t>01/11/1433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B6E2707-A8EF-43AD-A234-6B22EF5AFC61}" type="slidenum">
              <a:rPr lang="ar-SA" smtClean="0"/>
              <a:pPr/>
              <a:t>‹#›</a:t>
            </a:fld>
            <a:endParaRPr lang="ar-SA"/>
          </a:p>
        </p:txBody>
      </p:sp>
    </p:spTree>
  </p:cSld>
  <p:clrMapOvr>
    <a:masterClrMapping/>
  </p:clrMapOvr>
  <p:transition spd="med">
    <p:wheel spokes="8"/>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7B0AE357-0892-4E29-91FF-472F092D4509}" type="datetimeFigureOut">
              <a:rPr lang="ar-SA" smtClean="0"/>
              <a:pPr/>
              <a:t>01/11/1433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B6E2707-A8EF-43AD-A234-6B22EF5AFC61}" type="slidenum">
              <a:rPr lang="ar-SA" smtClean="0"/>
              <a:pPr/>
              <a:t>‹#›</a:t>
            </a:fld>
            <a:endParaRPr lang="ar-SA"/>
          </a:p>
        </p:txBody>
      </p:sp>
    </p:spTree>
  </p:cSld>
  <p:clrMapOvr>
    <a:masterClrMapping/>
  </p:clrMapOvr>
  <p:transition spd="med">
    <p:wheel spokes="8"/>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B0AE357-0892-4E29-91FF-472F092D4509}" type="datetimeFigureOut">
              <a:rPr lang="ar-SA" smtClean="0"/>
              <a:pPr/>
              <a:t>01/11/1433</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EB6E2707-A8EF-43AD-A234-6B22EF5AFC61}"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spd="med">
    <p:wheel spokes="8"/>
  </p:transition>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hyperlink" Target="http://www.facebook.com/groups/346798545411798" TargetMode="External"/><Relationship Id="rId2" Type="http://schemas.openxmlformats.org/officeDocument/2006/relationships/hyperlink" Target="mailto:mbasuony@ud.edu.sa" TargetMode="Externa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b="1" dirty="0" smtClean="0"/>
              <a:t>مقرر البلاغة النبوية</a:t>
            </a:r>
            <a:endParaRPr lang="ar-SA" b="1" dirty="0"/>
          </a:p>
        </p:txBody>
      </p:sp>
      <p:sp>
        <p:nvSpPr>
          <p:cNvPr id="3" name="عنوان فرعي 2"/>
          <p:cNvSpPr>
            <a:spLocks noGrp="1"/>
          </p:cNvSpPr>
          <p:nvPr>
            <p:ph type="subTitle" idx="1"/>
          </p:nvPr>
        </p:nvSpPr>
        <p:spPr/>
        <p:txBody>
          <a:bodyPr>
            <a:normAutofit/>
          </a:bodyPr>
          <a:lstStyle/>
          <a:p>
            <a:r>
              <a:rPr lang="ar-SA" sz="6000" b="1" dirty="0"/>
              <a:t>بسم الله الرحمن الرحيم </a:t>
            </a:r>
          </a:p>
        </p:txBody>
      </p:sp>
    </p:spTree>
  </p:cSld>
  <p:clrMapOvr>
    <a:masterClrMapping/>
  </p:clrMapOvr>
  <p:transition spd="med">
    <p:wheel spokes="8"/>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Autofit/>
          </a:bodyPr>
          <a:lstStyle/>
          <a:p>
            <a:r>
              <a:rPr lang="ar-SA" sz="3600" b="1" dirty="0" smtClean="0"/>
              <a:t>الحمد </a:t>
            </a:r>
            <a:r>
              <a:rPr lang="ar-SA" sz="3600" b="1" dirty="0"/>
              <a:t>لله رب العالمين والصلاة والسلام على أشرف المرسلين المبعوث رحمة للعالمين من بعثه الله تعالى بالحكمة وحفه بالعصمة صاحب الحوض المورود واللواء المعقود والشفاعة العظمى من أوتي جوامع الكلم فانقادت لبيانه المعاني معبرة عن الإنسانية في أسمى صورها نصلي عليه وعلى آله وصحبه ومن اهتدى </a:t>
            </a:r>
            <a:r>
              <a:rPr lang="ar-SA" sz="3600" b="1" dirty="0" err="1"/>
              <a:t>بهديه</a:t>
            </a:r>
            <a:r>
              <a:rPr lang="ar-SA" sz="3600" b="1" dirty="0"/>
              <a:t> إلى يوم الدين </a:t>
            </a:r>
            <a:endParaRPr lang="en-US" sz="3600" b="1" dirty="0"/>
          </a:p>
        </p:txBody>
      </p:sp>
    </p:spTree>
  </p:cSld>
  <p:clrMapOvr>
    <a:masterClrMapping/>
  </p:clrMapOvr>
  <p:transition spd="med">
    <p:wheel spokes="8"/>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أما بعد </a:t>
            </a:r>
            <a:r>
              <a:rPr lang="en-US" dirty="0" smtClean="0"/>
              <a:t/>
            </a:r>
            <a:br>
              <a:rPr lang="en-US" dirty="0" smtClean="0"/>
            </a:br>
            <a:r>
              <a:rPr lang="ar-SA" dirty="0" smtClean="0"/>
              <a:t>فهذا توصيف مقرر البلاغة النبوية لطالبات المستوى السابع من العام الجامعي </a:t>
            </a:r>
            <a:r>
              <a:rPr lang="ar-SA" dirty="0" smtClean="0"/>
              <a:t>1433هـ</a:t>
            </a:r>
            <a:endParaRPr lang="en-US" dirty="0"/>
          </a:p>
        </p:txBody>
      </p:sp>
    </p:spTree>
  </p:cSld>
  <p:clrMapOvr>
    <a:masterClrMapping/>
  </p:clrMapOvr>
  <p:transition spd="med">
    <p:wheel spokes="8"/>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half" idx="1"/>
          </p:nvPr>
        </p:nvSpPr>
        <p:spPr/>
        <p:txBody>
          <a:bodyPr/>
          <a:lstStyle/>
          <a:p>
            <a:r>
              <a:rPr lang="ar-SA" sz="4000" b="1" i="1" dirty="0" smtClean="0"/>
              <a:t>الأهداف : </a:t>
            </a:r>
            <a:endParaRPr lang="en-US" sz="4000" b="1" i="1" dirty="0" smtClean="0"/>
          </a:p>
          <a:p>
            <a:pPr lvl="0"/>
            <a:r>
              <a:rPr lang="ar-SA" sz="4000" b="1" i="1" dirty="0" smtClean="0"/>
              <a:t>أن تتعرف الطالبة على سمت الكلام الأول وأسرار بلاغته ومظاهر فصاحته صلى الله عليه وسلم ، مدركة أسلوب الحديث وخصائصه ، شارحة </a:t>
            </a:r>
            <a:r>
              <a:rPr lang="ar-SA" sz="4000" b="1" i="1" dirty="0" err="1" smtClean="0"/>
              <a:t>لغوامضه</a:t>
            </a:r>
            <a:r>
              <a:rPr lang="ar-SA" sz="4000" b="1" i="1" dirty="0" smtClean="0"/>
              <a:t> ، مطبقة للمصطلحات البلاغية على نماذج من الأحاديث النبوية </a:t>
            </a:r>
            <a:r>
              <a:rPr lang="ar-SA" dirty="0" smtClean="0"/>
              <a:t>.</a:t>
            </a:r>
            <a:endParaRPr lang="en-US" dirty="0"/>
          </a:p>
        </p:txBody>
      </p:sp>
    </p:spTree>
  </p:cSld>
  <p:clrMapOvr>
    <a:masterClrMapping/>
  </p:clrMapOvr>
  <p:transition spd="med">
    <p:wheel spokes="8"/>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noAutofit/>
          </a:bodyPr>
          <a:lstStyle/>
          <a:p>
            <a:r>
              <a:rPr lang="ar-SA" sz="4000" b="1" dirty="0" smtClean="0"/>
              <a:t>المقرر:</a:t>
            </a:r>
            <a:endParaRPr lang="en-US" sz="4000" b="1" dirty="0" smtClean="0"/>
          </a:p>
          <a:p>
            <a:pPr lvl="0"/>
            <a:r>
              <a:rPr lang="ar-SA" sz="4000" b="1" dirty="0" smtClean="0"/>
              <a:t>1 – بلاغة النبي صلى الله عليه وسلم وأسبابها</a:t>
            </a:r>
            <a:endParaRPr lang="en-US" sz="4000" b="1" dirty="0" smtClean="0"/>
          </a:p>
          <a:p>
            <a:r>
              <a:rPr lang="ar-SA" sz="4000" b="1" dirty="0" smtClean="0"/>
              <a:t>2 – أداء الرسول صلى الله عليه وسلم للحديث </a:t>
            </a:r>
            <a:endParaRPr lang="en-US" sz="4000" b="1" dirty="0" smtClean="0"/>
          </a:p>
          <a:p>
            <a:r>
              <a:rPr lang="ar-SA" sz="4000" b="1" dirty="0" smtClean="0"/>
              <a:t>3 – معاني الحديث .</a:t>
            </a:r>
            <a:endParaRPr lang="en-US" sz="4000" b="1" dirty="0" smtClean="0"/>
          </a:p>
          <a:p>
            <a:r>
              <a:rPr lang="ar-SA" sz="4000" b="1" dirty="0" smtClean="0"/>
              <a:t>4 – أسلوب الحديث وخصائصه :</a:t>
            </a:r>
            <a:endParaRPr lang="en-US" sz="4000" b="1" dirty="0"/>
          </a:p>
        </p:txBody>
      </p:sp>
    </p:spTree>
  </p:cSld>
  <p:clrMapOvr>
    <a:masterClrMapping/>
  </p:clrMapOvr>
  <p:transition spd="med">
    <p:wheel spokes="8"/>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noAutofit/>
          </a:bodyPr>
          <a:lstStyle/>
          <a:p>
            <a:r>
              <a:rPr lang="ar-SA" sz="4000" b="1" dirty="0" smtClean="0"/>
              <a:t>أ – البعد عن التكلف .</a:t>
            </a:r>
            <a:endParaRPr lang="en-US" sz="4000" b="1" dirty="0" smtClean="0"/>
          </a:p>
          <a:p>
            <a:r>
              <a:rPr lang="ar-SA" sz="4000" b="1" dirty="0" smtClean="0"/>
              <a:t>ب – التصوير الحديث .</a:t>
            </a:r>
            <a:endParaRPr lang="en-US" sz="4000" b="1" dirty="0" smtClean="0"/>
          </a:p>
          <a:p>
            <a:r>
              <a:rPr lang="ar-SA" sz="4000" b="1" dirty="0" smtClean="0"/>
              <a:t>ج – دقة الوصف في الحديث .</a:t>
            </a:r>
            <a:endParaRPr lang="en-US" sz="4000" b="1" dirty="0" smtClean="0"/>
          </a:p>
          <a:p>
            <a:r>
              <a:rPr lang="ar-SA" sz="4000" b="1" dirty="0" smtClean="0"/>
              <a:t>د – الموسيقى في الحديث .</a:t>
            </a:r>
            <a:endParaRPr lang="en-US" sz="4000" b="1" dirty="0" smtClean="0"/>
          </a:p>
          <a:p>
            <a:r>
              <a:rPr lang="ar-SA" sz="4000" b="1" dirty="0" smtClean="0"/>
              <a:t>هـ - الحوار في الحديث .</a:t>
            </a:r>
            <a:endParaRPr lang="en-US" sz="4000" b="1" dirty="0" smtClean="0"/>
          </a:p>
          <a:p>
            <a:r>
              <a:rPr lang="ar-SA" sz="4000" b="1" dirty="0" smtClean="0"/>
              <a:t>و – القصة .</a:t>
            </a:r>
            <a:endParaRPr lang="en-US" sz="4000" b="1" dirty="0"/>
          </a:p>
        </p:txBody>
      </p:sp>
    </p:spTree>
  </p:cSld>
  <p:clrMapOvr>
    <a:masterClrMapping/>
  </p:clrMapOvr>
  <p:transition spd="med">
    <p:wheel spokes="8"/>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lstStyle/>
          <a:p>
            <a:r>
              <a:rPr lang="ar-SA" sz="4000" b="1" dirty="0" smtClean="0"/>
              <a:t>5 – الإيجاز وجوامع الكلم .</a:t>
            </a:r>
            <a:endParaRPr lang="en-US" sz="4000" b="1" dirty="0" smtClean="0"/>
          </a:p>
          <a:p>
            <a:r>
              <a:rPr lang="ar-SA" sz="4000" b="1" dirty="0" smtClean="0"/>
              <a:t>6 – دراسة نماذج من الحديث النبوي دراسة أدبية وبيان نواحي الجمال الفني فيها .  </a:t>
            </a:r>
            <a:endParaRPr lang="en-US" sz="4000" b="1" dirty="0" smtClean="0"/>
          </a:p>
          <a:p>
            <a:endParaRPr lang="ar-SA" dirty="0"/>
          </a:p>
        </p:txBody>
      </p:sp>
    </p:spTree>
  </p:cSld>
  <p:clrMapOvr>
    <a:masterClrMapping/>
  </p:clrMapOvr>
  <p:transition spd="med">
    <p:wheel spokes="8"/>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normAutofit fontScale="92500" lnSpcReduction="20000"/>
          </a:bodyPr>
          <a:lstStyle/>
          <a:p>
            <a:r>
              <a:rPr lang="ar-SA" sz="3500" b="1" dirty="0" smtClean="0"/>
              <a:t>الكتاب المقرر:</a:t>
            </a:r>
            <a:endParaRPr lang="en-US" sz="3500" b="1" dirty="0" smtClean="0"/>
          </a:p>
          <a:p>
            <a:r>
              <a:rPr lang="ar-SA" sz="3500" b="1" dirty="0" smtClean="0"/>
              <a:t>التصوير الفني في الحديث الشريف : </a:t>
            </a:r>
            <a:r>
              <a:rPr lang="ar-SA" sz="3500" b="1" dirty="0" err="1" smtClean="0"/>
              <a:t>د</a:t>
            </a:r>
            <a:r>
              <a:rPr lang="ar-SA" sz="3500" b="1" dirty="0" smtClean="0"/>
              <a:t>. محمد لطفي الصباغ .</a:t>
            </a:r>
            <a:endParaRPr lang="en-US" sz="3500" b="1" dirty="0" smtClean="0"/>
          </a:p>
          <a:p>
            <a:r>
              <a:rPr lang="ar-SA" sz="3500" b="1" dirty="0" smtClean="0"/>
              <a:t>المراجع:مصطفى صادق الرافعي: إعجاز القرآن والبلاغة النبوية .</a:t>
            </a:r>
            <a:endParaRPr lang="en-US" sz="3500" b="1" dirty="0" smtClean="0"/>
          </a:p>
          <a:p>
            <a:r>
              <a:rPr lang="ar-SA" sz="3500" b="1" dirty="0" smtClean="0"/>
              <a:t>          أحمد </a:t>
            </a:r>
            <a:r>
              <a:rPr lang="ar-SA" sz="3500" b="1" dirty="0" err="1" smtClean="0"/>
              <a:t>الشرباصي</a:t>
            </a:r>
            <a:r>
              <a:rPr lang="ar-SA" sz="3500" b="1" dirty="0" smtClean="0"/>
              <a:t> : البلاغة النبوية .</a:t>
            </a:r>
            <a:endParaRPr lang="en-US" sz="3500" b="1" dirty="0" smtClean="0"/>
          </a:p>
          <a:p>
            <a:r>
              <a:rPr lang="ar-SA" sz="3500" b="1" dirty="0" smtClean="0"/>
              <a:t>         الشريف الرضي : المجازات النبوية .</a:t>
            </a:r>
            <a:endParaRPr lang="en-US" sz="3500" b="1" dirty="0" smtClean="0"/>
          </a:p>
          <a:p>
            <a:r>
              <a:rPr lang="ar-SA" sz="3500" b="1" dirty="0" smtClean="0"/>
              <a:t>         عز الدين السيد : الحديث النبوي من الوجهة البلاغية.</a:t>
            </a:r>
            <a:endParaRPr lang="en-US" sz="3500" b="1" dirty="0" smtClean="0"/>
          </a:p>
          <a:p>
            <a:endParaRPr lang="ar-SA" dirty="0"/>
          </a:p>
        </p:txBody>
      </p:sp>
    </p:spTree>
  </p:cSld>
  <p:clrMapOvr>
    <a:masterClrMapping/>
  </p:clrMapOvr>
  <p:transition spd="med">
    <p:wheel spokes="8"/>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normAutofit fontScale="92500" lnSpcReduction="10000"/>
          </a:bodyPr>
          <a:lstStyle/>
          <a:p>
            <a:r>
              <a:rPr lang="ar-SA" b="1" dirty="0" smtClean="0"/>
              <a:t>توزيع الدرجات : </a:t>
            </a:r>
            <a:endParaRPr lang="en-US" b="1" dirty="0" smtClean="0"/>
          </a:p>
          <a:p>
            <a:r>
              <a:rPr lang="ar-SA" b="1" dirty="0" smtClean="0"/>
              <a:t>ستون درجة الاختبار النهائي</a:t>
            </a:r>
            <a:endParaRPr lang="en-US" b="1" dirty="0" smtClean="0"/>
          </a:p>
          <a:p>
            <a:r>
              <a:rPr lang="ar-SA" b="1" dirty="0" smtClean="0"/>
              <a:t>عشرون درجة أعمال السنة </a:t>
            </a:r>
            <a:endParaRPr lang="en-US" b="1" dirty="0" smtClean="0"/>
          </a:p>
          <a:p>
            <a:r>
              <a:rPr lang="ar-SA" b="1" dirty="0" smtClean="0"/>
              <a:t>خمس درجات حفظ الأحاديث </a:t>
            </a:r>
            <a:endParaRPr lang="en-US" b="1" dirty="0" smtClean="0"/>
          </a:p>
          <a:p>
            <a:r>
              <a:rPr lang="ar-SA" b="1" dirty="0" smtClean="0"/>
              <a:t>خمس درجات تطبيق جماعي داخل الصف </a:t>
            </a:r>
            <a:endParaRPr lang="en-US" b="1" dirty="0" smtClean="0"/>
          </a:p>
          <a:p>
            <a:r>
              <a:rPr lang="ar-SA" b="1" dirty="0" smtClean="0"/>
              <a:t>خمس درجات اختبار قصير</a:t>
            </a:r>
            <a:endParaRPr lang="en-US" b="1" dirty="0" smtClean="0"/>
          </a:p>
          <a:p>
            <a:r>
              <a:rPr lang="ar-SA" b="1" dirty="0" smtClean="0"/>
              <a:t>خمس درجات واجب ( يرسل على البريد الالكتروني )ويحدد من كتاب الصباغ حديث لكل طالبة .</a:t>
            </a:r>
            <a:endParaRPr lang="en-US" b="1" dirty="0"/>
          </a:p>
        </p:txBody>
      </p:sp>
    </p:spTree>
  </p:cSld>
  <p:clrMapOvr>
    <a:masterClrMapping/>
  </p:clrMapOvr>
  <p:transition spd="med">
    <p:wheel spokes="8"/>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normAutofit lnSpcReduction="10000"/>
          </a:bodyPr>
          <a:lstStyle/>
          <a:p>
            <a:r>
              <a:rPr lang="ar-SA" sz="3600" b="1" dirty="0" smtClean="0"/>
              <a:t>البريد </a:t>
            </a:r>
            <a:r>
              <a:rPr lang="ar-SA" sz="3600" b="1" dirty="0" err="1" smtClean="0"/>
              <a:t>الألكتروني</a:t>
            </a:r>
            <a:r>
              <a:rPr lang="ar-SA" sz="3600" b="1" dirty="0" smtClean="0"/>
              <a:t> :</a:t>
            </a:r>
            <a:endParaRPr lang="en-US" sz="3600" b="1" dirty="0" smtClean="0"/>
          </a:p>
          <a:p>
            <a:r>
              <a:rPr lang="ar-SA" sz="3600" b="1" dirty="0" smtClean="0"/>
              <a:t>(</a:t>
            </a:r>
            <a:r>
              <a:rPr lang="en-US" sz="3600" b="1" u="sng" dirty="0" smtClean="0">
                <a:hlinkClick r:id="rId2"/>
              </a:rPr>
              <a:t>mbasuony@ud.edu.sa</a:t>
            </a:r>
            <a:r>
              <a:rPr lang="ar-SA" sz="3600" b="1" dirty="0" smtClean="0"/>
              <a:t>)</a:t>
            </a:r>
            <a:endParaRPr lang="en-US" sz="3600" b="1" dirty="0" smtClean="0"/>
          </a:p>
          <a:p>
            <a:r>
              <a:rPr lang="ar-SA" sz="3600" b="1" dirty="0" smtClean="0"/>
              <a:t>الساعات المكتبية :الأحد ( 10:11,40)</a:t>
            </a:r>
            <a:endParaRPr lang="en-US" sz="3600" b="1" dirty="0" smtClean="0"/>
          </a:p>
          <a:p>
            <a:r>
              <a:rPr lang="ar-SA" sz="3600" b="1" dirty="0" smtClean="0"/>
              <a:t>المكتب (2-21) عنوان الصفحة</a:t>
            </a:r>
            <a:r>
              <a:rPr lang="en-US" sz="3600" dirty="0" smtClean="0">
                <a:hlinkClick r:id="rId3"/>
              </a:rPr>
              <a:t>http://www.facebook.com/groups/346798545411798</a:t>
            </a:r>
            <a:r>
              <a:rPr lang="ar-SA" sz="3600" b="1" dirty="0" smtClean="0"/>
              <a:t> </a:t>
            </a:r>
          </a:p>
          <a:p>
            <a:endParaRPr lang="ar-SA" sz="3600" b="1" dirty="0" smtClean="0"/>
          </a:p>
          <a:p>
            <a:endParaRPr lang="en-US" sz="3600" b="1" dirty="0" smtClean="0"/>
          </a:p>
          <a:p>
            <a:endParaRPr lang="ar-SA" dirty="0"/>
          </a:p>
        </p:txBody>
      </p:sp>
    </p:spTree>
  </p:cSld>
  <p:clrMapOvr>
    <a:masterClrMapping/>
  </p:clrMapOvr>
  <p:transition spd="med">
    <p:wheel spokes="8"/>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normAutofit/>
          </a:bodyPr>
          <a:lstStyle/>
          <a:p>
            <a:r>
              <a:rPr lang="en-US" sz="3600" dirty="0" smtClean="0"/>
              <a:t> </a:t>
            </a:r>
            <a:r>
              <a:rPr lang="ar-SA" sz="3600" dirty="0" smtClean="0"/>
              <a:t>فقد كانت فصاحته صلى الله عليه وسلم </a:t>
            </a:r>
            <a:r>
              <a:rPr lang="ar-SA" sz="3600" dirty="0" err="1" smtClean="0"/>
              <a:t>السمت</a:t>
            </a:r>
            <a:r>
              <a:rPr lang="ar-SA" sz="3600" dirty="0" smtClean="0"/>
              <a:t> الذي لا يفارق كلامه ، وكانت العرب أهل فصاحة وبيان وهي فصاحة ناتجة عن تفكير وتأمل وإعادة يصلون منها إلى الإجادة ؛ فبعضهم يعكف على القصيدة حولا كاملا لينقحها ، أما إجادته صلى الله عليه وسلم فخلت من التكلف فهو لا يكتب إلا ما يبعث النفس الإنسانية </a:t>
            </a:r>
            <a:endParaRPr lang="ar-SA" sz="3600" dirty="0"/>
          </a:p>
        </p:txBody>
      </p:sp>
    </p:spTree>
  </p:cSld>
  <p:clrMapOvr>
    <a:masterClrMapping/>
  </p:clrMapOvr>
  <p:transition spd="med">
    <p:wheel spokes="8"/>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lstStyle/>
          <a:p>
            <a:r>
              <a:rPr lang="ar-SA" b="1" dirty="0" smtClean="0"/>
              <a:t>والجمال الفني في بلاغته صلى الله عليه وسلم ما هو إلا أثر من روحه النبوية المتصلة بخالقها يضفيها على الكلام فيستحيل قوة ضاربة في الحياة </a:t>
            </a:r>
            <a:endParaRPr lang="en-US" dirty="0" smtClean="0"/>
          </a:p>
          <a:p>
            <a:r>
              <a:rPr lang="ar-SA" b="1" dirty="0" smtClean="0"/>
              <a:t>فكلامه صلى الله عليه وسلم حول الصحابة رضوان الله عليهم إلى أناس ليس فيهم عيب إلا أنهم دون الملائكة </a:t>
            </a:r>
            <a:endParaRPr lang="en-US" dirty="0" smtClean="0"/>
          </a:p>
          <a:p>
            <a:endParaRPr lang="ar-SA" dirty="0"/>
          </a:p>
        </p:txBody>
      </p:sp>
    </p:spTree>
  </p:cSld>
  <p:clrMapOvr>
    <a:masterClrMapping/>
  </p:clrMapOvr>
  <p:transition spd="med">
    <p:wheel spokes="8"/>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lstStyle/>
          <a:p>
            <a:r>
              <a:rPr lang="ar-SA" b="1" dirty="0" smtClean="0"/>
              <a:t>وكلامه صلى الله عليه وسلم كما يقول الرافعي ( كلما زدته فكرا زادك معنى تفسيره قريب ، قريب كالروح في جسمها البشري ولكنه بعيد ، بعيد كالروح في سرها الإلهي ، فهو معك على قدر ما أنت معه إن وقفت على حد وقف وإن مددت مد ...إنما هو كلام قيل لتصير </a:t>
            </a:r>
            <a:r>
              <a:rPr lang="ar-SA" b="1" dirty="0" err="1" smtClean="0"/>
              <a:t>به</a:t>
            </a:r>
            <a:r>
              <a:rPr lang="ar-SA" b="1" dirty="0" smtClean="0"/>
              <a:t> المعاني إلى خصائصها فهو من لسان وراءه قلب وراءه نور وراءه الله عز وجل شأنه  </a:t>
            </a:r>
            <a:endParaRPr lang="en-US" dirty="0"/>
          </a:p>
        </p:txBody>
      </p:sp>
    </p:spTree>
  </p:cSld>
  <p:clrMapOvr>
    <a:masterClrMapping/>
  </p:clrMapOvr>
  <p:transition spd="med">
    <p:wheel spokes="8"/>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lstStyle/>
          <a:p>
            <a:r>
              <a:rPr lang="ar-SA" b="1" dirty="0" smtClean="0"/>
              <a:t>فكلامه صلى الله عليه وسلم يجري مجرى عمله : كله دين وتقوى وتعليم ..روحانية وقوة وحياة .. فهو كالصلاة والصيام في الألفاظ .</a:t>
            </a:r>
            <a:endParaRPr lang="en-US" dirty="0" smtClean="0"/>
          </a:p>
          <a:p>
            <a:endParaRPr lang="ar-SA" dirty="0"/>
          </a:p>
        </p:txBody>
      </p:sp>
    </p:spTree>
  </p:cSld>
  <p:clrMapOvr>
    <a:masterClrMapping/>
  </p:clrMapOvr>
  <p:transition spd="med">
    <p:wheel spokes="8"/>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normAutofit lnSpcReduction="10000"/>
          </a:bodyPr>
          <a:lstStyle/>
          <a:p>
            <a:r>
              <a:rPr lang="en-US" b="1" dirty="0" smtClean="0"/>
              <a:t>--  </a:t>
            </a:r>
            <a:r>
              <a:rPr lang="ar-SA" b="1" dirty="0" smtClean="0"/>
              <a:t>والجاحظ خير من وصف بلاغة الرسول ((صلى الله عليه وسلم)) بقوله: "وهو الكلام الذي قل عدد حروفه، وكثر عدد معانيه، وجل عن الصنعة ونزه عن التكلف.... واستعمل المبسوط في مواضع البسط والمقصور في موضع القصر، وهجر الغريب الوحشي، ورغب عن الهجين السوقي.... وهو الكلام الذي ألقى الله المحبة عليه وغشاه بالقبول، وجمع له بين المهابة والحلاوة وبين حسن </a:t>
            </a:r>
            <a:r>
              <a:rPr lang="ar-SA" b="1" dirty="0" err="1" smtClean="0"/>
              <a:t>الافهام</a:t>
            </a:r>
            <a:r>
              <a:rPr lang="ar-SA" b="1" dirty="0" smtClean="0"/>
              <a:t>، وقلة عدد الكلام</a:t>
            </a:r>
            <a:r>
              <a:rPr lang="en-US" b="1" dirty="0" smtClean="0"/>
              <a:t>" </a:t>
            </a:r>
            <a:endParaRPr lang="en-US" dirty="0" smtClean="0"/>
          </a:p>
          <a:p>
            <a:endParaRPr lang="ar-SA" dirty="0"/>
          </a:p>
        </p:txBody>
      </p:sp>
    </p:spTree>
  </p:cSld>
  <p:clrMapOvr>
    <a:masterClrMapping/>
  </p:clrMapOvr>
  <p:transition spd="med">
    <p:wheel spokes="8"/>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lstStyle/>
          <a:p>
            <a:r>
              <a:rPr lang="ar-SA" dirty="0" smtClean="0"/>
              <a:t>وقال الدكتور محمد أبو موسى ( </a:t>
            </a:r>
            <a:r>
              <a:rPr lang="ar-SA" b="1" dirty="0" smtClean="0"/>
              <a:t>وليس أحكام الأداء وروعة الفصاحة وعذوبة المنطق وسلاسة النظم، إلا صفات كانت فيه صلى الله عليه وسلم عند أسبابها الطبيعية.... لم يتكلف لها عملاً، ولا </a:t>
            </a:r>
            <a:r>
              <a:rPr lang="ar-SA" b="1" dirty="0" err="1" smtClean="0"/>
              <a:t>ارتاض</a:t>
            </a:r>
            <a:r>
              <a:rPr lang="ar-SA" b="1" dirty="0" smtClean="0"/>
              <a:t> من أجلها رياضة بل خلق مستكمل الأداة فيها، ونشأ موفر الأسباب عليها، كأنه صورة تامة من الطبيعة العربية)</a:t>
            </a:r>
            <a:endParaRPr lang="ar-SA" dirty="0"/>
          </a:p>
        </p:txBody>
      </p:sp>
    </p:spTree>
  </p:cSld>
  <p:clrMapOvr>
    <a:masterClrMapping/>
  </p:clrMapOvr>
  <p:transition spd="med">
    <p:wheel spokes="8"/>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lstStyle/>
          <a:p>
            <a:r>
              <a:rPr lang="ar-SA" b="1" dirty="0" smtClean="0"/>
              <a:t>قال  صلى الله عليه وسلم ( أنا أفصح العرب بيد أني من قريش ونشأت في بني سعد بن بكر ) وقد كانت نشأته في قريش وأخواله بني هاشم ورضاعته في بني سعد وزوجته من بني أسد وهجرته إلى الأوس والخزرج وأدبه ربه فأحسن تأديبه ، وقال تعالى في شأنه ( وإنك لعلى خلق عظيم ) وعن كلامه ( وما ينطق عن الهوى إن هو إلا وحي يوحى) </a:t>
            </a:r>
            <a:endParaRPr lang="en-US" dirty="0" smtClean="0"/>
          </a:p>
          <a:p>
            <a:endParaRPr lang="ar-SA" dirty="0"/>
          </a:p>
        </p:txBody>
      </p:sp>
    </p:spTree>
  </p:cSld>
  <p:clrMapOvr>
    <a:masterClrMapping/>
  </p:clrMapOvr>
  <p:transition spd="med">
    <p:wheel spokes="8"/>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lstStyle/>
          <a:p>
            <a:r>
              <a:rPr lang="ar-SA" b="1" dirty="0" smtClean="0"/>
              <a:t>نحن هذا الفصل سنقدم دراسة للحديث النبوي وأسرار بلاغته ، نعرض فيها </a:t>
            </a:r>
            <a:endParaRPr lang="en-US" dirty="0" smtClean="0"/>
          </a:p>
          <a:p>
            <a:r>
              <a:rPr lang="ar-SA" b="1" dirty="0" smtClean="0"/>
              <a:t>معنى الحديث : هو قول النبي صلى الله عليه وسلم وفعله وتقريره ووصفه ، والذي يعنينا هنا : قوله صلى الله عليه وسلم</a:t>
            </a:r>
          </a:p>
          <a:p>
            <a:r>
              <a:rPr lang="ar-SA" b="1" dirty="0" smtClean="0"/>
              <a:t>المعنى الإجمالي للحديث</a:t>
            </a:r>
          </a:p>
          <a:p>
            <a:r>
              <a:rPr lang="ar-SA" b="1" dirty="0" smtClean="0"/>
              <a:t>استنباط ما فيه من قيم جمالية وقيم تعبيرية .</a:t>
            </a:r>
            <a:endParaRPr lang="en-US" dirty="0" smtClean="0"/>
          </a:p>
          <a:p>
            <a:endParaRPr lang="ar-SA" dirty="0"/>
          </a:p>
        </p:txBody>
      </p:sp>
    </p:spTree>
  </p:cSld>
  <p:clrMapOvr>
    <a:masterClrMapping/>
  </p:clrMapOvr>
  <p:transition spd="med">
    <p:wheel spokes="8"/>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lstStyle/>
          <a:p>
            <a:r>
              <a:rPr lang="ar-SA" sz="4000" dirty="0" smtClean="0"/>
              <a:t>لماذا صار كلام الرسول صلى الله عليه وسلم في قمة التعبير البشري ؟ </a:t>
            </a:r>
            <a:endParaRPr lang="en-US" sz="4000" dirty="0" smtClean="0"/>
          </a:p>
          <a:p>
            <a:r>
              <a:rPr lang="ar-SA" sz="4000" dirty="0" smtClean="0"/>
              <a:t>لأنه يستمد من مشكاة الوحي قال تعالى ( وما ينطق عن الهوى إن هو إلا وحي يوحى )</a:t>
            </a:r>
            <a:endParaRPr lang="en-US" sz="4000" dirty="0" smtClean="0"/>
          </a:p>
          <a:p>
            <a:pPr>
              <a:buNone/>
            </a:pPr>
            <a:endParaRPr lang="ar-SA" dirty="0"/>
          </a:p>
        </p:txBody>
      </p:sp>
    </p:spTree>
  </p:cSld>
  <p:clrMapOvr>
    <a:masterClrMapping/>
  </p:clrMapOvr>
  <p:transition spd="med">
    <p:wheel spokes="8"/>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6600" dirty="0" smtClean="0"/>
              <a:t>الأداء النبوي</a:t>
            </a:r>
            <a:endParaRPr lang="ar-SA" sz="6600" dirty="0"/>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noAutofit/>
          </a:bodyPr>
          <a:lstStyle/>
          <a:p>
            <a:r>
              <a:rPr lang="ar-SA" sz="3600" dirty="0" smtClean="0"/>
              <a:t>كانت فصاحته صلى الله عليه وسلم نموذجا بهر العرب وجذبهم إلى منطقه وبيانه فلم تكن فصاحته صلى الله عليه وسلم قاصرة على جودة الأسلوب وعمق المعنى بل امتدت إلى الأداء وطريقة التعبير فقد كان إلقاؤه الحديث بالغا درجة الكمال لأنه كان ضليع الفم أي يستخدم فمه كله إذا تكلم ولا يقتصر على تحريك الفم .</a:t>
            </a:r>
            <a:endParaRPr lang="en-US" sz="3600" dirty="0" smtClean="0"/>
          </a:p>
          <a:p>
            <a:endParaRPr lang="ar-SA" sz="3600" dirty="0"/>
          </a:p>
        </p:txBody>
      </p:sp>
    </p:spTree>
  </p:cSld>
  <p:clrMapOvr>
    <a:masterClrMapping/>
  </p:clrMapOvr>
  <p:transition spd="med">
    <p:wheel spokes="8"/>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normAutofit lnSpcReduction="10000"/>
          </a:bodyPr>
          <a:lstStyle/>
          <a:p>
            <a:r>
              <a:rPr lang="ar-SA" sz="4400" dirty="0" smtClean="0"/>
              <a:t>كان صلى الله عليه وسلم طويل السكوت ، </a:t>
            </a:r>
            <a:r>
              <a:rPr lang="ar-SA" sz="4400" dirty="0" err="1" smtClean="0"/>
              <a:t>لايتكلم</a:t>
            </a:r>
            <a:r>
              <a:rPr lang="ar-SA" sz="4400" dirty="0" smtClean="0"/>
              <a:t> في غير حاجة ، وإذا تكلم لم يسرد سردا ، روى البخاري والترمذي عن أنس رضي الله عنهم أن النبي صلى الله عليه وسلم كان إذا تكلم بكلمة أعادها ثلاثا حتى تفهم عنه </a:t>
            </a:r>
            <a:endParaRPr lang="en-US" sz="4400" dirty="0" smtClean="0"/>
          </a:p>
          <a:p>
            <a:endParaRPr lang="ar-SA" dirty="0"/>
          </a:p>
        </p:txBody>
      </p:sp>
    </p:spTree>
  </p:cSld>
  <p:clrMapOvr>
    <a:masterClrMapping/>
  </p:clrMapOvr>
  <p:transition spd="med">
    <p:wheel spokes="8"/>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lstStyle/>
          <a:p>
            <a:r>
              <a:rPr lang="ar-SA" sz="4800" dirty="0" smtClean="0"/>
              <a:t>كان صلى الله عليه وسلم يعطي الكلام ما يستحق من اللهجة حتى إن ما يختلج في صدره كان يبدو على وجهه</a:t>
            </a:r>
            <a:endParaRPr lang="en-US" sz="4800" dirty="0" smtClean="0"/>
          </a:p>
          <a:p>
            <a:endParaRPr lang="ar-SA" dirty="0"/>
          </a:p>
        </p:txBody>
      </p:sp>
    </p:spTree>
  </p:cSld>
  <p:clrMapOvr>
    <a:masterClrMapping/>
  </p:clrMapOvr>
  <p:transition spd="med">
    <p:wheel spokes="8"/>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normAutofit/>
          </a:bodyPr>
          <a:lstStyle/>
          <a:p>
            <a:r>
              <a:rPr lang="ar-SA" sz="4000" dirty="0" smtClean="0"/>
              <a:t>كان صلى الله عليه وسلم يستخدم الإشارة لتلفت الأنظار وتنبه الغافل وتعين على الحفظ والتذكر</a:t>
            </a:r>
            <a:endParaRPr lang="en-US" sz="4000" dirty="0" smtClean="0"/>
          </a:p>
          <a:p>
            <a:r>
              <a:rPr lang="ar-SA" sz="4000" dirty="0" smtClean="0"/>
              <a:t>كان صلى الله عليه وسلم يخط في الأرض خطوطا ليوضح المعنى ويقربه من السامعين .</a:t>
            </a:r>
            <a:endParaRPr lang="en-US" sz="4000" dirty="0"/>
          </a:p>
        </p:txBody>
      </p:sp>
    </p:spTree>
  </p:cSld>
  <p:clrMapOvr>
    <a:masterClrMapping/>
  </p:clrMapOvr>
  <p:transition spd="med">
    <p:wheel spokes="8"/>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normAutofit lnSpcReduction="10000"/>
          </a:bodyPr>
          <a:lstStyle/>
          <a:p>
            <a:r>
              <a:rPr lang="ar-SA" b="1" i="1" dirty="0" smtClean="0"/>
              <a:t>س/ ما البرهان على وجود البلاغة النبوية؟</a:t>
            </a:r>
            <a:r>
              <a:rPr lang="en-US" b="1" i="1" dirty="0" smtClean="0"/>
              <a:t/>
            </a:r>
            <a:br>
              <a:rPr lang="en-US" b="1" i="1" dirty="0" smtClean="0"/>
            </a:br>
            <a:r>
              <a:rPr lang="en-US" b="1" i="1" dirty="0" smtClean="0"/>
              <a:t/>
            </a:r>
            <a:br>
              <a:rPr lang="en-US" b="1" i="1" dirty="0" smtClean="0"/>
            </a:br>
            <a:r>
              <a:rPr lang="en-US" b="1" i="1" dirty="0" smtClean="0"/>
              <a:t> 1</a:t>
            </a:r>
            <a:r>
              <a:rPr lang="ar-SA" b="1" i="1" dirty="0" smtClean="0"/>
              <a:t>/أن </a:t>
            </a:r>
            <a:r>
              <a:rPr lang="ar-SA" b="1" i="1" dirty="0" smtClean="0"/>
              <a:t>النبي صلى الله عليه وسلم </a:t>
            </a:r>
            <a:r>
              <a:rPr lang="ar-SA" b="1" i="1" dirty="0" smtClean="0"/>
              <a:t>أخبر </a:t>
            </a:r>
            <a:r>
              <a:rPr lang="ar-SA" b="1" i="1" dirty="0" smtClean="0"/>
              <a:t>عن نفسه بذلك فقال:أوتيت جوامع الكلم </a:t>
            </a:r>
            <a:r>
              <a:rPr lang="ar-SA" b="1" i="1" dirty="0" smtClean="0"/>
              <a:t> وهي </a:t>
            </a:r>
            <a:r>
              <a:rPr lang="ar-SA" b="1" i="1" dirty="0" smtClean="0"/>
              <a:t>عظمة الإيجاز وقمة الإعجاز</a:t>
            </a:r>
            <a:r>
              <a:rPr lang="en-US" b="1" i="1" dirty="0" smtClean="0"/>
              <a:t>.</a:t>
            </a:r>
            <a:br>
              <a:rPr lang="en-US" b="1" i="1" dirty="0" smtClean="0"/>
            </a:br>
            <a:r>
              <a:rPr lang="ar-SA" b="1" i="1" dirty="0" smtClean="0"/>
              <a:t>2/أن أكابر </a:t>
            </a:r>
            <a:r>
              <a:rPr lang="ar-SA" b="1" i="1" dirty="0" smtClean="0"/>
              <a:t>البلغاء أذعنوا للفصاحة النبوية وجعلوها تاجاً على رأس العربي واتخذوا كلام النبي صلى الله عليه وسلم معينا يستمدون منه </a:t>
            </a:r>
            <a:r>
              <a:rPr lang="ar-SA" b="1" i="1" dirty="0" smtClean="0"/>
              <a:t>كتبهم وخطبهم .</a:t>
            </a:r>
            <a:endParaRPr lang="ar-SA" i="1" dirty="0"/>
          </a:p>
        </p:txBody>
      </p:sp>
    </p:spTree>
  </p:cSld>
  <p:clrMapOvr>
    <a:masterClrMapping/>
  </p:clrMapOvr>
  <p:transition spd="med">
    <p:wheel spokes="8"/>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normAutofit/>
          </a:bodyPr>
          <a:lstStyle/>
          <a:p>
            <a:r>
              <a:rPr lang="ar-SA" sz="4000" b="1" i="1" dirty="0" smtClean="0"/>
              <a:t>3/أن الله سبحانه وتعالى اختاره صلى الله عليه وسلم لبيان </a:t>
            </a:r>
            <a:r>
              <a:rPr lang="ar-SA" sz="4000" b="1" i="1" dirty="0" smtClean="0"/>
              <a:t>كتابه </a:t>
            </a:r>
            <a:r>
              <a:rPr lang="ar-SA" sz="4000" b="1" i="1" dirty="0" smtClean="0"/>
              <a:t>قال </a:t>
            </a:r>
            <a:r>
              <a:rPr lang="ar-SA" sz="4000" b="1" i="1" dirty="0" smtClean="0"/>
              <a:t>الله عز وجل: " وأنزلنا إليك الذكر لتبين للناس ما </a:t>
            </a:r>
            <a:r>
              <a:rPr lang="ar-SA" sz="4000" b="1" i="1" dirty="0" smtClean="0"/>
              <a:t>أنزل </a:t>
            </a:r>
            <a:r>
              <a:rPr lang="ar-SA" sz="4000" b="1" i="1" dirty="0" smtClean="0"/>
              <a:t>إليهم</a:t>
            </a:r>
            <a:r>
              <a:rPr lang="en-US" sz="4000" b="1" i="1" dirty="0" smtClean="0"/>
              <a:t>".</a:t>
            </a:r>
            <a:endParaRPr lang="ar-SA" sz="4000" i="1" dirty="0"/>
          </a:p>
        </p:txBody>
      </p:sp>
    </p:spTree>
  </p:cSld>
  <p:clrMapOvr>
    <a:masterClrMapping/>
  </p:clrMapOvr>
  <p:transition spd="med">
    <p:wheel spokes="8"/>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normAutofit/>
          </a:bodyPr>
          <a:lstStyle/>
          <a:p>
            <a:r>
              <a:rPr lang="ar-SA" sz="3600" b="1" i="1" dirty="0" smtClean="0"/>
              <a:t>4/أن العرب </a:t>
            </a:r>
            <a:r>
              <a:rPr lang="ar-SA" sz="3600" b="1" i="1" dirty="0" smtClean="0"/>
              <a:t>الخلص الذين عاشوا مع النبي صلى الله عليه وسلم لو علموا في فصاحته ما يعاب </a:t>
            </a:r>
            <a:r>
              <a:rPr lang="ar-SA" sz="3600" b="1" i="1" dirty="0" smtClean="0"/>
              <a:t>عليه لتعلقوا </a:t>
            </a:r>
            <a:r>
              <a:rPr lang="ar-SA" sz="3600" b="1" i="1" dirty="0" err="1" smtClean="0"/>
              <a:t>به</a:t>
            </a:r>
            <a:r>
              <a:rPr lang="ar-SA" sz="3600" b="1" i="1" dirty="0" smtClean="0"/>
              <a:t> وأذاعوه في مجالسهم </a:t>
            </a:r>
            <a:r>
              <a:rPr lang="ar-SA" sz="3600" b="1" i="1" dirty="0" smtClean="0"/>
              <a:t>؛ ليردوا </a:t>
            </a:r>
            <a:r>
              <a:rPr lang="ar-SA" sz="3600" b="1" i="1" dirty="0" smtClean="0"/>
              <a:t>عليه دعوته لأنهم من العرب الخلص الذين لا يستجيبون إلا لأفصحهم لسانا وأظهرهم بيانا فلما لم يوجد من ذلك شيء علمنا أنه صلى الله عليه وسلم كان أفصح العرب قاطبة</a:t>
            </a:r>
            <a:r>
              <a:rPr lang="en-US" sz="3600" b="1" i="1" dirty="0" smtClean="0"/>
              <a:t>.</a:t>
            </a:r>
            <a:endParaRPr lang="ar-SA" sz="3600" i="1" dirty="0"/>
          </a:p>
        </p:txBody>
      </p:sp>
    </p:spTree>
  </p:cSld>
  <p:clrMapOvr>
    <a:masterClrMapping/>
  </p:clrMapOvr>
  <p:transition spd="med">
    <p:wheel spokes="8"/>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normAutofit/>
          </a:bodyPr>
          <a:lstStyle/>
          <a:p>
            <a:r>
              <a:rPr lang="en-US" sz="3600" b="1" i="1" dirty="0" smtClean="0"/>
              <a:t>5/ </a:t>
            </a:r>
            <a:r>
              <a:rPr lang="ar-SA" sz="3600" b="1" i="1" dirty="0" smtClean="0"/>
              <a:t>شهادة الذوق العربي السليم فالقارئ لأحاديث النبي صلى الله عليه وسلم يجد لها حلاوة في نفسه ونورا في قلبه وانشراحا في صدره ومهما زدّت من قراءة الأحاديث وأمعنت النظر فيها فلن يتطرق إلى ذهنك ذرة من الملل</a:t>
            </a:r>
            <a:r>
              <a:rPr lang="en-US" sz="3600" b="1" i="1" dirty="0" smtClean="0"/>
              <a:t>.</a:t>
            </a:r>
            <a:endParaRPr lang="ar-SA" sz="3600" i="1" dirty="0"/>
          </a:p>
        </p:txBody>
      </p:sp>
    </p:spTree>
  </p:cSld>
  <p:clrMapOvr>
    <a:masterClrMapping/>
  </p:clrMapOvr>
  <p:transition spd="med">
    <p:wheel spokes="8"/>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عنوان 6"/>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noAutofit/>
          </a:bodyPr>
          <a:lstStyle/>
          <a:p>
            <a:r>
              <a:rPr lang="ar-SA" sz="4000" i="1" dirty="0" smtClean="0"/>
              <a:t>س/ما روافد بلاغته صلى الله عليه وسلم؟</a:t>
            </a:r>
            <a:endParaRPr lang="ar-SA" sz="4000" i="1" dirty="0"/>
          </a:p>
        </p:txBody>
      </p:sp>
      <p:sp>
        <p:nvSpPr>
          <p:cNvPr id="4" name="عنصر نائب للمحتوى 3"/>
          <p:cNvSpPr>
            <a:spLocks noGrp="1"/>
          </p:cNvSpPr>
          <p:nvPr>
            <p:ph sz="half" idx="1"/>
          </p:nvPr>
        </p:nvSpPr>
        <p:spPr/>
        <p:txBody>
          <a:bodyPr/>
          <a:lstStyle/>
          <a:p>
            <a:endParaRPr lang="ar-SA" b="1" dirty="0" smtClean="0"/>
          </a:p>
          <a:p>
            <a:endParaRPr lang="ar-SA" b="1" dirty="0" smtClean="0"/>
          </a:p>
          <a:p>
            <a:endParaRPr lang="en-US" b="1" dirty="0" smtClean="0"/>
          </a:p>
        </p:txBody>
      </p:sp>
      <p:sp>
        <p:nvSpPr>
          <p:cNvPr id="8" name="مستطيل 7"/>
          <p:cNvSpPr/>
          <p:nvPr/>
        </p:nvSpPr>
        <p:spPr>
          <a:xfrm>
            <a:off x="2286000" y="2967335"/>
            <a:ext cx="4572000" cy="2554545"/>
          </a:xfrm>
          <a:prstGeom prst="rect">
            <a:avLst/>
          </a:prstGeom>
        </p:spPr>
        <p:txBody>
          <a:bodyPr>
            <a:spAutoFit/>
          </a:bodyPr>
          <a:lstStyle/>
          <a:p>
            <a:r>
              <a:rPr lang="en-US" sz="3200" b="1" i="1" dirty="0" smtClean="0"/>
              <a:t>1/ </a:t>
            </a:r>
            <a:r>
              <a:rPr lang="ar-SA" sz="3200" b="1" i="1" dirty="0" smtClean="0"/>
              <a:t>نسبه الكريم ونشأته. لم يختلط عليه الصلاة والسلام طول حياته بقوم خارجين عن رفعة البيان، فأتيحت له نشأة متميزة هيأت جواً ملائما لنمو الموهبة .</a:t>
            </a:r>
            <a:endParaRPr lang="ar-SA" sz="3200" i="1" dirty="0"/>
          </a:p>
        </p:txBody>
      </p:sp>
    </p:spTree>
  </p:cSld>
  <p:clrMapOvr>
    <a:masterClrMapping/>
  </p:clrMapOvr>
  <p:transition spd="med">
    <p:wheel spokes="8"/>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normAutofit/>
          </a:bodyPr>
          <a:lstStyle/>
          <a:p>
            <a:r>
              <a:rPr lang="en-US" sz="4000" b="1" i="1" dirty="0" smtClean="0"/>
              <a:t>2/ </a:t>
            </a:r>
            <a:r>
              <a:rPr lang="ar-SA" sz="4000" b="1" i="1" dirty="0" smtClean="0"/>
              <a:t>التأييد الإلهي المحكم. وهذا التأييد </a:t>
            </a:r>
            <a:r>
              <a:rPr lang="ar-SA" sz="4000" b="1" i="1" dirty="0" err="1" smtClean="0"/>
              <a:t>يعصمه</a:t>
            </a:r>
            <a:r>
              <a:rPr lang="ar-SA" sz="4000" b="1" i="1" dirty="0" smtClean="0"/>
              <a:t> من العيوب </a:t>
            </a:r>
            <a:r>
              <a:rPr lang="ar-SA" sz="4000" b="1" i="1" dirty="0" smtClean="0"/>
              <a:t>لذا </a:t>
            </a:r>
            <a:r>
              <a:rPr lang="ar-SA" sz="4000" b="1" i="1" dirty="0" smtClean="0"/>
              <a:t>تجد كلامه </a:t>
            </a:r>
            <a:r>
              <a:rPr lang="ar-SA" sz="4000" b="1" i="1" dirty="0" smtClean="0"/>
              <a:t>في أعلى </a:t>
            </a:r>
            <a:r>
              <a:rPr lang="ar-SA" sz="4000" b="1" i="1" dirty="0" smtClean="0"/>
              <a:t>رتب البيان وهذا </a:t>
            </a:r>
            <a:r>
              <a:rPr lang="ar-SA" sz="4000" b="1" i="1" dirty="0" err="1" smtClean="0"/>
              <a:t>لايكن</a:t>
            </a:r>
            <a:r>
              <a:rPr lang="ar-SA" sz="4000" b="1" i="1" dirty="0" smtClean="0"/>
              <a:t> </a:t>
            </a:r>
            <a:r>
              <a:rPr lang="ar-SA" sz="4000" b="1" i="1" dirty="0" smtClean="0"/>
              <a:t>إلا بمدد من الوحي, قال: أدبني ربي فأحسن تأديبي</a:t>
            </a:r>
            <a:r>
              <a:rPr lang="en-US" b="1" dirty="0" smtClean="0"/>
              <a:t/>
            </a:r>
            <a:br>
              <a:rPr lang="en-US" b="1" dirty="0" smtClean="0"/>
            </a:br>
            <a:endParaRPr lang="ar-SA" dirty="0"/>
          </a:p>
        </p:txBody>
      </p:sp>
    </p:spTree>
  </p:cSld>
  <p:clrMapOvr>
    <a:masterClrMapping/>
  </p:clrMapOvr>
  <p:transition spd="med">
    <p:wheel spokes="8"/>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normAutofit/>
          </a:bodyPr>
          <a:lstStyle/>
          <a:p>
            <a:r>
              <a:rPr lang="ar-SA" sz="4000" b="1" i="1" dirty="0" smtClean="0"/>
              <a:t>3/قلبه النقي التقي. فهو قلب متغلغل في الطهر متصل بالله عز وجل لذا فهو ينبض </a:t>
            </a:r>
            <a:r>
              <a:rPr lang="ar-SA" sz="4000" b="1" i="1" dirty="0" err="1" smtClean="0"/>
              <a:t>بأشرف</a:t>
            </a:r>
            <a:r>
              <a:rPr lang="ar-SA" sz="4000" b="1" i="1" dirty="0" smtClean="0"/>
              <a:t> </a:t>
            </a:r>
            <a:r>
              <a:rPr lang="ar-SA" sz="4000" b="1" i="1" dirty="0" smtClean="0"/>
              <a:t>المعاني وأزكى </a:t>
            </a:r>
            <a:r>
              <a:rPr lang="ar-SA" sz="4000" b="1" i="1" dirty="0" smtClean="0"/>
              <a:t>وأطهر </a:t>
            </a:r>
            <a:r>
              <a:rPr lang="ar-SA" sz="4000" b="1" i="1" dirty="0" smtClean="0"/>
              <a:t>الفكر </a:t>
            </a:r>
            <a:r>
              <a:rPr lang="ar-SA" sz="4000" b="1" i="1" dirty="0" smtClean="0"/>
              <a:t>يبعثها </a:t>
            </a:r>
            <a:r>
              <a:rPr lang="ar-SA" sz="4000" b="1" i="1" dirty="0" smtClean="0"/>
              <a:t>إلى ذلك اللسان الفصيح ليترجمها </a:t>
            </a:r>
            <a:r>
              <a:rPr lang="ar-SA" sz="4000" b="1" i="1" dirty="0" smtClean="0"/>
              <a:t>كلاما باعثا للحياة في النفوس .</a:t>
            </a:r>
            <a:endParaRPr lang="ar-SA" sz="4000" i="1" dirty="0"/>
          </a:p>
        </p:txBody>
      </p:sp>
    </p:spTree>
  </p:cSld>
  <p:clrMapOvr>
    <a:masterClrMapping/>
  </p:clrMapOvr>
  <p:transition spd="med">
    <p:wheel spokes="8"/>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2"/>
          </p:nvPr>
        </p:nvSpPr>
        <p:spPr/>
        <p:txBody>
          <a:bodyPr/>
          <a:lstStyle/>
          <a:p>
            <a:endParaRPr lang="ar-SA"/>
          </a:p>
        </p:txBody>
      </p:sp>
      <p:sp>
        <p:nvSpPr>
          <p:cNvPr id="4" name="عنصر نائب للمحتوى 3"/>
          <p:cNvSpPr>
            <a:spLocks noGrp="1"/>
          </p:cNvSpPr>
          <p:nvPr>
            <p:ph sz="half" idx="1"/>
          </p:nvPr>
        </p:nvSpPr>
        <p:spPr/>
        <p:txBody>
          <a:bodyPr>
            <a:normAutofit/>
          </a:bodyPr>
          <a:lstStyle/>
          <a:p>
            <a:pPr>
              <a:buNone/>
            </a:pPr>
            <a:r>
              <a:rPr lang="ar-SA" sz="3600" b="1" i="1" dirty="0" smtClean="0"/>
              <a:t>4/عقل ذكي متوقد وذهن حاد وبصيرة نفاذة إلى بواطن الأمور فلا يمر على خاطره إلا معنى جليل عظيم عار من الخطأ مترفع عن </a:t>
            </a:r>
            <a:r>
              <a:rPr lang="ar-SA" sz="3600" b="1" i="1" dirty="0" err="1" smtClean="0"/>
              <a:t>سفاسف</a:t>
            </a:r>
            <a:r>
              <a:rPr lang="ar-SA" sz="3600" b="1" i="1" dirty="0" smtClean="0"/>
              <a:t> الأفكار</a:t>
            </a:r>
            <a:r>
              <a:rPr lang="en-US" sz="3600" b="1" i="1" dirty="0" smtClean="0"/>
              <a:t>.</a:t>
            </a:r>
            <a:br>
              <a:rPr lang="en-US" sz="3600" b="1" i="1" dirty="0" smtClean="0"/>
            </a:br>
            <a:r>
              <a:rPr lang="ar-SA" sz="3600" b="1" i="1" dirty="0" smtClean="0"/>
              <a:t>5/لسان صقلته روائع البيان القرآني فصار ينطق بأنصع الألفاظ </a:t>
            </a:r>
            <a:r>
              <a:rPr lang="ar-SA" sz="3600" b="1" i="1" dirty="0" smtClean="0"/>
              <a:t>وأرشق </a:t>
            </a:r>
            <a:r>
              <a:rPr lang="ar-SA" sz="3600" b="1" i="1" dirty="0" smtClean="0"/>
              <a:t>التراكيب </a:t>
            </a:r>
            <a:r>
              <a:rPr lang="ar-SA" sz="3600" b="1" i="1" dirty="0" smtClean="0"/>
              <a:t>وأحكم </a:t>
            </a:r>
            <a:r>
              <a:rPr lang="ar-SA" sz="3600" b="1" i="1" dirty="0" smtClean="0"/>
              <a:t>المعاني وكيف لا وهو لسان يدارس جبريل عليه السلام </a:t>
            </a:r>
            <a:r>
              <a:rPr lang="ar-SA" sz="3600" b="1" i="1" dirty="0" smtClean="0"/>
              <a:t>آيات التنزيل</a:t>
            </a:r>
            <a:r>
              <a:rPr lang="en-US" sz="3600" b="1" i="1" dirty="0" smtClean="0"/>
              <a:t>.</a:t>
            </a:r>
            <a:endParaRPr lang="ar-SA" sz="3600" i="1" dirty="0"/>
          </a:p>
        </p:txBody>
      </p:sp>
    </p:spTree>
  </p:cSld>
  <p:clrMapOvr>
    <a:masterClrMapping/>
  </p:clrMapOvr>
  <p:transition spd="med">
    <p:wheel spokes="8"/>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212</TotalTime>
  <Words>1096</Words>
  <Application>Microsoft Office PowerPoint</Application>
  <PresentationFormat>عرض على الشاشة (3:4)‏</PresentationFormat>
  <Paragraphs>67</Paragraphs>
  <Slides>31</Slides>
  <Notes>0</Notes>
  <HiddenSlides>0</HiddenSlides>
  <MMClips>0</MMClips>
  <ScaleCrop>false</ScaleCrop>
  <HeadingPairs>
    <vt:vector size="4" baseType="variant">
      <vt:variant>
        <vt:lpstr>سمة</vt:lpstr>
      </vt:variant>
      <vt:variant>
        <vt:i4>1</vt:i4>
      </vt:variant>
      <vt:variant>
        <vt:lpstr>عناوين الشرائح</vt:lpstr>
      </vt:variant>
      <vt:variant>
        <vt:i4>31</vt:i4>
      </vt:variant>
    </vt:vector>
  </HeadingPairs>
  <TitlesOfParts>
    <vt:vector size="32" baseType="lpstr">
      <vt:lpstr>انقلاب</vt:lpstr>
      <vt:lpstr>مقرر البلاغة النبوية</vt:lpstr>
      <vt:lpstr>الشريحة 2</vt:lpstr>
      <vt:lpstr>أما بعد  فهذا توصيف مقرر البلاغة النبوية لطالبات المستوى السابع من العام الجامعي 1433هـ</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الأداء النبوي</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vector>
  </TitlesOfParts>
  <Company>BEST FORUM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مقرر البلاغة النبوية</dc:title>
  <dc:creator>www.arabswell.com</dc:creator>
  <cp:lastModifiedBy>www.arabswell.com</cp:lastModifiedBy>
  <cp:revision>24</cp:revision>
  <dcterms:created xsi:type="dcterms:W3CDTF">2012-09-14T15:18:39Z</dcterms:created>
  <dcterms:modified xsi:type="dcterms:W3CDTF">2012-09-16T16:20:39Z</dcterms:modified>
</cp:coreProperties>
</file>