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1" r:id="rId3"/>
    <p:sldId id="262" r:id="rId4"/>
    <p:sldId id="259" r:id="rId5"/>
    <p:sldId id="260" r:id="rId6"/>
    <p:sldId id="263" r:id="rId7"/>
    <p:sldId id="257" r:id="rId8"/>
    <p:sldId id="258"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8" d="100"/>
          <a:sy n="48" d="100"/>
        </p:scale>
        <p:origin x="-45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BED343-2FC3-454F-873E-7FB923A05E8B}" type="doc">
      <dgm:prSet loTypeId="urn:diagrams.loki3.com/BracketList+Icon" loCatId="list" qsTypeId="urn:microsoft.com/office/officeart/2005/8/quickstyle/simple1" qsCatId="simple" csTypeId="urn:microsoft.com/office/officeart/2005/8/colors/accent1_2" csCatId="accent1" phldr="1"/>
      <dgm:spPr/>
      <dgm:t>
        <a:bodyPr/>
        <a:lstStyle/>
        <a:p>
          <a:pPr rtl="1"/>
          <a:endParaRPr lang="ar-SA"/>
        </a:p>
      </dgm:t>
    </dgm:pt>
    <dgm:pt modelId="{36B4E873-D778-44A7-A70D-743BF2F14661}">
      <dgm:prSet phldrT="[نص]" custT="1"/>
      <dgm:spPr/>
      <dgm:t>
        <a:bodyPr/>
        <a:lstStyle/>
        <a:p>
          <a:pPr rtl="1"/>
          <a:r>
            <a:rPr lang="ar-SA" sz="2800" b="1" dirty="0" smtClean="0"/>
            <a:t>الأصولي</a:t>
          </a:r>
          <a:endParaRPr lang="ar-SA" sz="2800" b="1" dirty="0"/>
        </a:p>
      </dgm:t>
    </dgm:pt>
    <dgm:pt modelId="{A34234A8-768C-4A69-B211-702A24C10146}" type="parTrans" cxnId="{F42BDF70-3F2C-4F39-82EF-48ADE3877D85}">
      <dgm:prSet/>
      <dgm:spPr/>
      <dgm:t>
        <a:bodyPr/>
        <a:lstStyle/>
        <a:p>
          <a:pPr rtl="1"/>
          <a:endParaRPr lang="ar-SA"/>
        </a:p>
      </dgm:t>
    </dgm:pt>
    <dgm:pt modelId="{7AF1F8D9-5E16-4766-BA6B-4D48A0CAD7CE}" type="sibTrans" cxnId="{F42BDF70-3F2C-4F39-82EF-48ADE3877D85}">
      <dgm:prSet/>
      <dgm:spPr/>
      <dgm:t>
        <a:bodyPr/>
        <a:lstStyle/>
        <a:p>
          <a:pPr rtl="1"/>
          <a:endParaRPr lang="ar-SA"/>
        </a:p>
      </dgm:t>
    </dgm:pt>
    <dgm:pt modelId="{AABF1BDF-18B5-481D-A7C3-9ADE6A293E2B}">
      <dgm:prSet phldrT="[نص]"/>
      <dgm:spPr/>
      <dgm:t>
        <a:bodyPr/>
        <a:lstStyle/>
        <a:p>
          <a:pPr rtl="1"/>
          <a:r>
            <a:rPr lang="ar-SA" dirty="0" smtClean="0"/>
            <a:t>الأدلة الإجمالية</a:t>
          </a:r>
          <a:endParaRPr lang="ar-SA" dirty="0"/>
        </a:p>
      </dgm:t>
    </dgm:pt>
    <dgm:pt modelId="{06E414B6-D0BD-47AD-A426-7C1746132667}" type="parTrans" cxnId="{CB5ECD94-1814-46C7-93C0-5E575EC2272C}">
      <dgm:prSet/>
      <dgm:spPr/>
      <dgm:t>
        <a:bodyPr/>
        <a:lstStyle/>
        <a:p>
          <a:pPr rtl="1"/>
          <a:endParaRPr lang="ar-SA"/>
        </a:p>
      </dgm:t>
    </dgm:pt>
    <dgm:pt modelId="{87E7CBC6-F8F8-4642-86ED-45469F916771}" type="sibTrans" cxnId="{CB5ECD94-1814-46C7-93C0-5E575EC2272C}">
      <dgm:prSet/>
      <dgm:spPr/>
      <dgm:t>
        <a:bodyPr/>
        <a:lstStyle/>
        <a:p>
          <a:pPr rtl="1"/>
          <a:endParaRPr lang="ar-SA"/>
        </a:p>
      </dgm:t>
    </dgm:pt>
    <dgm:pt modelId="{58B9F84A-2316-4231-B76F-5CCFE9AFD21E}">
      <dgm:prSet phldrT="[نص]"/>
      <dgm:spPr/>
      <dgm:t>
        <a:bodyPr/>
        <a:lstStyle/>
        <a:p>
          <a:pPr rtl="1"/>
          <a:r>
            <a:rPr lang="ar-SA" dirty="0" smtClean="0"/>
            <a:t>الفقيه</a:t>
          </a:r>
          <a:endParaRPr lang="ar-SA" dirty="0"/>
        </a:p>
      </dgm:t>
    </dgm:pt>
    <dgm:pt modelId="{334FC34E-2BBD-45F4-95BB-0E778563387E}" type="parTrans" cxnId="{FB5A99D9-5950-4785-8E7D-FE8B39E87622}">
      <dgm:prSet/>
      <dgm:spPr/>
      <dgm:t>
        <a:bodyPr/>
        <a:lstStyle/>
        <a:p>
          <a:pPr rtl="1"/>
          <a:endParaRPr lang="ar-SA"/>
        </a:p>
      </dgm:t>
    </dgm:pt>
    <dgm:pt modelId="{9E6E9375-E799-4FE7-B328-FA121EB43A9A}" type="sibTrans" cxnId="{FB5A99D9-5950-4785-8E7D-FE8B39E87622}">
      <dgm:prSet/>
      <dgm:spPr/>
      <dgm:t>
        <a:bodyPr/>
        <a:lstStyle/>
        <a:p>
          <a:pPr rtl="1"/>
          <a:endParaRPr lang="ar-SA"/>
        </a:p>
      </dgm:t>
    </dgm:pt>
    <dgm:pt modelId="{A1CC51BC-4978-44B3-8FD0-EE81201F16D6}">
      <dgm:prSet phldrT="[نص]"/>
      <dgm:spPr/>
      <dgm:t>
        <a:bodyPr/>
        <a:lstStyle/>
        <a:p>
          <a:pPr rtl="1"/>
          <a:r>
            <a:rPr lang="ar-SA" dirty="0" smtClean="0"/>
            <a:t>الأدلة التفصيلية</a:t>
          </a:r>
          <a:endParaRPr lang="ar-SA" dirty="0"/>
        </a:p>
      </dgm:t>
    </dgm:pt>
    <dgm:pt modelId="{E4F20192-38DE-42BF-8C11-A470FB802EF3}" type="parTrans" cxnId="{8184069C-B482-4CE5-887A-701D1CD1A80D}">
      <dgm:prSet/>
      <dgm:spPr/>
      <dgm:t>
        <a:bodyPr/>
        <a:lstStyle/>
        <a:p>
          <a:pPr rtl="1"/>
          <a:endParaRPr lang="ar-SA"/>
        </a:p>
      </dgm:t>
    </dgm:pt>
    <dgm:pt modelId="{459A7DE0-D2EF-4909-85E4-E27F9CB7399D}" type="sibTrans" cxnId="{8184069C-B482-4CE5-887A-701D1CD1A80D}">
      <dgm:prSet/>
      <dgm:spPr/>
      <dgm:t>
        <a:bodyPr/>
        <a:lstStyle/>
        <a:p>
          <a:pPr rtl="1"/>
          <a:endParaRPr lang="ar-SA"/>
        </a:p>
      </dgm:t>
    </dgm:pt>
    <dgm:pt modelId="{F3BA0BA3-87E7-443F-8B5A-207716ED5140}" type="pres">
      <dgm:prSet presAssocID="{42BED343-2FC3-454F-873E-7FB923A05E8B}" presName="Name0" presStyleCnt="0">
        <dgm:presLayoutVars>
          <dgm:dir/>
          <dgm:animLvl val="lvl"/>
          <dgm:resizeHandles val="exact"/>
        </dgm:presLayoutVars>
      </dgm:prSet>
      <dgm:spPr/>
    </dgm:pt>
    <dgm:pt modelId="{C59EA89A-3B31-4A19-A985-1C9C87C4A95E}" type="pres">
      <dgm:prSet presAssocID="{36B4E873-D778-44A7-A70D-743BF2F14661}" presName="linNode" presStyleCnt="0"/>
      <dgm:spPr/>
    </dgm:pt>
    <dgm:pt modelId="{7D44E92F-3FF4-436F-A5BE-8A8B09B0A41F}" type="pres">
      <dgm:prSet presAssocID="{36B4E873-D778-44A7-A70D-743BF2F14661}" presName="parTx" presStyleLbl="revTx" presStyleIdx="0" presStyleCnt="2" custLinFactNeighborY="44962">
        <dgm:presLayoutVars>
          <dgm:chMax val="1"/>
          <dgm:bulletEnabled val="1"/>
        </dgm:presLayoutVars>
      </dgm:prSet>
      <dgm:spPr/>
    </dgm:pt>
    <dgm:pt modelId="{CBF7E8AE-BBF2-4CBA-BADF-DA6A3EF5FE61}" type="pres">
      <dgm:prSet presAssocID="{36B4E873-D778-44A7-A70D-743BF2F14661}" presName="bracket" presStyleLbl="parChTrans1D1" presStyleIdx="0" presStyleCnt="2" custLinFactNeighborY="44962"/>
      <dgm:spPr/>
    </dgm:pt>
    <dgm:pt modelId="{2AFBDC55-D1E1-49A9-8C78-50909994033E}" type="pres">
      <dgm:prSet presAssocID="{36B4E873-D778-44A7-A70D-743BF2F14661}" presName="spH" presStyleCnt="0"/>
      <dgm:spPr/>
    </dgm:pt>
    <dgm:pt modelId="{2E45E08D-E3D0-4D04-BCD5-3067442480CB}" type="pres">
      <dgm:prSet presAssocID="{36B4E873-D778-44A7-A70D-743BF2F14661}" presName="desTx" presStyleLbl="node1" presStyleIdx="0" presStyleCnt="2" custLinFactNeighborY="36697">
        <dgm:presLayoutVars>
          <dgm:bulletEnabled val="1"/>
        </dgm:presLayoutVars>
      </dgm:prSet>
      <dgm:spPr/>
    </dgm:pt>
    <dgm:pt modelId="{8F6A2699-E331-4C84-8D66-568562A5428A}" type="pres">
      <dgm:prSet presAssocID="{7AF1F8D9-5E16-4766-BA6B-4D48A0CAD7CE}" presName="spV" presStyleCnt="0"/>
      <dgm:spPr/>
    </dgm:pt>
    <dgm:pt modelId="{5D89B005-3D20-48D8-A73F-126A28F95BE7}" type="pres">
      <dgm:prSet presAssocID="{58B9F84A-2316-4231-B76F-5CCFE9AFD21E}" presName="linNode" presStyleCnt="0"/>
      <dgm:spPr/>
    </dgm:pt>
    <dgm:pt modelId="{2FC1ECB7-A827-4C94-8941-A28D7CF57EAA}" type="pres">
      <dgm:prSet presAssocID="{58B9F84A-2316-4231-B76F-5CCFE9AFD21E}" presName="parTx" presStyleLbl="revTx" presStyleIdx="1" presStyleCnt="2" custLinFactNeighborY="89278">
        <dgm:presLayoutVars>
          <dgm:chMax val="1"/>
          <dgm:bulletEnabled val="1"/>
        </dgm:presLayoutVars>
      </dgm:prSet>
      <dgm:spPr/>
    </dgm:pt>
    <dgm:pt modelId="{0EC4EAEC-CFCF-489A-9307-3323FCC8D9D7}" type="pres">
      <dgm:prSet presAssocID="{58B9F84A-2316-4231-B76F-5CCFE9AFD21E}" presName="bracket" presStyleLbl="parChTrans1D1" presStyleIdx="1" presStyleCnt="2" custLinFactNeighborY="89278"/>
      <dgm:spPr/>
    </dgm:pt>
    <dgm:pt modelId="{9C66CDEB-AB25-48C5-A6B0-DB14E37F4F83}" type="pres">
      <dgm:prSet presAssocID="{58B9F84A-2316-4231-B76F-5CCFE9AFD21E}" presName="spH" presStyleCnt="0"/>
      <dgm:spPr/>
    </dgm:pt>
    <dgm:pt modelId="{FA8A7EF5-BE39-4CEA-9D12-08E3F8BD0E1F}" type="pres">
      <dgm:prSet presAssocID="{58B9F84A-2316-4231-B76F-5CCFE9AFD21E}" presName="desTx" presStyleLbl="node1" presStyleIdx="1" presStyleCnt="2" custScaleY="105620" custLinFactNeighborY="84639">
        <dgm:presLayoutVars>
          <dgm:bulletEnabled val="1"/>
        </dgm:presLayoutVars>
      </dgm:prSet>
      <dgm:spPr/>
    </dgm:pt>
  </dgm:ptLst>
  <dgm:cxnLst>
    <dgm:cxn modelId="{46DCC757-CC92-42A2-82F2-72F70E97D93F}" type="presOf" srcId="{A1CC51BC-4978-44B3-8FD0-EE81201F16D6}" destId="{FA8A7EF5-BE39-4CEA-9D12-08E3F8BD0E1F}" srcOrd="0" destOrd="0" presId="urn:diagrams.loki3.com/BracketList+Icon"/>
    <dgm:cxn modelId="{A0E4CB38-D38A-4FC0-87BD-C33DF150D38D}" type="presOf" srcId="{AABF1BDF-18B5-481D-A7C3-9ADE6A293E2B}" destId="{2E45E08D-E3D0-4D04-BCD5-3067442480CB}" srcOrd="0" destOrd="0" presId="urn:diagrams.loki3.com/BracketList+Icon"/>
    <dgm:cxn modelId="{DCBF88B0-A83C-46CB-810E-CFA356BD1351}" type="presOf" srcId="{36B4E873-D778-44A7-A70D-743BF2F14661}" destId="{7D44E92F-3FF4-436F-A5BE-8A8B09B0A41F}" srcOrd="0" destOrd="0" presId="urn:diagrams.loki3.com/BracketList+Icon"/>
    <dgm:cxn modelId="{FB5A99D9-5950-4785-8E7D-FE8B39E87622}" srcId="{42BED343-2FC3-454F-873E-7FB923A05E8B}" destId="{58B9F84A-2316-4231-B76F-5CCFE9AFD21E}" srcOrd="1" destOrd="0" parTransId="{334FC34E-2BBD-45F4-95BB-0E778563387E}" sibTransId="{9E6E9375-E799-4FE7-B328-FA121EB43A9A}"/>
    <dgm:cxn modelId="{8184069C-B482-4CE5-887A-701D1CD1A80D}" srcId="{58B9F84A-2316-4231-B76F-5CCFE9AFD21E}" destId="{A1CC51BC-4978-44B3-8FD0-EE81201F16D6}" srcOrd="0" destOrd="0" parTransId="{E4F20192-38DE-42BF-8C11-A470FB802EF3}" sibTransId="{459A7DE0-D2EF-4909-85E4-E27F9CB7399D}"/>
    <dgm:cxn modelId="{06409851-19C3-4D25-A99F-FF7F8029253F}" type="presOf" srcId="{58B9F84A-2316-4231-B76F-5CCFE9AFD21E}" destId="{2FC1ECB7-A827-4C94-8941-A28D7CF57EAA}" srcOrd="0" destOrd="0" presId="urn:diagrams.loki3.com/BracketList+Icon"/>
    <dgm:cxn modelId="{F42BDF70-3F2C-4F39-82EF-48ADE3877D85}" srcId="{42BED343-2FC3-454F-873E-7FB923A05E8B}" destId="{36B4E873-D778-44A7-A70D-743BF2F14661}" srcOrd="0" destOrd="0" parTransId="{A34234A8-768C-4A69-B211-702A24C10146}" sibTransId="{7AF1F8D9-5E16-4766-BA6B-4D48A0CAD7CE}"/>
    <dgm:cxn modelId="{CB5ECD94-1814-46C7-93C0-5E575EC2272C}" srcId="{36B4E873-D778-44A7-A70D-743BF2F14661}" destId="{AABF1BDF-18B5-481D-A7C3-9ADE6A293E2B}" srcOrd="0" destOrd="0" parTransId="{06E414B6-D0BD-47AD-A426-7C1746132667}" sibTransId="{87E7CBC6-F8F8-4642-86ED-45469F916771}"/>
    <dgm:cxn modelId="{06655B7E-C1B9-4557-B357-5A5E43ECA112}" type="presOf" srcId="{42BED343-2FC3-454F-873E-7FB923A05E8B}" destId="{F3BA0BA3-87E7-443F-8B5A-207716ED5140}" srcOrd="0" destOrd="0" presId="urn:diagrams.loki3.com/BracketList+Icon"/>
    <dgm:cxn modelId="{ADAE1699-4B60-4987-BD33-A310CEC1BABB}" type="presParOf" srcId="{F3BA0BA3-87E7-443F-8B5A-207716ED5140}" destId="{C59EA89A-3B31-4A19-A985-1C9C87C4A95E}" srcOrd="0" destOrd="0" presId="urn:diagrams.loki3.com/BracketList+Icon"/>
    <dgm:cxn modelId="{68816298-B7EC-4BE0-A04B-E6D910CB1ED9}" type="presParOf" srcId="{C59EA89A-3B31-4A19-A985-1C9C87C4A95E}" destId="{7D44E92F-3FF4-436F-A5BE-8A8B09B0A41F}" srcOrd="0" destOrd="0" presId="urn:diagrams.loki3.com/BracketList+Icon"/>
    <dgm:cxn modelId="{1EBE717F-4DFD-4E21-B72F-AE60954DDED0}" type="presParOf" srcId="{C59EA89A-3B31-4A19-A985-1C9C87C4A95E}" destId="{CBF7E8AE-BBF2-4CBA-BADF-DA6A3EF5FE61}" srcOrd="1" destOrd="0" presId="urn:diagrams.loki3.com/BracketList+Icon"/>
    <dgm:cxn modelId="{F473D0D9-7ECC-4518-BAC9-DD91B537AE13}" type="presParOf" srcId="{C59EA89A-3B31-4A19-A985-1C9C87C4A95E}" destId="{2AFBDC55-D1E1-49A9-8C78-50909994033E}" srcOrd="2" destOrd="0" presId="urn:diagrams.loki3.com/BracketList+Icon"/>
    <dgm:cxn modelId="{A937989E-1102-4C34-9CD3-BCC0438B6BF7}" type="presParOf" srcId="{C59EA89A-3B31-4A19-A985-1C9C87C4A95E}" destId="{2E45E08D-E3D0-4D04-BCD5-3067442480CB}" srcOrd="3" destOrd="0" presId="urn:diagrams.loki3.com/BracketList+Icon"/>
    <dgm:cxn modelId="{71B732C4-5A5D-4E41-B39D-488B12F8604F}" type="presParOf" srcId="{F3BA0BA3-87E7-443F-8B5A-207716ED5140}" destId="{8F6A2699-E331-4C84-8D66-568562A5428A}" srcOrd="1" destOrd="0" presId="urn:diagrams.loki3.com/BracketList+Icon"/>
    <dgm:cxn modelId="{1F660D0E-A559-451F-9A28-D78E0CD94731}" type="presParOf" srcId="{F3BA0BA3-87E7-443F-8B5A-207716ED5140}" destId="{5D89B005-3D20-48D8-A73F-126A28F95BE7}" srcOrd="2" destOrd="0" presId="urn:diagrams.loki3.com/BracketList+Icon"/>
    <dgm:cxn modelId="{4A685C5C-B73C-411B-9175-B512E608A06A}" type="presParOf" srcId="{5D89B005-3D20-48D8-A73F-126A28F95BE7}" destId="{2FC1ECB7-A827-4C94-8941-A28D7CF57EAA}" srcOrd="0" destOrd="0" presId="urn:diagrams.loki3.com/BracketList+Icon"/>
    <dgm:cxn modelId="{8ED05B99-8F68-4285-AD50-09F796796148}" type="presParOf" srcId="{5D89B005-3D20-48D8-A73F-126A28F95BE7}" destId="{0EC4EAEC-CFCF-489A-9307-3323FCC8D9D7}" srcOrd="1" destOrd="0" presId="urn:diagrams.loki3.com/BracketList+Icon"/>
    <dgm:cxn modelId="{FBADBEA7-AF02-4757-B982-842FAAF38239}" type="presParOf" srcId="{5D89B005-3D20-48D8-A73F-126A28F95BE7}" destId="{9C66CDEB-AB25-48C5-A6B0-DB14E37F4F83}" srcOrd="2" destOrd="0" presId="urn:diagrams.loki3.com/BracketList+Icon"/>
    <dgm:cxn modelId="{2E425147-BDE6-4858-8E34-7E4571B92A5D}" type="presParOf" srcId="{5D89B005-3D20-48D8-A73F-126A28F95BE7}" destId="{FA8A7EF5-BE39-4CEA-9D12-08E3F8BD0E1F}" srcOrd="3" destOrd="0" presId="urn:diagrams.loki3.com/BracketLis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44E92F-3FF4-436F-A5BE-8A8B09B0A41F}">
      <dsp:nvSpPr>
        <dsp:cNvPr id="0" name=""/>
        <dsp:cNvSpPr/>
      </dsp:nvSpPr>
      <dsp:spPr>
        <a:xfrm>
          <a:off x="0" y="1420073"/>
          <a:ext cx="1524000" cy="87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lvl="0" algn="ctr" defTabSz="1244600" rtl="1">
            <a:lnSpc>
              <a:spcPct val="90000"/>
            </a:lnSpc>
            <a:spcBef>
              <a:spcPct val="0"/>
            </a:spcBef>
            <a:spcAft>
              <a:spcPct val="35000"/>
            </a:spcAft>
          </a:pPr>
          <a:r>
            <a:rPr lang="ar-SA" sz="2800" b="1" kern="1200" dirty="0" smtClean="0"/>
            <a:t>الأصولي</a:t>
          </a:r>
          <a:endParaRPr lang="ar-SA" sz="2800" b="1" kern="1200" dirty="0"/>
        </a:p>
      </dsp:txBody>
      <dsp:txXfrm>
        <a:off x="0" y="1420073"/>
        <a:ext cx="1524000" cy="871200"/>
      </dsp:txXfrm>
    </dsp:sp>
    <dsp:sp modelId="{CBF7E8AE-BBF2-4CBA-BADF-DA6A3EF5FE61}">
      <dsp:nvSpPr>
        <dsp:cNvPr id="0" name=""/>
        <dsp:cNvSpPr/>
      </dsp:nvSpPr>
      <dsp:spPr>
        <a:xfrm>
          <a:off x="1523999" y="1417329"/>
          <a:ext cx="304800" cy="92565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45E08D-E3D0-4D04-BCD5-3067442480CB}">
      <dsp:nvSpPr>
        <dsp:cNvPr id="0" name=""/>
        <dsp:cNvSpPr/>
      </dsp:nvSpPr>
      <dsp:spPr>
        <a:xfrm>
          <a:off x="1950719" y="1340825"/>
          <a:ext cx="4145280" cy="9256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r" defTabSz="1955800" rtl="1">
            <a:lnSpc>
              <a:spcPct val="90000"/>
            </a:lnSpc>
            <a:spcBef>
              <a:spcPct val="0"/>
            </a:spcBef>
            <a:spcAft>
              <a:spcPct val="15000"/>
            </a:spcAft>
            <a:buChar char="••"/>
          </a:pPr>
          <a:r>
            <a:rPr lang="ar-SA" sz="4400" kern="1200" dirty="0" smtClean="0"/>
            <a:t>الأدلة الإجمالية</a:t>
          </a:r>
          <a:endParaRPr lang="ar-SA" sz="4400" kern="1200" dirty="0"/>
        </a:p>
      </dsp:txBody>
      <dsp:txXfrm>
        <a:off x="1950719" y="1340825"/>
        <a:ext cx="4145280" cy="925650"/>
      </dsp:txXfrm>
    </dsp:sp>
    <dsp:sp modelId="{2FC1ECB7-A827-4C94-8941-A28D7CF57EAA}">
      <dsp:nvSpPr>
        <dsp:cNvPr id="0" name=""/>
        <dsp:cNvSpPr/>
      </dsp:nvSpPr>
      <dsp:spPr>
        <a:xfrm>
          <a:off x="0" y="2916214"/>
          <a:ext cx="1524000" cy="87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111760" rIns="312928" bIns="111760" numCol="1" spcCol="1270" anchor="ctr" anchorCtr="0">
          <a:noAutofit/>
        </a:bodyPr>
        <a:lstStyle/>
        <a:p>
          <a:pPr lvl="0" algn="ctr" defTabSz="1955800" rtl="1">
            <a:lnSpc>
              <a:spcPct val="90000"/>
            </a:lnSpc>
            <a:spcBef>
              <a:spcPct val="0"/>
            </a:spcBef>
            <a:spcAft>
              <a:spcPct val="35000"/>
            </a:spcAft>
          </a:pPr>
          <a:r>
            <a:rPr lang="ar-SA" sz="4400" kern="1200" dirty="0" smtClean="0"/>
            <a:t>الفقيه</a:t>
          </a:r>
          <a:endParaRPr lang="ar-SA" sz="4400" kern="1200" dirty="0"/>
        </a:p>
      </dsp:txBody>
      <dsp:txXfrm>
        <a:off x="0" y="2916214"/>
        <a:ext cx="1524000" cy="871200"/>
      </dsp:txXfrm>
    </dsp:sp>
    <dsp:sp modelId="{0EC4EAEC-CFCF-489A-9307-3323FCC8D9D7}">
      <dsp:nvSpPr>
        <dsp:cNvPr id="0" name=""/>
        <dsp:cNvSpPr/>
      </dsp:nvSpPr>
      <dsp:spPr>
        <a:xfrm>
          <a:off x="1523999" y="2937601"/>
          <a:ext cx="304800" cy="92565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8A7EF5-BE39-4CEA-9D12-08E3F8BD0E1F}">
      <dsp:nvSpPr>
        <dsp:cNvPr id="0" name=""/>
        <dsp:cNvSpPr/>
      </dsp:nvSpPr>
      <dsp:spPr>
        <a:xfrm>
          <a:off x="1950719" y="2868650"/>
          <a:ext cx="4145280" cy="9776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r" defTabSz="1955800" rtl="1">
            <a:lnSpc>
              <a:spcPct val="90000"/>
            </a:lnSpc>
            <a:spcBef>
              <a:spcPct val="0"/>
            </a:spcBef>
            <a:spcAft>
              <a:spcPct val="15000"/>
            </a:spcAft>
            <a:buChar char="••"/>
          </a:pPr>
          <a:r>
            <a:rPr lang="ar-SA" sz="4400" kern="1200" dirty="0" smtClean="0"/>
            <a:t>الأدلة التفصيلية</a:t>
          </a:r>
          <a:endParaRPr lang="ar-SA" sz="4400" kern="1200" dirty="0"/>
        </a:p>
      </dsp:txBody>
      <dsp:txXfrm>
        <a:off x="1950719" y="2868650"/>
        <a:ext cx="4145280" cy="977671"/>
      </dsp:txXfrm>
    </dsp:sp>
  </dsp:spTree>
</dsp:drawing>
</file>

<file path=ppt/diagrams/layout1.xml><?xml version="1.0" encoding="utf-8"?>
<dgm:layoutDef xmlns:dgm="http://schemas.openxmlformats.org/drawingml/2006/diagram" xmlns:a="http://schemas.openxmlformats.org/drawingml/2006/main" uniqueId="urn:diagrams.loki3.com/BracketList+Icon">
  <dgm:title val="قائمة بأقواس أفقية"/>
  <dgm:desc val="تُستخدم لعرض كتل من المعلومات مقسّمة إلى مجموعات.  وهي مفيدة عند العمل على أحجام كبيرة من نصوص المستوى 2."/>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A776B88-B8E5-498D-A10C-887F811C41BF}" type="datetimeFigureOut">
              <a:rPr lang="ar-SA" smtClean="0"/>
              <a:t>19/10/33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213927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A776B88-B8E5-498D-A10C-887F811C41BF}" type="datetimeFigureOut">
              <a:rPr lang="ar-SA" smtClean="0"/>
              <a:t>19/10/33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600093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A776B88-B8E5-498D-A10C-887F811C41BF}" type="datetimeFigureOut">
              <a:rPr lang="ar-SA" smtClean="0"/>
              <a:t>19/10/33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3431167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A776B88-B8E5-498D-A10C-887F811C41BF}" type="datetimeFigureOut">
              <a:rPr lang="ar-SA" smtClean="0"/>
              <a:t>19/10/33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276780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A776B88-B8E5-498D-A10C-887F811C41BF}" type="datetimeFigureOut">
              <a:rPr lang="ar-SA" smtClean="0"/>
              <a:t>19/10/33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283694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A776B88-B8E5-498D-A10C-887F811C41BF}" type="datetimeFigureOut">
              <a:rPr lang="ar-SA" smtClean="0"/>
              <a:t>19/10/33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3781364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A776B88-B8E5-498D-A10C-887F811C41BF}" type="datetimeFigureOut">
              <a:rPr lang="ar-SA" smtClean="0"/>
              <a:t>19/10/33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842190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A776B88-B8E5-498D-A10C-887F811C41BF}" type="datetimeFigureOut">
              <a:rPr lang="ar-SA" smtClean="0"/>
              <a:t>19/10/33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3788152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A776B88-B8E5-498D-A10C-887F811C41BF}" type="datetimeFigureOut">
              <a:rPr lang="ar-SA" smtClean="0"/>
              <a:t>19/10/33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2240459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A776B88-B8E5-498D-A10C-887F811C41BF}" type="datetimeFigureOut">
              <a:rPr lang="ar-SA" smtClean="0"/>
              <a:t>19/10/33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4018445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A776B88-B8E5-498D-A10C-887F811C41BF}" type="datetimeFigureOut">
              <a:rPr lang="ar-SA" smtClean="0"/>
              <a:t>19/10/33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A46268-2717-4A42-BAB5-9EA4EECB5F6B}" type="slidenum">
              <a:rPr lang="ar-SA" smtClean="0"/>
              <a:t>‹#›</a:t>
            </a:fld>
            <a:endParaRPr lang="ar-SA"/>
          </a:p>
        </p:txBody>
      </p:sp>
    </p:spTree>
    <p:extLst>
      <p:ext uri="{BB962C8B-B14F-4D97-AF65-F5344CB8AC3E}">
        <p14:creationId xmlns:p14="http://schemas.microsoft.com/office/powerpoint/2010/main" val="1860627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A776B88-B8E5-498D-A10C-887F811C41BF}" type="datetimeFigureOut">
              <a:rPr lang="ar-SA" smtClean="0"/>
              <a:t>19/10/33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3A46268-2717-4A42-BAB5-9EA4EECB5F6B}" type="slidenum">
              <a:rPr lang="ar-SA" smtClean="0"/>
              <a:t>‹#›</a:t>
            </a:fld>
            <a:endParaRPr lang="ar-SA"/>
          </a:p>
        </p:txBody>
      </p:sp>
    </p:spTree>
    <p:extLst>
      <p:ext uri="{BB962C8B-B14F-4D97-AF65-F5344CB8AC3E}">
        <p14:creationId xmlns:p14="http://schemas.microsoft.com/office/powerpoint/2010/main" val="994708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ar-SA" dirty="0" smtClean="0"/>
              <a:t>أولاً: تعريفه باعتباره مركباً إضافياً</a:t>
            </a:r>
            <a:endParaRPr lang="ar-SA" dirty="0"/>
          </a:p>
        </p:txBody>
      </p:sp>
      <p:sp>
        <p:nvSpPr>
          <p:cNvPr id="5" name="عنصر نائب للمحتوى 4"/>
          <p:cNvSpPr>
            <a:spLocks noGrp="1"/>
          </p:cNvSpPr>
          <p:nvPr>
            <p:ph idx="1"/>
          </p:nvPr>
        </p:nvSpPr>
        <p:spPr>
          <a:xfrm>
            <a:off x="457200" y="1412776"/>
            <a:ext cx="8363272" cy="5112568"/>
          </a:xfrm>
        </p:spPr>
        <p:txBody>
          <a:bodyPr>
            <a:noAutofit/>
          </a:bodyPr>
          <a:lstStyle/>
          <a:p>
            <a:r>
              <a:rPr lang="ar-SA" sz="3600" dirty="0" smtClean="0"/>
              <a:t>وتعريفه بهذا الاعتبار يستلزم تعريف جزئيه: أصول، الفقه</a:t>
            </a:r>
          </a:p>
          <a:p>
            <a:r>
              <a:rPr lang="ar-SA" sz="3600" dirty="0" smtClean="0"/>
              <a:t>الأصول: جمع أصل، وهو في اللغة: </a:t>
            </a:r>
            <a:r>
              <a:rPr lang="ar-SA" sz="3600" dirty="0" err="1" smtClean="0"/>
              <a:t>مايبنى</a:t>
            </a:r>
            <a:r>
              <a:rPr lang="ar-SA" sz="3600" dirty="0" smtClean="0"/>
              <a:t> عليه غيره، سواء أكان الابتناء حسياً أو عقلياً.</a:t>
            </a:r>
          </a:p>
          <a:p>
            <a:r>
              <a:rPr lang="ar-SA" sz="3600" dirty="0" smtClean="0"/>
              <a:t>وفي عرف العلماء يراد بكلمة الأصل عدة معان منها:</a:t>
            </a:r>
          </a:p>
          <a:p>
            <a:r>
              <a:rPr lang="ar-SA" sz="3600" u="sng" dirty="0" smtClean="0">
                <a:solidFill>
                  <a:srgbClr val="FF0000"/>
                </a:solidFill>
              </a:rPr>
              <a:t>1- الدليل</a:t>
            </a:r>
            <a:r>
              <a:rPr lang="ar-SA" sz="3600" dirty="0" smtClean="0"/>
              <a:t>، فيقال: أصل هذه المسألة الإجماع، أي: دليلها. وبهذا المعنى قيل: أصول الفقه، أي: أدلته، لأن الفقه ينبني على الأدلة ابتناءً عقلياً.</a:t>
            </a:r>
            <a:endParaRPr lang="ar-SA" sz="3600" dirty="0"/>
          </a:p>
        </p:txBody>
      </p:sp>
    </p:spTree>
    <p:extLst>
      <p:ext uri="{BB962C8B-B14F-4D97-AF65-F5344CB8AC3E}">
        <p14:creationId xmlns:p14="http://schemas.microsoft.com/office/powerpoint/2010/main" val="161313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404664"/>
            <a:ext cx="8424936" cy="4401205"/>
          </a:xfrm>
          <a:prstGeom prst="rect">
            <a:avLst/>
          </a:prstGeom>
          <a:noFill/>
        </p:spPr>
        <p:txBody>
          <a:bodyPr wrap="square" rtlCol="1">
            <a:spAutoFit/>
          </a:bodyPr>
          <a:lstStyle/>
          <a:p>
            <a:r>
              <a:rPr lang="ar-SA" sz="4000" u="sng" dirty="0" smtClean="0">
                <a:solidFill>
                  <a:srgbClr val="FF0000"/>
                </a:solidFill>
              </a:rPr>
              <a:t>2- الراجح: </a:t>
            </a:r>
            <a:r>
              <a:rPr lang="ar-SA" sz="4000" dirty="0" smtClean="0"/>
              <a:t>مثل قولهم: الأصل في الكلام الحقيقة، أي: الراجح في الكلام حمله على الحقيقة لا المجاز.</a:t>
            </a:r>
          </a:p>
          <a:p>
            <a:r>
              <a:rPr lang="ar-SA" sz="4000" u="sng" dirty="0" smtClean="0">
                <a:solidFill>
                  <a:srgbClr val="FF0000"/>
                </a:solidFill>
              </a:rPr>
              <a:t>3- القاعدة: </a:t>
            </a:r>
            <a:r>
              <a:rPr lang="ar-SA" sz="4000" dirty="0" smtClean="0"/>
              <a:t>يقال: إباحة الميتة للمضطر على خلاف الأصل، أي: على خلاف القاعدة العامة.</a:t>
            </a:r>
          </a:p>
          <a:p>
            <a:r>
              <a:rPr lang="ar-SA" sz="4000" u="sng" dirty="0" smtClean="0">
                <a:solidFill>
                  <a:srgbClr val="FF0000"/>
                </a:solidFill>
              </a:rPr>
              <a:t>4- المستصحب: </a:t>
            </a:r>
            <a:r>
              <a:rPr lang="ar-SA" sz="4000" dirty="0" smtClean="0"/>
              <a:t>فيقال: الأصل براءة الذمة، أي يستصحب خلو الذمة من الانشغال بشيء حتى يثبت خلافه.</a:t>
            </a:r>
          </a:p>
        </p:txBody>
      </p:sp>
    </p:spTree>
    <p:extLst>
      <p:ext uri="{BB962C8B-B14F-4D97-AF65-F5344CB8AC3E}">
        <p14:creationId xmlns:p14="http://schemas.microsoft.com/office/powerpoint/2010/main" val="3128922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95536" y="332655"/>
            <a:ext cx="8496944" cy="6001643"/>
          </a:xfrm>
          <a:prstGeom prst="rect">
            <a:avLst/>
          </a:prstGeom>
          <a:noFill/>
        </p:spPr>
        <p:txBody>
          <a:bodyPr wrap="square" rtlCol="1">
            <a:spAutoFit/>
          </a:bodyPr>
          <a:lstStyle/>
          <a:p>
            <a:r>
              <a:rPr lang="ar-SA" sz="3200" dirty="0" smtClean="0">
                <a:solidFill>
                  <a:srgbClr val="FF0000"/>
                </a:solidFill>
              </a:rPr>
              <a:t>أما الفقه في اللغة:</a:t>
            </a:r>
            <a:r>
              <a:rPr lang="ar-SA" sz="3200" dirty="0" smtClean="0"/>
              <a:t> العلم بالشيء والفهم له، واستعماله القران يرشد إلى أن المراد منه ليس مطلق العلم، بل دقة الفهم. قال تعالى:</a:t>
            </a:r>
            <a:r>
              <a:rPr lang="ar-SA" sz="3200" dirty="0" smtClean="0">
                <a:sym typeface="AGA Arabesque"/>
              </a:rPr>
              <a:t></a:t>
            </a:r>
            <a:r>
              <a:rPr lang="ar-SA" sz="3200" dirty="0" smtClean="0"/>
              <a:t> قالوا يا شعيبُ ما نفْقهُ كثيراً مما تقولُ </a:t>
            </a:r>
            <a:r>
              <a:rPr lang="ar-SA" sz="3200" dirty="0" smtClean="0">
                <a:sym typeface="AGA Arabesque"/>
              </a:rPr>
              <a:t></a:t>
            </a:r>
          </a:p>
          <a:p>
            <a:r>
              <a:rPr lang="ar-SA" sz="3200" dirty="0" smtClean="0">
                <a:solidFill>
                  <a:srgbClr val="FF0000"/>
                </a:solidFill>
                <a:sym typeface="AGA Arabesque"/>
              </a:rPr>
              <a:t>أما الفقه في الاصطلاح: </a:t>
            </a:r>
            <a:r>
              <a:rPr lang="ar-SA" sz="3200" dirty="0" smtClean="0">
                <a:sym typeface="AGA Arabesque"/>
              </a:rPr>
              <a:t>فهو العلم بالأحكام الشرعية العملية المكتسبة من أدلتها التفصيلية.</a:t>
            </a:r>
          </a:p>
          <a:p>
            <a:r>
              <a:rPr lang="ar-SA" sz="3200" dirty="0" smtClean="0">
                <a:solidFill>
                  <a:srgbClr val="FF0000"/>
                </a:solidFill>
                <a:sym typeface="AGA Arabesque"/>
              </a:rPr>
              <a:t>شرح التعريف: </a:t>
            </a:r>
            <a:r>
              <a:rPr lang="ar-SA" sz="3200" dirty="0" smtClean="0">
                <a:sym typeface="AGA Arabesque"/>
              </a:rPr>
              <a:t>الأحكام جمع حكم، وهو إثبات أمر لأمر اخر إيجاباً أو سلباً.</a:t>
            </a:r>
          </a:p>
          <a:p>
            <a:r>
              <a:rPr lang="ar-SA" sz="3200" dirty="0" smtClean="0">
                <a:sym typeface="AGA Arabesque"/>
              </a:rPr>
              <a:t>والمراد بالأحكام هنا: ما يثبت لأفعال المكلفين من وجوب أو ندب أو حرمة أو كراهة أو إباحة أو صحة أو بطلان أو فساد.</a:t>
            </a:r>
          </a:p>
          <a:p>
            <a:r>
              <a:rPr lang="ar-SA" sz="3200" dirty="0" smtClean="0">
                <a:sym typeface="AGA Arabesque"/>
              </a:rPr>
              <a:t>وقيدت الأحكام بكونها شرعية للدلالة على أنها منسوبة إلى الشرع. فلا تدخل الأحكام العقلية، ولا الحسية، ولا الوضعية.</a:t>
            </a:r>
            <a:endParaRPr lang="ar-SA" sz="3200" dirty="0">
              <a:sym typeface="AGA Arabesque"/>
            </a:endParaRPr>
          </a:p>
          <a:p>
            <a:r>
              <a:rPr lang="ar-SA" sz="3200" dirty="0" smtClean="0">
                <a:sym typeface="AGA Arabesque"/>
              </a:rPr>
              <a:t>قوله: عملية أي متعلقة بأفعال المكلفين، فلا تدخل الأحكام العقدية</a:t>
            </a:r>
          </a:p>
        </p:txBody>
      </p:sp>
    </p:spTree>
    <p:extLst>
      <p:ext uri="{BB962C8B-B14F-4D97-AF65-F5344CB8AC3E}">
        <p14:creationId xmlns:p14="http://schemas.microsoft.com/office/powerpoint/2010/main" val="3517048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أصول الفقه</a:t>
            </a:r>
            <a:endParaRPr lang="ar-SA" dirty="0"/>
          </a:p>
        </p:txBody>
      </p:sp>
      <p:sp>
        <p:nvSpPr>
          <p:cNvPr id="3" name="عنصر نائب للمحتوى 2"/>
          <p:cNvSpPr>
            <a:spLocks noGrp="1"/>
          </p:cNvSpPr>
          <p:nvPr>
            <p:ph idx="1"/>
          </p:nvPr>
        </p:nvSpPr>
        <p:spPr>
          <a:xfrm>
            <a:off x="539552" y="1124744"/>
            <a:ext cx="8363272" cy="5472608"/>
          </a:xfrm>
        </p:spPr>
        <p:txBody>
          <a:bodyPr>
            <a:normAutofit/>
          </a:bodyPr>
          <a:lstStyle/>
          <a:p>
            <a:r>
              <a:rPr lang="ar-SA" dirty="0" smtClean="0"/>
              <a:t>هو العلم الذي يُعنى ببحث مصادر الأحكام وحجيتها ومراتبها في الاستدلال، ويرسم مناهج الاستنباط، ويستخرج القواعد المعينة على ذلك، والتي يلتزم بها المجتهد عند تعرفه على الأحكام.</a:t>
            </a:r>
          </a:p>
          <a:p>
            <a:r>
              <a:rPr lang="ar-SA" dirty="0" smtClean="0"/>
              <a:t>قال العلامة ابن خلدون: « من أعظم العلوم الشرعية، وأجلها قدراً، وأكثرها فائدة».</a:t>
            </a:r>
          </a:p>
          <a:p>
            <a:r>
              <a:rPr lang="ar-SA" dirty="0" smtClean="0"/>
              <a:t>وقد درج العلماء عاى تعريفه باعتباره مركباً إضافياً، ثم تعريفه باعتباره لقباً على العلم الخاص</a:t>
            </a:r>
            <a:r>
              <a:rPr lang="en-US" dirty="0" smtClean="0"/>
              <a:t>   </a:t>
            </a:r>
            <a:r>
              <a:rPr lang="en-US" dirty="0"/>
              <a:t> </a:t>
            </a:r>
            <a:r>
              <a:rPr lang="en-US" dirty="0" smtClean="0"/>
              <a:t>                         </a:t>
            </a:r>
            <a:r>
              <a:rPr lang="ar-SA" dirty="0" smtClean="0"/>
              <a:t>الذي نحن بصدد دراسته.</a:t>
            </a:r>
            <a:r>
              <a:rPr lang="en-US" dirty="0" smtClean="0"/>
              <a:t>   </a:t>
            </a:r>
            <a:endParaRPr lang="ar-SA" dirty="0"/>
          </a:p>
        </p:txBody>
      </p:sp>
    </p:spTree>
    <p:extLst>
      <p:ext uri="{BB962C8B-B14F-4D97-AF65-F5344CB8AC3E}">
        <p14:creationId xmlns:p14="http://schemas.microsoft.com/office/powerpoint/2010/main" val="321294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899592" y="332656"/>
            <a:ext cx="7920880" cy="6494085"/>
          </a:xfrm>
          <a:prstGeom prst="rect">
            <a:avLst/>
          </a:prstGeom>
          <a:noFill/>
        </p:spPr>
        <p:txBody>
          <a:bodyPr wrap="square" rtlCol="1">
            <a:spAutoFit/>
          </a:bodyPr>
          <a:lstStyle/>
          <a:p>
            <a:r>
              <a:rPr lang="ar-SA" sz="3200" dirty="0" smtClean="0"/>
              <a:t>ويشترط في هذه الأحكام الشرعية العملية أن تكون مكتسبة: أي مستفادة من الأدلة التفصيلية بطريق النظر والاستدلال.</a:t>
            </a:r>
          </a:p>
          <a:p>
            <a:r>
              <a:rPr lang="ar-SA" sz="3200" dirty="0" smtClean="0">
                <a:solidFill>
                  <a:srgbClr val="FF0000"/>
                </a:solidFill>
              </a:rPr>
              <a:t>والأدلة التفصيلية:</a:t>
            </a:r>
            <a:r>
              <a:rPr lang="ar-SA" sz="3200" dirty="0" smtClean="0"/>
              <a:t> هي الأدلة الجزئية التي يتعلق كل منها بمسألة خاصة وينص على حكم معين لها.</a:t>
            </a:r>
          </a:p>
          <a:p>
            <a:r>
              <a:rPr lang="ar-SA" sz="3200" dirty="0" smtClean="0"/>
              <a:t>مثال: قوله تعالى: ( حُرمتْ عَليكُمْ أمَّهاتِكُم) هذا دليل تفصيلي أي دليل جزئي يتعلق بمسألة خاصة، وهي نكاح الأمهات، ويدل على حكم معين، هو حرمة نكاح الأمهات.</a:t>
            </a:r>
          </a:p>
          <a:p>
            <a:r>
              <a:rPr lang="ar-SA" sz="3200" dirty="0" smtClean="0"/>
              <a:t>ولما كانت الأدلة التفصيلية تدلنا على حكم كل مسألة كانت هي موضوع بحث الفقيه.</a:t>
            </a:r>
          </a:p>
          <a:p>
            <a:r>
              <a:rPr lang="ar-SA" sz="3200" dirty="0" smtClean="0">
                <a:solidFill>
                  <a:srgbClr val="FF0000"/>
                </a:solidFill>
              </a:rPr>
              <a:t>أما الأصولي </a:t>
            </a:r>
            <a:r>
              <a:rPr lang="ar-SA" sz="3200" dirty="0" smtClean="0"/>
              <a:t>فلا يبحث في هذه الأدلة، وإنما يبحث في الأدلة الإجمالية، أي الكلية؛ ليتعرف على ما فيها من أحكام كلية، ليضع القواعد التي يطبقها الفقيه على الأدلة الجزئية ليصل إلى الحكم الشرعي. </a:t>
            </a:r>
          </a:p>
        </p:txBody>
      </p:sp>
    </p:spTree>
    <p:extLst>
      <p:ext uri="{BB962C8B-B14F-4D97-AF65-F5344CB8AC3E}">
        <p14:creationId xmlns:p14="http://schemas.microsoft.com/office/powerpoint/2010/main" val="3484575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2361456" y="619667"/>
            <a:ext cx="5450904" cy="188479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أنواع الأدلة</a:t>
            </a:r>
            <a:endParaRPr lang="ar-SA" sz="4800" dirty="0"/>
          </a:p>
        </p:txBody>
      </p:sp>
      <p:graphicFrame>
        <p:nvGraphicFramePr>
          <p:cNvPr id="6" name="رسم تخطيطي 5"/>
          <p:cNvGraphicFramePr/>
          <p:nvPr>
            <p:extLst>
              <p:ext uri="{D42A27DB-BD31-4B8C-83A1-F6EECF244321}">
                <p14:modId xmlns:p14="http://schemas.microsoft.com/office/powerpoint/2010/main" val="234501217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2494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ar-SA" dirty="0" smtClean="0"/>
              <a:t>ثانيا: تعريف أصول الفقه اصطلاحاً</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هو العلم بالقواعد والأدلة الإجمالية التي يتوصل بها إلى استنباط الفقه.</a:t>
            </a:r>
          </a:p>
          <a:p>
            <a:r>
              <a:rPr lang="ar-SA" dirty="0" smtClean="0"/>
              <a:t>القواعد: قضايا كلية ينطبق حكمها على الجزئيات التي تندرج تحتها ومثال ذلك:</a:t>
            </a:r>
          </a:p>
          <a:p>
            <a:r>
              <a:rPr lang="ar-SA" dirty="0" smtClean="0"/>
              <a:t>قاعدة: « الأمر يفيد الوجوب، إلا إذا صرفته قرينة عن ذلك»</a:t>
            </a:r>
          </a:p>
          <a:p>
            <a:r>
              <a:rPr lang="ar-SA" dirty="0" smtClean="0"/>
              <a:t>وقاعدة: « النهي يفيد التحريم، إلا إذا صرفته قرينة عن ذلك».</a:t>
            </a:r>
          </a:p>
          <a:p>
            <a:r>
              <a:rPr lang="ar-SA" dirty="0" smtClean="0"/>
              <a:t>الأدلة الإجمالية: هي مصادر الأحكام الشرعية، كالكتاب والسنة، والإجماع والقياس.</a:t>
            </a:r>
          </a:p>
          <a:p>
            <a:endParaRPr lang="ar-SA" dirty="0"/>
          </a:p>
        </p:txBody>
      </p:sp>
    </p:spTree>
    <p:extLst>
      <p:ext uri="{BB962C8B-B14F-4D97-AF65-F5344CB8AC3E}">
        <p14:creationId xmlns:p14="http://schemas.microsoft.com/office/powerpoint/2010/main" val="1869136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الغرض من دراسة أصول الفقه، والحاجة إليه</a:t>
            </a:r>
            <a:endParaRPr lang="ar-SA" dirty="0"/>
          </a:p>
        </p:txBody>
      </p:sp>
      <p:sp>
        <p:nvSpPr>
          <p:cNvPr id="3" name="عنصر نائب للمحتوى 2"/>
          <p:cNvSpPr>
            <a:spLocks noGrp="1"/>
          </p:cNvSpPr>
          <p:nvPr>
            <p:ph idx="1"/>
          </p:nvPr>
        </p:nvSpPr>
        <p:spPr/>
        <p:txBody>
          <a:bodyPr/>
          <a:lstStyle/>
          <a:p>
            <a:endParaRPr lang="ar-SA" dirty="0"/>
          </a:p>
        </p:txBody>
      </p:sp>
    </p:spTree>
    <p:extLst>
      <p:ext uri="{BB962C8B-B14F-4D97-AF65-F5344CB8AC3E}">
        <p14:creationId xmlns:p14="http://schemas.microsoft.com/office/powerpoint/2010/main" val="226673057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554</Words>
  <Application>Microsoft Office PowerPoint</Application>
  <PresentationFormat>عرض على الشاشة (3:4)‏</PresentationFormat>
  <Paragraphs>35</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نسق Office</vt:lpstr>
      <vt:lpstr>أولاً: تعريفه باعتباره مركباً إضافياً</vt:lpstr>
      <vt:lpstr>عرض تقديمي في PowerPoint</vt:lpstr>
      <vt:lpstr>عرض تقديمي في PowerPoint</vt:lpstr>
      <vt:lpstr>علم أصول الفقه</vt:lpstr>
      <vt:lpstr>عرض تقديمي في PowerPoint</vt:lpstr>
      <vt:lpstr>عرض تقديمي في PowerPoint</vt:lpstr>
      <vt:lpstr>ثانيا: تعريف أصول الفقه اصطلاحاً</vt:lpstr>
      <vt:lpstr>الغرض من دراسة أصول الفقه، والحاجة إليه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Hif</dc:creator>
  <cp:lastModifiedBy>Hif</cp:lastModifiedBy>
  <cp:revision>15</cp:revision>
  <dcterms:created xsi:type="dcterms:W3CDTF">2012-09-05T14:04:04Z</dcterms:created>
  <dcterms:modified xsi:type="dcterms:W3CDTF">2012-09-05T22:23:54Z</dcterms:modified>
</cp:coreProperties>
</file>