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197835-35AD-4373-B4DD-037D56E6036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pPr rtl="1"/>
          <a:endParaRPr lang="ar-SA"/>
        </a:p>
      </dgm:t>
    </dgm:pt>
    <dgm:pt modelId="{F11BDEB5-F794-4A34-B24A-FE8426B41F1F}" type="pres">
      <dgm:prSet presAssocID="{65197835-35AD-4373-B4DD-037D56E6036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8505510E-6D2E-4709-AE9D-912AABD20E2D}" type="presOf" srcId="{65197835-35AD-4373-B4DD-037D56E60366}" destId="{F11BDEB5-F794-4A34-B24A-FE8426B41F1F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B48589-485F-458F-9904-588F1ED76463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DB89380-8500-4665-B733-2FEEC9A3477F}">
      <dgm:prSet phldrT="[نص]"/>
      <dgm:spPr/>
      <dgm:t>
        <a:bodyPr/>
        <a:lstStyle/>
        <a:p>
          <a:pPr rtl="1"/>
          <a:r>
            <a:rPr lang="ar-SA" dirty="0" smtClean="0"/>
            <a:t>المكروه </a:t>
          </a:r>
          <a:r>
            <a:rPr lang="ar-SA" dirty="0" err="1" smtClean="0"/>
            <a:t>التنزيهي</a:t>
          </a:r>
          <a:endParaRPr lang="ar-SA" dirty="0"/>
        </a:p>
      </dgm:t>
    </dgm:pt>
    <dgm:pt modelId="{16082C13-BE32-492C-860C-4DAF52CDF044}" type="parTrans" cxnId="{9F1D2D72-156C-4D1F-B327-FF81149D5B79}">
      <dgm:prSet/>
      <dgm:spPr/>
      <dgm:t>
        <a:bodyPr/>
        <a:lstStyle/>
        <a:p>
          <a:pPr rtl="1"/>
          <a:endParaRPr lang="ar-SA"/>
        </a:p>
      </dgm:t>
    </dgm:pt>
    <dgm:pt modelId="{7A1E052E-4BC7-465C-8172-AF5254C9F4E7}" type="sibTrans" cxnId="{9F1D2D72-156C-4D1F-B327-FF81149D5B79}">
      <dgm:prSet/>
      <dgm:spPr/>
      <dgm:t>
        <a:bodyPr/>
        <a:lstStyle/>
        <a:p>
          <a:pPr rtl="1"/>
          <a:endParaRPr lang="ar-SA"/>
        </a:p>
      </dgm:t>
    </dgm:pt>
    <dgm:pt modelId="{9ADD75CA-454E-4D95-AAD1-D5DF70FDF05C}">
      <dgm:prSet phldrT="[نص]" custT="1"/>
      <dgm:spPr/>
      <dgm:t>
        <a:bodyPr/>
        <a:lstStyle/>
        <a:p>
          <a:pPr rtl="1"/>
          <a:r>
            <a:rPr lang="ar-SA" sz="2800" dirty="0" err="1" smtClean="0"/>
            <a:t>ماطلب</a:t>
          </a:r>
          <a:r>
            <a:rPr lang="ar-SA" sz="2800" dirty="0" smtClean="0"/>
            <a:t> الشارع الكف عنه </a:t>
          </a:r>
          <a:r>
            <a:rPr lang="ar-SA" sz="2800" dirty="0" err="1" smtClean="0"/>
            <a:t>طلبأ</a:t>
          </a:r>
          <a:r>
            <a:rPr lang="ar-SA" sz="2800" dirty="0" smtClean="0"/>
            <a:t> غير ملزم. </a:t>
          </a:r>
        </a:p>
        <a:p>
          <a:pPr rtl="1"/>
          <a:endParaRPr lang="ar-SA" sz="2800" dirty="0"/>
        </a:p>
      </dgm:t>
    </dgm:pt>
    <dgm:pt modelId="{59E64A65-C94A-4FDD-B5EB-E736F3331C41}" type="parTrans" cxnId="{63395165-5246-4C9E-B41C-E493B2BEBD26}">
      <dgm:prSet/>
      <dgm:spPr/>
      <dgm:t>
        <a:bodyPr/>
        <a:lstStyle/>
        <a:p>
          <a:pPr rtl="1"/>
          <a:endParaRPr lang="ar-SA"/>
        </a:p>
      </dgm:t>
    </dgm:pt>
    <dgm:pt modelId="{2DECB1D3-CC4F-4F6A-BC34-D45B4C813A51}" type="sibTrans" cxnId="{63395165-5246-4C9E-B41C-E493B2BEBD26}">
      <dgm:prSet/>
      <dgm:spPr/>
      <dgm:t>
        <a:bodyPr/>
        <a:lstStyle/>
        <a:p>
          <a:pPr rtl="1"/>
          <a:endParaRPr lang="ar-SA"/>
        </a:p>
      </dgm:t>
    </dgm:pt>
    <dgm:pt modelId="{A94340B3-3642-4CF1-BF28-900D96311D54}">
      <dgm:prSet phldrT="[نص]" custT="1"/>
      <dgm:spPr/>
      <dgm:t>
        <a:bodyPr/>
        <a:lstStyle/>
        <a:p>
          <a:pPr rtl="1"/>
          <a:r>
            <a:rPr lang="ar-SA" sz="2800" dirty="0" smtClean="0"/>
            <a:t>حكمه: فاعله </a:t>
          </a:r>
          <a:r>
            <a:rPr lang="ar-SA" sz="2800" dirty="0" err="1" smtClean="0"/>
            <a:t>لايذم</a:t>
          </a:r>
          <a:r>
            <a:rPr lang="ar-SA" sz="2800" dirty="0" smtClean="0"/>
            <a:t> ولا يعاقب.</a:t>
          </a:r>
          <a:endParaRPr lang="ar-SA" sz="2800" dirty="0"/>
        </a:p>
      </dgm:t>
    </dgm:pt>
    <dgm:pt modelId="{9B9651FB-D4A6-42D2-AC78-225D8410386D}" type="parTrans" cxnId="{5AAE83BE-08A1-48D9-80B2-73D0E0C5FAF9}">
      <dgm:prSet/>
      <dgm:spPr/>
      <dgm:t>
        <a:bodyPr/>
        <a:lstStyle/>
        <a:p>
          <a:pPr rtl="1"/>
          <a:endParaRPr lang="ar-SA"/>
        </a:p>
      </dgm:t>
    </dgm:pt>
    <dgm:pt modelId="{567F12BD-C8BC-41B6-AAB9-2E773A57C0F5}" type="sibTrans" cxnId="{5AAE83BE-08A1-48D9-80B2-73D0E0C5FAF9}">
      <dgm:prSet/>
      <dgm:spPr/>
      <dgm:t>
        <a:bodyPr/>
        <a:lstStyle/>
        <a:p>
          <a:pPr rtl="1"/>
          <a:endParaRPr lang="ar-SA"/>
        </a:p>
      </dgm:t>
    </dgm:pt>
    <dgm:pt modelId="{22D9646F-9192-45E0-B32B-37402E58AC4D}">
      <dgm:prSet phldrT="[نص]"/>
      <dgm:spPr/>
      <dgm:t>
        <a:bodyPr/>
        <a:lstStyle/>
        <a:p>
          <a:pPr rtl="1"/>
          <a:r>
            <a:rPr lang="ar-SA" dirty="0" smtClean="0"/>
            <a:t>المكروه التحريمي</a:t>
          </a:r>
          <a:endParaRPr lang="ar-SA" dirty="0"/>
        </a:p>
      </dgm:t>
    </dgm:pt>
    <dgm:pt modelId="{2FFAEB6C-C8F9-4E99-AD35-AC66459A7125}" type="parTrans" cxnId="{43F25538-B91B-42DD-9FDE-7610FCB8938E}">
      <dgm:prSet/>
      <dgm:spPr/>
      <dgm:t>
        <a:bodyPr/>
        <a:lstStyle/>
        <a:p>
          <a:pPr rtl="1"/>
          <a:endParaRPr lang="ar-SA"/>
        </a:p>
      </dgm:t>
    </dgm:pt>
    <dgm:pt modelId="{6740F97E-77A0-4A50-84B4-41A5EA254F17}" type="sibTrans" cxnId="{43F25538-B91B-42DD-9FDE-7610FCB8938E}">
      <dgm:prSet/>
      <dgm:spPr/>
      <dgm:t>
        <a:bodyPr/>
        <a:lstStyle/>
        <a:p>
          <a:pPr rtl="1"/>
          <a:endParaRPr lang="ar-SA"/>
        </a:p>
      </dgm:t>
    </dgm:pt>
    <dgm:pt modelId="{EEF2F5BD-6363-4662-A818-9DAA501CEBB8}">
      <dgm:prSet phldrT="[نص]" custT="1"/>
      <dgm:spPr/>
      <dgm:t>
        <a:bodyPr/>
        <a:lstStyle/>
        <a:p>
          <a:pPr rtl="1"/>
          <a:r>
            <a:rPr lang="ar-SA" sz="2800" dirty="0" err="1" smtClean="0"/>
            <a:t>ماطلب</a:t>
          </a:r>
          <a:r>
            <a:rPr lang="ar-SA" sz="2800" dirty="0" smtClean="0"/>
            <a:t> الشارع </a:t>
          </a:r>
        </a:p>
        <a:p>
          <a:pPr rtl="1"/>
          <a:r>
            <a:rPr lang="ar-SA" sz="2800" dirty="0" smtClean="0"/>
            <a:t>الكف عنه  </a:t>
          </a:r>
          <a:r>
            <a:rPr lang="ar-SA" sz="2800" dirty="0" err="1" smtClean="0"/>
            <a:t>حتماًعنه</a:t>
          </a:r>
          <a:r>
            <a:rPr lang="ar-SA" sz="2800" dirty="0" smtClean="0"/>
            <a:t> بدليل ظني.</a:t>
          </a:r>
          <a:endParaRPr lang="ar-SA" sz="2800" dirty="0"/>
        </a:p>
      </dgm:t>
    </dgm:pt>
    <dgm:pt modelId="{F2926744-2FF4-4F34-B6FF-67FDD0FD4FFE}" type="parTrans" cxnId="{A75859CA-62C0-436A-B4F5-1E9041DCCEF8}">
      <dgm:prSet/>
      <dgm:spPr/>
      <dgm:t>
        <a:bodyPr/>
        <a:lstStyle/>
        <a:p>
          <a:pPr rtl="1"/>
          <a:endParaRPr lang="ar-SA"/>
        </a:p>
      </dgm:t>
    </dgm:pt>
    <dgm:pt modelId="{C58FFEC7-5253-4DEB-ABAB-5A6D278FA470}" type="sibTrans" cxnId="{A75859CA-62C0-436A-B4F5-1E9041DCCEF8}">
      <dgm:prSet/>
      <dgm:spPr/>
      <dgm:t>
        <a:bodyPr/>
        <a:lstStyle/>
        <a:p>
          <a:pPr rtl="1"/>
          <a:endParaRPr lang="ar-SA"/>
        </a:p>
      </dgm:t>
    </dgm:pt>
    <dgm:pt modelId="{3DB461C3-6B49-4D37-9489-5CBF0CF8AAEF}">
      <dgm:prSet phldrT="[نص]" custT="1"/>
      <dgm:spPr/>
      <dgm:t>
        <a:bodyPr/>
        <a:lstStyle/>
        <a:p>
          <a:pPr algn="r" rtl="1"/>
          <a:r>
            <a:rPr lang="ar-SA" sz="2800" dirty="0" smtClean="0"/>
            <a:t>حكمه: يستحق فاعله العقاب</a:t>
          </a:r>
          <a:endParaRPr lang="ar-SA" sz="2800" dirty="0"/>
        </a:p>
      </dgm:t>
    </dgm:pt>
    <dgm:pt modelId="{A674CA20-08B4-4AA2-80EB-4A3F7D9A7C97}" type="parTrans" cxnId="{F56DEE1F-B979-4453-9ABC-3161263CD809}">
      <dgm:prSet/>
      <dgm:spPr/>
      <dgm:t>
        <a:bodyPr/>
        <a:lstStyle/>
        <a:p>
          <a:pPr rtl="1"/>
          <a:endParaRPr lang="ar-SA"/>
        </a:p>
      </dgm:t>
    </dgm:pt>
    <dgm:pt modelId="{DFF3FCC7-97AC-4DF3-A190-14EA0B5563BE}" type="sibTrans" cxnId="{F56DEE1F-B979-4453-9ABC-3161263CD809}">
      <dgm:prSet/>
      <dgm:spPr/>
      <dgm:t>
        <a:bodyPr/>
        <a:lstStyle/>
        <a:p>
          <a:pPr rtl="1"/>
          <a:endParaRPr lang="ar-SA"/>
        </a:p>
      </dgm:t>
    </dgm:pt>
    <dgm:pt modelId="{8AFAA3A1-92DC-40E4-8076-4EDF42A341DB}" type="pres">
      <dgm:prSet presAssocID="{85B48589-485F-458F-9904-588F1ED7646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0EB1ED6-C0BC-47CC-9658-B01FA3809B5E}" type="pres">
      <dgm:prSet presAssocID="{6DB89380-8500-4665-B733-2FEEC9A3477F}" presName="root" presStyleCnt="0"/>
      <dgm:spPr/>
    </dgm:pt>
    <dgm:pt modelId="{1F3E28CB-04F9-4E8A-8CB3-69B7A18C1AEC}" type="pres">
      <dgm:prSet presAssocID="{6DB89380-8500-4665-B733-2FEEC9A3477F}" presName="rootComposite" presStyleCnt="0"/>
      <dgm:spPr/>
    </dgm:pt>
    <dgm:pt modelId="{71A5C903-C234-4EED-AD28-AA352DB84817}" type="pres">
      <dgm:prSet presAssocID="{6DB89380-8500-4665-B733-2FEEC9A3477F}" presName="rootText" presStyleLbl="node1" presStyleIdx="0" presStyleCnt="2" custLinFactNeighborX="4490"/>
      <dgm:spPr/>
    </dgm:pt>
    <dgm:pt modelId="{4C0DE2F1-8BDA-4F07-9E74-10B3180CCF4B}" type="pres">
      <dgm:prSet presAssocID="{6DB89380-8500-4665-B733-2FEEC9A3477F}" presName="rootConnector" presStyleLbl="node1" presStyleIdx="0" presStyleCnt="2"/>
      <dgm:spPr/>
    </dgm:pt>
    <dgm:pt modelId="{7DBDFE8C-A53B-43E9-86B5-4B9560447231}" type="pres">
      <dgm:prSet presAssocID="{6DB89380-8500-4665-B733-2FEEC9A3477F}" presName="childShape" presStyleCnt="0"/>
      <dgm:spPr/>
    </dgm:pt>
    <dgm:pt modelId="{8A15C806-8BEA-4EE2-9DDB-37F8C40A50EE}" type="pres">
      <dgm:prSet presAssocID="{59E64A65-C94A-4FDD-B5EB-E736F3331C41}" presName="Name13" presStyleLbl="parChTrans1D2" presStyleIdx="0" presStyleCnt="4"/>
      <dgm:spPr/>
    </dgm:pt>
    <dgm:pt modelId="{1D7C9EA2-82FC-42C8-986F-4BCBDA01EE52}" type="pres">
      <dgm:prSet presAssocID="{9ADD75CA-454E-4D95-AAD1-D5DF70FDF05C}" presName="childText" presStyleLbl="bgAcc1" presStyleIdx="0" presStyleCnt="4" custScaleX="122208" custScaleY="13158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37CDA6B-F335-4F74-AFAA-9A7F13E6422F}" type="pres">
      <dgm:prSet presAssocID="{9B9651FB-D4A6-42D2-AC78-225D8410386D}" presName="Name13" presStyleLbl="parChTrans1D2" presStyleIdx="1" presStyleCnt="4"/>
      <dgm:spPr/>
    </dgm:pt>
    <dgm:pt modelId="{CE70F2CC-A3E4-478E-9B3F-55323180A539}" type="pres">
      <dgm:prSet presAssocID="{A94340B3-3642-4CF1-BF28-900D96311D54}" presName="childText" presStyleLbl="bgAcc1" presStyleIdx="1" presStyleCnt="4">
        <dgm:presLayoutVars>
          <dgm:bulletEnabled val="1"/>
        </dgm:presLayoutVars>
      </dgm:prSet>
      <dgm:spPr/>
    </dgm:pt>
    <dgm:pt modelId="{967F6CF8-F6FA-453B-B37C-57C497C26E2A}" type="pres">
      <dgm:prSet presAssocID="{22D9646F-9192-45E0-B32B-37402E58AC4D}" presName="root" presStyleCnt="0"/>
      <dgm:spPr/>
    </dgm:pt>
    <dgm:pt modelId="{85D1DFC6-9BD4-4ACE-A8A1-20FA8CE63C00}" type="pres">
      <dgm:prSet presAssocID="{22D9646F-9192-45E0-B32B-37402E58AC4D}" presName="rootComposite" presStyleCnt="0"/>
      <dgm:spPr/>
    </dgm:pt>
    <dgm:pt modelId="{42990FA7-2541-4582-854F-00724238AC52}" type="pres">
      <dgm:prSet presAssocID="{22D9646F-9192-45E0-B32B-37402E58AC4D}" presName="rootText" presStyleLbl="node1" presStyleIdx="1" presStyleCnt="2" custLinFactNeighborX="-2744"/>
      <dgm:spPr/>
    </dgm:pt>
    <dgm:pt modelId="{6E877B09-F302-46B5-990B-74010D3CAC71}" type="pres">
      <dgm:prSet presAssocID="{22D9646F-9192-45E0-B32B-37402E58AC4D}" presName="rootConnector" presStyleLbl="node1" presStyleIdx="1" presStyleCnt="2"/>
      <dgm:spPr/>
    </dgm:pt>
    <dgm:pt modelId="{20A0D14E-F96B-4341-94A1-FE91A1A068F0}" type="pres">
      <dgm:prSet presAssocID="{22D9646F-9192-45E0-B32B-37402E58AC4D}" presName="childShape" presStyleCnt="0"/>
      <dgm:spPr/>
    </dgm:pt>
    <dgm:pt modelId="{A80DACDD-E233-4297-833B-753C898D56E2}" type="pres">
      <dgm:prSet presAssocID="{F2926744-2FF4-4F34-B6FF-67FDD0FD4FFE}" presName="Name13" presStyleLbl="parChTrans1D2" presStyleIdx="2" presStyleCnt="4"/>
      <dgm:spPr/>
    </dgm:pt>
    <dgm:pt modelId="{75C1BEA8-A350-4093-98F1-64AD8EB295C8}" type="pres">
      <dgm:prSet presAssocID="{EEF2F5BD-6363-4662-A818-9DAA501CEBB8}" presName="childText" presStyleLbl="bgAcc1" presStyleIdx="2" presStyleCnt="4" custScaleX="131793" custScaleY="12406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5F151B5-4D9F-42B8-9642-14EA19156ECB}" type="pres">
      <dgm:prSet presAssocID="{A674CA20-08B4-4AA2-80EB-4A3F7D9A7C97}" presName="Name13" presStyleLbl="parChTrans1D2" presStyleIdx="3" presStyleCnt="4"/>
      <dgm:spPr/>
    </dgm:pt>
    <dgm:pt modelId="{FC631E33-05D3-44DD-9050-E4A93B462BC0}" type="pres">
      <dgm:prSet presAssocID="{3DB461C3-6B49-4D37-9489-5CBF0CF8AAEF}" presName="childText" presStyleLbl="bgAcc1" presStyleIdx="3" presStyleCnt="4" custLinFactNeighborX="15780" custLinFactNeighborY="3889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718D805-F81C-4CD9-9F97-90B6C8A44E91}" type="presOf" srcId="{59E64A65-C94A-4FDD-B5EB-E736F3331C41}" destId="{8A15C806-8BEA-4EE2-9DDB-37F8C40A50EE}" srcOrd="0" destOrd="0" presId="urn:microsoft.com/office/officeart/2005/8/layout/hierarchy3"/>
    <dgm:cxn modelId="{9ACD9EDB-40B4-4ED9-93DB-368A49A75F1A}" type="presOf" srcId="{22D9646F-9192-45E0-B32B-37402E58AC4D}" destId="{6E877B09-F302-46B5-990B-74010D3CAC71}" srcOrd="1" destOrd="0" presId="urn:microsoft.com/office/officeart/2005/8/layout/hierarchy3"/>
    <dgm:cxn modelId="{F56DEE1F-B979-4453-9ABC-3161263CD809}" srcId="{22D9646F-9192-45E0-B32B-37402E58AC4D}" destId="{3DB461C3-6B49-4D37-9489-5CBF0CF8AAEF}" srcOrd="1" destOrd="0" parTransId="{A674CA20-08B4-4AA2-80EB-4A3F7D9A7C97}" sibTransId="{DFF3FCC7-97AC-4DF3-A190-14EA0B5563BE}"/>
    <dgm:cxn modelId="{5173D7CA-0EBA-4115-85F4-9F0257F33440}" type="presOf" srcId="{6DB89380-8500-4665-B733-2FEEC9A3477F}" destId="{4C0DE2F1-8BDA-4F07-9E74-10B3180CCF4B}" srcOrd="1" destOrd="0" presId="urn:microsoft.com/office/officeart/2005/8/layout/hierarchy3"/>
    <dgm:cxn modelId="{43F25538-B91B-42DD-9FDE-7610FCB8938E}" srcId="{85B48589-485F-458F-9904-588F1ED76463}" destId="{22D9646F-9192-45E0-B32B-37402E58AC4D}" srcOrd="1" destOrd="0" parTransId="{2FFAEB6C-C8F9-4E99-AD35-AC66459A7125}" sibTransId="{6740F97E-77A0-4A50-84B4-41A5EA254F17}"/>
    <dgm:cxn modelId="{63395165-5246-4C9E-B41C-E493B2BEBD26}" srcId="{6DB89380-8500-4665-B733-2FEEC9A3477F}" destId="{9ADD75CA-454E-4D95-AAD1-D5DF70FDF05C}" srcOrd="0" destOrd="0" parTransId="{59E64A65-C94A-4FDD-B5EB-E736F3331C41}" sibTransId="{2DECB1D3-CC4F-4F6A-BC34-D45B4C813A51}"/>
    <dgm:cxn modelId="{5FDE90B4-AD77-4DF2-B096-1E6FFD93A789}" type="presOf" srcId="{EEF2F5BD-6363-4662-A818-9DAA501CEBB8}" destId="{75C1BEA8-A350-4093-98F1-64AD8EB295C8}" srcOrd="0" destOrd="0" presId="urn:microsoft.com/office/officeart/2005/8/layout/hierarchy3"/>
    <dgm:cxn modelId="{1CFB622D-5F8F-45C5-9690-82EF874E114B}" type="presOf" srcId="{9B9651FB-D4A6-42D2-AC78-225D8410386D}" destId="{E37CDA6B-F335-4F74-AFAA-9A7F13E6422F}" srcOrd="0" destOrd="0" presId="urn:microsoft.com/office/officeart/2005/8/layout/hierarchy3"/>
    <dgm:cxn modelId="{9D4DD69C-1E80-413E-8B10-975929E7C3E1}" type="presOf" srcId="{85B48589-485F-458F-9904-588F1ED76463}" destId="{8AFAA3A1-92DC-40E4-8076-4EDF42A341DB}" srcOrd="0" destOrd="0" presId="urn:microsoft.com/office/officeart/2005/8/layout/hierarchy3"/>
    <dgm:cxn modelId="{A55819B9-FAF5-4924-AC31-0A05F1D9D9BB}" type="presOf" srcId="{22D9646F-9192-45E0-B32B-37402E58AC4D}" destId="{42990FA7-2541-4582-854F-00724238AC52}" srcOrd="0" destOrd="0" presId="urn:microsoft.com/office/officeart/2005/8/layout/hierarchy3"/>
    <dgm:cxn modelId="{A75859CA-62C0-436A-B4F5-1E9041DCCEF8}" srcId="{22D9646F-9192-45E0-B32B-37402E58AC4D}" destId="{EEF2F5BD-6363-4662-A818-9DAA501CEBB8}" srcOrd="0" destOrd="0" parTransId="{F2926744-2FF4-4F34-B6FF-67FDD0FD4FFE}" sibTransId="{C58FFEC7-5253-4DEB-ABAB-5A6D278FA470}"/>
    <dgm:cxn modelId="{9F1D2D72-156C-4D1F-B327-FF81149D5B79}" srcId="{85B48589-485F-458F-9904-588F1ED76463}" destId="{6DB89380-8500-4665-B733-2FEEC9A3477F}" srcOrd="0" destOrd="0" parTransId="{16082C13-BE32-492C-860C-4DAF52CDF044}" sibTransId="{7A1E052E-4BC7-465C-8172-AF5254C9F4E7}"/>
    <dgm:cxn modelId="{AE11933A-6595-46C3-883D-F07FAF577F4A}" type="presOf" srcId="{A94340B3-3642-4CF1-BF28-900D96311D54}" destId="{CE70F2CC-A3E4-478E-9B3F-55323180A539}" srcOrd="0" destOrd="0" presId="urn:microsoft.com/office/officeart/2005/8/layout/hierarchy3"/>
    <dgm:cxn modelId="{737D64DE-E65E-4E9B-AB15-6F0F6B56EE77}" type="presOf" srcId="{3DB461C3-6B49-4D37-9489-5CBF0CF8AAEF}" destId="{FC631E33-05D3-44DD-9050-E4A93B462BC0}" srcOrd="0" destOrd="0" presId="urn:microsoft.com/office/officeart/2005/8/layout/hierarchy3"/>
    <dgm:cxn modelId="{5AAE83BE-08A1-48D9-80B2-73D0E0C5FAF9}" srcId="{6DB89380-8500-4665-B733-2FEEC9A3477F}" destId="{A94340B3-3642-4CF1-BF28-900D96311D54}" srcOrd="1" destOrd="0" parTransId="{9B9651FB-D4A6-42D2-AC78-225D8410386D}" sibTransId="{567F12BD-C8BC-41B6-AAB9-2E773A57C0F5}"/>
    <dgm:cxn modelId="{D2EB25F8-B9EB-4FE1-860C-338A845A3668}" type="presOf" srcId="{F2926744-2FF4-4F34-B6FF-67FDD0FD4FFE}" destId="{A80DACDD-E233-4297-833B-753C898D56E2}" srcOrd="0" destOrd="0" presId="urn:microsoft.com/office/officeart/2005/8/layout/hierarchy3"/>
    <dgm:cxn modelId="{7C201F66-375D-4E61-B1CE-5562B37D2400}" type="presOf" srcId="{9ADD75CA-454E-4D95-AAD1-D5DF70FDF05C}" destId="{1D7C9EA2-82FC-42C8-986F-4BCBDA01EE52}" srcOrd="0" destOrd="0" presId="urn:microsoft.com/office/officeart/2005/8/layout/hierarchy3"/>
    <dgm:cxn modelId="{86B049A6-DF68-4052-99E6-1AB6CDDFEB04}" type="presOf" srcId="{6DB89380-8500-4665-B733-2FEEC9A3477F}" destId="{71A5C903-C234-4EED-AD28-AA352DB84817}" srcOrd="0" destOrd="0" presId="urn:microsoft.com/office/officeart/2005/8/layout/hierarchy3"/>
    <dgm:cxn modelId="{8F2A17A1-5D67-4D9B-B851-DFCB839D33C0}" type="presOf" srcId="{A674CA20-08B4-4AA2-80EB-4A3F7D9A7C97}" destId="{F5F151B5-4D9F-42B8-9642-14EA19156ECB}" srcOrd="0" destOrd="0" presId="urn:microsoft.com/office/officeart/2005/8/layout/hierarchy3"/>
    <dgm:cxn modelId="{B32FDCD5-2B6B-43D2-9E6B-F97CDBED80BF}" type="presParOf" srcId="{8AFAA3A1-92DC-40E4-8076-4EDF42A341DB}" destId="{A0EB1ED6-C0BC-47CC-9658-B01FA3809B5E}" srcOrd="0" destOrd="0" presId="urn:microsoft.com/office/officeart/2005/8/layout/hierarchy3"/>
    <dgm:cxn modelId="{535A0A5E-FD5E-496B-8158-C4EC908F605E}" type="presParOf" srcId="{A0EB1ED6-C0BC-47CC-9658-B01FA3809B5E}" destId="{1F3E28CB-04F9-4E8A-8CB3-69B7A18C1AEC}" srcOrd="0" destOrd="0" presId="urn:microsoft.com/office/officeart/2005/8/layout/hierarchy3"/>
    <dgm:cxn modelId="{EFB79C37-A26D-4043-8C5A-065A5400D58B}" type="presParOf" srcId="{1F3E28CB-04F9-4E8A-8CB3-69B7A18C1AEC}" destId="{71A5C903-C234-4EED-AD28-AA352DB84817}" srcOrd="0" destOrd="0" presId="urn:microsoft.com/office/officeart/2005/8/layout/hierarchy3"/>
    <dgm:cxn modelId="{03932615-44E4-438E-8B04-CA8A8B80F691}" type="presParOf" srcId="{1F3E28CB-04F9-4E8A-8CB3-69B7A18C1AEC}" destId="{4C0DE2F1-8BDA-4F07-9E74-10B3180CCF4B}" srcOrd="1" destOrd="0" presId="urn:microsoft.com/office/officeart/2005/8/layout/hierarchy3"/>
    <dgm:cxn modelId="{E5C03A0D-9A54-454A-9D4C-D850D28432B6}" type="presParOf" srcId="{A0EB1ED6-C0BC-47CC-9658-B01FA3809B5E}" destId="{7DBDFE8C-A53B-43E9-86B5-4B9560447231}" srcOrd="1" destOrd="0" presId="urn:microsoft.com/office/officeart/2005/8/layout/hierarchy3"/>
    <dgm:cxn modelId="{8F651D13-50B1-44F2-A9AE-33462867942B}" type="presParOf" srcId="{7DBDFE8C-A53B-43E9-86B5-4B9560447231}" destId="{8A15C806-8BEA-4EE2-9DDB-37F8C40A50EE}" srcOrd="0" destOrd="0" presId="urn:microsoft.com/office/officeart/2005/8/layout/hierarchy3"/>
    <dgm:cxn modelId="{71E1611A-0807-4F74-803E-0193A62D0AE7}" type="presParOf" srcId="{7DBDFE8C-A53B-43E9-86B5-4B9560447231}" destId="{1D7C9EA2-82FC-42C8-986F-4BCBDA01EE52}" srcOrd="1" destOrd="0" presId="urn:microsoft.com/office/officeart/2005/8/layout/hierarchy3"/>
    <dgm:cxn modelId="{B12F7B86-9115-41C4-844F-9E696B6FB3B5}" type="presParOf" srcId="{7DBDFE8C-A53B-43E9-86B5-4B9560447231}" destId="{E37CDA6B-F335-4F74-AFAA-9A7F13E6422F}" srcOrd="2" destOrd="0" presId="urn:microsoft.com/office/officeart/2005/8/layout/hierarchy3"/>
    <dgm:cxn modelId="{5271CBCC-6B26-46D5-B3A0-EA94592A26D8}" type="presParOf" srcId="{7DBDFE8C-A53B-43E9-86B5-4B9560447231}" destId="{CE70F2CC-A3E4-478E-9B3F-55323180A539}" srcOrd="3" destOrd="0" presId="urn:microsoft.com/office/officeart/2005/8/layout/hierarchy3"/>
    <dgm:cxn modelId="{AEBB2CD0-0443-4600-A373-D37606917BD1}" type="presParOf" srcId="{8AFAA3A1-92DC-40E4-8076-4EDF42A341DB}" destId="{967F6CF8-F6FA-453B-B37C-57C497C26E2A}" srcOrd="1" destOrd="0" presId="urn:microsoft.com/office/officeart/2005/8/layout/hierarchy3"/>
    <dgm:cxn modelId="{D73B05B0-5256-4B18-A6F4-FC255BB3F0DC}" type="presParOf" srcId="{967F6CF8-F6FA-453B-B37C-57C497C26E2A}" destId="{85D1DFC6-9BD4-4ACE-A8A1-20FA8CE63C00}" srcOrd="0" destOrd="0" presId="urn:microsoft.com/office/officeart/2005/8/layout/hierarchy3"/>
    <dgm:cxn modelId="{F71771B2-8252-4222-A4C5-8827259332F5}" type="presParOf" srcId="{85D1DFC6-9BD4-4ACE-A8A1-20FA8CE63C00}" destId="{42990FA7-2541-4582-854F-00724238AC52}" srcOrd="0" destOrd="0" presId="urn:microsoft.com/office/officeart/2005/8/layout/hierarchy3"/>
    <dgm:cxn modelId="{AC7C6319-4E12-4EB1-A8C5-5CC778739B06}" type="presParOf" srcId="{85D1DFC6-9BD4-4ACE-A8A1-20FA8CE63C00}" destId="{6E877B09-F302-46B5-990B-74010D3CAC71}" srcOrd="1" destOrd="0" presId="urn:microsoft.com/office/officeart/2005/8/layout/hierarchy3"/>
    <dgm:cxn modelId="{B291FEAE-9E58-479D-A84E-428B725F18B4}" type="presParOf" srcId="{967F6CF8-F6FA-453B-B37C-57C497C26E2A}" destId="{20A0D14E-F96B-4341-94A1-FE91A1A068F0}" srcOrd="1" destOrd="0" presId="urn:microsoft.com/office/officeart/2005/8/layout/hierarchy3"/>
    <dgm:cxn modelId="{408AF9B1-431B-4694-A40C-274E4E24BADA}" type="presParOf" srcId="{20A0D14E-F96B-4341-94A1-FE91A1A068F0}" destId="{A80DACDD-E233-4297-833B-753C898D56E2}" srcOrd="0" destOrd="0" presId="urn:microsoft.com/office/officeart/2005/8/layout/hierarchy3"/>
    <dgm:cxn modelId="{A336523F-A664-4760-BBF7-BEB69C6E41C3}" type="presParOf" srcId="{20A0D14E-F96B-4341-94A1-FE91A1A068F0}" destId="{75C1BEA8-A350-4093-98F1-64AD8EB295C8}" srcOrd="1" destOrd="0" presId="urn:microsoft.com/office/officeart/2005/8/layout/hierarchy3"/>
    <dgm:cxn modelId="{64FD139A-58C2-4E0A-9654-CE74E634734C}" type="presParOf" srcId="{20A0D14E-F96B-4341-94A1-FE91A1A068F0}" destId="{F5F151B5-4D9F-42B8-9642-14EA19156ECB}" srcOrd="2" destOrd="0" presId="urn:microsoft.com/office/officeart/2005/8/layout/hierarchy3"/>
    <dgm:cxn modelId="{B1DEE76A-BDE2-423E-B406-CA64096219C3}" type="presParOf" srcId="{20A0D14E-F96B-4341-94A1-FE91A1A068F0}" destId="{FC631E33-05D3-44DD-9050-E4A93B462BC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5C903-C234-4EED-AD28-AA352DB84817}">
      <dsp:nvSpPr>
        <dsp:cNvPr id="0" name=""/>
        <dsp:cNvSpPr/>
      </dsp:nvSpPr>
      <dsp:spPr>
        <a:xfrm>
          <a:off x="112093" y="64268"/>
          <a:ext cx="2431851" cy="1215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900" kern="1200" dirty="0" smtClean="0"/>
            <a:t>المكروه </a:t>
          </a:r>
          <a:r>
            <a:rPr lang="ar-SA" sz="3900" kern="1200" dirty="0" err="1" smtClean="0"/>
            <a:t>التنزيهي</a:t>
          </a:r>
          <a:endParaRPr lang="ar-SA" sz="3900" kern="1200" dirty="0"/>
        </a:p>
      </dsp:txBody>
      <dsp:txXfrm>
        <a:off x="147706" y="99881"/>
        <a:ext cx="2360625" cy="1144699"/>
      </dsp:txXfrm>
    </dsp:sp>
    <dsp:sp modelId="{8A15C806-8BEA-4EE2-9DDB-37F8C40A50EE}">
      <dsp:nvSpPr>
        <dsp:cNvPr id="0" name=""/>
        <dsp:cNvSpPr/>
      </dsp:nvSpPr>
      <dsp:spPr>
        <a:xfrm>
          <a:off x="355278" y="1280194"/>
          <a:ext cx="133995" cy="1103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957"/>
              </a:lnTo>
              <a:lnTo>
                <a:pt x="133995" y="11039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C9EA2-82FC-42C8-986F-4BCBDA01EE52}">
      <dsp:nvSpPr>
        <dsp:cNvPr id="0" name=""/>
        <dsp:cNvSpPr/>
      </dsp:nvSpPr>
      <dsp:spPr>
        <a:xfrm>
          <a:off x="489273" y="1584176"/>
          <a:ext cx="2377533" cy="15999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err="1" smtClean="0"/>
            <a:t>ماطلب</a:t>
          </a:r>
          <a:r>
            <a:rPr lang="ar-SA" sz="2800" kern="1200" dirty="0" smtClean="0"/>
            <a:t> الشارع الكف عنه </a:t>
          </a:r>
          <a:r>
            <a:rPr lang="ar-SA" sz="2800" kern="1200" dirty="0" err="1" smtClean="0"/>
            <a:t>طلبأ</a:t>
          </a:r>
          <a:r>
            <a:rPr lang="ar-SA" sz="2800" kern="1200" dirty="0" smtClean="0"/>
            <a:t> غير ملزم.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kern="1200" dirty="0"/>
        </a:p>
      </dsp:txBody>
      <dsp:txXfrm>
        <a:off x="536134" y="1631037"/>
        <a:ext cx="2283811" cy="1506229"/>
      </dsp:txXfrm>
    </dsp:sp>
    <dsp:sp modelId="{E37CDA6B-F335-4F74-AFAA-9A7F13E6422F}">
      <dsp:nvSpPr>
        <dsp:cNvPr id="0" name=""/>
        <dsp:cNvSpPr/>
      </dsp:nvSpPr>
      <dsp:spPr>
        <a:xfrm>
          <a:off x="355278" y="1280194"/>
          <a:ext cx="133995" cy="2815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5877"/>
              </a:lnTo>
              <a:lnTo>
                <a:pt x="133995" y="28158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0F2CC-A3E4-478E-9B3F-55323180A539}">
      <dsp:nvSpPr>
        <dsp:cNvPr id="0" name=""/>
        <dsp:cNvSpPr/>
      </dsp:nvSpPr>
      <dsp:spPr>
        <a:xfrm>
          <a:off x="489273" y="3488109"/>
          <a:ext cx="1945481" cy="12159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حكمه: فاعله </a:t>
          </a:r>
          <a:r>
            <a:rPr lang="ar-SA" sz="2800" kern="1200" dirty="0" err="1" smtClean="0"/>
            <a:t>لايذم</a:t>
          </a:r>
          <a:r>
            <a:rPr lang="ar-SA" sz="2800" kern="1200" dirty="0" smtClean="0"/>
            <a:t> ولا يعاقب.</a:t>
          </a:r>
          <a:endParaRPr lang="ar-SA" sz="2800" kern="1200" dirty="0"/>
        </a:p>
      </dsp:txBody>
      <dsp:txXfrm>
        <a:off x="524886" y="3523722"/>
        <a:ext cx="1874255" cy="1144699"/>
      </dsp:txXfrm>
    </dsp:sp>
    <dsp:sp modelId="{42990FA7-2541-4582-854F-00724238AC52}">
      <dsp:nvSpPr>
        <dsp:cNvPr id="0" name=""/>
        <dsp:cNvSpPr/>
      </dsp:nvSpPr>
      <dsp:spPr>
        <a:xfrm>
          <a:off x="2975988" y="64268"/>
          <a:ext cx="2431851" cy="1215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900" kern="1200" dirty="0" smtClean="0"/>
            <a:t>المكروه التحريمي</a:t>
          </a:r>
          <a:endParaRPr lang="ar-SA" sz="3900" kern="1200" dirty="0"/>
        </a:p>
      </dsp:txBody>
      <dsp:txXfrm>
        <a:off x="3011601" y="99881"/>
        <a:ext cx="2360625" cy="1144699"/>
      </dsp:txXfrm>
    </dsp:sp>
    <dsp:sp modelId="{A80DACDD-E233-4297-833B-753C898D56E2}">
      <dsp:nvSpPr>
        <dsp:cNvPr id="0" name=""/>
        <dsp:cNvSpPr/>
      </dsp:nvSpPr>
      <dsp:spPr>
        <a:xfrm>
          <a:off x="3219173" y="1280194"/>
          <a:ext cx="309915" cy="1058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8220"/>
              </a:lnTo>
              <a:lnTo>
                <a:pt x="309915" y="10582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1BEA8-A350-4093-98F1-64AD8EB295C8}">
      <dsp:nvSpPr>
        <dsp:cNvPr id="0" name=""/>
        <dsp:cNvSpPr/>
      </dsp:nvSpPr>
      <dsp:spPr>
        <a:xfrm>
          <a:off x="3529088" y="1584176"/>
          <a:ext cx="2564008" cy="15084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err="1" smtClean="0"/>
            <a:t>ماطلب</a:t>
          </a:r>
          <a:r>
            <a:rPr lang="ar-SA" sz="2800" kern="1200" dirty="0" smtClean="0"/>
            <a:t> الشارع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الكف عنه  </a:t>
          </a:r>
          <a:r>
            <a:rPr lang="ar-SA" sz="2800" kern="1200" dirty="0" err="1" smtClean="0"/>
            <a:t>حتماًعنه</a:t>
          </a:r>
          <a:r>
            <a:rPr lang="ar-SA" sz="2800" kern="1200" dirty="0" smtClean="0"/>
            <a:t> بدليل ظني.</a:t>
          </a:r>
          <a:endParaRPr lang="ar-SA" sz="2800" kern="1200" dirty="0"/>
        </a:p>
      </dsp:txBody>
      <dsp:txXfrm>
        <a:off x="3573270" y="1628358"/>
        <a:ext cx="2475644" cy="1420113"/>
      </dsp:txXfrm>
    </dsp:sp>
    <dsp:sp modelId="{F5F151B5-4D9F-42B8-9642-14EA19156ECB}">
      <dsp:nvSpPr>
        <dsp:cNvPr id="0" name=""/>
        <dsp:cNvSpPr/>
      </dsp:nvSpPr>
      <dsp:spPr>
        <a:xfrm>
          <a:off x="3219173" y="1280194"/>
          <a:ext cx="616912" cy="2880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0146"/>
              </a:lnTo>
              <a:lnTo>
                <a:pt x="616912" y="28801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31E33-05D3-44DD-9050-E4A93B462BC0}">
      <dsp:nvSpPr>
        <dsp:cNvPr id="0" name=""/>
        <dsp:cNvSpPr/>
      </dsp:nvSpPr>
      <dsp:spPr>
        <a:xfrm>
          <a:off x="3836085" y="3552378"/>
          <a:ext cx="1945481" cy="12159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حكمه: يستحق فاعله العقاب</a:t>
          </a:r>
          <a:endParaRPr lang="ar-SA" sz="2800" kern="1200" dirty="0"/>
        </a:p>
      </dsp:txBody>
      <dsp:txXfrm>
        <a:off x="3871698" y="3587991"/>
        <a:ext cx="1874255" cy="1144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9798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138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0189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0478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59739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3046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9451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987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53170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977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5622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83456-DE4E-4434-9F0C-729DFC24CFAA}" type="datetimeFigureOut">
              <a:rPr lang="ar-SA" smtClean="0"/>
              <a:t>05/11/33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1F256-C782-41A3-8661-FB18C626B1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2084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وان 9"/>
          <p:cNvSpPr>
            <a:spLocks noGrp="1"/>
          </p:cNvSpPr>
          <p:nvPr>
            <p:ph type="title"/>
          </p:nvPr>
        </p:nvSpPr>
        <p:spPr>
          <a:xfrm>
            <a:off x="2771800" y="274638"/>
            <a:ext cx="4536504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800" dirty="0" smtClean="0">
                <a:latin typeface="Simplified Arabic" pitchFamily="18" charset="-78"/>
                <a:cs typeface="Simplified Arabic" pitchFamily="18" charset="-78"/>
              </a:rPr>
              <a:t>الحرام أو المحرم</a:t>
            </a:r>
            <a:endParaRPr lang="ar-SA" sz="4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تعريفه: </a:t>
            </a:r>
            <a:r>
              <a:rPr lang="ar-SA" dirty="0" err="1" smtClean="0">
                <a:latin typeface="Simplified Arabic" pitchFamily="18" charset="-78"/>
                <a:cs typeface="Simplified Arabic" pitchFamily="18" charset="-78"/>
              </a:rPr>
              <a:t>ماطلب</a:t>
            </a:r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 الشارع الكف عنه على وجه الحتم والإلزام.</a:t>
            </a:r>
          </a:p>
          <a:p>
            <a:r>
              <a:rPr lang="ar-SA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حكمه: </a:t>
            </a:r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يثاب تاركه، ويعاقب فاعله.</a:t>
            </a:r>
          </a:p>
          <a:p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سواء كان دليله قطعياً لا شبهة فيه: كحرمة الزنى، أو ظنياً كالمحرمات بالسنة </a:t>
            </a:r>
            <a:r>
              <a:rPr lang="ar-SA" dirty="0" err="1" smtClean="0">
                <a:latin typeface="Simplified Arabic" pitchFamily="18" charset="-78"/>
                <a:cs typeface="Simplified Arabic" pitchFamily="18" charset="-78"/>
              </a:rPr>
              <a:t>الآحادية</a:t>
            </a:r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.</a:t>
            </a:r>
          </a:p>
          <a:p>
            <a:r>
              <a:rPr lang="ar-SA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وعند الحنفية: </a:t>
            </a:r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لا يطلق الحرام إلا على ما كان دليله قطعياً، فإن كان ظنياً سُمي بالمكروه التحريمي.</a:t>
            </a:r>
          </a:p>
          <a:p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صيغ التحريم: من استعمال لفظ يدل غلى التحريم بمادته: كلفظ الحرمة: كقوله تعالى: ( حُرمت عليكم أمهاتكم) وقوله عليه السلام: ( لا يحل مال امرئ مسلم إلا بطيب من نفسه)</a:t>
            </a:r>
          </a:p>
          <a:p>
            <a:endParaRPr lang="ar-SA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668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251520" y="404664"/>
            <a:ext cx="8568951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3200" dirty="0" smtClean="0">
                <a:latin typeface="Simplified Arabic" pitchFamily="18" charset="-78"/>
                <a:cs typeface="Simplified Arabic" pitchFamily="18" charset="-78"/>
              </a:rPr>
              <a:t>- أو من نفي الحل: ك</a:t>
            </a:r>
            <a:r>
              <a:rPr lang="ar-SA" sz="3200" dirty="0" smtClean="0">
                <a:latin typeface="Simplified Arabic" pitchFamily="18" charset="-78"/>
                <a:cs typeface="Simplified Arabic" pitchFamily="18" charset="-78"/>
              </a:rPr>
              <a:t>قوله عليه السلام: ( لا يحل مال امرئ مسلم إلا بطيب من نفسه).</a:t>
            </a:r>
          </a:p>
          <a:p>
            <a:r>
              <a:rPr lang="ar-SA" sz="3200" dirty="0" smtClean="0">
                <a:latin typeface="Simplified Arabic" pitchFamily="18" charset="-78"/>
                <a:cs typeface="Simplified Arabic" pitchFamily="18" charset="-78"/>
              </a:rPr>
              <a:t>- أو يستفاد التحريم من صيغة النهي المقترنة بما يدل على الحتم، نحو قوله تعالى: ( فاجتنبوا الرجس من الأوثان، واجتنبوا قول الزور).</a:t>
            </a:r>
          </a:p>
          <a:p>
            <a:r>
              <a:rPr lang="ar-SA" sz="3200" dirty="0" smtClean="0">
                <a:latin typeface="Simplified Arabic" pitchFamily="18" charset="-78"/>
                <a:cs typeface="Simplified Arabic" pitchFamily="18" charset="-78"/>
              </a:rPr>
              <a:t>- أو من ترتيب العقوبة على الفعل ( إن الذين يأكلون أموال اليتامى ظلماً إنما يأكلون في بطونهم ناراً وسيصلون سعيراً).</a:t>
            </a:r>
            <a:endParaRPr lang="ar-SA" sz="32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753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915816" y="274638"/>
            <a:ext cx="3744416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latin typeface="Simplified Arabic" pitchFamily="18" charset="-78"/>
                <a:cs typeface="Simplified Arabic" pitchFamily="18" charset="-78"/>
              </a:rPr>
              <a:t>أقسام الحرام</a:t>
            </a:r>
            <a:endParaRPr lang="ar-SA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1484784"/>
            <a:ext cx="8507288" cy="4641379"/>
          </a:xfrm>
        </p:spPr>
        <p:txBody>
          <a:bodyPr/>
          <a:lstStyle/>
          <a:p>
            <a:pPr marL="0" indent="0">
              <a:buNone/>
            </a:pPr>
            <a:endParaRPr lang="ar-SA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ar-SA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ar-SA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قوس كبير أيسر 6"/>
          <p:cNvSpPr/>
          <p:nvPr/>
        </p:nvSpPr>
        <p:spPr>
          <a:xfrm rot="5400000">
            <a:off x="3700121" y="-415645"/>
            <a:ext cx="1887773" cy="5400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611560" y="3212976"/>
            <a:ext cx="4176464" cy="316697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</a:rPr>
              <a:t>المحرم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لغيره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كالصلاة في الأرض المغصوبة، والبيع وقت نداء الجمعة.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حكمه: مشروع ن جهة أصله، وغير مشروع من جهة ما اتصل به من أمر محرم.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5940152" y="3356992"/>
            <a:ext cx="2808312" cy="2232248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/>
                </a:solidFill>
              </a:rPr>
              <a:t>المحرم لذاته</a:t>
            </a:r>
          </a:p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/>
                </a:solidFill>
              </a:rPr>
              <a:t>كالزنى، وأكل الميتة</a:t>
            </a:r>
          </a:p>
          <a:p>
            <a:pPr algn="ctr"/>
            <a:r>
              <a:rPr lang="ar-SA" sz="2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/>
                </a:solidFill>
              </a:rPr>
              <a:t>وحكمه: غير مشروع أصلاً.</a:t>
            </a:r>
          </a:p>
        </p:txBody>
      </p:sp>
    </p:spTree>
    <p:extLst>
      <p:ext uri="{BB962C8B-B14F-4D97-AF65-F5344CB8AC3E}">
        <p14:creationId xmlns:p14="http://schemas.microsoft.com/office/powerpoint/2010/main" val="224210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المكروه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ar-SA" dirty="0" smtClean="0">
                <a:solidFill>
                  <a:srgbClr val="C00000"/>
                </a:solidFill>
              </a:rPr>
              <a:t>تعريفه: </a:t>
            </a:r>
            <a:r>
              <a:rPr lang="ar-SA" dirty="0" smtClean="0"/>
              <a:t>ما طلب الشارع من المكلف تركه، على غير وجه الحتم والإلزام.</a:t>
            </a:r>
          </a:p>
          <a:p>
            <a:pPr>
              <a:buFontTx/>
              <a:buChar char="-"/>
            </a:pPr>
            <a:r>
              <a:rPr lang="ar-SA" dirty="0" smtClean="0">
                <a:solidFill>
                  <a:srgbClr val="C00000"/>
                </a:solidFill>
              </a:rPr>
              <a:t>حكمه: </a:t>
            </a:r>
            <a:r>
              <a:rPr lang="ar-SA" dirty="0" smtClean="0"/>
              <a:t>فاعله لا يأثم، وإن كان ملوماً، وتاركه يمدح ويثاب.</a:t>
            </a:r>
          </a:p>
          <a:p>
            <a:pPr>
              <a:buFontTx/>
              <a:buChar char="-"/>
            </a:pPr>
            <a:r>
              <a:rPr lang="ar-SA" dirty="0" smtClean="0">
                <a:solidFill>
                  <a:srgbClr val="C00000"/>
                </a:solidFill>
              </a:rPr>
              <a:t>صيغ المكروه: </a:t>
            </a:r>
            <a:r>
              <a:rPr lang="ar-SA" dirty="0" smtClean="0"/>
              <a:t>إذا كانت الصيغة نفسها دالة على </a:t>
            </a:r>
            <a:r>
              <a:rPr lang="ar-SA" dirty="0" err="1" smtClean="0"/>
              <a:t>الكراهة،كقوله</a:t>
            </a:r>
            <a:r>
              <a:rPr lang="ar-SA" dirty="0" smtClean="0"/>
              <a:t> عليه الصلاة والسلام:(إنّ الله كره لكم قيل وقال، وكثرة السؤال، وإضاعة المال).</a:t>
            </a:r>
          </a:p>
          <a:p>
            <a:pPr marL="0" indent="0">
              <a:buNone/>
            </a:pPr>
            <a:r>
              <a:rPr lang="ar-SA" dirty="0" smtClean="0"/>
              <a:t>إذا كانت الصيغة للنهي ودلت القرينة على صرفه من التحريم إلى </a:t>
            </a:r>
            <a:r>
              <a:rPr lang="ar-SA" dirty="0" err="1" smtClean="0"/>
              <a:t>الكراهة،قال</a:t>
            </a:r>
            <a:r>
              <a:rPr lang="ar-SA" dirty="0" smtClean="0"/>
              <a:t> تعالى:( ...لا تسألوا عن أشياء إنْ تبدَ لكم تسؤكم).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29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128792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أقسام المكروه عند الحنفية</a:t>
            </a: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162064"/>
              </p:ext>
            </p:extLst>
          </p:nvPr>
        </p:nvGraphicFramePr>
        <p:xfrm>
          <a:off x="323528" y="1772816"/>
          <a:ext cx="8640960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:p14="http://schemas.microsoft.com/office/powerpoint/2010/main" val="4197791247"/>
              </p:ext>
            </p:extLst>
          </p:nvPr>
        </p:nvGraphicFramePr>
        <p:xfrm>
          <a:off x="1524000" y="1397000"/>
          <a:ext cx="6096000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07705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267744" y="274638"/>
            <a:ext cx="504056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800" dirty="0" smtClean="0"/>
              <a:t>المباح</a:t>
            </a:r>
            <a:endParaRPr lang="ar-SA" sz="4800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تعريفه: ما خير الشارع المكلف بين فعله وتركه.</a:t>
            </a:r>
          </a:p>
          <a:p>
            <a:pPr>
              <a:buFontTx/>
              <a:buChar char="-"/>
            </a:pPr>
            <a:r>
              <a:rPr lang="ar-SA" dirty="0" smtClean="0"/>
              <a:t>حكمه: لا مدح ولا ذم على الفعل والترك. ولكن يثاب بالنية والقصد.</a:t>
            </a:r>
          </a:p>
          <a:p>
            <a:pPr>
              <a:buFontTx/>
              <a:buChar char="-"/>
            </a:pPr>
            <a:r>
              <a:rPr lang="ar-SA" dirty="0" smtClean="0"/>
              <a:t>من الصيغ التي تعرف بها الإباحة: النص من الشارع على حلّ </a:t>
            </a:r>
            <a:r>
              <a:rPr lang="ar-SA" dirty="0" err="1" smtClean="0"/>
              <a:t>الشيئ</a:t>
            </a:r>
            <a:r>
              <a:rPr lang="ar-SA" dirty="0" smtClean="0"/>
              <a:t>، </a:t>
            </a:r>
            <a:r>
              <a:rPr lang="ar-SA" dirty="0" err="1" smtClean="0"/>
              <a:t>أونفي</a:t>
            </a:r>
            <a:r>
              <a:rPr lang="ar-SA" dirty="0" smtClean="0"/>
              <a:t> الإثم أو الجناح أو الحرج.</a:t>
            </a:r>
          </a:p>
          <a:p>
            <a:pPr>
              <a:buFontTx/>
              <a:buChar char="-"/>
            </a:pPr>
            <a:r>
              <a:rPr lang="ar-SA" dirty="0" smtClean="0"/>
              <a:t>صيغة الأمر مع القرينة </a:t>
            </a:r>
            <a:r>
              <a:rPr lang="ar-SA" dirty="0" err="1" smtClean="0"/>
              <a:t>الصارفة</a:t>
            </a:r>
            <a:r>
              <a:rPr lang="ar-SA" dirty="0" smtClean="0"/>
              <a:t> عن الوجوب إلى الإباحة.</a:t>
            </a:r>
          </a:p>
          <a:p>
            <a:pPr marL="0" indent="0">
              <a:buNone/>
            </a:pPr>
            <a:r>
              <a:rPr lang="ar-SA" dirty="0" smtClean="0"/>
              <a:t>- الإباحة تتجه إلى الجزئيات لا إلى الكليات، وإلى بعض الأوقات لا إلى جميع الأزمان.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49435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العزيمة والرخصة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686277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403</Words>
  <Application>Microsoft Office PowerPoint</Application>
  <PresentationFormat>عرض على الشاشة (3:4)‏</PresentationFormat>
  <Paragraphs>38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نسق Office</vt:lpstr>
      <vt:lpstr>الحرام أو المحرم</vt:lpstr>
      <vt:lpstr>عرض تقديمي في PowerPoint</vt:lpstr>
      <vt:lpstr>أقسام الحرام</vt:lpstr>
      <vt:lpstr>المكروه</vt:lpstr>
      <vt:lpstr>أقسام المكروه عند الحنفية</vt:lpstr>
      <vt:lpstr>المباح</vt:lpstr>
      <vt:lpstr>العزيمة والرخصة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الحرام أو المحرم</dc:title>
  <dc:creator>Hif</dc:creator>
  <cp:lastModifiedBy>Hif</cp:lastModifiedBy>
  <cp:revision>19</cp:revision>
  <dcterms:created xsi:type="dcterms:W3CDTF">2012-09-20T13:27:15Z</dcterms:created>
  <dcterms:modified xsi:type="dcterms:W3CDTF">2012-09-20T16:09:17Z</dcterms:modified>
</cp:coreProperties>
</file>