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100" d="100"/>
          <a:sy n="100" d="100"/>
        </p:scale>
        <p:origin x="-294" y="4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A1111A9-91C8-4FA3-BD3A-645803A875CC}" type="datetimeFigureOut">
              <a:rPr lang="ar-SA" smtClean="0"/>
              <a:t>18/12/1433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C41EC2B-9202-4750-BFF4-C07A5EF4E6FE}" type="slidenum">
              <a:rPr lang="ar-SA" smtClean="0"/>
              <a:t>‹#›</a:t>
            </a:fld>
            <a:endParaRPr lang="ar-SA"/>
          </a:p>
        </p:txBody>
      </p:sp>
    </p:spTree>
    <p:extLst>
      <p:ext uri="{BB962C8B-B14F-4D97-AF65-F5344CB8AC3E}">
        <p14:creationId xmlns:p14="http://schemas.microsoft.com/office/powerpoint/2010/main" val="9329140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BC41EC2B-9202-4750-BFF4-C07A5EF4E6FE}" type="slidenum">
              <a:rPr lang="ar-SA" smtClean="0"/>
              <a:t>5</a:t>
            </a:fld>
            <a:endParaRPr lang="ar-SA"/>
          </a:p>
        </p:txBody>
      </p:sp>
    </p:spTree>
    <p:extLst>
      <p:ext uri="{BB962C8B-B14F-4D97-AF65-F5344CB8AC3E}">
        <p14:creationId xmlns:p14="http://schemas.microsoft.com/office/powerpoint/2010/main" val="836803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C1C9CC65-C8B4-4BD0-A940-D5CAF0CB99CD}" type="datetimeFigureOut">
              <a:rPr lang="ar-SA" smtClean="0"/>
              <a:t>18/12/1433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1914897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1C9CC65-C8B4-4BD0-A940-D5CAF0CB99CD}" type="datetimeFigureOut">
              <a:rPr lang="ar-SA" smtClean="0"/>
              <a:t>18/12/1433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1013455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1C9CC65-C8B4-4BD0-A940-D5CAF0CB99CD}" type="datetimeFigureOut">
              <a:rPr lang="ar-SA" smtClean="0"/>
              <a:t>18/12/1433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3947218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1C9CC65-C8B4-4BD0-A940-D5CAF0CB99CD}" type="datetimeFigureOut">
              <a:rPr lang="ar-SA" smtClean="0"/>
              <a:t>18/12/1433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1229489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1C9CC65-C8B4-4BD0-A940-D5CAF0CB99CD}" type="datetimeFigureOut">
              <a:rPr lang="ar-SA" smtClean="0"/>
              <a:t>18/12/1433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2698809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C1C9CC65-C8B4-4BD0-A940-D5CAF0CB99CD}" type="datetimeFigureOut">
              <a:rPr lang="ar-SA" smtClean="0"/>
              <a:t>18/12/1433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1681251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1C9CC65-C8B4-4BD0-A940-D5CAF0CB99CD}" type="datetimeFigureOut">
              <a:rPr lang="ar-SA" smtClean="0"/>
              <a:t>18/12/1433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375014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1C9CC65-C8B4-4BD0-A940-D5CAF0CB99CD}" type="datetimeFigureOut">
              <a:rPr lang="ar-SA" smtClean="0"/>
              <a:t>18/12/1433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2849597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1C9CC65-C8B4-4BD0-A940-D5CAF0CB99CD}" type="datetimeFigureOut">
              <a:rPr lang="ar-SA" smtClean="0"/>
              <a:t>18/12/1433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4078383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1C9CC65-C8B4-4BD0-A940-D5CAF0CB99CD}" type="datetimeFigureOut">
              <a:rPr lang="ar-SA" smtClean="0"/>
              <a:t>18/12/1433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2507582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1C9CC65-C8B4-4BD0-A940-D5CAF0CB99CD}" type="datetimeFigureOut">
              <a:rPr lang="ar-SA" smtClean="0"/>
              <a:t>18/12/1433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3B736B-3F41-41E5-90BB-B1D3AA9798E7}" type="slidenum">
              <a:rPr lang="ar-SA" smtClean="0"/>
              <a:t>‹#›</a:t>
            </a:fld>
            <a:endParaRPr lang="ar-SA"/>
          </a:p>
        </p:txBody>
      </p:sp>
    </p:spTree>
    <p:extLst>
      <p:ext uri="{BB962C8B-B14F-4D97-AF65-F5344CB8AC3E}">
        <p14:creationId xmlns:p14="http://schemas.microsoft.com/office/powerpoint/2010/main" val="3184305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1C9CC65-C8B4-4BD0-A940-D5CAF0CB99CD}" type="datetimeFigureOut">
              <a:rPr lang="ar-SA" smtClean="0"/>
              <a:t>18/12/1433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63B736B-3F41-41E5-90BB-B1D3AA9798E7}" type="slidenum">
              <a:rPr lang="ar-SA" smtClean="0"/>
              <a:t>‹#›</a:t>
            </a:fld>
            <a:endParaRPr lang="ar-SA"/>
          </a:p>
        </p:txBody>
      </p:sp>
    </p:spTree>
    <p:extLst>
      <p:ext uri="{BB962C8B-B14F-4D97-AF65-F5344CB8AC3E}">
        <p14:creationId xmlns:p14="http://schemas.microsoft.com/office/powerpoint/2010/main" val="656181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xfrm>
            <a:off x="755576" y="692696"/>
            <a:ext cx="7416824" cy="4824536"/>
          </a:xfrm>
        </p:spPr>
        <p:txBody>
          <a:bodyPr>
            <a:normAutofit/>
          </a:bodyPr>
          <a:lstStyle/>
          <a:p>
            <a:r>
              <a:rPr lang="ar-SA" sz="3600" b="1" dirty="0" smtClean="0">
                <a:effectLst>
                  <a:outerShdw blurRad="38100" dist="38100" dir="2700000" algn="tl">
                    <a:srgbClr val="000000">
                      <a:alpha val="43137"/>
                    </a:srgbClr>
                  </a:outerShdw>
                </a:effectLst>
                <a:latin typeface="Adobe Arabic" pitchFamily="18" charset="-78"/>
                <a:cs typeface="Adobe Arabic" pitchFamily="18" charset="-78"/>
              </a:rPr>
              <a:t>الايمان باليوم الآخر  </a:t>
            </a:r>
            <a:br>
              <a:rPr lang="ar-SA" sz="36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600" b="1" dirty="0" smtClean="0">
                <a:effectLst>
                  <a:outerShdw blurRad="38100" dist="38100" dir="2700000" algn="tl">
                    <a:srgbClr val="000000">
                      <a:alpha val="43137"/>
                    </a:srgbClr>
                  </a:outerShdw>
                </a:effectLst>
                <a:latin typeface="Adobe Arabic" pitchFamily="18" charset="-78"/>
                <a:cs typeface="Adobe Arabic" pitchFamily="18" charset="-78"/>
              </a:rPr>
              <a:t>معناه بصورة إجمالية : </a:t>
            </a: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الايمان بكل ما أخبر به الله عز وجل في كتابه ، وأخبر به رسوله </a:t>
            </a:r>
            <a:r>
              <a:rPr lang="ar-SA" sz="28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مما يكون بعد الموت ، من فتنة القبر وعذابه ونعيمه ، والبحث ، والحشر ، والصحف ، والحساب ، والميزان ، والحوض ، والصراط ، والشفاعة ، والجنة ، والنار ، وما أعد الله تعالى لأهلهما جميعاَ </a:t>
            </a:r>
            <a:r>
              <a:rPr lang="ar-SA" sz="28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t>.  </a:t>
            </a:r>
            <a:endParaRPr lang="ar-SA" b="1" dirty="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36485762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57200" y="332656"/>
            <a:ext cx="8229600" cy="1143000"/>
          </a:xfrm>
        </p:spPr>
        <p:txBody>
          <a:bodyPr>
            <a:normAutofit/>
          </a:bodyPr>
          <a:lstStyle/>
          <a:p>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t>
            </a: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تفاصيل الايمان باليوم الآخر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لا يتحقق الايمان باليوم الآخر ولا يكون إلا بأمرين هما </a:t>
            </a:r>
            <a:endParaRPr lang="ar-SA" sz="3200" b="1" dirty="0">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4" name="رابط مستقيم 3"/>
          <p:cNvCxnSpPr/>
          <p:nvPr/>
        </p:nvCxnSpPr>
        <p:spPr>
          <a:xfrm flipH="1">
            <a:off x="2633982" y="1628800"/>
            <a:ext cx="42089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رابط كسهم مستقيم 4"/>
          <p:cNvCxnSpPr/>
          <p:nvPr/>
        </p:nvCxnSpPr>
        <p:spPr>
          <a:xfrm>
            <a:off x="6846581" y="163852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2624972" y="1628800"/>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مربع نص 6"/>
          <p:cNvSpPr txBox="1"/>
          <p:nvPr/>
        </p:nvSpPr>
        <p:spPr>
          <a:xfrm>
            <a:off x="5071977" y="2247255"/>
            <a:ext cx="2880320" cy="830997"/>
          </a:xfrm>
          <a:prstGeom prst="rect">
            <a:avLst/>
          </a:prstGeom>
          <a:noFill/>
        </p:spPr>
        <p:txBody>
          <a:bodyPr wrap="square" rtlCol="1">
            <a:spAutoFit/>
          </a:bodyPr>
          <a:lstStyle/>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الايمان الإجمالي باليوم الآخر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8" name="مربع نص 7"/>
          <p:cNvSpPr txBox="1"/>
          <p:nvPr/>
        </p:nvSpPr>
        <p:spPr>
          <a:xfrm>
            <a:off x="1036894" y="1844824"/>
            <a:ext cx="3544617" cy="4893647"/>
          </a:xfrm>
          <a:prstGeom prst="rect">
            <a:avLst/>
          </a:prstGeom>
          <a:noFill/>
        </p:spPr>
        <p:txBody>
          <a:bodyPr wrap="square" rtlCol="1">
            <a:spAutoFit/>
          </a:bodyPr>
          <a:lstStyle/>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أن يؤمن بكل ما أخبر به الرسول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من أمور الغيب التي تكون بعد الموت منها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1- فتنة القبر وسؤال الملكين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2- عذاب القبر ونعيمة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3- البعث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4- الحشر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5- العرض والحساب والجزاء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6- الحوض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7- الميزان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8- الصراط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9- الجنة والنار .  </a:t>
            </a:r>
          </a:p>
          <a:p>
            <a:endParaRPr lang="ar-SA" sz="2400" b="1" dirty="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0803507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270472" y="908720"/>
            <a:ext cx="6624736" cy="5040560"/>
          </a:xfrm>
        </p:spPr>
        <p:txBody>
          <a:bodyPr>
            <a:normAutofit fontScale="90000"/>
          </a:bodyPr>
          <a:lstStyle/>
          <a:p>
            <a:r>
              <a:rPr lang="ar-SA" sz="3600" b="1" dirty="0" smtClean="0">
                <a:effectLst>
                  <a:outerShdw blurRad="38100" dist="38100" dir="2700000" algn="tl">
                    <a:srgbClr val="000000">
                      <a:alpha val="43137"/>
                    </a:srgbClr>
                  </a:outerShdw>
                </a:effectLst>
                <a:latin typeface="Adobe Arabic" pitchFamily="18" charset="-78"/>
                <a:cs typeface="Adobe Arabic" pitchFamily="18" charset="-78"/>
              </a:rPr>
              <a:t>معنى فتنة القبر : </a:t>
            </a:r>
            <a:br>
              <a:rPr lang="ar-SA" sz="36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700" b="1" dirty="0" smtClean="0">
                <a:latin typeface="Adobe Arabic" pitchFamily="18" charset="-78"/>
                <a:cs typeface="Adobe Arabic" pitchFamily="18" charset="-78"/>
              </a:rPr>
              <a:t>أي سؤال الملكين للإنسان عن ربه ودينه ونبيه والأدلة على فتنة القبر كثير ة منها : </a:t>
            </a:r>
            <a:br>
              <a:rPr lang="ar-SA" sz="2700" b="1" dirty="0" smtClean="0">
                <a:latin typeface="Adobe Arabic" pitchFamily="18" charset="-78"/>
                <a:cs typeface="Adobe Arabic" pitchFamily="18" charset="-78"/>
              </a:rPr>
            </a:br>
            <a:r>
              <a:rPr lang="ar-SA" sz="2700" b="1" dirty="0" smtClean="0">
                <a:latin typeface="Adobe Arabic" pitchFamily="18" charset="-78"/>
                <a:cs typeface="Adobe Arabic" pitchFamily="18" charset="-78"/>
              </a:rPr>
              <a:t>قال رسول الله </a:t>
            </a:r>
            <a:r>
              <a:rPr lang="ar-SA" sz="2700" b="1" dirty="0" smtClean="0">
                <a:latin typeface="Adobe Arabic" pitchFamily="18" charset="-78"/>
                <a:cs typeface="Adobe Arabic" pitchFamily="18" charset="-78"/>
                <a:sym typeface="AGA Arabesque"/>
              </a:rPr>
              <a:t> : (</a:t>
            </a:r>
            <a:r>
              <a:rPr lang="ar-SA" sz="2700" b="1" dirty="0" smtClean="0">
                <a:latin typeface="Adobe Arabic" pitchFamily="18" charset="-78"/>
                <a:cs typeface="Adobe Arabic" pitchFamily="18" charset="-78"/>
              </a:rPr>
              <a:t>إِنَّ الْعَبْدَ إِذَا وُضِعَ فِي قَبْرِهِ ، وَتَوَلَّى عَنْهُ أَصْحَابُهُ ، إِنَّهُ لَيَسْمَعُ قَرْعَ نِعَالِهِمْ " . قَالَ : " يَأْتِيهِ مَلَكَانِ فَيُقْعِدَانِهِ ، فَيَقُولانِ : مَا كُنْتَ تَقُولُ فِي هَذَا الرَّجُلِ ؟ فَأَمَّا الْمُؤْمِنُ فَيَقُولُ : أَشْهَدُ أَنَّهُ عَبْدُ اللَّهِ وَرَسُولُهُ " . قَالَ : " فَيُقَالُ : انْظُرْ إِلَى مَقْعَدِكَ مِنَ النَّارِ ، قَدْ أَبْدَلَكَ اللَّهُ بِهِ مَقْعَدًا مِنَ الْجَنَّةِ ) . </a:t>
            </a:r>
            <a:br>
              <a:rPr lang="ar-SA" sz="2700" b="1" dirty="0" smtClean="0">
                <a:latin typeface="Adobe Arabic" pitchFamily="18" charset="-78"/>
                <a:cs typeface="Adobe Arabic" pitchFamily="18" charset="-78"/>
              </a:rPr>
            </a:br>
            <a:r>
              <a:rPr lang="ar-SA" sz="2700" b="1" dirty="0" smtClean="0">
                <a:latin typeface="Adobe Arabic" pitchFamily="18" charset="-78"/>
                <a:cs typeface="Adobe Arabic" pitchFamily="18" charset="-78"/>
              </a:rPr>
              <a:t>وأما المنافق والكافر ، فيقال له : ما كنت تقول في هذا الرجل ؟ فيقول : لا أدري ، كنت أقول ما يقول الناس ، فيقال : لا دريت ولا تليت ، ويضرب بمطارق من حديد ضربة ، فيصيح صيحة يسمعها من يليه غير الثقلين ) . </a:t>
            </a:r>
            <a:br>
              <a:rPr lang="ar-SA" sz="2700" b="1" dirty="0" smtClean="0">
                <a:latin typeface="Adobe Arabic" pitchFamily="18" charset="-78"/>
                <a:cs typeface="Adobe Arabic" pitchFamily="18" charset="-78"/>
              </a:rPr>
            </a:br>
            <a:r>
              <a:rPr lang="ar-SA" sz="2700" b="1" dirty="0" smtClean="0">
                <a:latin typeface="Adobe Arabic" pitchFamily="18" charset="-78"/>
                <a:cs typeface="Adobe Arabic" pitchFamily="18" charset="-78"/>
              </a:rPr>
              <a:t>وقوله تعالى : ( يثبت </a:t>
            </a:r>
            <a:r>
              <a:rPr lang="ar-SA" sz="2700" b="1" dirty="0">
                <a:latin typeface="Adobe Arabic" pitchFamily="18" charset="-78"/>
                <a:cs typeface="Adobe Arabic" pitchFamily="18" charset="-78"/>
              </a:rPr>
              <a:t>الله الذين آمنوا بالقول الثابت في الحياة الدنيا وفي الآخرة ويضل الله الظالمين ويفعل الله ما يشاء </a:t>
            </a:r>
            <a:r>
              <a:rPr lang="ar-SA" sz="2700" b="1" dirty="0" smtClean="0">
                <a:latin typeface="Adobe Arabic" pitchFamily="18" charset="-78"/>
                <a:cs typeface="Adobe Arabic" pitchFamily="18" charset="-78"/>
              </a:rPr>
              <a:t>) </a:t>
            </a:r>
            <a:r>
              <a:rPr lang="ar-SA" sz="1800" b="1" dirty="0" smtClean="0">
                <a:latin typeface="Adobe Arabic" pitchFamily="18" charset="-78"/>
                <a:cs typeface="Adobe Arabic" pitchFamily="18" charset="-78"/>
              </a:rPr>
              <a:t>نزلت في فتنة القبر</a:t>
            </a:r>
            <a:r>
              <a:rPr lang="ar-SA" sz="2700" b="1" dirty="0" smtClean="0">
                <a:solidFill>
                  <a:schemeClr val="accent5">
                    <a:lumMod val="50000"/>
                  </a:schemeClr>
                </a:solidFill>
                <a:latin typeface="Adobe Arabic" pitchFamily="18" charset="-78"/>
                <a:cs typeface="Adobe Arabic" pitchFamily="18" charset="-78"/>
              </a:rPr>
              <a:t/>
            </a:r>
            <a:br>
              <a:rPr lang="ar-SA" sz="2700" b="1" dirty="0" smtClean="0">
                <a:solidFill>
                  <a:schemeClr val="accent5">
                    <a:lumMod val="50000"/>
                  </a:schemeClr>
                </a:solidFill>
                <a:latin typeface="Adobe Arabic" pitchFamily="18" charset="-78"/>
                <a:cs typeface="Adobe Arabic" pitchFamily="18" charset="-78"/>
              </a:rPr>
            </a:br>
            <a:r>
              <a:rPr lang="ar-SA" sz="28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28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endParaRPr lang="ar-SA" sz="28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3442639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57200" y="404664"/>
            <a:ext cx="8229600" cy="1143000"/>
          </a:xfrm>
        </p:spPr>
        <p:txBody>
          <a:bodyPr>
            <a:normAutofit/>
          </a:bodyPr>
          <a:lstStyle/>
          <a:p>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أدلة عذاب القبر ونعيمه </a:t>
            </a: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للكتاب )</a:t>
            </a:r>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endParaRPr lang="ar-SA" sz="32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4" name="رابط مستقيم 3"/>
          <p:cNvCxnSpPr/>
          <p:nvPr/>
        </p:nvCxnSpPr>
        <p:spPr>
          <a:xfrm flipH="1">
            <a:off x="2788109" y="1124744"/>
            <a:ext cx="42089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رابط كسهم مستقيم 4"/>
          <p:cNvCxnSpPr/>
          <p:nvPr/>
        </p:nvCxnSpPr>
        <p:spPr>
          <a:xfrm>
            <a:off x="6997023" y="112474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2788109" y="112474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مربع نص 6"/>
          <p:cNvSpPr txBox="1"/>
          <p:nvPr/>
        </p:nvSpPr>
        <p:spPr>
          <a:xfrm>
            <a:off x="5508104" y="1484784"/>
            <a:ext cx="2736304" cy="3970318"/>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من الكتاب</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 فوقاه الله سيئات ما مكروا وحاق بئال فرعون سوء العذاب النار يعرضون عليها غدوا وعشيا ويوم تقوم الساعة أدخلوا ءال فرعون أشد العذاب ) .</a:t>
            </a:r>
          </a:p>
          <a:p>
            <a:pPr algn="ctr"/>
            <a:r>
              <a:rPr lang="ar-SA" sz="28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t>
            </a:r>
          </a:p>
          <a:p>
            <a:endParaRPr lang="ar-SA" sz="28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
        <p:nvSpPr>
          <p:cNvPr id="8" name="مربع نص 7"/>
          <p:cNvSpPr txBox="1"/>
          <p:nvPr/>
        </p:nvSpPr>
        <p:spPr>
          <a:xfrm>
            <a:off x="1331640" y="1412776"/>
            <a:ext cx="2592288" cy="4216539"/>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من السنة </a:t>
            </a:r>
            <a:endParaRPr lang="ar-SA" sz="2000" b="1" dirty="0" smtClean="0">
              <a:effectLst>
                <a:outerShdw blurRad="38100" dist="38100" dir="2700000" algn="tl">
                  <a:srgbClr val="000000">
                    <a:alpha val="43137"/>
                  </a:srgbClr>
                </a:outerShdw>
              </a:effectLst>
              <a:latin typeface="Adobe Arabic" pitchFamily="18" charset="-78"/>
              <a:cs typeface="Adobe Arabic" pitchFamily="18" charset="-78"/>
            </a:endParaRP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الأحاديث في اثبات عذاب القبر كثيره بلغت حد التواتر منها :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 مرّ النبي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على قبرين فقال : انهما يعذبان وما يعذبان في كبير ، ثم قال : بلى ، أما أحدهما فكان يسعى في النميمة ، وأما أحدهما فكان لا يستتر من بوله ) . </a:t>
            </a:r>
            <a:endParaRPr lang="ar-SA" sz="2400" b="1" dirty="0" smtClean="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897696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187624" y="274638"/>
            <a:ext cx="6768752" cy="6322714"/>
          </a:xfrm>
        </p:spPr>
        <p:txBody>
          <a:bodyPr>
            <a:normAutofit/>
          </a:bodyPr>
          <a:lstStyle/>
          <a:p>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كيفية عذاب القبر ونعيمه ، وكيفية عودة الروح الى الميت لا يجوز فيه الزيادة على ما صح عن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رسول الله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اذ ليس للعقل وقوف على كيفيته ، لكونه لا عهد له به ، والشرع لا يأتي بما تُحيله العقول ، ولكنَّه قد يأتي بما تحار فيه العقول . فان عود الروح الى الجسد ليس على الوجه المعهود في الدنيا ، بل تُعاد الروح اليه إعادة غير الإعادة المألوفة في الدنيا </a:t>
            </a:r>
            <a:r>
              <a:rPr lang="ar-SA" sz="2400" b="1" dirty="0">
                <a:effectLst>
                  <a:outerShdw blurRad="38100" dist="38100" dir="2700000" algn="tl">
                    <a:srgbClr val="000000">
                      <a:alpha val="43137"/>
                    </a:srgbClr>
                  </a:outerShdw>
                </a:effectLst>
                <a:latin typeface="Adobe Arabic" pitchFamily="18" charset="-78"/>
                <a:cs typeface="Adobe Arabic" pitchFamily="18" charset="-78"/>
                <a:sym typeface="AGA Arabesque"/>
              </a:rPr>
              <a:t>... فبعد موت الإنسان تخرج روحه من بدنه وتبقى إما في نعيم وإما في عذاب وتارة تعود إلى البدن فيكون العذاب أو النعيم على البدن والروح معا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a:r>
            <a:b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فكل من مات وهو مستحق للعذاب ناله نصيبه منه : قُبر أو لم يُقبر ، أكلته السباع ، أو احترق حتى صار رمادا ، ونُسف في الهواء ، أو صلب ، أو غرق في البحر ، وصل على روحه وبدنه من العذاب ما يصل الى القبور . وما ورد من إجلاسه واختلاف أضلاعه ونحو ذلك ، فيجب أن يُفهم عن الرسول  مراده من غير غلو ولا تقصير .</a:t>
            </a:r>
            <a: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t/>
            </a:r>
            <a:b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br>
            <a:endParaRPr lang="ar-SA" sz="28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588968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827584" y="404664"/>
            <a:ext cx="7128792" cy="5832648"/>
          </a:xfrm>
        </p:spPr>
        <p:txBody>
          <a:bodyPr>
            <a:normAutofit/>
          </a:bodyPr>
          <a:lstStyle/>
          <a:p>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بداية اليوم الآخر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800" dirty="0" smtClean="0">
                <a:effectLst>
                  <a:outerShdw blurRad="38100" dist="38100" dir="2700000" algn="tl">
                    <a:srgbClr val="000000">
                      <a:alpha val="43137"/>
                    </a:srgbClr>
                  </a:outerShdw>
                </a:effectLst>
                <a:latin typeface="Adobe Arabic" pitchFamily="18" charset="-78"/>
                <a:cs typeface="Adobe Arabic" pitchFamily="18" charset="-78"/>
              </a:rPr>
              <a:t>مجموع الآيات </a:t>
            </a:r>
            <a:r>
              <a:rPr lang="ar-SA" sz="2400" dirty="0" smtClean="0">
                <a:effectLst>
                  <a:outerShdw blurRad="38100" dist="38100" dir="2700000" algn="tl">
                    <a:srgbClr val="000000">
                      <a:alpha val="43137"/>
                    </a:srgbClr>
                  </a:outerShdw>
                </a:effectLst>
                <a:latin typeface="Adobe Arabic" pitchFamily="18" charset="-78"/>
                <a:cs typeface="Adobe Arabic" pitchFamily="18" charset="-78"/>
              </a:rPr>
              <a:t>الكريمة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في سورة التكوير والانفطار تدل على أن اليوم الآخر يبدأ بأحداث تغيير عام في هذا الكون فتنشق السماء ، وتتناثر النجوم ، وتتصادم الكواكب ، وتتفتت الأرض ، وتغدوا صعيدا جرزا ، </a:t>
            </a:r>
            <a:r>
              <a:rPr lang="ar-SA" sz="2400" b="1" dirty="0">
                <a:effectLst>
                  <a:outerShdw blurRad="38100" dist="38100" dir="2700000" algn="tl">
                    <a:srgbClr val="000000">
                      <a:alpha val="43137"/>
                    </a:srgbClr>
                  </a:outerShdw>
                </a:effectLst>
                <a:latin typeface="Adobe Arabic" pitchFamily="18" charset="-78"/>
                <a:cs typeface="Adobe Arabic" pitchFamily="18" charset="-78"/>
              </a:rPr>
              <a:t>و</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تصبح الجبال كثيبا مهيلا ، ويخرب كل شيء ، ويدمر كل ما عرفه الناس في هذا الوجود ، قال تعالى : ( يوم تبدل الأرض غير الأرض والسماوات وبرزوا لله والواحد القهار ) .</a:t>
            </a:r>
            <a:br>
              <a:rPr lang="ar-SA" sz="24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ويكون هذا على أثر النفخة الاولى ، ينفخها اسرافيل بأمر ربه ، قال عز وجل : ( ونفخ في الصور فصعق من في السماوات ومن في الأرض إلا من شاء الله ثم نفخ فيه أخرى فإذا هم قيام ينظرون ) .</a:t>
            </a:r>
            <a:endParaRPr lang="ar-SA" sz="32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2367896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547664" y="274638"/>
            <a:ext cx="6336704" cy="5818658"/>
          </a:xfrm>
        </p:spPr>
        <p:txBody>
          <a:bodyPr>
            <a:normAutofit/>
          </a:bodyPr>
          <a:lstStyle/>
          <a:p>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البعث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وهو : إعادة الإنسان روحا وجسدا كما كان في الدنيا ، ثم يخرج الله الناس من الأجداث أحياء فيقول الكفار والمنافقون حينئذ : ( قالوا يا ويلتنا من بعثنا من مرقدنا )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وهذ البعث يكون بعد النفخة الثانية .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وأول من يخرج من قبره النبي صلى الله عليه وسلم ، فقد قال </a:t>
            </a:r>
            <a:r>
              <a:rPr lang="ar-SA" sz="32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 يصعق الناس حين يصعقون فأكون أول من قام ، فإذا موسى أخذ بالعرش ، فما أدري أكان فيمن صعق ) </a:t>
            </a:r>
            <a:r>
              <a:rPr lang="ar-SA" sz="32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t>. </a:t>
            </a:r>
            <a:endParaRPr lang="ar-SA" sz="32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5758363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115616" y="116632"/>
            <a:ext cx="6912768" cy="2376264"/>
          </a:xfrm>
        </p:spPr>
        <p:txBody>
          <a:bodyPr>
            <a:normAutofit fontScale="90000"/>
          </a:bodyPr>
          <a:lstStyle/>
          <a:p>
            <a:r>
              <a:rPr lang="ar-SA" sz="3200" b="1" u="sng" dirty="0" smtClean="0">
                <a:effectLst>
                  <a:outerShdw blurRad="38100" dist="38100" dir="2700000" algn="tl">
                    <a:srgbClr val="000000">
                      <a:alpha val="43137"/>
                    </a:srgbClr>
                  </a:outerShdw>
                </a:effectLst>
                <a:latin typeface="Adobe Arabic" pitchFamily="18" charset="-78"/>
                <a:cs typeface="Adobe Arabic" pitchFamily="18" charset="-78"/>
              </a:rPr>
              <a:t>الحشر </a:t>
            </a: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يكون الحشر بعد بعث الخلائق واخراجهم من قبورهم ، قال تعالى : ( يوم نحشر المتقين إلى الرحمن وفدا ونسوق المجرمين إلى جهنم وردا ) .</a:t>
            </a:r>
            <a:br>
              <a:rPr lang="ar-SA" sz="24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وهو :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سوق الناس الى الموقف ، وهو المكان الذي يقفون فيه انتظارا لفصل القضاء بينهم .</a:t>
            </a:r>
            <a: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3200" b="1" u="sng"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حال الناس في الحشر </a:t>
            </a:r>
            <a:endParaRPr lang="ar-SA" sz="3200" b="1" u="sng"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5" name="رابط مستقيم 4"/>
          <p:cNvCxnSpPr/>
          <p:nvPr/>
        </p:nvCxnSpPr>
        <p:spPr>
          <a:xfrm flipH="1">
            <a:off x="1475655" y="2492896"/>
            <a:ext cx="6192689" cy="8384"/>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1475655" y="245159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a:off x="4603849" y="249289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a:off x="7668344" y="249289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مربع نص 10"/>
          <p:cNvSpPr txBox="1"/>
          <p:nvPr/>
        </p:nvSpPr>
        <p:spPr>
          <a:xfrm>
            <a:off x="6156176" y="2844735"/>
            <a:ext cx="2664296" cy="1938992"/>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يحشر الناس يوم القيامة حفاة عراة غرلا . قلت : يا رسول الله ، ينظر بعضهم الى بعض ؟ قال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يا عائشة ، الأمر أشد من أن ينظر بعضهم إلى بعض ) .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2" name="مربع نص 11"/>
          <p:cNvSpPr txBox="1"/>
          <p:nvPr/>
        </p:nvSpPr>
        <p:spPr>
          <a:xfrm>
            <a:off x="3157558" y="2900258"/>
            <a:ext cx="2892581" cy="3477875"/>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يصيب الخلائق كرب شديد . عن رسول الله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أنه قال : ( تدنى الشمس يوم القيامة من الخلق حتى تكون منهم كمقدار ميل ، فيكون الناس على قدر أعمالهم في العرق ، فمنهم من يكون الى كعبه ، ومنهم من يكون الى ركبتيه ، ومنهم من يكون الى حقويه ، ومنهم من يلجمه العرق الجاما ، وأشار  بيده على فيه ) . </a:t>
            </a:r>
          </a:p>
        </p:txBody>
      </p:sp>
      <p:sp>
        <p:nvSpPr>
          <p:cNvPr id="13" name="مربع نص 12"/>
          <p:cNvSpPr txBox="1"/>
          <p:nvPr/>
        </p:nvSpPr>
        <p:spPr>
          <a:xfrm>
            <a:off x="455280" y="2733933"/>
            <a:ext cx="2676557" cy="3785652"/>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سبعة يظلهم الله في ظله يوم لا ظل إلا ظله : الإمام العادل ، وشاب نشأ في عبادة الله ، ورجل قلبه معلق في المساجد ، ورجلان تحابا في الله ، اجتمعا عليه و تفرقا عليه ، ورجل دعته </a:t>
            </a:r>
            <a:r>
              <a:rPr lang="ar-SA" sz="2000" b="1" dirty="0" err="1" smtClean="0">
                <a:effectLst>
                  <a:outerShdw blurRad="38100" dist="38100" dir="2700000" algn="tl">
                    <a:srgbClr val="000000">
                      <a:alpha val="43137"/>
                    </a:srgbClr>
                  </a:outerShdw>
                </a:effectLst>
                <a:latin typeface="Adobe Arabic" pitchFamily="18" charset="-78"/>
                <a:cs typeface="Adobe Arabic" pitchFamily="18" charset="-78"/>
              </a:rPr>
              <a:t>إمرأة</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ذات منصب وجمال فقال : أني أخاف الله ، ورجل تصدق بصدقة ، فأخفها حتى لا تعلم يمينه </a:t>
            </a:r>
            <a:r>
              <a:rPr lang="ar-SA" sz="2000" b="1" dirty="0" err="1" smtClean="0">
                <a:effectLst>
                  <a:outerShdw blurRad="38100" dist="38100" dir="2700000" algn="tl">
                    <a:srgbClr val="000000">
                      <a:alpha val="43137"/>
                    </a:srgbClr>
                  </a:outerShdw>
                </a:effectLst>
                <a:latin typeface="Adobe Arabic" pitchFamily="18" charset="-78"/>
                <a:cs typeface="Adobe Arabic" pitchFamily="18" charset="-78"/>
              </a:rPr>
              <a:t>ماتنفق</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شماله ، ورجل ذكر الله خالياً ففاضت عيناه )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29253570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899592" y="188640"/>
            <a:ext cx="7344816" cy="6336704"/>
          </a:xfrm>
        </p:spPr>
        <p:txBody>
          <a:bodyPr>
            <a:normAutofit/>
          </a:bodyPr>
          <a:lstStyle/>
          <a:p>
            <a:r>
              <a:rPr lang="ar-SA" sz="3200" b="1" dirty="0" smtClean="0">
                <a:effectLst>
                  <a:outerShdw blurRad="38100" dist="38100" dir="2700000" algn="tl">
                    <a:srgbClr val="000000">
                      <a:alpha val="43137"/>
                    </a:srgbClr>
                  </a:outerShdw>
                </a:effectLst>
                <a:latin typeface="Adobe Arabic" pitchFamily="18" charset="-78"/>
                <a:cs typeface="Adobe Arabic" pitchFamily="18" charset="-78"/>
              </a:rPr>
              <a:t>فصل القضاء وجزاء الأعمال </a:t>
            </a:r>
            <a:br>
              <a:rPr lang="ar-SA" sz="32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فاذا أشتد الأمر بالناس ،و عظم بهم الكرب استشفعوا على الله عز وجل بالرسل والأنبياء ان ينقذوهم مما هم فيه ويعجل لهم فصل القضاء ، وكل رسول يحيلهم على غيره حتى يأتوا نبينا محمداً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فيشفع فيهم ، ويقبل الباري شفاعته ، فينصرف الناس الى فصل القضاء والجزاء فيجزى العباد ، ويجازون على كل ما كسبوه في الحياة الدنيا من خير أو شر ، قال عز وجل : ( يومئذ يوفيهم الله دينهم الحق ويعلمون أن الله هو الحق المبين ) .</a:t>
            </a:r>
            <a:b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وقال رسول الله  فيما يرويه عن ربه عز وجل : ( يا عبادي إنما هي أعمالكم أحصيها لكم ، ثم أوفيكم إياها ، فمن وجد خيراَ فليحمد الله ، ومن وجد غير ذلك فلا يلومن الا نفسه ) </a:t>
            </a:r>
            <a: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t>.</a:t>
            </a:r>
            <a:endParaRPr lang="ar-SA" sz="32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902626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187624" y="116632"/>
            <a:ext cx="6768752" cy="2304256"/>
          </a:xfrm>
        </p:spPr>
        <p:txBody>
          <a:bodyPr>
            <a:normAutofit/>
          </a:bodyPr>
          <a:lstStyle/>
          <a:p>
            <a:r>
              <a:rPr lang="ar-SA" sz="3200" b="1" u="sng"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العرض والحساب </a:t>
            </a:r>
            <a:r>
              <a:rPr lang="ar-SA" sz="2000" b="1" u="sng"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الكتاب)</a:t>
            </a:r>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يعرض الناس على ربهم ، وتقام فيها الحجج عليهم ولهم ، ويطلعون على أعمالهم ، ويقرؤون صحفهم ، فيجب أن نؤمن بالعرض والحساب ، وقراءة الكتاب ، فجميعها حق ، ودل عليها الكتاب والسنة ، واجماع علماء </a:t>
            </a:r>
            <a: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المسلمين . </a:t>
            </a:r>
            <a:br>
              <a:rPr lang="ar-SA" sz="24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700" b="1" u="sng"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دليل العرض </a:t>
            </a:r>
            <a:endParaRPr lang="ar-SA" sz="2700" b="1" u="sng"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5" name="رابط مستقيم 4"/>
          <p:cNvCxnSpPr/>
          <p:nvPr/>
        </p:nvCxnSpPr>
        <p:spPr>
          <a:xfrm flipH="1">
            <a:off x="2454941" y="2420888"/>
            <a:ext cx="45365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a:off x="6991445" y="242088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a:off x="2477832" y="242088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مربع نص 10"/>
          <p:cNvSpPr txBox="1"/>
          <p:nvPr/>
        </p:nvSpPr>
        <p:spPr>
          <a:xfrm>
            <a:off x="5634379" y="2708920"/>
            <a:ext cx="2520280" cy="1569660"/>
          </a:xfrm>
          <a:prstGeom prst="rect">
            <a:avLst/>
          </a:prstGeom>
          <a:noFill/>
        </p:spPr>
        <p:txBody>
          <a:bodyPr wrap="square" rtlCol="1">
            <a:spAutoFit/>
          </a:bodyPr>
          <a:lstStyle/>
          <a:p>
            <a:pPr algn="ct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من الكتاب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قال تعالى : ( يومئذ تعرضون لا تخفى منكم خافية )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2" name="مربع نص 11"/>
          <p:cNvSpPr txBox="1"/>
          <p:nvPr/>
        </p:nvSpPr>
        <p:spPr>
          <a:xfrm>
            <a:off x="1115616" y="2723145"/>
            <a:ext cx="3067450" cy="3046988"/>
          </a:xfrm>
          <a:prstGeom prst="rect">
            <a:avLst/>
          </a:prstGeom>
          <a:noFill/>
        </p:spPr>
        <p:txBody>
          <a:bodyPr wrap="square" rtlCol="1">
            <a:spAutoFit/>
          </a:bodyPr>
          <a:lstStyle/>
          <a:p>
            <a:pPr algn="ct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من السنة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قال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 ما منكم من أحد الا سيكلمه الله يوم القيامة ، ليس بينه وبينه ترجمان ، ثم ينظر فلا يرى شيئاً قدَّامه ، ثم ينظر بين يديه فتستقبله النار ، فمن استطاعوا منكم أن يتقي النار ولو بشق تمرة )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2846331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331640" y="274638"/>
            <a:ext cx="6840760" cy="1282154"/>
          </a:xfrm>
        </p:spPr>
        <p:txBody>
          <a:bodyPr>
            <a:normAutofit/>
          </a:bodyPr>
          <a:lstStyle/>
          <a:p>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أقسام الناس في الحساب </a:t>
            </a:r>
            <a:endParaRPr lang="ar-SA" sz="36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4" name="رابط كسهم مستقيم 3"/>
          <p:cNvCxnSpPr/>
          <p:nvPr/>
        </p:nvCxnSpPr>
        <p:spPr>
          <a:xfrm>
            <a:off x="7615495" y="123060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رابط كسهم مستقيم 4"/>
          <p:cNvCxnSpPr/>
          <p:nvPr/>
        </p:nvCxnSpPr>
        <p:spPr>
          <a:xfrm>
            <a:off x="4585658" y="1247273"/>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1422806" y="1276567"/>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flipH="1">
            <a:off x="1422806" y="1196752"/>
            <a:ext cx="6192689" cy="8384"/>
          </a:xfrm>
          <a:prstGeom prst="line">
            <a:avLst/>
          </a:prstGeom>
        </p:spPr>
        <p:style>
          <a:lnRef idx="1">
            <a:schemeClr val="accent1"/>
          </a:lnRef>
          <a:fillRef idx="0">
            <a:schemeClr val="accent1"/>
          </a:fillRef>
          <a:effectRef idx="0">
            <a:schemeClr val="accent1"/>
          </a:effectRef>
          <a:fontRef idx="minor">
            <a:schemeClr val="tx1"/>
          </a:fontRef>
        </p:style>
      </p:cxnSp>
      <p:sp>
        <p:nvSpPr>
          <p:cNvPr id="8" name="مربع نص 7"/>
          <p:cNvSpPr txBox="1"/>
          <p:nvPr/>
        </p:nvSpPr>
        <p:spPr>
          <a:xfrm>
            <a:off x="5940152" y="1580623"/>
            <a:ext cx="2304256" cy="5016758"/>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من يحاسب حساباً يسيراً وهو الذي يعرض عليه عمله فقط ولا يطلع عليه أحد ثم يعفو الله عنه.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جاء في الحديث</a:t>
            </a:r>
          </a:p>
          <a:p>
            <a:r>
              <a:rPr lang="ar-SA" sz="2000" b="1" dirty="0">
                <a:effectLst>
                  <a:outerShdw blurRad="38100" dist="38100" dir="2700000" algn="tl">
                    <a:srgbClr val="000000">
                      <a:alpha val="43137"/>
                    </a:srgbClr>
                  </a:outerShdw>
                </a:effectLst>
                <a:latin typeface="Adobe Arabic" pitchFamily="18" charset="-78"/>
                <a:cs typeface="Adobe Arabic" pitchFamily="18" charset="-78"/>
              </a:rPr>
              <a:t>يدنو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المؤمن </a:t>
            </a:r>
            <a:r>
              <a:rPr lang="ar-SA" sz="2000" b="1" dirty="0">
                <a:effectLst>
                  <a:outerShdw blurRad="38100" dist="38100" dir="2700000" algn="tl">
                    <a:srgbClr val="000000">
                      <a:alpha val="43137"/>
                    </a:srgbClr>
                  </a:outerShdw>
                </a:effectLst>
                <a:latin typeface="Adobe Arabic" pitchFamily="18" charset="-78"/>
                <a:cs typeface="Adobe Arabic" pitchFamily="18" charset="-78"/>
              </a:rPr>
              <a:t>من ربه حتى يضع كنفه عليه، فيقول: عملت كذا وكذا؟ فيقول: نعم، ويقول: عملت كذا وكذا؟ فيقول: نعم، فيقرره، ثم يقول: إني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سترتها </a:t>
            </a:r>
            <a:r>
              <a:rPr lang="ar-SA" sz="2000" b="1" dirty="0">
                <a:effectLst>
                  <a:outerShdw blurRad="38100" dist="38100" dir="2700000" algn="tl">
                    <a:srgbClr val="000000">
                      <a:alpha val="43137"/>
                    </a:srgbClr>
                  </a:outerShdw>
                </a:effectLst>
                <a:latin typeface="Adobe Arabic" pitchFamily="18" charset="-78"/>
                <a:cs typeface="Adobe Arabic" pitchFamily="18" charset="-78"/>
              </a:rPr>
              <a:t>عليك في الدنيا، فأنا أغفرها لك اليوم</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أما الكافر فينادى به على رؤوس الأشهاد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a:p>
            <a:endParaRPr lang="ar-SA" sz="20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
        <p:nvSpPr>
          <p:cNvPr id="9" name="مربع نص 8"/>
          <p:cNvSpPr txBox="1"/>
          <p:nvPr/>
        </p:nvSpPr>
        <p:spPr>
          <a:xfrm>
            <a:off x="3087832" y="1518636"/>
            <a:ext cx="2736304" cy="5016758"/>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من يناقش الحساب وهو الذي يستقصى في محاسبته في الجليل والصغير ويطالب بالعذر والحجة ولا يتسامح معه وينادى عليه بسيئاته على رؤوس الخلائق </a:t>
            </a:r>
            <a:r>
              <a:rPr lang="ar-SA" sz="2000" b="1" dirty="0">
                <a:effectLst>
                  <a:outerShdw blurRad="38100" dist="38100" dir="2700000" algn="tl">
                    <a:srgbClr val="000000">
                      <a:alpha val="43137"/>
                    </a:srgbClr>
                  </a:outerShdw>
                </a:effectLst>
                <a:latin typeface="Adobe Arabic" pitchFamily="18" charset="-78"/>
                <a:cs typeface="Adobe Arabic" pitchFamily="18" charset="-78"/>
              </a:rPr>
              <a:t>. عن عائشة رضي الله عنها قالت : قال رسول الله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a:t>
            </a:r>
            <a:r>
              <a:rPr lang="ar-SA" sz="2000" b="1" dirty="0">
                <a:effectLst>
                  <a:outerShdw blurRad="38100" dist="38100" dir="2700000" algn="tl">
                    <a:srgbClr val="000000">
                      <a:alpha val="43137"/>
                    </a:srgbClr>
                  </a:outerShdw>
                </a:effectLst>
                <a:latin typeface="Adobe Arabic" pitchFamily="18" charset="-78"/>
                <a:cs typeface="Adobe Arabic" pitchFamily="18" charset="-78"/>
              </a:rPr>
              <a:t>( ليس أحد يحاسب يوم القيامة الا هلك ، فقلت يا رسول الله : أليس قد قال الله : فأما من أوتي كتابه بيمينه فسوف يحاسب حساباً يسيرا ؟ فقال : رسول الله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إنما </a:t>
            </a:r>
            <a:r>
              <a:rPr lang="ar-SA" sz="2000" b="1" dirty="0">
                <a:effectLst>
                  <a:outerShdw blurRad="38100" dist="38100" dir="2700000" algn="tl">
                    <a:srgbClr val="000000">
                      <a:alpha val="43137"/>
                    </a:srgbClr>
                  </a:outerShdw>
                </a:effectLst>
                <a:latin typeface="Adobe Arabic" pitchFamily="18" charset="-78"/>
                <a:cs typeface="Adobe Arabic" pitchFamily="18" charset="-78"/>
              </a:rPr>
              <a:t>ذلك العرض ، وليس أحد يناقش الحساب يوم القيامة الا عذب ) </a:t>
            </a:r>
          </a:p>
          <a:p>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0" name="مربع نص 9"/>
          <p:cNvSpPr txBox="1"/>
          <p:nvPr/>
        </p:nvSpPr>
        <p:spPr>
          <a:xfrm>
            <a:off x="683568" y="1844824"/>
            <a:ext cx="2304256" cy="1631216"/>
          </a:xfrm>
          <a:prstGeom prst="rect">
            <a:avLst/>
          </a:prstGeom>
          <a:noFill/>
        </p:spPr>
        <p:txBody>
          <a:bodyPr wrap="square" rtlCol="1">
            <a:spAutoFit/>
          </a:bodyPr>
          <a:lstStyle/>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من لا يحاسب فيدخل الجنة بغير حساب ولا عذاب قال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يدخل من أمتي سبعون ألفاً بغير حساب ولا عذاب ) </a:t>
            </a:r>
            <a:r>
              <a:rPr lang="ar-SA" sz="2000" b="1" dirty="0">
                <a:effectLst>
                  <a:outerShdw blurRad="38100" dist="38100" dir="2700000" algn="tl">
                    <a:srgbClr val="000000">
                      <a:alpha val="43137"/>
                    </a:srgbClr>
                  </a:outerShdw>
                </a:effectLst>
                <a:latin typeface="Adobe Arabic" pitchFamily="18" charset="-78"/>
                <a:cs typeface="Adobe Arabic" pitchFamily="18" charset="-78"/>
                <a:sym typeface="AGA Arabesque"/>
              </a:rPr>
              <a:t>.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24362865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a:xfrm>
            <a:off x="1547664" y="274638"/>
            <a:ext cx="6336704" cy="1143000"/>
          </a:xfrm>
        </p:spPr>
        <p:txBody>
          <a:bodyPr>
            <a:normAutofit/>
          </a:bodyPr>
          <a:lstStyle/>
          <a:p>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الحوض </a:t>
            </a:r>
            <a:r>
              <a:rPr lang="ar-SA" sz="18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للكتاب) </a:t>
            </a:r>
            <a:endParaRPr lang="ar-SA" sz="18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7" name="رابط مستقيم 6"/>
          <p:cNvCxnSpPr/>
          <p:nvPr/>
        </p:nvCxnSpPr>
        <p:spPr>
          <a:xfrm flipH="1">
            <a:off x="1475655" y="1404392"/>
            <a:ext cx="6192689" cy="838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a:off x="7688693" y="141277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a:off x="1475655" y="140439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a:off x="4716016" y="142954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مربع نص 10"/>
          <p:cNvSpPr txBox="1"/>
          <p:nvPr/>
        </p:nvSpPr>
        <p:spPr>
          <a:xfrm>
            <a:off x="6156176" y="1717576"/>
            <a:ext cx="2088232" cy="5139869"/>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تعريفه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حوض عظيم ، ومورد كريم ، يمد من شراب الجنة ، من نهر الكوثر ، الذي هو أشد بياضاً من اللبن ، وأبرد من الثلج ، وأحلى من العسل ، وأطيب ريحا من المسك ، وهو في غاية الاتساع ، عرضه وطوله سواء ن كل زاوية من زواياه مسيرة شهر .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وفي بعض الأحاديث : أنه كلما شرب منه وهو في زيادة واتساع .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2" name="مربع نص 11"/>
          <p:cNvSpPr txBox="1"/>
          <p:nvPr/>
        </p:nvSpPr>
        <p:spPr>
          <a:xfrm>
            <a:off x="3347864" y="1718522"/>
            <a:ext cx="2664296" cy="3724096"/>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الدليل عليه</a:t>
            </a:r>
          </a:p>
          <a:p>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قال النبي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 حوضي مسيرة شهر ، ماؤه أبيض من اللبن ، وريحه أطيب من المسك ، وكيزانه كنجوم السماء ، من شرب منها فلا يظمأ ابدا )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والأحاديث الصحيحة الواردة في ذكر حوض نبينا  كثيرة ، بلغت حد التواتر رواها أكثر من ثلاثين صحابياً . </a:t>
            </a:r>
            <a:endParaRPr lang="ar-SA" sz="32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3" name="مربع نص 12"/>
          <p:cNvSpPr txBox="1"/>
          <p:nvPr/>
        </p:nvSpPr>
        <p:spPr>
          <a:xfrm>
            <a:off x="827584" y="1782395"/>
            <a:ext cx="2376264" cy="3908762"/>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أول من يرده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محمد </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ثم أمته ويطرد عنه الكفار وطائفة من العصاة وأهل الكبائر والدليل : ( إني على الحوض حتى أنظر من يرد علي منكم ، وسيؤخذ أناس من دوني فأقول : يارب مني ومن أمتي ، فيقال : أما شعرت ما عملوا بعدك ، والله ما برحوا بعدك يرجعون على أعقابهم ) </a:t>
            </a:r>
            <a:r>
              <a:rPr lang="ar-SA" sz="20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sym typeface="AGA Arabesque"/>
              </a:rPr>
              <a:t>. </a:t>
            </a:r>
            <a:endParaRPr lang="ar-SA" sz="2000" b="1" dirty="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33255419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رابط مستقيم 2"/>
          <p:cNvCxnSpPr/>
          <p:nvPr/>
        </p:nvCxnSpPr>
        <p:spPr>
          <a:xfrm flipH="1">
            <a:off x="1496004" y="717321"/>
            <a:ext cx="6192689" cy="8384"/>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رابط كسهم مستقيم 3"/>
          <p:cNvCxnSpPr/>
          <p:nvPr/>
        </p:nvCxnSpPr>
        <p:spPr>
          <a:xfrm>
            <a:off x="7698931" y="725705"/>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رابط كسهم مستقيم 4"/>
          <p:cNvCxnSpPr/>
          <p:nvPr/>
        </p:nvCxnSpPr>
        <p:spPr>
          <a:xfrm>
            <a:off x="1460713" y="777219"/>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4644008" y="725705"/>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مربع نص 6"/>
          <p:cNvSpPr txBox="1"/>
          <p:nvPr/>
        </p:nvSpPr>
        <p:spPr>
          <a:xfrm>
            <a:off x="2699792" y="136738"/>
            <a:ext cx="3888432" cy="584775"/>
          </a:xfrm>
          <a:prstGeom prst="rect">
            <a:avLst/>
          </a:prstGeom>
          <a:noFill/>
        </p:spPr>
        <p:txBody>
          <a:bodyPr wrap="square" rtlCol="1">
            <a:spAutoFit/>
          </a:bodyPr>
          <a:lstStyle/>
          <a:p>
            <a:pPr algn="ctr"/>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الميزان </a:t>
            </a:r>
            <a:r>
              <a:rPr lang="ar-SA"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للكتاب)</a:t>
            </a:r>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t>
            </a:r>
            <a:endParaRPr lang="ar-SA" sz="32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
        <p:nvSpPr>
          <p:cNvPr id="8" name="مربع نص 7"/>
          <p:cNvSpPr txBox="1"/>
          <p:nvPr/>
        </p:nvSpPr>
        <p:spPr>
          <a:xfrm>
            <a:off x="6300192" y="1196752"/>
            <a:ext cx="2232248" cy="1261884"/>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تعريفه </a:t>
            </a:r>
          </a:p>
          <a:p>
            <a:pPr algn="ct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ميزان حقيقي له كفتان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9" name="مربع نص 8"/>
          <p:cNvSpPr txBox="1"/>
          <p:nvPr/>
        </p:nvSpPr>
        <p:spPr>
          <a:xfrm>
            <a:off x="3419872" y="1196752"/>
            <a:ext cx="2304256" cy="2369880"/>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الدليل عليه </a:t>
            </a:r>
          </a:p>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 فأما من ثقلت موازينه فهو في عيشة راضية وأما من خفت موازينه فأمه هاوية )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0" name="مربع نص 9"/>
          <p:cNvSpPr txBox="1"/>
          <p:nvPr/>
        </p:nvSpPr>
        <p:spPr>
          <a:xfrm>
            <a:off x="539552" y="1234267"/>
            <a:ext cx="2304256" cy="5324535"/>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متى يكون </a:t>
            </a:r>
            <a:endParaRPr lang="ar-SA" sz="2400" b="1" dirty="0" smtClean="0">
              <a:effectLst>
                <a:outerShdw blurRad="38100" dist="38100" dir="2700000" algn="tl">
                  <a:srgbClr val="000000">
                    <a:alpha val="43137"/>
                  </a:srgbClr>
                </a:outerShdw>
              </a:effectLst>
              <a:latin typeface="Adobe Arabic" pitchFamily="18" charset="-78"/>
              <a:cs typeface="Adobe Arabic" pitchFamily="18" charset="-78"/>
            </a:endParaRPr>
          </a:p>
          <a:p>
            <a:pPr algn="ct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يكون وزن الأعمال بعد إتمام الحساب ، لأن الوزن للجزاء ، فيكون بعد المحاسبة التي هي لتقرير الأعمال الحادثة ، فيكون الوزن لا ظهار مقاديرها ، ليكون الجزاء بحسبها ولكن لا يكون وزن في حق الأنبياء والملائكة ، ومن استثناهم الله من الحساب  </a:t>
            </a:r>
            <a:endParaRPr lang="ar-SA" sz="2800" b="1" dirty="0" smtClean="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4031533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رابط كسهم مستقيم 2"/>
          <p:cNvCxnSpPr/>
          <p:nvPr/>
        </p:nvCxnSpPr>
        <p:spPr>
          <a:xfrm>
            <a:off x="1475655" y="799550"/>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رابط كسهم مستقيم 3"/>
          <p:cNvCxnSpPr/>
          <p:nvPr/>
        </p:nvCxnSpPr>
        <p:spPr>
          <a:xfrm>
            <a:off x="2709637" y="80790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رابط كسهم مستقيم 4"/>
          <p:cNvCxnSpPr/>
          <p:nvPr/>
        </p:nvCxnSpPr>
        <p:spPr>
          <a:xfrm>
            <a:off x="4716016" y="77308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6372200" y="80790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a:off x="7670759" y="77308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flipH="1">
            <a:off x="1475655" y="764704"/>
            <a:ext cx="6192689" cy="8384"/>
          </a:xfrm>
          <a:prstGeom prst="line">
            <a:avLst/>
          </a:prstGeom>
        </p:spPr>
        <p:style>
          <a:lnRef idx="1">
            <a:schemeClr val="accent1"/>
          </a:lnRef>
          <a:fillRef idx="0">
            <a:schemeClr val="accent1"/>
          </a:fillRef>
          <a:effectRef idx="0">
            <a:schemeClr val="accent1"/>
          </a:effectRef>
          <a:fontRef idx="minor">
            <a:schemeClr val="tx1"/>
          </a:fontRef>
        </p:style>
      </p:cxnSp>
      <p:sp>
        <p:nvSpPr>
          <p:cNvPr id="9" name="مربع نص 8"/>
          <p:cNvSpPr txBox="1"/>
          <p:nvPr/>
        </p:nvSpPr>
        <p:spPr>
          <a:xfrm>
            <a:off x="2987824" y="179929"/>
            <a:ext cx="2736304" cy="584775"/>
          </a:xfrm>
          <a:prstGeom prst="rect">
            <a:avLst/>
          </a:prstGeom>
          <a:noFill/>
        </p:spPr>
        <p:txBody>
          <a:bodyPr wrap="square" rtlCol="1">
            <a:spAutoFit/>
          </a:bodyPr>
          <a:lstStyle/>
          <a:p>
            <a:pPr algn="ctr"/>
            <a:r>
              <a:rPr lang="ar-SA" sz="32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الصراط </a:t>
            </a:r>
            <a:r>
              <a:rPr lang="ar-SA" sz="1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الكتاب) </a:t>
            </a:r>
            <a:endParaRPr lang="ar-SA" sz="16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0" name="مربع نص 9"/>
          <p:cNvSpPr txBox="1"/>
          <p:nvPr/>
        </p:nvSpPr>
        <p:spPr>
          <a:xfrm>
            <a:off x="7020272" y="1071706"/>
            <a:ext cx="1728192" cy="1015663"/>
          </a:xfrm>
          <a:prstGeom prst="rect">
            <a:avLst/>
          </a:prstGeom>
          <a:noFill/>
        </p:spPr>
        <p:txBody>
          <a:bodyPr wrap="square" rtlCol="1">
            <a:spAutoFit/>
          </a:bodyPr>
          <a:lstStyle/>
          <a:p>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تعريفه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الجسر المنصوب على جهنم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1" name="مربع نص 10"/>
          <p:cNvSpPr txBox="1"/>
          <p:nvPr/>
        </p:nvSpPr>
        <p:spPr>
          <a:xfrm>
            <a:off x="5724128" y="1132582"/>
            <a:ext cx="1512168" cy="1692771"/>
          </a:xfrm>
          <a:prstGeom prst="rect">
            <a:avLst/>
          </a:prstGeom>
          <a:noFill/>
        </p:spPr>
        <p:txBody>
          <a:bodyPr wrap="square" rtlCol="1">
            <a:spAutoFit/>
          </a:bodyPr>
          <a:lstStyle/>
          <a:p>
            <a:pPr algn="ct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متى يكون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بعد الحساب ، والميزان وانصراف الناس من الموقف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2" name="مربع نص 11"/>
          <p:cNvSpPr txBox="1"/>
          <p:nvPr/>
        </p:nvSpPr>
        <p:spPr>
          <a:xfrm>
            <a:off x="3635896" y="1095938"/>
            <a:ext cx="2088232" cy="2893100"/>
          </a:xfrm>
          <a:prstGeom prst="rect">
            <a:avLst/>
          </a:prstGeom>
          <a:noFill/>
        </p:spPr>
        <p:txBody>
          <a:bodyPr wrap="square" rtlCol="1">
            <a:spAutoFit/>
          </a:bodyPr>
          <a:lstStyle/>
          <a:p>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من الذي يمر عليه </a:t>
            </a:r>
          </a:p>
          <a:p>
            <a:r>
              <a:rPr lang="ar-SA"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t>: </a:t>
            </a:r>
            <a:r>
              <a:rPr lang="ar-SA" b="1" dirty="0" smtClean="0">
                <a:effectLst>
                  <a:outerShdw blurRad="38100" dist="38100" dir="2700000" algn="tl">
                    <a:srgbClr val="000000">
                      <a:alpha val="43137"/>
                    </a:srgbClr>
                  </a:outerShdw>
                </a:effectLst>
                <a:latin typeface="Adobe Arabic" pitchFamily="18" charset="-78"/>
                <a:cs typeface="Adobe Arabic" pitchFamily="18" charset="-78"/>
              </a:rPr>
              <a:t>الأنبياء والصديقين ، والمؤمنين ، ومن يحاسب ، ومن لا يحاسب .</a:t>
            </a:r>
          </a:p>
          <a:p>
            <a:r>
              <a:rPr lang="ar-SA" b="1" dirty="0" smtClean="0">
                <a:effectLst>
                  <a:outerShdw blurRad="38100" dist="38100" dir="2700000" algn="tl">
                    <a:srgbClr val="000000">
                      <a:alpha val="43137"/>
                    </a:srgbClr>
                  </a:outerShdw>
                </a:effectLst>
                <a:latin typeface="Adobe Arabic" pitchFamily="18" charset="-78"/>
                <a:cs typeface="Adobe Arabic" pitchFamily="18" charset="-78"/>
              </a:rPr>
              <a:t>ملاحظة: ذكر في الكتاب أنه عام لجميع الناس حتى الكفار وهذا خطأ فالكفار يذهب بهم إلى النار قبل مرور المؤمنين على الصراط</a:t>
            </a:r>
            <a:endParaRPr lang="ar-SA"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3" name="مربع نص 12"/>
          <p:cNvSpPr txBox="1"/>
          <p:nvPr/>
        </p:nvSpPr>
        <p:spPr>
          <a:xfrm>
            <a:off x="1999709" y="1286469"/>
            <a:ext cx="1440160" cy="1631216"/>
          </a:xfrm>
          <a:prstGeom prst="rect">
            <a:avLst/>
          </a:prstGeom>
          <a:noFill/>
        </p:spPr>
        <p:txBody>
          <a:bodyPr wrap="square" rtlCol="1">
            <a:spAutoFit/>
          </a:bodyPr>
          <a:lstStyle/>
          <a:p>
            <a:pPr algn="ct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كيفية مرورهم عليه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بقدر أعمالهم في الحياة الدنيا.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4" name="مربع نص 13"/>
          <p:cNvSpPr txBox="1"/>
          <p:nvPr/>
        </p:nvSpPr>
        <p:spPr>
          <a:xfrm>
            <a:off x="28933" y="1202071"/>
            <a:ext cx="1800200" cy="2985433"/>
          </a:xfrm>
          <a:prstGeom prst="rect">
            <a:avLst/>
          </a:prstGeom>
          <a:noFill/>
        </p:spPr>
        <p:txBody>
          <a:bodyPr wrap="square" rtlCol="1">
            <a:spAutoFit/>
          </a:bodyPr>
          <a:lstStyle/>
          <a:p>
            <a:pPr algn="ctr"/>
            <a:r>
              <a:rPr lang="ar-SA" sz="28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الدليل عليه </a:t>
            </a:r>
          </a:p>
          <a:p>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ويضرب  الصراط بين ظهري جهنم ، فأكون أنا وأمتي أول من يجيز ، ولا يتكلم يومئذ الا الرسل ن ودعوى الرسل يومئذ : اللهم سلم </a:t>
            </a:r>
            <a:r>
              <a:rPr lang="ar-SA" sz="2000" b="1" dirty="0" err="1" smtClean="0">
                <a:effectLst>
                  <a:outerShdw blurRad="38100" dist="38100" dir="2700000" algn="tl">
                    <a:srgbClr val="000000">
                      <a:alpha val="43137"/>
                    </a:srgbClr>
                  </a:outerShdw>
                </a:effectLst>
                <a:latin typeface="Adobe Arabic" pitchFamily="18" charset="-78"/>
                <a:cs typeface="Adobe Arabic" pitchFamily="18" charset="-78"/>
              </a:rPr>
              <a:t>سلم</a:t>
            </a: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 ) </a:t>
            </a:r>
            <a:endParaRPr lang="ar-SA" sz="2000" b="1" dirty="0">
              <a:effectLst>
                <a:outerShdw blurRad="38100" dist="38100" dir="2700000" algn="tl">
                  <a:srgbClr val="000000">
                    <a:alpha val="43137"/>
                  </a:srgbClr>
                </a:outerShdw>
              </a:effectLst>
              <a:latin typeface="Adobe Arabic" pitchFamily="18" charset="-78"/>
              <a:cs typeface="Adobe Arabic" pitchFamily="18" charset="-78"/>
            </a:endParaRPr>
          </a:p>
        </p:txBody>
      </p:sp>
      <p:sp>
        <p:nvSpPr>
          <p:cNvPr id="15" name="مربع نص 14"/>
          <p:cNvSpPr txBox="1"/>
          <p:nvPr/>
        </p:nvSpPr>
        <p:spPr>
          <a:xfrm>
            <a:off x="1175563" y="4350075"/>
            <a:ext cx="7992888" cy="1938992"/>
          </a:xfrm>
          <a:prstGeom prst="rect">
            <a:avLst/>
          </a:prstGeom>
          <a:noFill/>
        </p:spPr>
        <p:txBody>
          <a:bodyPr wrap="square" rtlCol="1">
            <a:spAutoFit/>
          </a:bodyPr>
          <a:lstStyle/>
          <a:p>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والمرور على الصراط هو الورود المذكور في قوله تعالى : ( وإن منكم إلا واردها كان على ربك حتما مقضيا ) . فإنه لا ينجو منه أحد كما تقدم ، فقد روى الامام مسلم أن رسول الله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قال : ( لا يدخل النار إن شاء الله من أصحاب ا</a:t>
            </a:r>
            <a:r>
              <a:rPr lang="ar-SA" sz="2400" b="1" dirty="0">
                <a:effectLst>
                  <a:outerShdw blurRad="38100" dist="38100" dir="2700000" algn="tl">
                    <a:srgbClr val="000000">
                      <a:alpha val="43137"/>
                    </a:srgbClr>
                  </a:outerShdw>
                </a:effectLst>
                <a:latin typeface="Adobe Arabic" pitchFamily="18" charset="-78"/>
                <a:cs typeface="Adobe Arabic" pitchFamily="18" charset="-78"/>
                <a:sym typeface="AGA Arabesque"/>
              </a:rPr>
              <a:t>ل</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rPr>
              <a:t>شجرة أحد ، -الذين بايعوا تحتها -، فقالت حفصة ( وإن منكم إلا واردها ) ، فقال النبي </a:t>
            </a:r>
            <a:r>
              <a:rPr lang="ar-SA" sz="24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 قد قال الله عز وجل ( ثم ننجي الذين اتقوا ونذر الظالمين فيها جثيا) .</a:t>
            </a:r>
            <a:endParaRPr lang="ar-SA" sz="24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397301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187624" y="274638"/>
            <a:ext cx="6840760" cy="6250706"/>
          </a:xfrm>
        </p:spPr>
        <p:txBody>
          <a:bodyPr>
            <a:normAutofit/>
          </a:bodyPr>
          <a:lstStyle/>
          <a:p>
            <a:r>
              <a:rPr lang="ar-SA" sz="3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القنطرة </a:t>
            </a:r>
            <a:br>
              <a:rPr lang="ar-SA" sz="3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اذا عبر المؤمنون الصراط ، وقفوا على قنطرة بين الجنة والنار ، فيقتص من بعضهم لبعض ، فاذا هذبوا أذان لهم في </a:t>
            </a:r>
            <a:r>
              <a:rPr lang="ar-SA" sz="2800" b="1" dirty="0">
                <a:effectLst>
                  <a:outerShdw blurRad="38100" dist="38100" dir="2700000" algn="tl">
                    <a:srgbClr val="000000">
                      <a:alpha val="43137"/>
                    </a:srgbClr>
                  </a:outerShdw>
                </a:effectLst>
                <a:latin typeface="Adobe Arabic" pitchFamily="18" charset="-78"/>
                <a:cs typeface="Adobe Arabic" pitchFamily="18" charset="-78"/>
              </a:rPr>
              <a:t>د</a:t>
            </a:r>
            <a:r>
              <a:rPr lang="ar-SA" sz="2800" b="1" dirty="0" smtClean="0">
                <a:effectLst>
                  <a:outerShdw blurRad="38100" dist="38100" dir="2700000" algn="tl">
                    <a:srgbClr val="000000">
                      <a:alpha val="43137"/>
                    </a:srgbClr>
                  </a:outerShdw>
                </a:effectLst>
                <a:latin typeface="Adobe Arabic" pitchFamily="18" charset="-78"/>
                <a:cs typeface="Adobe Arabic" pitchFamily="18" charset="-78"/>
              </a:rPr>
              <a:t>خول الجنة ، روى أبو سعيد الخدري </a:t>
            </a:r>
            <a:r>
              <a:rPr lang="ar-SA" sz="2800" b="1" dirty="0" smtClean="0">
                <a:effectLst>
                  <a:outerShdw blurRad="38100" dist="38100" dir="2700000" algn="tl">
                    <a:srgbClr val="000000">
                      <a:alpha val="43137"/>
                    </a:srgbClr>
                  </a:outerShdw>
                </a:effectLst>
                <a:latin typeface="Adobe Arabic" pitchFamily="18" charset="-78"/>
                <a:cs typeface="Adobe Arabic" pitchFamily="18" charset="-78"/>
                <a:sym typeface="AGA Arabesque"/>
              </a:rPr>
              <a:t> عن الرسول  انه قال : ( يخلص المؤمنون من النار ، فيحبسون على قنطرة بين الجنة والنار ، فيقتص لبعضهم من بعض مظالم كانت بينهم في الدنيا ، حتى اذا هذّبوا ونقوا أذن لهم في دخول الجنة ، فو الذي نفس محمد بيده ، لأحدهم أهدى بمنزله في الجنة منه بمنزله في الدنيا ) </a:t>
            </a:r>
            <a:endParaRPr lang="ar-SA" sz="36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2602548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2608895" y="355853"/>
            <a:ext cx="3888432" cy="646331"/>
          </a:xfrm>
          <a:prstGeom prst="rect">
            <a:avLst/>
          </a:prstGeom>
          <a:noFill/>
        </p:spPr>
        <p:txBody>
          <a:bodyPr wrap="square" rtlCol="1">
            <a:spAutoFit/>
          </a:bodyPr>
          <a:lstStyle/>
          <a:p>
            <a:pPr algn="ctr"/>
            <a:r>
              <a:rPr lang="ar-SA" sz="3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الجنة والنار </a:t>
            </a:r>
            <a:r>
              <a:rPr lang="ar-SA"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(الرجوع للكتاب)</a:t>
            </a:r>
            <a:r>
              <a:rPr lang="ar-SA" sz="3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t>
            </a:r>
            <a:endParaRPr lang="ar-SA" sz="3600" b="1" dirty="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cxnSp>
        <p:nvCxnSpPr>
          <p:cNvPr id="5" name="رابط مستقيم 4"/>
          <p:cNvCxnSpPr/>
          <p:nvPr/>
        </p:nvCxnSpPr>
        <p:spPr>
          <a:xfrm flipH="1">
            <a:off x="1475655" y="1003661"/>
            <a:ext cx="6192689" cy="8384"/>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a:off x="7668344" y="100218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a:off x="5886633" y="106208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a:off x="1475654" y="1051711"/>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a:off x="3347864" y="101554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مربع نص 9"/>
          <p:cNvSpPr txBox="1"/>
          <p:nvPr/>
        </p:nvSpPr>
        <p:spPr>
          <a:xfrm>
            <a:off x="6804248" y="1421160"/>
            <a:ext cx="1728192" cy="3477875"/>
          </a:xfrm>
          <a:prstGeom prst="rect">
            <a:avLst/>
          </a:prstGeom>
          <a:noFill/>
        </p:spPr>
        <p:txBody>
          <a:bodyPr wrap="square" rtlCol="1">
            <a:spAutoFit/>
          </a:bodyPr>
          <a:lstStyle/>
          <a:p>
            <a:r>
              <a:rPr lang="ar-SA" sz="2000" b="1" dirty="0" smtClean="0">
                <a:latin typeface="Adobe Arabic" pitchFamily="18" charset="-78"/>
                <a:cs typeface="Adobe Arabic" pitchFamily="18" charset="-78"/>
              </a:rPr>
              <a:t>نؤمن بوجود الجنة والنار ، وأنهما مخلوقتان ، أعدهما الله للثواب والعقاب ، وانه سبحانه وتعالى خلقهما قبل ا</a:t>
            </a:r>
            <a:r>
              <a:rPr lang="ar-SA" sz="2000" b="1" dirty="0">
                <a:latin typeface="Adobe Arabic" pitchFamily="18" charset="-78"/>
                <a:cs typeface="Adobe Arabic" pitchFamily="18" charset="-78"/>
              </a:rPr>
              <a:t>ل</a:t>
            </a:r>
            <a:r>
              <a:rPr lang="ar-SA" sz="2000" b="1" dirty="0" smtClean="0">
                <a:latin typeface="Adobe Arabic" pitchFamily="18" charset="-78"/>
                <a:cs typeface="Adobe Arabic" pitchFamily="18" charset="-78"/>
              </a:rPr>
              <a:t>خلق ، وأنهما موجودتان الآن ، وإنهما باقيتان إلى الأبد لا تفنيان ولا تبيدان . </a:t>
            </a:r>
            <a:endParaRPr lang="ar-SA" sz="2000" b="1" dirty="0">
              <a:latin typeface="Adobe Arabic" pitchFamily="18" charset="-78"/>
              <a:cs typeface="Adobe Arabic" pitchFamily="18" charset="-78"/>
            </a:endParaRPr>
          </a:p>
        </p:txBody>
      </p:sp>
      <p:sp>
        <p:nvSpPr>
          <p:cNvPr id="11" name="مربع نص 10"/>
          <p:cNvSpPr txBox="1"/>
          <p:nvPr/>
        </p:nvSpPr>
        <p:spPr>
          <a:xfrm>
            <a:off x="4860032" y="1350114"/>
            <a:ext cx="1800200" cy="4154984"/>
          </a:xfrm>
          <a:prstGeom prst="rect">
            <a:avLst/>
          </a:prstGeom>
          <a:noFill/>
        </p:spPr>
        <p:txBody>
          <a:bodyPr wrap="square" rtlCol="1">
            <a:spAutoFit/>
          </a:bodyPr>
          <a:lstStyle/>
          <a:p>
            <a:pPr algn="ctr"/>
            <a:r>
              <a:rPr lang="ar-SA" sz="2400" b="1" dirty="0" smtClean="0">
                <a:solidFill>
                  <a:schemeClr val="accent2">
                    <a:lumMod val="50000"/>
                  </a:schemeClr>
                </a:solidFill>
                <a:latin typeface="Adobe Arabic" pitchFamily="18" charset="-78"/>
                <a:cs typeface="Adobe Arabic" pitchFamily="18" charset="-78"/>
              </a:rPr>
              <a:t>أدلة النار </a:t>
            </a:r>
          </a:p>
          <a:p>
            <a:r>
              <a:rPr lang="ar-SA" sz="2000" b="1" dirty="0" smtClean="0">
                <a:latin typeface="Adobe Arabic" pitchFamily="18" charset="-78"/>
                <a:cs typeface="Adobe Arabic" pitchFamily="18" charset="-78"/>
              </a:rPr>
              <a:t>قال تعالى ( يا أيها الذين أمنوا </a:t>
            </a:r>
            <a:r>
              <a:rPr lang="ar-SA" sz="2000" b="1" dirty="0" err="1" smtClean="0">
                <a:latin typeface="Adobe Arabic" pitchFamily="18" charset="-78"/>
                <a:cs typeface="Adobe Arabic" pitchFamily="18" charset="-78"/>
              </a:rPr>
              <a:t>قوا</a:t>
            </a:r>
            <a:r>
              <a:rPr lang="ar-SA" sz="2000" b="1" dirty="0" smtClean="0">
                <a:latin typeface="Adobe Arabic" pitchFamily="18" charset="-78"/>
                <a:cs typeface="Adobe Arabic" pitchFamily="18" charset="-78"/>
              </a:rPr>
              <a:t> أنفسكم وأهليكم ناراً وقودها الناس والحجارة ) .</a:t>
            </a:r>
          </a:p>
          <a:p>
            <a:r>
              <a:rPr lang="ar-SA" sz="2000" b="1" dirty="0" smtClean="0">
                <a:latin typeface="Adobe Arabic" pitchFamily="18" charset="-78"/>
                <a:cs typeface="Adobe Arabic" pitchFamily="18" charset="-78"/>
              </a:rPr>
              <a:t>وقال </a:t>
            </a:r>
            <a:r>
              <a:rPr lang="ar-SA" sz="2000" b="1" dirty="0" smtClean="0">
                <a:latin typeface="Adobe Arabic" pitchFamily="18" charset="-78"/>
                <a:cs typeface="Adobe Arabic" pitchFamily="18" charset="-78"/>
                <a:sym typeface="AGA Arabesque"/>
              </a:rPr>
              <a:t> :( ناركم جزء من سبعين جزء من نار جهنم ...) .</a:t>
            </a:r>
          </a:p>
          <a:p>
            <a:r>
              <a:rPr lang="ar-SA" sz="2000" b="1" dirty="0" smtClean="0">
                <a:latin typeface="Adobe Arabic" pitchFamily="18" charset="-78"/>
                <a:cs typeface="Adobe Arabic" pitchFamily="18" charset="-78"/>
                <a:sym typeface="AGA Arabesque"/>
              </a:rPr>
              <a:t>ونؤمن بما جاء من مناداة أهل النار لأهل الجنة </a:t>
            </a:r>
            <a:endParaRPr lang="ar-SA" sz="2000" b="1" dirty="0">
              <a:latin typeface="Adobe Arabic" pitchFamily="18" charset="-78"/>
              <a:cs typeface="Adobe Arabic" pitchFamily="18" charset="-78"/>
            </a:endParaRPr>
          </a:p>
        </p:txBody>
      </p:sp>
      <p:sp>
        <p:nvSpPr>
          <p:cNvPr id="12" name="مربع نص 11"/>
          <p:cNvSpPr txBox="1"/>
          <p:nvPr/>
        </p:nvSpPr>
        <p:spPr>
          <a:xfrm>
            <a:off x="2535577" y="1335500"/>
            <a:ext cx="2092602" cy="5386090"/>
          </a:xfrm>
          <a:prstGeom prst="rect">
            <a:avLst/>
          </a:prstGeom>
          <a:noFill/>
        </p:spPr>
        <p:txBody>
          <a:bodyPr wrap="square" rtlCol="1">
            <a:spAutoFit/>
          </a:bodyPr>
          <a:lstStyle/>
          <a:p>
            <a:pPr algn="ctr"/>
            <a:r>
              <a:rPr lang="ar-SA" sz="2400" b="1" dirty="0" smtClean="0">
                <a:solidFill>
                  <a:schemeClr val="accent2">
                    <a:lumMod val="50000"/>
                  </a:schemeClr>
                </a:solidFill>
                <a:latin typeface="Adobe Arabic" pitchFamily="18" charset="-78"/>
                <a:cs typeface="Adobe Arabic" pitchFamily="18" charset="-78"/>
              </a:rPr>
              <a:t>أدلة الجنة </a:t>
            </a:r>
          </a:p>
          <a:p>
            <a:r>
              <a:rPr lang="ar-SA" sz="2000" b="1" dirty="0" smtClean="0">
                <a:latin typeface="Adobe Arabic" pitchFamily="18" charset="-78"/>
                <a:cs typeface="Adobe Arabic" pitchFamily="18" charset="-78"/>
              </a:rPr>
              <a:t>قوله تعالى : ( إن المتقين في مقام أمين في جنات وعيون يلبسون من سندس وإستبرق متقابلين ) </a:t>
            </a:r>
          </a:p>
          <a:p>
            <a:r>
              <a:rPr lang="ar-SA" sz="2000" b="1" dirty="0" smtClean="0">
                <a:latin typeface="Adobe Arabic" pitchFamily="18" charset="-78"/>
                <a:cs typeface="Adobe Arabic" pitchFamily="18" charset="-78"/>
              </a:rPr>
              <a:t>قال </a:t>
            </a:r>
            <a:r>
              <a:rPr lang="ar-SA" sz="2000" b="1" dirty="0" smtClean="0">
                <a:latin typeface="Adobe Arabic" pitchFamily="18" charset="-78"/>
                <a:cs typeface="Adobe Arabic" pitchFamily="18" charset="-78"/>
                <a:sym typeface="AGA Arabesque"/>
              </a:rPr>
              <a:t> عن ربه:(  أعددت لعبادي الصالحين ما لا عين رأت ولا أذن سمعت ولا خطر على قلب بشر ، فاقر أوا ان شئتم : ( فلا تعلم نفس ما أخفي لها من قرة أعين ) ) .ونؤمن بما جاء من رؤية أهل الجنة لأهل النار</a:t>
            </a:r>
            <a:endParaRPr lang="ar-SA" sz="2000" b="1" dirty="0">
              <a:latin typeface="Adobe Arabic" pitchFamily="18" charset="-78"/>
              <a:cs typeface="Adobe Arabic" pitchFamily="18" charset="-78"/>
            </a:endParaRPr>
          </a:p>
        </p:txBody>
      </p:sp>
      <p:sp>
        <p:nvSpPr>
          <p:cNvPr id="13" name="مربع نص 12"/>
          <p:cNvSpPr txBox="1"/>
          <p:nvPr/>
        </p:nvSpPr>
        <p:spPr>
          <a:xfrm>
            <a:off x="107504" y="1421160"/>
            <a:ext cx="2232248" cy="4770537"/>
          </a:xfrm>
          <a:prstGeom prst="rect">
            <a:avLst/>
          </a:prstGeom>
          <a:noFill/>
        </p:spPr>
        <p:txBody>
          <a:bodyPr wrap="square" rtlCol="1">
            <a:spAutoFit/>
          </a:bodyPr>
          <a:lstStyle/>
          <a:p>
            <a:pPr algn="ctr"/>
            <a:r>
              <a:rPr lang="ar-SA" sz="2400" b="1" dirty="0" smtClean="0">
                <a:solidFill>
                  <a:schemeClr val="accent2">
                    <a:lumMod val="50000"/>
                  </a:schemeClr>
                </a:solidFill>
                <a:latin typeface="Adobe Arabic" pitchFamily="18" charset="-78"/>
                <a:cs typeface="Adobe Arabic" pitchFamily="18" charset="-78"/>
              </a:rPr>
              <a:t>خلود أهلهما </a:t>
            </a:r>
          </a:p>
          <a:p>
            <a:r>
              <a:rPr lang="ar-SA" sz="2000" b="1" dirty="0" smtClean="0">
                <a:latin typeface="Adobe Arabic" pitchFamily="18" charset="-78"/>
                <a:cs typeface="Adobe Arabic" pitchFamily="18" charset="-78"/>
              </a:rPr>
              <a:t>تكرر في القرآن ذكر خلود المؤمنين في الجنة ، وخلود الكفار في النار ، وجاء عن النبي </a:t>
            </a:r>
            <a:r>
              <a:rPr lang="ar-SA" sz="2000" b="1" dirty="0" smtClean="0">
                <a:latin typeface="Adobe Arabic" pitchFamily="18" charset="-78"/>
                <a:cs typeface="Adobe Arabic" pitchFamily="18" charset="-78"/>
                <a:sym typeface="AGA Arabesque"/>
              </a:rPr>
              <a:t> قوله : ( إذا صار اهل الجنة إلى الجنة وأهل النار إلى النار ، جيء بالموت حتى يجعل بين الجنة والنار ، ثم يذبح ، ثم ينادى مناد : يا أهل الجنة : لا موت ، يا أهل النار : لا موت ، فيزداد أهل الجنة فرحاً إلى فرحهم ويزداد أهل النار حزناً على حزنهم ) </a:t>
            </a:r>
            <a:endParaRPr lang="ar-SA" sz="2000" b="1" dirty="0">
              <a:latin typeface="Adobe Arabic" pitchFamily="18" charset="-78"/>
              <a:cs typeface="Adobe Arabic" pitchFamily="18" charset="-78"/>
            </a:endParaRPr>
          </a:p>
        </p:txBody>
      </p:sp>
    </p:spTree>
    <p:extLst>
      <p:ext uri="{BB962C8B-B14F-4D97-AF65-F5344CB8AC3E}">
        <p14:creationId xmlns:p14="http://schemas.microsoft.com/office/powerpoint/2010/main" val="40260240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57200" y="2848501"/>
            <a:ext cx="8229600" cy="1143000"/>
          </a:xfrm>
        </p:spPr>
        <p:txBody>
          <a:bodyPr>
            <a:noAutofit/>
          </a:bodyPr>
          <a:lstStyle/>
          <a:p>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والحمد لله رب العالمين وصلى الله على محمد وعلى </a:t>
            </a:r>
            <a:r>
              <a:rPr lang="ar-SA" sz="2000" b="1" dirty="0" err="1"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آله</a:t>
            </a: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وصحبه وسلم تسليما كثيرا</a:t>
            </a:r>
            <a:b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اللهم اجعلنا من أهل جنتك </a:t>
            </a:r>
            <a:r>
              <a:rPr lang="ar-SA" sz="2000" b="1" dirty="0" err="1"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وأعذنا</a:t>
            </a: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برحمتك من النار وفتنة القبر وفتنة المحيا والممات </a:t>
            </a:r>
            <a:r>
              <a:rPr lang="ar-SA" sz="6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66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t/>
            </a:r>
            <a:br>
              <a:rPr lang="ar-SA" sz="2000" b="1" dirty="0" smtClean="0">
                <a:solidFill>
                  <a:schemeClr val="accent2">
                    <a:lumMod val="50000"/>
                  </a:schemeClr>
                </a:solidFill>
                <a:effectLst>
                  <a:outerShdw blurRad="38100" dist="38100" dir="2700000" algn="tl">
                    <a:srgbClr val="000000">
                      <a:alpha val="43137"/>
                    </a:srgbClr>
                  </a:outerShdw>
                </a:effectLst>
                <a:latin typeface="Adobe Arabic" pitchFamily="18" charset="-78"/>
                <a:cs typeface="Adobe Arabic" pitchFamily="18" charset="-78"/>
              </a:rPr>
            </a:b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للفائدة : ارجعي لكتاب: اليوم الآخر لعمر الأشقر</a:t>
            </a:r>
            <a:br>
              <a:rPr lang="ar-SA" sz="2000" b="1" dirty="0" smtClean="0">
                <a:effectLst>
                  <a:outerShdw blurRad="38100" dist="38100" dir="2700000" algn="tl">
                    <a:srgbClr val="000000">
                      <a:alpha val="43137"/>
                    </a:srgbClr>
                  </a:outerShdw>
                </a:effectLst>
                <a:latin typeface="Adobe Arabic" pitchFamily="18" charset="-78"/>
                <a:cs typeface="Adobe Arabic" pitchFamily="18" charset="-78"/>
              </a:rPr>
            </a:br>
            <a:r>
              <a:rPr lang="ar-SA" sz="2000" b="1" dirty="0" smtClean="0">
                <a:effectLst>
                  <a:outerShdw blurRad="38100" dist="38100" dir="2700000" algn="tl">
                    <a:srgbClr val="000000">
                      <a:alpha val="43137"/>
                    </a:srgbClr>
                  </a:outerShdw>
                </a:effectLst>
                <a:latin typeface="Adobe Arabic" pitchFamily="18" charset="-78"/>
                <a:cs typeface="Adobe Arabic" pitchFamily="18" charset="-78"/>
              </a:rPr>
              <a:t>وكتاب حادي الأرواح إلى بلاد الأفراح لابن القيم </a:t>
            </a:r>
            <a:endParaRPr lang="ar-SA" sz="1800" b="1" dirty="0">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86405802"/>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1359</Words>
  <Application>Microsoft Office PowerPoint</Application>
  <PresentationFormat>On-screen Show (4:3)</PresentationFormat>
  <Paragraphs>84</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نسق Office</vt:lpstr>
      <vt:lpstr>الايمان باليوم الآخر   معناه بصورة إجمالية : الايمان بكل ما أخبر به الله عز وجل في كتابه ، وأخبر به رسوله  ، مما يكون بعد الموت ، من فتنة القبر وعذابه ونعيمه ، والبحث ، والحشر ، والصحف ، والحساب ، والميزان ، والحوض ، والصراط ، والشفاعة ، والجنة ، والنار ، وما أعد الله تعالى لأهلهما جميعاَ .  </vt:lpstr>
      <vt:lpstr> تفاصيل الايمان باليوم الآخر  لا يتحقق الايمان باليوم الآخر ولا يكون إلا بأمرين هما </vt:lpstr>
      <vt:lpstr>معنى فتنة القبر :  أي سؤال الملكين للإنسان عن ربه ودينه ونبيه والأدلة على فتنة القبر كثير ة منها :  قال رسول الله  : (إِنَّ الْعَبْدَ إِذَا وُضِعَ فِي قَبْرِهِ ، وَتَوَلَّى عَنْهُ أَصْحَابُهُ ، إِنَّهُ لَيَسْمَعُ قَرْعَ نِعَالِهِمْ " . قَالَ : " يَأْتِيهِ مَلَكَانِ فَيُقْعِدَانِهِ ، فَيَقُولانِ : مَا كُنْتَ تَقُولُ فِي هَذَا الرَّجُلِ ؟ فَأَمَّا الْمُؤْمِنُ فَيَقُولُ : أَشْهَدُ أَنَّهُ عَبْدُ اللَّهِ وَرَسُولُهُ " . قَالَ : " فَيُقَالُ : انْظُرْ إِلَى مَقْعَدِكَ مِنَ النَّارِ ، قَدْ أَبْدَلَكَ اللَّهُ بِهِ مَقْعَدًا مِنَ الْجَنَّةِ ) .  وأما المنافق والكافر ، فيقال له : ما كنت تقول في هذا الرجل ؟ فيقول : لا أدري ، كنت أقول ما يقول الناس ، فيقال : لا دريت ولا تليت ، ويضرب بمطارق من حديد ضربة ، فيصيح صيحة يسمعها من يليه غير الثقلين ) .  وقوله تعالى : ( يثبت الله الذين آمنوا بالقول الثابت في الحياة الدنيا وفي الآخرة ويضل الله الظالمين ويفعل الله ما يشاء ) نزلت في فتنة القبر  </vt:lpstr>
      <vt:lpstr>أدلة عذاب القبر ونعيمه (الرجوع للكتاب ) </vt:lpstr>
      <vt:lpstr>كيفية عذاب القبر ونعيمه ، وكيفية عودة الروح الى الميت لا يجوز فيه الزيادة على ما صح عن رسول الله  اذ ليس للعقل وقوف على كيفيته ، لكونه لا عهد له به ، والشرع لا يأتي بما تُحيله العقول ، ولكنَّه قد يأتي بما تحار فيه العقول . فان عود الروح الى الجسد ليس على الوجه المعهود في الدنيا ، بل تُعاد الروح اليه إعادة غير الإعادة المألوفة في الدنيا ... فبعد موت الإنسان تخرج روحه من بدنه وتبقى إما في نعيم وإما في عذاب وتارة تعود إلى البدن فيكون العذاب أو النعيم على البدن والروح معا  فكل من مات وهو مستحق للعذاب ناله نصيبه منه : قُبر أو لم يُقبر ، أكلته السباع ، أو احترق حتى صار رمادا ، ونُسف في الهواء ، أو صلب ، أو غرق في البحر ، وصل على روحه وبدنه من العذاب ما يصل الى القبور . وما ورد من إجلاسه واختلاف أضلاعه ونحو ذلك ، فيجب أن يُفهم عن الرسول  مراده من غير غلو ولا تقصير . </vt:lpstr>
      <vt:lpstr>بداية اليوم الآخر  مجموع الآيات الكريمة في سورة التكوير والانفطار تدل على أن اليوم الآخر يبدأ بأحداث تغيير عام في هذا الكون فتنشق السماء ، وتتناثر النجوم ، وتتصادم الكواكب ، وتتفتت الأرض ، وتغدوا صعيدا جرزا ، وتصبح الجبال كثيبا مهيلا ، ويخرب كل شيء ، ويدمر كل ما عرفه الناس في هذا الوجود ، قال تعالى : ( يوم تبدل الأرض غير الأرض والسماوات وبرزوا لله والواحد القهار ) . ويكون هذا على أثر النفخة الاولى ، ينفخها اسرافيل بأمر ربه ، قال عز وجل : ( ونفخ في الصور فصعق من في السماوات ومن في الأرض إلا من شاء الله ثم نفخ فيه أخرى فإذا هم قيام ينظرون ) .</vt:lpstr>
      <vt:lpstr>البعث  وهو : إعادة الإنسان روحا وجسدا كما كان في الدنيا ، ثم يخرج الله الناس من الأجداث أحياء فيقول الكفار والمنافقون حينئذ : ( قالوا يا ويلتنا من بعثنا من مرقدنا )  وهذ البعث يكون بعد النفخة الثانية .  وأول من يخرج من قبره النبي صلى الله عليه وسلم ، فقد قال  : ( يصعق الناس حين يصعقون فأكون أول من قام ، فإذا موسى أخذ بالعرش ، فما أدري أكان فيمن صعق ) . </vt:lpstr>
      <vt:lpstr>الحشر  يكون الحشر بعد بعث الخلائق واخراجهم من قبورهم ، قال تعالى : ( يوم نحشر المتقين إلى الرحمن وفدا ونسوق المجرمين إلى جهنم وردا ) . وهو : سوق الناس الى الموقف ، وهو المكان الذي يقفون فيه انتظارا لفصل القضاء بينهم . حال الناس في الحشر </vt:lpstr>
      <vt:lpstr>فصل القضاء وجزاء الأعمال  فاذا أشتد الأمر بالناس ،و عظم بهم الكرب استشفعوا على الله عز وجل بالرسل والأنبياء ان ينقذوهم مما هم فيه ويعجل لهم فصل القضاء ، وكل رسول يحيلهم على غيره حتى يأتوا نبينا محمداً  ، فيشفع فيهم ، ويقبل الباري شفاعته ، فينصرف الناس الى فصل القضاء والجزاء فيجزى العباد ، ويجازون على كل ما كسبوه في الحياة الدنيا من خير أو شر ، قال عز وجل : ( يومئذ يوفيهم الله دينهم الحق ويعلمون أن الله هو الحق المبين ) . وقال رسول الله  فيما يرويه عن ربه عز وجل : ( يا عبادي إنما هي أعمالكم أحصيها لكم ، ثم أوفيكم إياها ، فمن وجد خيراَ فليحمد الله ، ومن وجد غير ذلك فلا يلومن الا نفسه ) .</vt:lpstr>
      <vt:lpstr>العرض والحساب (الرجوع الكتاب) يعرض الناس على ربهم ، وتقام فيها الحجج عليهم ولهم ، ويطلعون على أعمالهم ، ويقرؤون صحفهم ، فيجب أن نؤمن بالعرض والحساب ، وقراءة الكتاب ، فجميعها حق ، ودل عليها الكتاب والسنة ، واجماع علماء المسلمين .  دليل العرض </vt:lpstr>
      <vt:lpstr>أقسام الناس في الحساب </vt:lpstr>
      <vt:lpstr>الحوض (الرجوع للكتاب) </vt:lpstr>
      <vt:lpstr>PowerPoint Presentation</vt:lpstr>
      <vt:lpstr>PowerPoint Presentation</vt:lpstr>
      <vt:lpstr>القنطرة  اذا عبر المؤمنون الصراط ، وقفوا على قنطرة بين الجنة والنار ، فيقتص من بعضهم لبعض ، فاذا هذبوا أذان لهم في دخول الجنة ، روى أبو سعيد الخدري  عن الرسول  انه قال : ( يخلص المؤمنون من النار ، فيحبسون على قنطرة بين الجنة والنار ، فيقتص لبعضهم من بعض مظالم كانت بينهم في الدنيا ، حتى اذا هذّبوا ونقوا أذن لهم في دخول الجنة ، فو الذي نفس محمد بيده ، لأحدهم أهدى بمنزله في الجنة منه بمنزله في الدنيا ) </vt:lpstr>
      <vt:lpstr>PowerPoint Presentation</vt:lpstr>
      <vt:lpstr>والحمد لله رب العالمين وصلى الله على محمد وعلى آله وصحبه وسلم تسليما كثيرا اللهم اجعلنا من أهل جنتك وأعذنا برحمتك من النار وفتنة القبر وفتنة المحيا والممات   للفائدة : ارجعي لكتاب: اليوم الآخر لعمر الأشقر وكتاب حادي الأرواح إلى بلاد الأفراح لابن القيم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الايمان باليوم الآخر   معناه بصورة إجمالية : الايمان بكل ما أخبر به الله عز وجل في كتابه ، وأخبر به رسوله  ، مما يكون بعد الموت ، من فتنة القبر وعذابه ونعيمه ، والبحث ، والحشر ، والصحف ، والحساب ، والميزان ، والحوض ، والصراط ، والشفاعة ، والجنة ، والنار ، وما أعد الله تعالى لأهلهما جميعاَ .</dc:title>
  <dc:creator>ALTaif</dc:creator>
  <cp:lastModifiedBy>Family</cp:lastModifiedBy>
  <cp:revision>57</cp:revision>
  <cp:lastPrinted>2012-11-02T15:00:09Z</cp:lastPrinted>
  <dcterms:created xsi:type="dcterms:W3CDTF">2012-10-12T20:28:57Z</dcterms:created>
  <dcterms:modified xsi:type="dcterms:W3CDTF">2012-11-02T15:02:21Z</dcterms:modified>
</cp:coreProperties>
</file>