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07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F498F52-81F4-4AD8-896A-2A288BDCB533}" type="datetimeFigureOut">
              <a:rPr lang="en-US" smtClean="0"/>
              <a:t>3/19/2011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C87620-C196-4B48-8B38-60CC44471CFE}" type="slidenum">
              <a:rPr lang="en-US" smtClean="0"/>
              <a:t>‹#›</a:t>
            </a:fld>
            <a:endParaRPr lang="en-US"/>
          </a:p>
        </p:txBody>
      </p:sp>
    </p:spTree>
    <p:extLst>
      <p:ext uri="{BB962C8B-B14F-4D97-AF65-F5344CB8AC3E}">
        <p14:creationId xmlns:p14="http://schemas.microsoft.com/office/powerpoint/2010/main" val="16007877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498F52-81F4-4AD8-896A-2A288BDCB533}" type="datetimeFigureOut">
              <a:rPr lang="en-US" smtClean="0"/>
              <a:t>3/19/2011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C87620-C196-4B48-8B38-60CC44471CFE}" type="slidenum">
              <a:rPr lang="en-US" smtClean="0"/>
              <a:t>‹#›</a:t>
            </a:fld>
            <a:endParaRPr lang="en-US"/>
          </a:p>
        </p:txBody>
      </p:sp>
    </p:spTree>
    <p:extLst>
      <p:ext uri="{BB962C8B-B14F-4D97-AF65-F5344CB8AC3E}">
        <p14:creationId xmlns:p14="http://schemas.microsoft.com/office/powerpoint/2010/main" val="35265460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F498F52-81F4-4AD8-896A-2A288BDCB533}" type="datetimeFigureOut">
              <a:rPr lang="en-US" smtClean="0"/>
              <a:t>3/19/2011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C87620-C196-4B48-8B38-60CC44471CFE}" type="slidenum">
              <a:rPr lang="en-US" smtClean="0"/>
              <a:t>‹#›</a:t>
            </a:fld>
            <a:endParaRPr lang="en-US"/>
          </a:p>
        </p:txBody>
      </p:sp>
    </p:spTree>
    <p:extLst>
      <p:ext uri="{BB962C8B-B14F-4D97-AF65-F5344CB8AC3E}">
        <p14:creationId xmlns:p14="http://schemas.microsoft.com/office/powerpoint/2010/main" val="207390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F498F52-81F4-4AD8-896A-2A288BDCB533}" type="datetimeFigureOut">
              <a:rPr lang="en-US" smtClean="0"/>
              <a:t>3/19/2011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C87620-C196-4B48-8B38-60CC44471CFE}" type="slidenum">
              <a:rPr lang="en-US" smtClean="0"/>
              <a:t>‹#›</a:t>
            </a:fld>
            <a:endParaRPr lang="en-US"/>
          </a:p>
        </p:txBody>
      </p:sp>
    </p:spTree>
    <p:extLst>
      <p:ext uri="{BB962C8B-B14F-4D97-AF65-F5344CB8AC3E}">
        <p14:creationId xmlns:p14="http://schemas.microsoft.com/office/powerpoint/2010/main" val="4801858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F498F52-81F4-4AD8-896A-2A288BDCB533}" type="datetimeFigureOut">
              <a:rPr lang="en-US" smtClean="0"/>
              <a:t>3/19/2011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C87620-C196-4B48-8B38-60CC44471CFE}" type="slidenum">
              <a:rPr lang="en-US" smtClean="0"/>
              <a:t>‹#›</a:t>
            </a:fld>
            <a:endParaRPr lang="en-US"/>
          </a:p>
        </p:txBody>
      </p:sp>
    </p:spTree>
    <p:extLst>
      <p:ext uri="{BB962C8B-B14F-4D97-AF65-F5344CB8AC3E}">
        <p14:creationId xmlns:p14="http://schemas.microsoft.com/office/powerpoint/2010/main" val="18825744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F498F52-81F4-4AD8-896A-2A288BDCB533}" type="datetimeFigureOut">
              <a:rPr lang="en-US" smtClean="0"/>
              <a:t>3/19/2011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C87620-C196-4B48-8B38-60CC44471CFE}" type="slidenum">
              <a:rPr lang="en-US" smtClean="0"/>
              <a:t>‹#›</a:t>
            </a:fld>
            <a:endParaRPr lang="en-US"/>
          </a:p>
        </p:txBody>
      </p:sp>
    </p:spTree>
    <p:extLst>
      <p:ext uri="{BB962C8B-B14F-4D97-AF65-F5344CB8AC3E}">
        <p14:creationId xmlns:p14="http://schemas.microsoft.com/office/powerpoint/2010/main" val="2278753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498F52-81F4-4AD8-896A-2A288BDCB533}" type="datetimeFigureOut">
              <a:rPr lang="en-US" smtClean="0"/>
              <a:t>3/19/2011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C87620-C196-4B48-8B38-60CC44471CFE}" type="slidenum">
              <a:rPr lang="en-US" smtClean="0"/>
              <a:t>‹#›</a:t>
            </a:fld>
            <a:endParaRPr lang="en-US"/>
          </a:p>
        </p:txBody>
      </p:sp>
    </p:spTree>
    <p:extLst>
      <p:ext uri="{BB962C8B-B14F-4D97-AF65-F5344CB8AC3E}">
        <p14:creationId xmlns:p14="http://schemas.microsoft.com/office/powerpoint/2010/main" val="6555184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498F52-81F4-4AD8-896A-2A288BDCB533}" type="datetimeFigureOut">
              <a:rPr lang="en-US" smtClean="0"/>
              <a:t>3/19/2011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C87620-C196-4B48-8B38-60CC44471CFE}" type="slidenum">
              <a:rPr lang="en-US" smtClean="0"/>
              <a:t>‹#›</a:t>
            </a:fld>
            <a:endParaRPr lang="en-US"/>
          </a:p>
        </p:txBody>
      </p:sp>
    </p:spTree>
    <p:extLst>
      <p:ext uri="{BB962C8B-B14F-4D97-AF65-F5344CB8AC3E}">
        <p14:creationId xmlns:p14="http://schemas.microsoft.com/office/powerpoint/2010/main" val="11164255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498F52-81F4-4AD8-896A-2A288BDCB533}" type="datetimeFigureOut">
              <a:rPr lang="en-US" smtClean="0"/>
              <a:t>3/19/2011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C87620-C196-4B48-8B38-60CC44471CFE}" type="slidenum">
              <a:rPr lang="en-US" smtClean="0"/>
              <a:t>‹#›</a:t>
            </a:fld>
            <a:endParaRPr lang="en-US"/>
          </a:p>
        </p:txBody>
      </p:sp>
    </p:spTree>
    <p:extLst>
      <p:ext uri="{BB962C8B-B14F-4D97-AF65-F5344CB8AC3E}">
        <p14:creationId xmlns:p14="http://schemas.microsoft.com/office/powerpoint/2010/main" val="30783238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498F52-81F4-4AD8-896A-2A288BDCB533}" type="datetimeFigureOut">
              <a:rPr lang="en-US" smtClean="0"/>
              <a:t>3/19/2011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C87620-C196-4B48-8B38-60CC44471CFE}" type="slidenum">
              <a:rPr lang="en-US" smtClean="0"/>
              <a:t>‹#›</a:t>
            </a:fld>
            <a:endParaRPr lang="en-US"/>
          </a:p>
        </p:txBody>
      </p:sp>
    </p:spTree>
    <p:extLst>
      <p:ext uri="{BB962C8B-B14F-4D97-AF65-F5344CB8AC3E}">
        <p14:creationId xmlns:p14="http://schemas.microsoft.com/office/powerpoint/2010/main" val="16277195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498F52-81F4-4AD8-896A-2A288BDCB533}" type="datetimeFigureOut">
              <a:rPr lang="en-US" smtClean="0"/>
              <a:t>3/19/2011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C87620-C196-4B48-8B38-60CC44471CFE}" type="slidenum">
              <a:rPr lang="en-US" smtClean="0"/>
              <a:t>‹#›</a:t>
            </a:fld>
            <a:endParaRPr lang="en-US"/>
          </a:p>
        </p:txBody>
      </p:sp>
    </p:spTree>
    <p:extLst>
      <p:ext uri="{BB962C8B-B14F-4D97-AF65-F5344CB8AC3E}">
        <p14:creationId xmlns:p14="http://schemas.microsoft.com/office/powerpoint/2010/main" val="25408641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498F52-81F4-4AD8-896A-2A288BDCB533}" type="datetimeFigureOut">
              <a:rPr lang="en-US" smtClean="0"/>
              <a:t>3/19/2011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C87620-C196-4B48-8B38-60CC44471CFE}" type="slidenum">
              <a:rPr lang="en-US" smtClean="0"/>
              <a:t>‹#›</a:t>
            </a:fld>
            <a:endParaRPr lang="en-US"/>
          </a:p>
        </p:txBody>
      </p:sp>
    </p:spTree>
    <p:extLst>
      <p:ext uri="{BB962C8B-B14F-4D97-AF65-F5344CB8AC3E}">
        <p14:creationId xmlns:p14="http://schemas.microsoft.com/office/powerpoint/2010/main" val="30933739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1"/>
            <a:ext cx="7772400" cy="1904999"/>
          </a:xfrm>
        </p:spPr>
        <p:txBody>
          <a:bodyPr/>
          <a:lstStyle/>
          <a:p>
            <a:r>
              <a:rPr lang="ar-SA" b="1" dirty="0" smtClean="0"/>
              <a:t>الفصل الرابع: التخطيط</a:t>
            </a:r>
            <a:r>
              <a:rPr lang="en-US" dirty="0" smtClean="0"/>
              <a:t/>
            </a:r>
            <a:br>
              <a:rPr lang="en-US" dirty="0" smtClean="0"/>
            </a:br>
            <a:endParaRPr lang="en-US" dirty="0"/>
          </a:p>
        </p:txBody>
      </p:sp>
      <p:sp>
        <p:nvSpPr>
          <p:cNvPr id="3" name="Subtitle 2"/>
          <p:cNvSpPr>
            <a:spLocks noGrp="1"/>
          </p:cNvSpPr>
          <p:nvPr>
            <p:ph type="subTitle" idx="1"/>
          </p:nvPr>
        </p:nvSpPr>
        <p:spPr>
          <a:xfrm>
            <a:off x="304800" y="1600200"/>
            <a:ext cx="8839200" cy="4953000"/>
          </a:xfrm>
        </p:spPr>
        <p:txBody>
          <a:bodyPr>
            <a:normAutofit fontScale="85000" lnSpcReduction="20000"/>
          </a:bodyPr>
          <a:lstStyle/>
          <a:p>
            <a:pPr rtl="1"/>
            <a:r>
              <a:rPr lang="ar-SA" sz="6200" dirty="0" smtClean="0"/>
              <a:t>تعتبر </a:t>
            </a:r>
            <a:r>
              <a:rPr lang="ar-SA" sz="6200" dirty="0"/>
              <a:t>وظيفة التخطيط أولى الوظائف الأربع الرئيسة في العملية الإدارية (التخطيط,التنظيم,التوجيه،الرقابة)و هي أهم هذه الوظائف لأنها تؤثر تأثيرا كبيرا في الوظائف الأخرى,و بالتالي في نجاح العملية الإدارية أو فشلها ,و لا يمكن لأي منظمة النجاح بدون التخطيط السليم.</a:t>
            </a:r>
            <a:endParaRPr lang="en-US" sz="6200" dirty="0"/>
          </a:p>
          <a:p>
            <a:endParaRPr lang="en-US" dirty="0"/>
          </a:p>
        </p:txBody>
      </p:sp>
    </p:spTree>
    <p:extLst>
      <p:ext uri="{BB962C8B-B14F-4D97-AF65-F5344CB8AC3E}">
        <p14:creationId xmlns:p14="http://schemas.microsoft.com/office/powerpoint/2010/main" val="39310982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b="1" u="sng" dirty="0" smtClean="0">
                <a:solidFill>
                  <a:srgbClr val="FF0000"/>
                </a:solidFill>
              </a:rPr>
              <a:t>ماهية التخطيط:</a:t>
            </a:r>
            <a:r>
              <a:rPr lang="en-US" dirty="0" smtClean="0"/>
              <a:t/>
            </a:r>
            <a:br>
              <a:rPr lang="en-US" dirty="0" smtClean="0"/>
            </a:br>
            <a:endParaRPr lang="en-US" dirty="0"/>
          </a:p>
        </p:txBody>
      </p:sp>
      <p:sp>
        <p:nvSpPr>
          <p:cNvPr id="3" name="Content Placeholder 2"/>
          <p:cNvSpPr>
            <a:spLocks noGrp="1"/>
          </p:cNvSpPr>
          <p:nvPr>
            <p:ph idx="1"/>
          </p:nvPr>
        </p:nvSpPr>
        <p:spPr/>
        <p:txBody>
          <a:bodyPr/>
          <a:lstStyle/>
          <a:p>
            <a:pPr algn="r" rtl="1"/>
            <a:r>
              <a:rPr lang="ar-SA" sz="4000" dirty="0" smtClean="0"/>
              <a:t>التخطيط </a:t>
            </a:r>
            <a:r>
              <a:rPr lang="ar-SA" sz="4000" dirty="0"/>
              <a:t>عملية ذهنية منهجية منظمة تتضمن من بين أمور كثيرة دراسة و فحص المتغيرات البيئية و تصور الاتجاهات المستقبلية , و من ثم تحديد رسالة المنظمة و أهدافها المستقبلية ,ثم تحديد النشاطات و الفعاليات و الموارد و الموازنات و الخطط التشغيلية و الخطط التكتيكية لانجاز الأعمال و النشاطات.</a:t>
            </a:r>
            <a:endParaRPr lang="en-US" sz="4000" dirty="0"/>
          </a:p>
          <a:p>
            <a:endParaRPr lang="en-US" dirty="0"/>
          </a:p>
        </p:txBody>
      </p:sp>
    </p:spTree>
    <p:extLst>
      <p:ext uri="{BB962C8B-B14F-4D97-AF65-F5344CB8AC3E}">
        <p14:creationId xmlns:p14="http://schemas.microsoft.com/office/powerpoint/2010/main" val="34716132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rtl="1"/>
            <a:r>
              <a:rPr lang="ar-SA" dirty="0" smtClean="0"/>
              <a:t> </a:t>
            </a:r>
            <a:r>
              <a:rPr lang="en-US" dirty="0" smtClean="0"/>
              <a:t/>
            </a:r>
            <a:br>
              <a:rPr lang="en-US" dirty="0" smtClean="0"/>
            </a:br>
            <a:r>
              <a:rPr lang="ar-SA" b="1" dirty="0" smtClean="0">
                <a:solidFill>
                  <a:srgbClr val="FF0000"/>
                </a:solidFill>
              </a:rPr>
              <a:t>السؤال المطروح: ماهو الفرق بين التخطيط و الخطة؟</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pPr algn="r"/>
            <a:r>
              <a:rPr lang="ar-SA" sz="4800" b="1" i="1" dirty="0" smtClean="0"/>
              <a:t>الخطة</a:t>
            </a:r>
            <a:r>
              <a:rPr lang="ar-SA" sz="4800" dirty="0" smtClean="0"/>
              <a:t> </a:t>
            </a:r>
            <a:r>
              <a:rPr lang="ar-SA" sz="4800" dirty="0"/>
              <a:t>هي نتاج / مخرجات عملية التخطيط, و هي وثيقة تتضمن أهداف المنظمة المستقبلية و النشاطات و الأعمال التي ينبغي إنجازها لتحقيق هذه الأهداف</a:t>
            </a:r>
            <a:endParaRPr lang="en-US" sz="4800" dirty="0"/>
          </a:p>
        </p:txBody>
      </p:sp>
    </p:spTree>
    <p:extLst>
      <p:ext uri="{BB962C8B-B14F-4D97-AF65-F5344CB8AC3E}">
        <p14:creationId xmlns:p14="http://schemas.microsoft.com/office/powerpoint/2010/main" val="39143763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b="1" u="sng" dirty="0" smtClean="0">
                <a:solidFill>
                  <a:srgbClr val="FF0000"/>
                </a:solidFill>
              </a:rPr>
              <a:t>الحاجة للتخطيط:</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lnSpcReduction="20000"/>
          </a:bodyPr>
          <a:lstStyle/>
          <a:p>
            <a:pPr algn="r" rtl="1"/>
            <a:r>
              <a:rPr lang="ar-SA" sz="4800" dirty="0" smtClean="0"/>
              <a:t>أهم </a:t>
            </a:r>
            <a:r>
              <a:rPr lang="ar-SA" sz="4800" dirty="0"/>
              <a:t>التحديات و الضغوطات التي أبرزت الحاجة للتخطيط:</a:t>
            </a:r>
            <a:endParaRPr lang="en-US" sz="4800" dirty="0"/>
          </a:p>
          <a:p>
            <a:pPr lvl="0" algn="r" rtl="1"/>
            <a:r>
              <a:rPr lang="ar-SA" sz="4800" dirty="0"/>
              <a:t>الضغوط المتزايدة لتقليص دورة الوقت:</a:t>
            </a:r>
            <a:endParaRPr lang="en-US" sz="4800" dirty="0"/>
          </a:p>
          <a:p>
            <a:pPr lvl="0" algn="r" rtl="1"/>
            <a:r>
              <a:rPr lang="ar-SA" sz="4800" dirty="0"/>
              <a:t>تزايد تعقد المنظمة, مع تزايد حجم المنظمات و تعقدها:</a:t>
            </a:r>
            <a:endParaRPr lang="en-US" sz="4800" dirty="0"/>
          </a:p>
          <a:p>
            <a:pPr lvl="0" algn="r" rtl="1"/>
            <a:r>
              <a:rPr lang="ar-SA" sz="4800" dirty="0"/>
              <a:t>ازدياد المنافسة العالمية:</a:t>
            </a:r>
            <a:endParaRPr lang="en-US" sz="4800" dirty="0"/>
          </a:p>
          <a:p>
            <a:pPr lvl="0" algn="r" rtl="1"/>
            <a:r>
              <a:rPr lang="ar-SA" sz="4800" dirty="0"/>
              <a:t>تأثير التخطيط على الوظائف الأخرى:</a:t>
            </a:r>
            <a:endParaRPr lang="en-US" sz="4800" dirty="0"/>
          </a:p>
          <a:p>
            <a:endParaRPr lang="en-US" dirty="0"/>
          </a:p>
        </p:txBody>
      </p:sp>
    </p:spTree>
    <p:extLst>
      <p:ext uri="{BB962C8B-B14F-4D97-AF65-F5344CB8AC3E}">
        <p14:creationId xmlns:p14="http://schemas.microsoft.com/office/powerpoint/2010/main" val="3576423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b="1" u="sng" dirty="0" smtClean="0">
                <a:solidFill>
                  <a:srgbClr val="FF0000"/>
                </a:solidFill>
              </a:rPr>
              <a:t>فوائد التخطيط:</a:t>
            </a:r>
            <a:r>
              <a:rPr lang="en-US" dirty="0" smtClean="0"/>
              <a:t/>
            </a:r>
            <a:br>
              <a:rPr lang="en-US" dirty="0" smtClean="0"/>
            </a:br>
            <a:endParaRPr lang="en-US" dirty="0"/>
          </a:p>
        </p:txBody>
      </p:sp>
      <p:sp>
        <p:nvSpPr>
          <p:cNvPr id="3" name="Content Placeholder 2"/>
          <p:cNvSpPr>
            <a:spLocks noGrp="1"/>
          </p:cNvSpPr>
          <p:nvPr>
            <p:ph idx="1"/>
          </p:nvPr>
        </p:nvSpPr>
        <p:spPr/>
        <p:txBody>
          <a:bodyPr/>
          <a:lstStyle/>
          <a:p>
            <a:pPr lvl="0" algn="r" rtl="1"/>
            <a:r>
              <a:rPr lang="ar-SA" sz="4000" dirty="0" smtClean="0"/>
              <a:t>تنسيق </a:t>
            </a:r>
            <a:r>
              <a:rPr lang="ar-SA" sz="4000" dirty="0"/>
              <a:t>الجمهور:</a:t>
            </a:r>
            <a:endParaRPr lang="en-US" sz="4000" dirty="0"/>
          </a:p>
          <a:p>
            <a:pPr lvl="0" algn="r" rtl="1"/>
            <a:r>
              <a:rPr lang="ar-SA" sz="4000" dirty="0"/>
              <a:t>الإعداد للتغيير:</a:t>
            </a:r>
            <a:endParaRPr lang="en-US" sz="4000" dirty="0"/>
          </a:p>
          <a:p>
            <a:pPr lvl="0" algn="r" rtl="1"/>
            <a:r>
              <a:rPr lang="ar-SA" sz="4000" dirty="0"/>
              <a:t>يوفر التخطيط مقاييس/معايير للأداء:</a:t>
            </a:r>
            <a:endParaRPr lang="en-US" sz="4000" dirty="0"/>
          </a:p>
          <a:p>
            <a:endParaRPr lang="en-US" dirty="0"/>
          </a:p>
        </p:txBody>
      </p:sp>
    </p:spTree>
    <p:extLst>
      <p:ext uri="{BB962C8B-B14F-4D97-AF65-F5344CB8AC3E}">
        <p14:creationId xmlns:p14="http://schemas.microsoft.com/office/powerpoint/2010/main" val="1909443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8" algn="ctr" rtl="0">
              <a:spcBef>
                <a:spcPct val="0"/>
              </a:spcBef>
            </a:pPr>
            <a:r>
              <a:rPr lang="ar-SA" sz="2800" b="1" u="sng" dirty="0" smtClean="0">
                <a:solidFill>
                  <a:srgbClr val="FF0000"/>
                </a:solidFill>
              </a:rPr>
              <a:t>أنواع التخطيط:</a:t>
            </a:r>
            <a:r>
              <a:rPr lang="en-US" sz="2800" dirty="0" smtClean="0">
                <a:solidFill>
                  <a:srgbClr val="FF0000"/>
                </a:solidFill>
              </a:rPr>
              <a:t/>
            </a:r>
            <a:br>
              <a:rPr lang="en-US" sz="2800" dirty="0" smtClean="0">
                <a:solidFill>
                  <a:srgbClr val="FF0000"/>
                </a:solidFill>
              </a:rPr>
            </a:br>
            <a:endParaRPr lang="en-US" sz="2800" dirty="0">
              <a:solidFill>
                <a:srgbClr val="FF0000"/>
              </a:solidFill>
            </a:endParaRPr>
          </a:p>
        </p:txBody>
      </p:sp>
      <p:sp>
        <p:nvSpPr>
          <p:cNvPr id="3" name="Content Placeholder 2"/>
          <p:cNvSpPr>
            <a:spLocks noGrp="1"/>
          </p:cNvSpPr>
          <p:nvPr>
            <p:ph idx="1"/>
          </p:nvPr>
        </p:nvSpPr>
        <p:spPr>
          <a:xfrm>
            <a:off x="457200" y="990600"/>
            <a:ext cx="8229600" cy="5638800"/>
          </a:xfrm>
        </p:spPr>
        <p:txBody>
          <a:bodyPr>
            <a:normAutofit fontScale="85000" lnSpcReduction="20000"/>
          </a:bodyPr>
          <a:lstStyle/>
          <a:p>
            <a:pPr lvl="0" algn="r" rtl="1"/>
            <a:r>
              <a:rPr lang="ar-SA" sz="3900" u="sng" dirty="0" smtClean="0"/>
              <a:t>الفترة </a:t>
            </a:r>
            <a:r>
              <a:rPr lang="ar-SA" sz="3900" u="sng" dirty="0"/>
              <a:t>الزمنية التي تشملها الخطة: </a:t>
            </a:r>
            <a:r>
              <a:rPr lang="ar-SA" sz="3900" dirty="0"/>
              <a:t>هنالك ثلاثة أنواع من التخطيط نذكر:</a:t>
            </a:r>
            <a:endParaRPr lang="en-US" sz="3900" dirty="0"/>
          </a:p>
          <a:p>
            <a:pPr lvl="1" algn="r" rtl="1"/>
            <a:r>
              <a:rPr lang="ar-SA" sz="3900" dirty="0">
                <a:solidFill>
                  <a:srgbClr val="92D050"/>
                </a:solidFill>
              </a:rPr>
              <a:t>تخطيط طويل الأمد</a:t>
            </a:r>
            <a:r>
              <a:rPr lang="ar-SA" sz="3900" dirty="0"/>
              <a:t>:غالبا ما يغطي فترة ما بين 3_5 سنوات و بشكل عام يشتمل التخطيط طويل المدى على أهداف عامة و لا يتناول التفاصيل.</a:t>
            </a:r>
            <a:endParaRPr lang="en-US" sz="3900" dirty="0"/>
          </a:p>
          <a:p>
            <a:pPr lvl="1" algn="r" rtl="1"/>
            <a:r>
              <a:rPr lang="ar-SA" sz="3900" dirty="0">
                <a:solidFill>
                  <a:srgbClr val="92D050"/>
                </a:solidFill>
              </a:rPr>
              <a:t>تخطيط متوسط المدى</a:t>
            </a:r>
            <a:r>
              <a:rPr lang="ar-SA" sz="3900" dirty="0"/>
              <a:t>: يغطي هذا التخطيط فترة زمنية قد تمتد من سنة إلى 3 سنوات و تشتمل على تفاصيل أكثر و تسعى إلى تحقيق الأهداف التي تضمنتها الخطط طويلة المدى.</a:t>
            </a:r>
            <a:endParaRPr lang="en-US" sz="3900" dirty="0"/>
          </a:p>
          <a:p>
            <a:pPr lvl="1" algn="r" rtl="1"/>
            <a:r>
              <a:rPr lang="ar-SA" sz="3900" dirty="0">
                <a:solidFill>
                  <a:srgbClr val="92D050"/>
                </a:solidFill>
              </a:rPr>
              <a:t>تخطيط قصير المدى</a:t>
            </a:r>
            <a:r>
              <a:rPr lang="ar-SA" sz="3900" dirty="0"/>
              <a:t>: يغطي التخطيط قصير الأمد فترة زمنية تمتد من شهور إلى سنة و تعتبر هذه الخطط أداة و آلية تنفيذية لتحقيق الأهداف الواردة في الخطط متوسطة الأمد.</a:t>
            </a:r>
            <a:endParaRPr lang="en-US" sz="3900" dirty="0"/>
          </a:p>
          <a:p>
            <a:endParaRPr lang="en-US" dirty="0"/>
          </a:p>
        </p:txBody>
      </p:sp>
    </p:spTree>
    <p:extLst>
      <p:ext uri="{BB962C8B-B14F-4D97-AF65-F5344CB8AC3E}">
        <p14:creationId xmlns:p14="http://schemas.microsoft.com/office/powerpoint/2010/main" val="1677111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ar-SA" u="sng" dirty="0" smtClean="0">
                <a:solidFill>
                  <a:srgbClr val="FF0000"/>
                </a:solidFill>
              </a:rPr>
              <a:t>نطاق/ شمولية الخطة:</a:t>
            </a:r>
            <a:r>
              <a:rPr lang="ar-SA" dirty="0" smtClean="0">
                <a:solidFill>
                  <a:srgbClr val="FF0000"/>
                </a:solidFill>
              </a:rPr>
              <a:t> هنالك ثلاثة أنواع من التخطيط وفق هذا المعيار و هي</a:t>
            </a:r>
            <a:r>
              <a:rPr lang="ar-SA" dirty="0" smtClean="0"/>
              <a:t>:</a:t>
            </a:r>
            <a:r>
              <a:rPr lang="en-US" sz="3600" dirty="0" smtClean="0"/>
              <a:t/>
            </a:r>
            <a:br>
              <a:rPr lang="en-US" sz="3600" dirty="0" smtClean="0"/>
            </a:br>
            <a:endParaRPr lang="en-US" dirty="0"/>
          </a:p>
        </p:txBody>
      </p:sp>
      <p:sp>
        <p:nvSpPr>
          <p:cNvPr id="3" name="Content Placeholder 2"/>
          <p:cNvSpPr>
            <a:spLocks noGrp="1"/>
          </p:cNvSpPr>
          <p:nvPr>
            <p:ph idx="1"/>
          </p:nvPr>
        </p:nvSpPr>
        <p:spPr/>
        <p:txBody>
          <a:bodyPr>
            <a:normAutofit fontScale="92500"/>
          </a:bodyPr>
          <a:lstStyle/>
          <a:p>
            <a:pPr lvl="1" algn="r" rtl="1"/>
            <a:r>
              <a:rPr lang="ar-SA" dirty="0" smtClean="0"/>
              <a:t>- </a:t>
            </a:r>
            <a:r>
              <a:rPr lang="ar-SA" sz="3600" dirty="0">
                <a:solidFill>
                  <a:srgbClr val="92D050"/>
                </a:solidFill>
              </a:rPr>
              <a:t>التخطيط الاستراتيجي </a:t>
            </a:r>
            <a:r>
              <a:rPr lang="ar-SA" sz="3600" dirty="0"/>
              <a:t>: يغطي مدة زمنية طويلة و يتولى القيام بهذا النوع من التخطيط عادة الإدارة العليا. </a:t>
            </a:r>
            <a:endParaRPr lang="en-US" sz="3600" dirty="0"/>
          </a:p>
          <a:p>
            <a:pPr lvl="1" algn="r" rtl="1"/>
            <a:r>
              <a:rPr lang="ar-SA" sz="3600" dirty="0"/>
              <a:t>- </a:t>
            </a:r>
            <a:r>
              <a:rPr lang="ar-SA" sz="3600" dirty="0">
                <a:solidFill>
                  <a:srgbClr val="92D050"/>
                </a:solidFill>
              </a:rPr>
              <a:t>التخطيط التكتيكي</a:t>
            </a:r>
            <a:r>
              <a:rPr lang="ar-SA" sz="3600" dirty="0"/>
              <a:t>: تقوم المستويات الإدارية بترجمة الخطط الإستراتيجية إلى خطط تكتيكية متوسطة المدى</a:t>
            </a:r>
            <a:endParaRPr lang="en-US" sz="3600" dirty="0"/>
          </a:p>
          <a:p>
            <a:pPr lvl="1" algn="r" rtl="1"/>
            <a:r>
              <a:rPr lang="ar-SA" sz="3600" dirty="0"/>
              <a:t>- </a:t>
            </a:r>
            <a:r>
              <a:rPr lang="ar-SA" sz="3600" dirty="0">
                <a:solidFill>
                  <a:srgbClr val="92D050"/>
                </a:solidFill>
              </a:rPr>
              <a:t>التخطيط التشغيلي </a:t>
            </a:r>
            <a:r>
              <a:rPr lang="ar-SA" sz="3600" dirty="0"/>
              <a:t>: تتم فيها ترجمة العموميات في الخطة الإستراتيجية إلى أرقام واضحة و خطوات محددة و أهداف قابلة للقياس على المدى القصير و ذلك من قبل مديري الخط الأول .</a:t>
            </a:r>
            <a:endParaRPr lang="en-US" sz="3600" dirty="0"/>
          </a:p>
          <a:p>
            <a:endParaRPr lang="en-US" dirty="0"/>
          </a:p>
        </p:txBody>
      </p:sp>
    </p:spTree>
    <p:extLst>
      <p:ext uri="{BB962C8B-B14F-4D97-AF65-F5344CB8AC3E}">
        <p14:creationId xmlns:p14="http://schemas.microsoft.com/office/powerpoint/2010/main" val="32664965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ar-SA" u="sng" dirty="0" smtClean="0">
                <a:solidFill>
                  <a:srgbClr val="FF0000"/>
                </a:solidFill>
              </a:rPr>
              <a:t>التخطيط على أساس تكرار الاستعمال</a:t>
            </a:r>
            <a:r>
              <a:rPr lang="ar-SA" dirty="0" smtClean="0">
                <a:solidFill>
                  <a:srgbClr val="FF0000"/>
                </a:solidFill>
              </a:rPr>
              <a:t>:</a:t>
            </a:r>
            <a:r>
              <a:rPr lang="en-US" dirty="0" smtClean="0"/>
              <a:t/>
            </a:r>
            <a:br>
              <a:rPr lang="en-US" dirty="0" smtClean="0"/>
            </a:br>
            <a:endParaRPr lang="en-US" dirty="0"/>
          </a:p>
        </p:txBody>
      </p:sp>
      <p:sp>
        <p:nvSpPr>
          <p:cNvPr id="3" name="Content Placeholder 2"/>
          <p:cNvSpPr>
            <a:spLocks noGrp="1"/>
          </p:cNvSpPr>
          <p:nvPr>
            <p:ph idx="1"/>
          </p:nvPr>
        </p:nvSpPr>
        <p:spPr/>
        <p:txBody>
          <a:bodyPr>
            <a:normAutofit lnSpcReduction="10000"/>
          </a:bodyPr>
          <a:lstStyle/>
          <a:p>
            <a:pPr algn="r" rtl="1"/>
            <a:r>
              <a:rPr lang="ar-SA" b="1" dirty="0" smtClean="0"/>
              <a:t>3-1     </a:t>
            </a:r>
            <a:r>
              <a:rPr lang="ar-SA" b="1" dirty="0"/>
              <a:t>- تخطيط لمرة واحدة: </a:t>
            </a:r>
            <a:r>
              <a:rPr lang="ar-SA" dirty="0"/>
              <a:t>توضع لمواجهة حالات و مواقف طارئة يستفاد منها لمرة واحدة و من أمثلة هذا النوع من التخطيط نجد </a:t>
            </a:r>
            <a:r>
              <a:rPr lang="ar-SA" b="1" u="sng" dirty="0"/>
              <a:t>: البرنامج</a:t>
            </a:r>
            <a:r>
              <a:rPr lang="ar-SA" dirty="0"/>
              <a:t>: عبارة عن مجموعة من الأهداف و النشاطات و السياسات و الإجراءات الواجب القيام بها و تعتبر البرامج آلية لترجمة الإستراتيجية إلى واقع عملي.</a:t>
            </a:r>
            <a:endParaRPr lang="en-US" dirty="0"/>
          </a:p>
          <a:p>
            <a:pPr algn="r" rtl="1"/>
            <a:r>
              <a:rPr lang="ar-SA" dirty="0"/>
              <a:t>بالإضافة إلى البرنامج نجد </a:t>
            </a:r>
            <a:r>
              <a:rPr lang="ar-SA" b="1" u="sng" dirty="0"/>
              <a:t>الموازنة:</a:t>
            </a:r>
            <a:r>
              <a:rPr lang="ar-SA" b="1" dirty="0"/>
              <a:t> </a:t>
            </a:r>
            <a:r>
              <a:rPr lang="ar-SA" dirty="0"/>
              <a:t>هي خطة غالبا تمتد لمدة سنة تصف بطريقة رقمية توزيع الموارد من أموال و موارد و عناصر بشرية و غيرها على النشاطات التنظيمية </a:t>
            </a:r>
            <a:endParaRPr lang="en-US" dirty="0"/>
          </a:p>
          <a:p>
            <a:endParaRPr lang="en-US" dirty="0"/>
          </a:p>
        </p:txBody>
      </p:sp>
    </p:spTree>
    <p:extLst>
      <p:ext uri="{BB962C8B-B14F-4D97-AF65-F5344CB8AC3E}">
        <p14:creationId xmlns:p14="http://schemas.microsoft.com/office/powerpoint/2010/main" val="35417367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04800"/>
            <a:ext cx="8229600" cy="6553200"/>
          </a:xfrm>
        </p:spPr>
        <p:txBody>
          <a:bodyPr>
            <a:normAutofit fontScale="92500" lnSpcReduction="10000"/>
          </a:bodyPr>
          <a:lstStyle/>
          <a:p>
            <a:pPr algn="r" rtl="1"/>
            <a:r>
              <a:rPr lang="ar-SA" dirty="0"/>
              <a:t> 3-2       - </a:t>
            </a:r>
            <a:r>
              <a:rPr lang="ar-SA" dirty="0">
                <a:solidFill>
                  <a:srgbClr val="FF0000"/>
                </a:solidFill>
              </a:rPr>
              <a:t>تخطيط متكرر الاستعمال: </a:t>
            </a:r>
            <a:r>
              <a:rPr lang="ar-SA" dirty="0"/>
              <a:t>تتصف هذه الخطط باستمرارية التطبيق في المنظمة و تشمل</a:t>
            </a:r>
            <a:r>
              <a:rPr lang="ar-SA" u="sng" dirty="0"/>
              <a:t>: السياسات:</a:t>
            </a:r>
            <a:r>
              <a:rPr lang="ar-SA" dirty="0"/>
              <a:t> هي خطة توفر إطارا عاما لمساعدة المسئولين و عي عبارة عن موجه و مرشد لصانع القرار لمساعدته في الوصول إلى الأهداف المنشودة بصورة صحيحة و سليمة </a:t>
            </a:r>
            <a:endParaRPr lang="en-US" dirty="0"/>
          </a:p>
          <a:p>
            <a:pPr algn="r" rtl="1"/>
            <a:r>
              <a:rPr lang="ar-SA" dirty="0"/>
              <a:t>و نجد كذلك </a:t>
            </a:r>
            <a:r>
              <a:rPr lang="ar-SA" u="sng" dirty="0"/>
              <a:t>الإجراءات :</a:t>
            </a:r>
            <a:r>
              <a:rPr lang="ar-SA" dirty="0"/>
              <a:t> عبارة عن خطة تفصيلية  تتضمن سلسلة خطوات متتابعة زمنيا لانجاز عمل مستقبلي و هي تعتبر أكثر تحديدا و تفصيلا و دقة من السياسات و لا تترك الإجراءات مجالا لحرية التصرف للعامل في انجاز العمل و تعتبر آلية أو أداة لتنفيذ السياسات.</a:t>
            </a:r>
            <a:endParaRPr lang="en-US" dirty="0"/>
          </a:p>
          <a:p>
            <a:pPr algn="r" rtl="1"/>
            <a:r>
              <a:rPr lang="ar-SA" dirty="0"/>
              <a:t>بالإضافة إلى السياسات و الإجراءات نجد </a:t>
            </a:r>
            <a:r>
              <a:rPr lang="ar-SA" u="sng" dirty="0"/>
              <a:t>القواعد :</a:t>
            </a:r>
            <a:r>
              <a:rPr lang="ar-SA" dirty="0"/>
              <a:t> هي عبارة عن تعليمات محددة تتضمن الأمر أو النهي بمعنى تحدد و توضح للعامل ماهي الواجبات و التصرفات التي يجب عليه القيام بها أو لا.لذا تعتبر القواعد آلية أو أداة تنفيذية لتطبيق  السياسات و الإجراءات المعتمدة في المنظمة.</a:t>
            </a:r>
            <a:endParaRPr lang="en-US" dirty="0"/>
          </a:p>
        </p:txBody>
      </p:sp>
    </p:spTree>
    <p:extLst>
      <p:ext uri="{BB962C8B-B14F-4D97-AF65-F5344CB8AC3E}">
        <p14:creationId xmlns:p14="http://schemas.microsoft.com/office/powerpoint/2010/main" val="12954084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ar-SA" b="1" u="sng" dirty="0" smtClean="0">
                <a:solidFill>
                  <a:srgbClr val="FF0000"/>
                </a:solidFill>
              </a:rPr>
              <a:t>مراحل عملية التخطيط:</a:t>
            </a:r>
            <a:r>
              <a:rPr lang="en-US" dirty="0" smtClean="0"/>
              <a:t/>
            </a:r>
            <a:br>
              <a:rPr lang="en-US" dirty="0" smtClean="0"/>
            </a:br>
            <a:endParaRPr lang="en-US" dirty="0"/>
          </a:p>
        </p:txBody>
      </p:sp>
      <p:sp>
        <p:nvSpPr>
          <p:cNvPr id="3" name="Content Placeholder 2"/>
          <p:cNvSpPr>
            <a:spLocks noGrp="1"/>
          </p:cNvSpPr>
          <p:nvPr>
            <p:ph idx="1"/>
          </p:nvPr>
        </p:nvSpPr>
        <p:spPr>
          <a:xfrm>
            <a:off x="457200" y="762000"/>
            <a:ext cx="8229600" cy="5867400"/>
          </a:xfrm>
        </p:spPr>
        <p:txBody>
          <a:bodyPr>
            <a:noAutofit/>
          </a:bodyPr>
          <a:lstStyle/>
          <a:p>
            <a:pPr lvl="0" algn="r" rtl="1"/>
            <a:r>
              <a:rPr lang="ar-SA" b="1" dirty="0" smtClean="0"/>
              <a:t>دراسة </a:t>
            </a:r>
            <a:r>
              <a:rPr lang="ar-SA" b="1" dirty="0"/>
              <a:t>و تقييم الأوضاع الحالية:</a:t>
            </a:r>
            <a:endParaRPr lang="en-US" b="1" dirty="0"/>
          </a:p>
          <a:p>
            <a:pPr lvl="0" algn="r" rtl="1"/>
            <a:r>
              <a:rPr lang="ar-SA" b="1" dirty="0"/>
              <a:t> صياغة رسالة المنضمة:</a:t>
            </a:r>
            <a:endParaRPr lang="en-US" b="1" dirty="0"/>
          </a:p>
          <a:p>
            <a:pPr lvl="0" algn="r" rtl="1"/>
            <a:r>
              <a:rPr lang="ar-SA" b="1" dirty="0"/>
              <a:t>صياغة الأهداف الرئيسة:</a:t>
            </a:r>
            <a:endParaRPr lang="en-US" b="1" dirty="0"/>
          </a:p>
          <a:p>
            <a:pPr lvl="0" algn="r" rtl="1"/>
            <a:r>
              <a:rPr lang="ar-SA" b="1" dirty="0"/>
              <a:t>وضع الافتراضات :</a:t>
            </a:r>
            <a:endParaRPr lang="en-US" b="1" dirty="0"/>
          </a:p>
          <a:p>
            <a:pPr lvl="0" algn="r" rtl="1"/>
            <a:r>
              <a:rPr lang="ar-SA" b="1" dirty="0"/>
              <a:t>تطوير البدائل /الاستراتيجيات و اختيار الأنسب :</a:t>
            </a:r>
            <a:endParaRPr lang="en-US" b="1" dirty="0"/>
          </a:p>
          <a:p>
            <a:pPr lvl="0" algn="r" rtl="1"/>
            <a:r>
              <a:rPr lang="ar-SA" b="1" dirty="0"/>
              <a:t>وضع خطة عمل:</a:t>
            </a:r>
            <a:endParaRPr lang="en-US" b="1" dirty="0"/>
          </a:p>
          <a:p>
            <a:pPr lvl="0" algn="r" rtl="1"/>
            <a:r>
              <a:rPr lang="ar-SA" b="1" dirty="0"/>
              <a:t>تخصيص الموارد:</a:t>
            </a:r>
            <a:endParaRPr lang="en-US" b="1" dirty="0"/>
          </a:p>
          <a:p>
            <a:pPr lvl="0" algn="r" rtl="1"/>
            <a:r>
              <a:rPr lang="ar-SA" b="1" dirty="0"/>
              <a:t>تنفيذ الخطة:</a:t>
            </a:r>
            <a:endParaRPr lang="en-US" b="1" dirty="0"/>
          </a:p>
          <a:p>
            <a:pPr lvl="0" algn="r" rtl="1"/>
            <a:r>
              <a:rPr lang="ar-SA" b="1" dirty="0"/>
              <a:t>متابعة و تقويم التنفيذ:</a:t>
            </a:r>
            <a:endParaRPr lang="en-US" b="1" dirty="0"/>
          </a:p>
          <a:p>
            <a:pPr lvl="0" algn="r" rtl="1"/>
            <a:r>
              <a:rPr lang="ar-SA" b="1" dirty="0"/>
              <a:t>التخطيط للتخطيط:</a:t>
            </a:r>
            <a:endParaRPr lang="en-US" b="1" dirty="0"/>
          </a:p>
          <a:p>
            <a:pPr algn="r"/>
            <a:endParaRPr lang="en-US" sz="2800" dirty="0"/>
          </a:p>
        </p:txBody>
      </p:sp>
    </p:spTree>
    <p:extLst>
      <p:ext uri="{BB962C8B-B14F-4D97-AF65-F5344CB8AC3E}">
        <p14:creationId xmlns:p14="http://schemas.microsoft.com/office/powerpoint/2010/main" val="2089986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b="1" u="sng" dirty="0" smtClean="0">
                <a:solidFill>
                  <a:srgbClr val="FF0000"/>
                </a:solidFill>
              </a:rPr>
              <a:t>تخطيط الجودة :</a:t>
            </a:r>
            <a:r>
              <a:rPr lang="ar-SA" dirty="0" smtClean="0">
                <a:solidFill>
                  <a:srgbClr val="FF0000"/>
                </a:solidFill>
              </a:rPr>
              <a:t> </a:t>
            </a:r>
            <a:r>
              <a:rPr lang="en-US" dirty="0" smtClean="0"/>
              <a:t/>
            </a:r>
            <a:br>
              <a:rPr lang="en-US" dirty="0" smtClean="0"/>
            </a:br>
            <a:endParaRPr lang="en-US" dirty="0"/>
          </a:p>
        </p:txBody>
      </p:sp>
      <p:sp>
        <p:nvSpPr>
          <p:cNvPr id="3" name="Content Placeholder 2"/>
          <p:cNvSpPr>
            <a:spLocks noGrp="1"/>
          </p:cNvSpPr>
          <p:nvPr>
            <p:ph idx="1"/>
          </p:nvPr>
        </p:nvSpPr>
        <p:spPr/>
        <p:txBody>
          <a:bodyPr/>
          <a:lstStyle/>
          <a:p>
            <a:pPr algn="r" rtl="1"/>
            <a:r>
              <a:rPr lang="ar-SA" sz="3600" dirty="0" smtClean="0"/>
              <a:t>أصبح </a:t>
            </a:r>
            <a:r>
              <a:rPr lang="ar-SA" sz="3600" dirty="0"/>
              <a:t>موضوع جودة المنتجات و الخدمات في مقدمة أولويات المنظمات التي تسعى دائما بالاحتفاظ بمركز تنافسي جيد و قوي ,حيث يضيف العالم الشهير </a:t>
            </a:r>
            <a:r>
              <a:rPr lang="en-US" sz="3600" dirty="0"/>
              <a:t>        Deming</a:t>
            </a:r>
            <a:r>
              <a:rPr lang="ar-SA" sz="3600" dirty="0"/>
              <a:t> " تخطيط الجودة بأنه نشاط يتم فيه : (1) تقرير احتياجات و رغبات المستهلك</a:t>
            </a:r>
            <a:r>
              <a:rPr lang="ar-SA" sz="3600" dirty="0" smtClean="0"/>
              <a:t>,</a:t>
            </a:r>
            <a:endParaRPr lang="en-US" sz="3600" dirty="0" smtClean="0"/>
          </a:p>
          <a:p>
            <a:pPr algn="r" rtl="1"/>
            <a:r>
              <a:rPr lang="ar-SA" sz="3600" dirty="0" smtClean="0"/>
              <a:t>و </a:t>
            </a:r>
            <a:r>
              <a:rPr lang="ar-SA" sz="3600" dirty="0"/>
              <a:t>(2) تطوير المنتجات و العمليات اللازمة لتلبية هذه الحاجات ".</a:t>
            </a:r>
            <a:endParaRPr lang="en-US" sz="3600" dirty="0"/>
          </a:p>
          <a:p>
            <a:endParaRPr lang="en-US" dirty="0"/>
          </a:p>
        </p:txBody>
      </p:sp>
    </p:spTree>
    <p:extLst>
      <p:ext uri="{BB962C8B-B14F-4D97-AF65-F5344CB8AC3E}">
        <p14:creationId xmlns:p14="http://schemas.microsoft.com/office/powerpoint/2010/main" val="39504246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ar-SA" b="1" u="sng" dirty="0" smtClean="0">
                <a:solidFill>
                  <a:srgbClr val="FF0000"/>
                </a:solidFill>
              </a:rPr>
              <a:t>معوقات و صعوبات التخطيط</a:t>
            </a:r>
            <a:endParaRPr lang="en-US" dirty="0">
              <a:solidFill>
                <a:srgbClr val="FF0000"/>
              </a:solidFill>
            </a:endParaRPr>
          </a:p>
        </p:txBody>
      </p:sp>
      <p:sp>
        <p:nvSpPr>
          <p:cNvPr id="3" name="Content Placeholder 2"/>
          <p:cNvSpPr>
            <a:spLocks noGrp="1"/>
          </p:cNvSpPr>
          <p:nvPr>
            <p:ph idx="1"/>
          </p:nvPr>
        </p:nvSpPr>
        <p:spPr>
          <a:xfrm>
            <a:off x="457200" y="914400"/>
            <a:ext cx="8229600" cy="5943600"/>
          </a:xfrm>
        </p:spPr>
        <p:txBody>
          <a:bodyPr>
            <a:normAutofit fontScale="32500" lnSpcReduction="20000"/>
          </a:bodyPr>
          <a:lstStyle/>
          <a:p>
            <a:pPr algn="r" rtl="1"/>
            <a:r>
              <a:rPr lang="ar-SA" sz="12800" b="1" u="sng" dirty="0" smtClean="0"/>
              <a:t>:</a:t>
            </a:r>
            <a:r>
              <a:rPr lang="ar-SA" sz="12800" dirty="0" smtClean="0"/>
              <a:t> </a:t>
            </a:r>
            <a:endParaRPr lang="en-US" sz="11200" dirty="0"/>
          </a:p>
          <a:p>
            <a:pPr algn="r" rtl="1"/>
            <a:r>
              <a:rPr lang="ar-SA" sz="11200" dirty="0"/>
              <a:t>تواجه عملية التخطيط معوقات و صعوبات عديدة, منها ما يتعلق بطبيعة عملية التخطيط نفسها و منها ما يتعلق بالأفراد المعنيين بوضع الخطط و بتنفيذها:</a:t>
            </a:r>
            <a:endParaRPr lang="en-US" sz="11200" dirty="0"/>
          </a:p>
          <a:p>
            <a:pPr lvl="0" algn="r" rtl="1"/>
            <a:r>
              <a:rPr lang="ar-SA" sz="11200" u="sng" dirty="0"/>
              <a:t>الصعوبات الناشئة عن تعقد عملية التخطيط و ظروفها:</a:t>
            </a:r>
            <a:endParaRPr lang="en-US" sz="11200" dirty="0"/>
          </a:p>
          <a:p>
            <a:pPr lvl="0" algn="r" rtl="1"/>
            <a:r>
              <a:rPr lang="ar-SA" sz="11200" dirty="0"/>
              <a:t>صعوبة توفير المعلومات الدقيقة المتعلقة بالمتغيرات البيئية </a:t>
            </a:r>
            <a:endParaRPr lang="en-US" sz="11200" dirty="0"/>
          </a:p>
          <a:p>
            <a:pPr lvl="0" algn="r" rtl="1"/>
            <a:r>
              <a:rPr lang="ar-SA" sz="11200" dirty="0"/>
              <a:t>التغيرات البيئية المتسارعة</a:t>
            </a:r>
            <a:endParaRPr lang="en-US" sz="11200" dirty="0"/>
          </a:p>
          <a:p>
            <a:pPr lvl="0" algn="r" rtl="1"/>
            <a:r>
              <a:rPr lang="ar-SA" sz="11200" dirty="0"/>
              <a:t>صعوبة تحديد الأهداف الواضحة القابلة للقياس </a:t>
            </a:r>
            <a:endParaRPr lang="en-US" sz="11200" dirty="0"/>
          </a:p>
          <a:p>
            <a:pPr lvl="0" algn="r" rtl="1"/>
            <a:r>
              <a:rPr lang="ar-SA" sz="11200" dirty="0"/>
              <a:t>تحتاج عملية التخطيط إلى وقت و نفقات كبيرة</a:t>
            </a:r>
            <a:r>
              <a:rPr lang="ar-SA" sz="11200" dirty="0" smtClean="0"/>
              <a:t>.</a:t>
            </a:r>
            <a:endParaRPr lang="en-US" sz="11200" dirty="0"/>
          </a:p>
        </p:txBody>
      </p:sp>
    </p:spTree>
    <p:extLst>
      <p:ext uri="{BB962C8B-B14F-4D97-AF65-F5344CB8AC3E}">
        <p14:creationId xmlns:p14="http://schemas.microsoft.com/office/powerpoint/2010/main" val="12879575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ar-SA" u="sng" dirty="0" smtClean="0"/>
              <a:t>الصعوبات الناشئة عن الأفراد:</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40000" lnSpcReduction="20000"/>
          </a:bodyPr>
          <a:lstStyle/>
          <a:p>
            <a:pPr lvl="0" algn="r" rtl="1"/>
            <a:r>
              <a:rPr lang="ar-SA" sz="9600" dirty="0" smtClean="0"/>
              <a:t>عدم وجود التزام حقيقي بالتخطيط على جميع المستويات</a:t>
            </a:r>
            <a:endParaRPr lang="en-US" sz="9600" dirty="0" smtClean="0"/>
          </a:p>
          <a:p>
            <a:pPr lvl="0" algn="r" rtl="1"/>
            <a:r>
              <a:rPr lang="ar-SA" sz="9600" dirty="0" smtClean="0"/>
              <a:t>عدم توفير الموارد اللازمة للقيام بالتخطيط</a:t>
            </a:r>
            <a:endParaRPr lang="en-US" sz="9600" dirty="0" smtClean="0"/>
          </a:p>
          <a:p>
            <a:pPr lvl="0" algn="r" rtl="1"/>
            <a:r>
              <a:rPr lang="ar-SA" sz="9600" dirty="0" smtClean="0"/>
              <a:t>عدم التمييز بين دراسات التخطيط و الخطط</a:t>
            </a:r>
            <a:endParaRPr lang="en-US" sz="9600" dirty="0" smtClean="0"/>
          </a:p>
          <a:p>
            <a:pPr lvl="0" algn="r" rtl="1"/>
            <a:r>
              <a:rPr lang="ar-SA" sz="9600" dirty="0" smtClean="0"/>
              <a:t>الاعتماد الكبير على الخبرة </a:t>
            </a:r>
            <a:endParaRPr lang="en-US" sz="9600" dirty="0" smtClean="0"/>
          </a:p>
          <a:p>
            <a:pPr lvl="0" algn="r" rtl="1"/>
            <a:r>
              <a:rPr lang="ar-SA" sz="9600" dirty="0" smtClean="0"/>
              <a:t>مقاومة التغيير </a:t>
            </a:r>
            <a:endParaRPr lang="en-US" sz="9600" dirty="0" smtClean="0"/>
          </a:p>
          <a:p>
            <a:pPr lvl="0" algn="r" rtl="1"/>
            <a:r>
              <a:rPr lang="ar-SA" sz="9600" dirty="0" smtClean="0"/>
              <a:t>اختيار نظم تحفيز غير مناسبة.</a:t>
            </a:r>
            <a:endParaRPr lang="en-US" sz="9600" dirty="0" smtClean="0"/>
          </a:p>
          <a:p>
            <a:endParaRPr lang="en-US" dirty="0" smtClean="0"/>
          </a:p>
          <a:p>
            <a:endParaRPr lang="en-US" dirty="0"/>
          </a:p>
        </p:txBody>
      </p:sp>
    </p:spTree>
    <p:extLst>
      <p:ext uri="{BB962C8B-B14F-4D97-AF65-F5344CB8AC3E}">
        <p14:creationId xmlns:p14="http://schemas.microsoft.com/office/powerpoint/2010/main" val="7888285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3068413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TotalTime>
  <Words>796</Words>
  <Application>Microsoft Office PowerPoint</Application>
  <PresentationFormat>On-screen Show (4:3)</PresentationFormat>
  <Paragraphs>60</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الفصل الرابع: التخطيط </vt:lpstr>
      <vt:lpstr>ماهية التخطيط: </vt:lpstr>
      <vt:lpstr>  السؤال المطروح: ماهو الفرق بين التخطيط و الخطة؟ </vt:lpstr>
      <vt:lpstr>الحاجة للتخطيط: </vt:lpstr>
      <vt:lpstr>فوائد التخطيط: </vt:lpstr>
      <vt:lpstr>أنواع التخطيط: </vt:lpstr>
      <vt:lpstr>نطاق/ شمولية الخطة: هنالك ثلاثة أنواع من التخطيط وفق هذا المعيار و هي: </vt:lpstr>
      <vt:lpstr>التخطيط على أساس تكرار الاستعمال: </vt:lpstr>
      <vt:lpstr>PowerPoint Presentation</vt:lpstr>
      <vt:lpstr>مراحل عملية التخطيط: </vt:lpstr>
      <vt:lpstr>تخطيط الجودة :  </vt:lpstr>
      <vt:lpstr>معوقات و صعوبات التخطيط</vt:lpstr>
      <vt:lpstr>الصعوبات الناشئة عن الأفراد: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الفصل الرابع: التخطيط </dc:title>
  <dc:creator>user</dc:creator>
  <cp:lastModifiedBy>user</cp:lastModifiedBy>
  <cp:revision>4</cp:revision>
  <dcterms:created xsi:type="dcterms:W3CDTF">2011-03-19T19:06:44Z</dcterms:created>
  <dcterms:modified xsi:type="dcterms:W3CDTF">2011-03-19T19:23:35Z</dcterms:modified>
</cp:coreProperties>
</file>