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0" r:id="rId1"/>
  </p:sldMasterIdLst>
  <p:notesMasterIdLst>
    <p:notesMasterId r:id="rId21"/>
  </p:notesMasterIdLst>
  <p:sldIdLst>
    <p:sldId id="256" r:id="rId2"/>
    <p:sldId id="257" r:id="rId3"/>
    <p:sldId id="258" r:id="rId4"/>
    <p:sldId id="259" r:id="rId5"/>
    <p:sldId id="260" r:id="rId6"/>
    <p:sldId id="261" r:id="rId7"/>
    <p:sldId id="262" r:id="rId8"/>
    <p:sldId id="272" r:id="rId9"/>
    <p:sldId id="263" r:id="rId10"/>
    <p:sldId id="264" r:id="rId11"/>
    <p:sldId id="265" r:id="rId12"/>
    <p:sldId id="266" r:id="rId13"/>
    <p:sldId id="267" r:id="rId14"/>
    <p:sldId id="268" r:id="rId15"/>
    <p:sldId id="269" r:id="rId16"/>
    <p:sldId id="270" r:id="rId17"/>
    <p:sldId id="271" r:id="rId18"/>
    <p:sldId id="273" r:id="rId19"/>
    <p:sldId id="274" r:id="rId2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660066"/>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088" autoAdjust="0"/>
    <p:restoredTop sz="94660"/>
  </p:normalViewPr>
  <p:slideViewPr>
    <p:cSldViewPr>
      <p:cViewPr>
        <p:scale>
          <a:sx n="73" d="100"/>
          <a:sy n="73" d="100"/>
        </p:scale>
        <p:origin x="-762"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4574D73-1371-4140-BFD6-9189AA496323}" type="datetimeFigureOut">
              <a:rPr lang="ar-SA" smtClean="0"/>
              <a:t>25/03/32</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3F8D130-81EE-419E-84CC-1A00716E007D}" type="slidenum">
              <a:rPr lang="ar-SA" smtClean="0"/>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93F8D130-81EE-419E-84CC-1A00716E007D}" type="slidenum">
              <a:rPr lang="ar-SA" smtClean="0"/>
              <a:t>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عنصر نائب للتاريخ 14"/>
          <p:cNvSpPr>
            <a:spLocks noGrp="1"/>
          </p:cNvSpPr>
          <p:nvPr>
            <p:ph type="dt" sz="half" idx="10"/>
          </p:nvPr>
        </p:nvSpPr>
        <p:spPr/>
        <p:txBody>
          <a:bodyPr/>
          <a:lstStyle/>
          <a:p>
            <a:fld id="{1B8ABB09-4A1D-463E-8065-109CC2B7EFAA}" type="datetimeFigureOut">
              <a:rPr lang="ar-SA" smtClean="0"/>
              <a:pPr/>
              <a:t>25/03/32</a:t>
            </a:fld>
            <a:endParaRPr lang="ar-SA"/>
          </a:p>
        </p:txBody>
      </p:sp>
      <p:sp>
        <p:nvSpPr>
          <p:cNvPr id="16" name="عنصر نائب لرقم الشريحة 15"/>
          <p:cNvSpPr>
            <a:spLocks noGrp="1"/>
          </p:cNvSpPr>
          <p:nvPr>
            <p:ph type="sldNum" sz="quarter" idx="11"/>
          </p:nvPr>
        </p:nvSpPr>
        <p:spPr/>
        <p:txBody>
          <a:bodyPr/>
          <a:lstStyle/>
          <a:p>
            <a:fld id="{0B34F065-1154-456A-91E3-76DE8E75E17B}" type="slidenum">
              <a:rPr lang="ar-SA" smtClean="0"/>
              <a:pPr/>
              <a:t>‹#›</a:t>
            </a:fld>
            <a:endParaRPr lang="ar-SA"/>
          </a:p>
        </p:txBody>
      </p:sp>
      <p:sp>
        <p:nvSpPr>
          <p:cNvPr id="17" name="عنصر نائب للتذييل 16"/>
          <p:cNvSpPr>
            <a:spLocks noGrp="1"/>
          </p:cNvSpPr>
          <p:nvPr>
            <p:ph type="ftr" sz="quarter" idx="12"/>
          </p:nvPr>
        </p:nvSpPr>
        <p:spPr/>
        <p:txBody>
          <a:bodyPr/>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1B8ABB09-4A1D-463E-8065-109CC2B7EFAA}" type="datetimeFigureOut">
              <a:rPr lang="ar-SA" smtClean="0"/>
              <a:pPr/>
              <a:t>25/03/32</a:t>
            </a:fld>
            <a:endParaRPr lang="ar-SA"/>
          </a:p>
        </p:txBody>
      </p:sp>
      <p:sp>
        <p:nvSpPr>
          <p:cNvPr id="15" name="عنصر نائب لرقم الشريحة 14"/>
          <p:cNvSpPr>
            <a:spLocks noGrp="1"/>
          </p:cNvSpPr>
          <p:nvPr>
            <p:ph type="sldNum" sz="quarter" idx="15"/>
          </p:nvPr>
        </p:nvSpPr>
        <p:spPr/>
        <p:txBody>
          <a:bodyPr/>
          <a:lstStyle>
            <a:lvl1pPr algn="ctr">
              <a:defRPr/>
            </a:lvl1pPr>
          </a:lstStyle>
          <a:p>
            <a:fld id="{0B34F065-1154-456A-91E3-76DE8E75E17B}" type="slidenum">
              <a:rPr lang="ar-SA" smtClean="0"/>
              <a:pPr/>
              <a:t>‹#›</a:t>
            </a:fld>
            <a:endParaRPr lang="ar-SA"/>
          </a:p>
        </p:txBody>
      </p:sp>
      <p:sp>
        <p:nvSpPr>
          <p:cNvPr id="16" name="عنصر نائب للتذييل 15"/>
          <p:cNvSpPr>
            <a:spLocks noGrp="1"/>
          </p:cNvSpPr>
          <p:nvPr>
            <p:ph type="ftr" sz="quarter" idx="16"/>
          </p:nvPr>
        </p:nvSpPr>
        <p:spPr/>
        <p:txBody>
          <a:bodyPr/>
          <a:lstStyle/>
          <a:p>
            <a:endParaRPr lang="ar-SA"/>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1B8ABB09-4A1D-463E-8065-109CC2B7EFAA}" type="datetimeFigureOut">
              <a:rPr lang="ar-SA" smtClean="0"/>
              <a:pPr/>
              <a:t>25/03/32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1B8ABB09-4A1D-463E-8065-109CC2B7EFAA}" type="datetimeFigureOut">
              <a:rPr lang="ar-SA" smtClean="0"/>
              <a:pPr/>
              <a:t>25/03/32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25/03/32</a:t>
            </a:fld>
            <a:endParaRPr lang="ar-SA"/>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1B8ABB09-4A1D-463E-8065-109CC2B7EFAA}" type="datetimeFigureOut">
              <a:rPr lang="ar-SA" smtClean="0"/>
              <a:pPr/>
              <a:t>25/03/32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25/03/32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1B8ABB09-4A1D-463E-8065-109CC2B7EFAA}" type="datetimeFigureOut">
              <a:rPr lang="ar-SA" smtClean="0"/>
              <a:pPr/>
              <a:t>25/03/32</a:t>
            </a:fld>
            <a:endParaRPr lang="ar-SA"/>
          </a:p>
        </p:txBody>
      </p:sp>
      <p:sp>
        <p:nvSpPr>
          <p:cNvPr id="9" name="عنصر نائب لرقم الشريحة 8"/>
          <p:cNvSpPr>
            <a:spLocks noGrp="1"/>
          </p:cNvSpPr>
          <p:nvPr>
            <p:ph type="sldNum" sz="quarter" idx="15"/>
          </p:nvPr>
        </p:nvSpPr>
        <p:spPr/>
        <p:txBody>
          <a:bodyPr/>
          <a:lstStyle/>
          <a:p>
            <a:fld id="{0B34F065-1154-456A-91E3-76DE8E75E17B}" type="slidenum">
              <a:rPr lang="ar-SA" smtClean="0"/>
              <a:pPr/>
              <a:t>‹#›</a:t>
            </a:fld>
            <a:endParaRPr lang="ar-SA"/>
          </a:p>
        </p:txBody>
      </p:sp>
      <p:sp>
        <p:nvSpPr>
          <p:cNvPr id="10" name="عنصر نائب للتذييل 9"/>
          <p:cNvSpPr>
            <a:spLocks noGrp="1"/>
          </p:cNvSpPr>
          <p:nvPr>
            <p:ph type="ftr" sz="quarter" idx="16"/>
          </p:nvPr>
        </p:nvSpPr>
        <p:spPr/>
        <p:txBody>
          <a:bodyPr/>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الرمز لإضافة صورة</a:t>
            </a:r>
            <a:endParaRPr kumimoji="0" lang="en-US"/>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1B8ABB09-4A1D-463E-8065-109CC2B7EFAA}" type="datetimeFigureOut">
              <a:rPr lang="ar-SA" smtClean="0"/>
              <a:pPr/>
              <a:t>25/03/32</a:t>
            </a:fld>
            <a:endParaRPr lang="ar-SA"/>
          </a:p>
        </p:txBody>
      </p:sp>
      <p:sp>
        <p:nvSpPr>
          <p:cNvPr id="9" name="عنصر نائب لرقم الشريحة 8"/>
          <p:cNvSpPr>
            <a:spLocks noGrp="1"/>
          </p:cNvSpPr>
          <p:nvPr>
            <p:ph type="sldNum" sz="quarter" idx="11"/>
          </p:nvPr>
        </p:nvSpPr>
        <p:spPr/>
        <p:txBody>
          <a:bodyPr/>
          <a:lstStyle/>
          <a:p>
            <a:fld id="{0B34F065-1154-456A-91E3-76DE8E75E17B}" type="slidenum">
              <a:rPr lang="ar-SA" smtClean="0"/>
              <a:pPr/>
              <a:t>‹#›</a:t>
            </a:fld>
            <a:endParaRPr lang="ar-SA"/>
          </a:p>
        </p:txBody>
      </p:sp>
      <p:sp>
        <p:nvSpPr>
          <p:cNvPr id="10" name="عنصر نائب للتذييل 9"/>
          <p:cNvSpPr>
            <a:spLocks noGrp="1"/>
          </p:cNvSpPr>
          <p:nvPr>
            <p:ph type="ftr" sz="quarter" idx="12"/>
          </p:nvPr>
        </p:nvSpPr>
        <p:spPr/>
        <p:txBody>
          <a:bodyPr/>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25/03/32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25/03/32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B8ABB09-4A1D-463E-8065-109CC2B7EFAA}" type="datetimeFigureOut">
              <a:rPr lang="ar-SA" smtClean="0"/>
              <a:pPr/>
              <a:t>25/03/32</a:t>
            </a:fld>
            <a:endParaRPr lang="ar-SA"/>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B34F065-1154-456A-91E3-76DE8E75E17B}" type="slidenum">
              <a:rPr lang="ar-SA" smtClean="0"/>
              <a:pPr/>
              <a:t>‹#›</a:t>
            </a:fld>
            <a:endParaRPr lang="ar-SA"/>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p:cNvSpPr/>
          <p:nvPr/>
        </p:nvSpPr>
        <p:spPr>
          <a:xfrm>
            <a:off x="2388552" y="2967335"/>
            <a:ext cx="4366901" cy="1015663"/>
          </a:xfrm>
          <a:prstGeom prst="rect">
            <a:avLst/>
          </a:prstGeom>
        </p:spPr>
        <p:style>
          <a:lnRef idx="3">
            <a:schemeClr val="lt1"/>
          </a:lnRef>
          <a:fillRef idx="1">
            <a:schemeClr val="dk1"/>
          </a:fillRef>
          <a:effectRef idx="1">
            <a:schemeClr val="dk1"/>
          </a:effectRef>
          <a:fontRef idx="minor">
            <a:schemeClr val="lt1"/>
          </a:fontRef>
        </p:style>
        <p:txBody>
          <a:bodyPr wrap="none" lIns="91440" tIns="45720" rIns="91440" bIns="45720">
            <a:spAutoFit/>
          </a:bodyPr>
          <a:lstStyle/>
          <a:p>
            <a:pPr algn="ctr"/>
            <a:r>
              <a:rPr lang="ar-SA" sz="6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Diwani Bent" pitchFamily="2" charset="-78"/>
              </a:rPr>
              <a:t>بسم الله الرحمن الرحيم</a:t>
            </a:r>
            <a:endParaRPr lang="ar-SA" sz="6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Diwani B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4222_01298470796.jpg"/>
          <p:cNvPicPr>
            <a:picLocks noChangeAspect="1"/>
          </p:cNvPicPr>
          <p:nvPr/>
        </p:nvPicPr>
        <p:blipFill>
          <a:blip r:embed="rId2" cstate="print"/>
          <a:stretch>
            <a:fillRect/>
          </a:stretch>
        </p:blipFill>
        <p:spPr>
          <a:xfrm>
            <a:off x="395536" y="332656"/>
            <a:ext cx="8424936" cy="63367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IOPVBG.jpg"/>
          <p:cNvPicPr>
            <a:picLocks noChangeAspect="1"/>
          </p:cNvPicPr>
          <p:nvPr/>
        </p:nvPicPr>
        <p:blipFill>
          <a:blip r:embed="rId2" cstate="print"/>
          <a:stretch>
            <a:fillRect/>
          </a:stretch>
        </p:blipFill>
        <p:spPr>
          <a:xfrm>
            <a:off x="323528" y="332656"/>
            <a:ext cx="8496944" cy="62646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imagesCAT0Q35Z.jpg"/>
          <p:cNvPicPr>
            <a:picLocks noChangeAspect="1"/>
          </p:cNvPicPr>
          <p:nvPr/>
        </p:nvPicPr>
        <p:blipFill>
          <a:blip r:embed="rId3" cstate="print"/>
          <a:stretch>
            <a:fillRect/>
          </a:stretch>
        </p:blipFill>
        <p:spPr>
          <a:xfrm>
            <a:off x="467544" y="1484784"/>
            <a:ext cx="8208911" cy="4536504"/>
          </a:xfrm>
          <a:prstGeom prst="rect">
            <a:avLst/>
          </a:prstGeom>
        </p:spPr>
      </p:pic>
      <p:sp>
        <p:nvSpPr>
          <p:cNvPr id="2" name="عنصر نائب للمحتوى 1"/>
          <p:cNvSpPr>
            <a:spLocks noGrp="1"/>
          </p:cNvSpPr>
          <p:nvPr>
            <p:ph idx="1"/>
          </p:nvPr>
        </p:nvSpPr>
        <p:spPr>
          <a:xfrm>
            <a:off x="457200" y="1412776"/>
            <a:ext cx="8229600" cy="4683224"/>
          </a:xfrm>
        </p:spPr>
        <p:txBody>
          <a:bodyPr/>
          <a:lstStyle/>
          <a:p>
            <a:r>
              <a:rPr lang="ar-SA" sz="2400" dirty="0" smtClean="0">
                <a:solidFill>
                  <a:schemeClr val="bg1"/>
                </a:solidFill>
              </a:rPr>
              <a:t>الموقع الفلكي والجغرافي :</a:t>
            </a:r>
          </a:p>
          <a:p>
            <a:r>
              <a:rPr lang="ar-SA" sz="2400" dirty="0" smtClean="0">
                <a:solidFill>
                  <a:schemeClr val="bg1"/>
                </a:solidFill>
              </a:rPr>
              <a:t>أولاً: الموقع الفلكي:</a:t>
            </a:r>
          </a:p>
          <a:p>
            <a:r>
              <a:rPr lang="ar-SA" sz="2400" dirty="0" smtClean="0">
                <a:solidFill>
                  <a:schemeClr val="bg1"/>
                </a:solidFill>
              </a:rPr>
              <a:t>تقع المملكة العربية السعودية بين خطي طول36 </a:t>
            </a:r>
            <a:r>
              <a:rPr lang="ar-SA" sz="2400" dirty="0" err="1" smtClean="0">
                <a:solidFill>
                  <a:schemeClr val="bg1"/>
                </a:solidFill>
              </a:rPr>
              <a:t>َ</a:t>
            </a:r>
            <a:r>
              <a:rPr lang="ar-SA" sz="2400" dirty="0" smtClean="0">
                <a:solidFill>
                  <a:schemeClr val="bg1"/>
                </a:solidFill>
              </a:rPr>
              <a:t>,34 ْشرقاً و56 ْشرقاً .</a:t>
            </a:r>
          </a:p>
          <a:p>
            <a:pPr>
              <a:buNone/>
            </a:pPr>
            <a:r>
              <a:rPr lang="ar-SA" sz="2400" dirty="0" smtClean="0">
                <a:solidFill>
                  <a:schemeClr val="bg1"/>
                </a:solidFill>
              </a:rPr>
              <a:t>وبين خطي عرض 16 ْشمالاً و12 </a:t>
            </a:r>
            <a:r>
              <a:rPr lang="ar-SA" sz="2400" dirty="0" err="1" smtClean="0">
                <a:solidFill>
                  <a:schemeClr val="bg1"/>
                </a:solidFill>
              </a:rPr>
              <a:t>َ</a:t>
            </a:r>
            <a:r>
              <a:rPr lang="ar-SA" sz="2400" dirty="0" smtClean="0">
                <a:solidFill>
                  <a:schemeClr val="bg1"/>
                </a:solidFill>
              </a:rPr>
              <a:t>, 32 ْشمالاً .</a:t>
            </a:r>
          </a:p>
          <a:p>
            <a:pPr>
              <a:buFont typeface="Arial" pitchFamily="34" charset="0"/>
              <a:buChar char="•"/>
            </a:pPr>
            <a:r>
              <a:rPr lang="ar-SA" sz="2400" dirty="0" smtClean="0">
                <a:solidFill>
                  <a:schemeClr val="bg1"/>
                </a:solidFill>
              </a:rPr>
              <a:t>ثانياً: الموقع الجغرافي :</a:t>
            </a:r>
          </a:p>
          <a:p>
            <a:pPr>
              <a:buFont typeface="Arial" pitchFamily="34" charset="0"/>
              <a:buChar char="•"/>
            </a:pPr>
            <a:r>
              <a:rPr lang="ar-SA" sz="2400" dirty="0" smtClean="0">
                <a:solidFill>
                  <a:schemeClr val="bg1"/>
                </a:solidFill>
              </a:rPr>
              <a:t>تقع المملكة العربية السعودية عند ملتقى قارات العالم القديم آسيا وأوروبا وأفريقيا فهي تشغل الجزء الجنوبي الغربي من قارة آسيا. </a:t>
            </a:r>
          </a:p>
          <a:p>
            <a:pPr>
              <a:buFont typeface="Arial" pitchFamily="34" charset="0"/>
              <a:buChar char="•"/>
            </a:pPr>
            <a:r>
              <a:rPr lang="ar-SA" sz="2400" dirty="0" smtClean="0">
                <a:solidFill>
                  <a:schemeClr val="bg1"/>
                </a:solidFill>
              </a:rPr>
              <a:t>المساحة والسكان:</a:t>
            </a:r>
          </a:p>
          <a:p>
            <a:pPr>
              <a:buFont typeface="Arial" pitchFamily="34" charset="0"/>
              <a:buChar char="•"/>
            </a:pPr>
            <a:r>
              <a:rPr lang="ar-SA" sz="2400" dirty="0" smtClean="0">
                <a:solidFill>
                  <a:schemeClr val="bg1"/>
                </a:solidFill>
              </a:rPr>
              <a:t>تبلغ مساحتها 2,150,000كم </a:t>
            </a:r>
            <a:r>
              <a:rPr lang="ar-SA" sz="1400" dirty="0" smtClean="0">
                <a:solidFill>
                  <a:schemeClr val="bg1"/>
                </a:solidFill>
              </a:rPr>
              <a:t>2</a:t>
            </a:r>
            <a:r>
              <a:rPr lang="ar-SA" sz="2400" dirty="0" smtClean="0">
                <a:solidFill>
                  <a:schemeClr val="bg1"/>
                </a:solidFill>
              </a:rPr>
              <a:t> </a:t>
            </a:r>
            <a:r>
              <a:rPr lang="ar-SA" sz="2800" dirty="0" smtClean="0">
                <a:solidFill>
                  <a:schemeClr val="bg1"/>
                </a:solidFill>
              </a:rPr>
              <a:t>أي أنها تشغل حوالي 80%من مساحة شبة الجزيرة العربية ويسكنها حوالي 18مليون نسمة  حسب تعداد 1992م</a:t>
            </a:r>
            <a:r>
              <a:rPr lang="ar-SA" sz="2800" dirty="0" smtClean="0"/>
              <a:t>.</a:t>
            </a:r>
          </a:p>
          <a:p>
            <a:pPr>
              <a:buNone/>
            </a:pPr>
            <a:endParaRPr lang="ar-SA" dirty="0" smtClean="0"/>
          </a:p>
          <a:p>
            <a:pPr>
              <a:buNone/>
            </a:pPr>
            <a:endParaRPr lang="ar-SA" dirty="0"/>
          </a:p>
        </p:txBody>
      </p:sp>
      <p:sp>
        <p:nvSpPr>
          <p:cNvPr id="3" name="عنوان 2"/>
          <p:cNvSpPr>
            <a:spLocks noGrp="1"/>
          </p:cNvSpPr>
          <p:nvPr>
            <p:ph type="title"/>
          </p:nvPr>
        </p:nvSpPr>
        <p:spPr/>
        <p:txBody>
          <a:bodyPr/>
          <a:lstStyle/>
          <a:p>
            <a:pPr algn="ctr"/>
            <a:r>
              <a:rPr lang="ar-SA" dirty="0" smtClean="0">
                <a:solidFill>
                  <a:srgbClr val="FF0000"/>
                </a:solidFill>
              </a:rPr>
              <a:t>المملكة العربية السعودية</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imagesCA87MQO1.jpg"/>
          <p:cNvPicPr>
            <a:picLocks noChangeAspect="1"/>
          </p:cNvPicPr>
          <p:nvPr/>
        </p:nvPicPr>
        <p:blipFill>
          <a:blip r:embed="rId2" cstate="print"/>
          <a:stretch>
            <a:fillRect/>
          </a:stretch>
        </p:blipFill>
        <p:spPr>
          <a:xfrm>
            <a:off x="755576" y="476672"/>
            <a:ext cx="7992887" cy="5544616"/>
          </a:xfrm>
          <a:prstGeom prst="rect">
            <a:avLst/>
          </a:prstGeom>
        </p:spPr>
      </p:pic>
      <p:pic>
        <p:nvPicPr>
          <p:cNvPr id="8" name="صورة 7" descr="imagesCAT0Q35Z.jpg"/>
          <p:cNvPicPr>
            <a:picLocks noChangeAspect="1"/>
          </p:cNvPicPr>
          <p:nvPr/>
        </p:nvPicPr>
        <p:blipFill>
          <a:blip r:embed="rId3" cstate="print"/>
          <a:stretch>
            <a:fillRect/>
          </a:stretch>
        </p:blipFill>
        <p:spPr>
          <a:xfrm>
            <a:off x="755576" y="476672"/>
            <a:ext cx="7920880" cy="5400600"/>
          </a:xfrm>
          <a:prstGeom prst="rect">
            <a:avLst/>
          </a:prstGeom>
        </p:spPr>
      </p:pic>
      <p:sp>
        <p:nvSpPr>
          <p:cNvPr id="2" name="عنصر نائب للمحتوى 1"/>
          <p:cNvSpPr>
            <a:spLocks noGrp="1"/>
          </p:cNvSpPr>
          <p:nvPr>
            <p:ph idx="1"/>
          </p:nvPr>
        </p:nvSpPr>
        <p:spPr/>
        <p:txBody>
          <a:bodyPr/>
          <a:lstStyle/>
          <a:p>
            <a:r>
              <a:rPr lang="ar-SA" dirty="0" smtClean="0">
                <a:solidFill>
                  <a:schemeClr val="bg1"/>
                </a:solidFill>
              </a:rPr>
              <a:t>تمتد المملكة شمالاً حتى تتضمن صحراء بادية الشام , وتمتد جنوباًحتى تحتوي الربع الخالي بأكمله,وتمتد شرقاً وغرباً حتى سواحل الجزيرة على البحار.</a:t>
            </a:r>
          </a:p>
          <a:p>
            <a:r>
              <a:rPr lang="ar-SA" dirty="0" smtClean="0">
                <a:solidFill>
                  <a:schemeClr val="bg1"/>
                </a:solidFill>
              </a:rPr>
              <a:t>وهي تمتلك ساحلين طولين هما:</a:t>
            </a:r>
          </a:p>
          <a:p>
            <a:r>
              <a:rPr lang="ar-SA" dirty="0" smtClean="0">
                <a:solidFill>
                  <a:schemeClr val="bg1"/>
                </a:solidFill>
              </a:rPr>
              <a:t>1- ساحلها الشرقي على الخليج العربي ,وهو منفذها إلى الشرق ومدخلاً لحضاراته.</a:t>
            </a:r>
          </a:p>
          <a:p>
            <a:r>
              <a:rPr lang="ar-SA" dirty="0" smtClean="0">
                <a:solidFill>
                  <a:schemeClr val="bg1"/>
                </a:solidFill>
              </a:rPr>
              <a:t>2- ساحلها الغربي على البحر الأحمر وهو منفذها إلى الغرب ومدخل حضاراته وثقافاته.</a:t>
            </a:r>
          </a:p>
          <a:p>
            <a:r>
              <a:rPr lang="ar-SA" dirty="0" smtClean="0">
                <a:solidFill>
                  <a:schemeClr val="bg1"/>
                </a:solidFill>
              </a:rPr>
              <a:t>نجد أن خريطة المملكة ذات شكل هندسي هو مضلع سداسي غير منتظم.</a:t>
            </a:r>
          </a:p>
          <a:p>
            <a:endParaRPr lang="ar-SA" dirty="0">
              <a:solidFill>
                <a:schemeClr val="bg1"/>
              </a:solidFill>
            </a:endParaRPr>
          </a:p>
        </p:txBody>
      </p:sp>
      <p:sp>
        <p:nvSpPr>
          <p:cNvPr id="3" name="عنوان 2"/>
          <p:cNvSpPr>
            <a:spLocks noGrp="1"/>
          </p:cNvSpPr>
          <p:nvPr>
            <p:ph type="title"/>
          </p:nvPr>
        </p:nvSpPr>
        <p:spPr/>
        <p:txBody>
          <a:bodyPr/>
          <a:lstStyle/>
          <a:p>
            <a:pPr algn="ctr"/>
            <a:r>
              <a:rPr lang="ar-SA" dirty="0" smtClean="0">
                <a:solidFill>
                  <a:srgbClr val="FFFF00"/>
                </a:solidFill>
              </a:rPr>
              <a:t>أبعاد المملكة وحدودها</a:t>
            </a:r>
            <a:endParaRPr lang="ar-SA"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87MQO1.jpg"/>
          <p:cNvPicPr>
            <a:picLocks noChangeAspect="1"/>
          </p:cNvPicPr>
          <p:nvPr/>
        </p:nvPicPr>
        <p:blipFill>
          <a:blip r:embed="rId2" cstate="print"/>
          <a:stretch>
            <a:fillRect/>
          </a:stretch>
        </p:blipFill>
        <p:spPr>
          <a:xfrm>
            <a:off x="467544" y="476672"/>
            <a:ext cx="8280919" cy="5760640"/>
          </a:xfrm>
          <a:prstGeom prst="rect">
            <a:avLst/>
          </a:prstGeom>
        </p:spPr>
      </p:pic>
      <p:sp>
        <p:nvSpPr>
          <p:cNvPr id="2" name="عنصر نائب للمحتوى 1"/>
          <p:cNvSpPr>
            <a:spLocks noGrp="1"/>
          </p:cNvSpPr>
          <p:nvPr>
            <p:ph idx="1"/>
          </p:nvPr>
        </p:nvSpPr>
        <p:spPr/>
        <p:txBody>
          <a:bodyPr/>
          <a:lstStyle/>
          <a:p>
            <a:endParaRPr lang="ar-SA" dirty="0" smtClean="0">
              <a:solidFill>
                <a:schemeClr val="bg1"/>
              </a:solidFill>
            </a:endParaRPr>
          </a:p>
          <a:p>
            <a:r>
              <a:rPr lang="ar-SA" dirty="0" smtClean="0">
                <a:solidFill>
                  <a:schemeClr val="bg1"/>
                </a:solidFill>
              </a:rPr>
              <a:t>تتميز المملكة بوقوعها داخل إطار جغرافي يتكون من ثمان دول عربية حيث تجاورها من جميع الجهات تتشابه معها في اللغة والسلالة والدين, وتشاطرها المشاعر والأهداف.يمكن تقدير طول حدودها من جميع الجهات </a:t>
            </a:r>
            <a:r>
              <a:rPr lang="ar-SA" dirty="0" err="1" smtClean="0">
                <a:solidFill>
                  <a:schemeClr val="bg1"/>
                </a:solidFill>
              </a:rPr>
              <a:t>ب</a:t>
            </a:r>
            <a:r>
              <a:rPr lang="ar-SA" dirty="0" smtClean="0">
                <a:solidFill>
                  <a:schemeClr val="bg1"/>
                </a:solidFill>
              </a:rPr>
              <a:t>(6760كم) تقريباً منها </a:t>
            </a:r>
          </a:p>
          <a:p>
            <a:r>
              <a:rPr lang="ar-SA" dirty="0" smtClean="0">
                <a:solidFill>
                  <a:schemeClr val="bg1"/>
                </a:solidFill>
              </a:rPr>
              <a:t>نحو (4430كم) حدود برية.</a:t>
            </a:r>
          </a:p>
          <a:p>
            <a:r>
              <a:rPr lang="ar-SA" dirty="0" smtClean="0">
                <a:solidFill>
                  <a:schemeClr val="bg1"/>
                </a:solidFill>
              </a:rPr>
              <a:t>ونحو(2330كم) حدود بحرية.</a:t>
            </a:r>
          </a:p>
          <a:p>
            <a:r>
              <a:rPr lang="ar-SA" dirty="0" smtClean="0">
                <a:solidFill>
                  <a:srgbClr val="006600"/>
                </a:solidFill>
              </a:rPr>
              <a:t>حدودها السياسية كما هو موضح على الخريطة التالية :</a:t>
            </a:r>
          </a:p>
          <a:p>
            <a:endParaRPr lang="ar-SA" dirty="0" smtClean="0"/>
          </a:p>
          <a:p>
            <a:endParaRPr lang="ar-SA" dirty="0" smtClean="0"/>
          </a:p>
        </p:txBody>
      </p:sp>
      <p:sp>
        <p:nvSpPr>
          <p:cNvPr id="3" name="عنوان 2"/>
          <p:cNvSpPr>
            <a:spLocks noGrp="1"/>
          </p:cNvSpPr>
          <p:nvPr>
            <p:ph type="title"/>
          </p:nvPr>
        </p:nvSpPr>
        <p:spPr/>
        <p:txBody>
          <a:bodyPr/>
          <a:lstStyle/>
          <a:p>
            <a:pPr algn="ctr"/>
            <a:r>
              <a:rPr lang="ar-SA" dirty="0" smtClean="0">
                <a:solidFill>
                  <a:srgbClr val="FF0000"/>
                </a:solidFill>
              </a:rPr>
              <a:t>الحدود السياسية</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حدود.jpg"/>
          <p:cNvPicPr>
            <a:picLocks noChangeAspect="1"/>
          </p:cNvPicPr>
          <p:nvPr/>
        </p:nvPicPr>
        <p:blipFill>
          <a:blip r:embed="rId2" cstate="print"/>
          <a:stretch>
            <a:fillRect/>
          </a:stretch>
        </p:blipFill>
        <p:spPr>
          <a:xfrm>
            <a:off x="683568" y="1124744"/>
            <a:ext cx="7488832" cy="54726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images.jpg"/>
          <p:cNvPicPr>
            <a:picLocks noGrp="1" noChangeAspect="1"/>
          </p:cNvPicPr>
          <p:nvPr>
            <p:ph idx="1"/>
          </p:nvPr>
        </p:nvPicPr>
        <p:blipFill>
          <a:blip r:embed="rId2" cstate="print"/>
          <a:stretch>
            <a:fillRect/>
          </a:stretch>
        </p:blipFill>
        <p:spPr>
          <a:xfrm>
            <a:off x="1259632" y="1628800"/>
            <a:ext cx="6840760" cy="4824535"/>
          </a:xfrm>
        </p:spPr>
      </p:pic>
      <p:sp>
        <p:nvSpPr>
          <p:cNvPr id="3" name="عنوان 2"/>
          <p:cNvSpPr>
            <a:spLocks noGrp="1"/>
          </p:cNvSpPr>
          <p:nvPr>
            <p:ph type="title"/>
          </p:nvPr>
        </p:nvSpPr>
        <p:spPr/>
        <p:txBody>
          <a:bodyPr/>
          <a:lstStyle/>
          <a:p>
            <a:pPr algn="ctr"/>
            <a:r>
              <a:rPr lang="ar-SA" dirty="0" smtClean="0">
                <a:solidFill>
                  <a:schemeClr val="accent6">
                    <a:lumMod val="75000"/>
                  </a:schemeClr>
                </a:solidFill>
              </a:rPr>
              <a:t>المناطق الإدارية في المملكة</a:t>
            </a:r>
            <a:endParaRPr lang="ar-SA"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solidFill>
                  <a:srgbClr val="006600"/>
                </a:solidFill>
              </a:rPr>
              <a:t>1- البنية والتركيب الجيولوجي .</a:t>
            </a:r>
          </a:p>
          <a:p>
            <a:r>
              <a:rPr lang="ar-SA" dirty="0" smtClean="0">
                <a:solidFill>
                  <a:srgbClr val="006600"/>
                </a:solidFill>
              </a:rPr>
              <a:t>2- التــــــــــــــــــــــضاريس.</a:t>
            </a:r>
          </a:p>
          <a:p>
            <a:r>
              <a:rPr lang="ar-SA" dirty="0" smtClean="0">
                <a:solidFill>
                  <a:srgbClr val="006600"/>
                </a:solidFill>
              </a:rPr>
              <a:t>3- المُنـــــــــــــــــــــــــــاخ.</a:t>
            </a:r>
          </a:p>
          <a:p>
            <a:r>
              <a:rPr lang="ar-SA" dirty="0" smtClean="0">
                <a:solidFill>
                  <a:srgbClr val="006600"/>
                </a:solidFill>
              </a:rPr>
              <a:t>4- التــــــــــــــــــــــــــــربة.</a:t>
            </a:r>
          </a:p>
          <a:p>
            <a:r>
              <a:rPr lang="ar-SA" dirty="0" smtClean="0">
                <a:solidFill>
                  <a:srgbClr val="006600"/>
                </a:solidFill>
              </a:rPr>
              <a:t>5- مــــوارد الميــــــــــــــاه.</a:t>
            </a:r>
            <a:endParaRPr lang="ar-SA" dirty="0">
              <a:solidFill>
                <a:srgbClr val="006600"/>
              </a:solidFill>
            </a:endParaRPr>
          </a:p>
        </p:txBody>
      </p:sp>
      <p:sp>
        <p:nvSpPr>
          <p:cNvPr id="3" name="عنوان 2"/>
          <p:cNvSpPr>
            <a:spLocks noGrp="1"/>
          </p:cNvSpPr>
          <p:nvPr>
            <p:ph type="title"/>
          </p:nvPr>
        </p:nvSpPr>
        <p:spPr/>
        <p:txBody>
          <a:bodyPr/>
          <a:lstStyle/>
          <a:p>
            <a:pPr algn="ctr"/>
            <a:r>
              <a:rPr lang="ar-SA" dirty="0" smtClean="0">
                <a:solidFill>
                  <a:schemeClr val="bg1"/>
                </a:solidFill>
              </a:rPr>
              <a:t>المعالم الطبيعية للمملكة العربية السعودية</a:t>
            </a:r>
            <a:endParaRPr lang="ar-S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6JOOII.jpg"/>
          <p:cNvPicPr>
            <a:picLocks noChangeAspect="1"/>
          </p:cNvPicPr>
          <p:nvPr/>
        </p:nvPicPr>
        <p:blipFill>
          <a:blip r:embed="rId2" cstate="print"/>
          <a:stretch>
            <a:fillRect/>
          </a:stretch>
        </p:blipFill>
        <p:spPr>
          <a:xfrm>
            <a:off x="323528" y="1268760"/>
            <a:ext cx="8496943" cy="5328592"/>
          </a:xfrm>
          <a:prstGeom prst="rect">
            <a:avLst/>
          </a:prstGeom>
        </p:spPr>
      </p:pic>
      <p:sp>
        <p:nvSpPr>
          <p:cNvPr id="2" name="عنصر نائب للمحتوى 1"/>
          <p:cNvSpPr>
            <a:spLocks noGrp="1"/>
          </p:cNvSpPr>
          <p:nvPr>
            <p:ph idx="1"/>
          </p:nvPr>
        </p:nvSpPr>
        <p:spPr>
          <a:xfrm>
            <a:off x="467544" y="1556792"/>
            <a:ext cx="8229600" cy="4572000"/>
          </a:xfrm>
        </p:spPr>
        <p:txBody>
          <a:bodyPr/>
          <a:lstStyle/>
          <a:p>
            <a:r>
              <a:rPr lang="ar-SA" dirty="0" smtClean="0">
                <a:solidFill>
                  <a:srgbClr val="660066"/>
                </a:solidFill>
              </a:rPr>
              <a:t>تشمل دراسة البنية الجيولوجية للمملكة على عدة عناصر مختلفة تدخل في تركيب أرضها مثل:</a:t>
            </a:r>
          </a:p>
          <a:p>
            <a:r>
              <a:rPr lang="ar-SA" dirty="0" smtClean="0">
                <a:solidFill>
                  <a:srgbClr val="660066"/>
                </a:solidFill>
              </a:rPr>
              <a:t>1- دراسة طبيعة الصخور وما تشمل عليه من معادن.</a:t>
            </a:r>
          </a:p>
          <a:p>
            <a:r>
              <a:rPr lang="ar-SA" dirty="0" smtClean="0">
                <a:solidFill>
                  <a:srgbClr val="660066"/>
                </a:solidFill>
              </a:rPr>
              <a:t>2- مدى تأثرها بحركات القشرة الأرضية.</a:t>
            </a:r>
          </a:p>
          <a:p>
            <a:r>
              <a:rPr lang="ar-SA" dirty="0" smtClean="0">
                <a:solidFill>
                  <a:srgbClr val="660066"/>
                </a:solidFill>
              </a:rPr>
              <a:t>3- امتداد طبقات الأرض ونظام تتابعها.</a:t>
            </a:r>
          </a:p>
          <a:p>
            <a:r>
              <a:rPr lang="ar-SA" dirty="0" smtClean="0">
                <a:solidFill>
                  <a:srgbClr val="660066"/>
                </a:solidFill>
              </a:rPr>
              <a:t>4- طبيعة الظروف التي تكونت فيها.</a:t>
            </a:r>
          </a:p>
          <a:p>
            <a:r>
              <a:rPr lang="ar-SA" dirty="0" smtClean="0">
                <a:solidFill>
                  <a:srgbClr val="660066"/>
                </a:solidFill>
              </a:rPr>
              <a:t>5- مقدرة هذه الطبقات على اختزان موارد الثروة الطبيعية كالبترول والغاز الطبيعي والمياه الجوفية, وإمكانية استغلالها.</a:t>
            </a:r>
          </a:p>
          <a:p>
            <a:r>
              <a:rPr lang="ar-SA" dirty="0" smtClean="0">
                <a:solidFill>
                  <a:srgbClr val="660066"/>
                </a:solidFill>
              </a:rPr>
              <a:t>6- تأثر هذه الطبقات والصخور بعوامل التعرية وما ينجم عنها من أشكال تضاريسية.</a:t>
            </a:r>
          </a:p>
          <a:p>
            <a:endParaRPr lang="ar-SA" dirty="0"/>
          </a:p>
        </p:txBody>
      </p:sp>
      <p:sp>
        <p:nvSpPr>
          <p:cNvPr id="3" name="عنوان 2"/>
          <p:cNvSpPr>
            <a:spLocks noGrp="1"/>
          </p:cNvSpPr>
          <p:nvPr>
            <p:ph type="title"/>
          </p:nvPr>
        </p:nvSpPr>
        <p:spPr/>
        <p:txBody>
          <a:bodyPr/>
          <a:lstStyle/>
          <a:p>
            <a:pPr algn="ctr"/>
            <a:r>
              <a:rPr lang="ar-SA" dirty="0" smtClean="0">
                <a:solidFill>
                  <a:schemeClr val="accent3">
                    <a:lumMod val="60000"/>
                    <a:lumOff val="40000"/>
                  </a:schemeClr>
                </a:solidFill>
              </a:rPr>
              <a:t>أولاً :البنية والتركيب الجيولوجي</a:t>
            </a:r>
            <a:endParaRPr lang="ar-SA"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9CFJHO.jpg"/>
          <p:cNvPicPr>
            <a:picLocks noChangeAspect="1"/>
          </p:cNvPicPr>
          <p:nvPr/>
        </p:nvPicPr>
        <p:blipFill>
          <a:blip r:embed="rId2" cstate="print"/>
          <a:stretch>
            <a:fillRect/>
          </a:stretch>
        </p:blipFill>
        <p:spPr>
          <a:xfrm>
            <a:off x="1115616" y="404664"/>
            <a:ext cx="7560840" cy="6192688"/>
          </a:xfrm>
          <a:prstGeom prst="rect">
            <a:avLst/>
          </a:prstGeom>
        </p:spPr>
      </p:pic>
      <p:sp>
        <p:nvSpPr>
          <p:cNvPr id="2" name="عنصر نائب للمحتوى 1"/>
          <p:cNvSpPr>
            <a:spLocks noGrp="1"/>
          </p:cNvSpPr>
          <p:nvPr>
            <p:ph idx="1"/>
          </p:nvPr>
        </p:nvSpPr>
        <p:spPr/>
        <p:txBody>
          <a:bodyPr/>
          <a:lstStyle/>
          <a:p>
            <a:endParaRPr lang="ar-SA" dirty="0" smtClean="0">
              <a:solidFill>
                <a:srgbClr val="0070C0"/>
              </a:solidFill>
            </a:endParaRPr>
          </a:p>
          <a:p>
            <a:endParaRPr lang="ar-SA" dirty="0" smtClean="0">
              <a:solidFill>
                <a:srgbClr val="0070C0"/>
              </a:solidFill>
            </a:endParaRPr>
          </a:p>
          <a:p>
            <a:endParaRPr lang="ar-SA" dirty="0" smtClean="0">
              <a:solidFill>
                <a:srgbClr val="0070C0"/>
              </a:solidFill>
            </a:endParaRPr>
          </a:p>
          <a:p>
            <a:r>
              <a:rPr lang="ar-SA" dirty="0" smtClean="0">
                <a:solidFill>
                  <a:srgbClr val="0070C0"/>
                </a:solidFill>
              </a:rPr>
              <a:t>تنقسم أرض المملكة إلى إقليمين جيولوجيين مختلفين هما:</a:t>
            </a:r>
          </a:p>
          <a:p>
            <a:r>
              <a:rPr lang="ar-SA" dirty="0" smtClean="0">
                <a:solidFill>
                  <a:srgbClr val="0070C0"/>
                </a:solidFill>
              </a:rPr>
              <a:t>1- إقليم الكتلة الصلبة القديمة أوالدرع العربي.</a:t>
            </a:r>
          </a:p>
          <a:p>
            <a:r>
              <a:rPr lang="ar-SA" dirty="0" smtClean="0">
                <a:solidFill>
                  <a:srgbClr val="0070C0"/>
                </a:solidFill>
              </a:rPr>
              <a:t>2- إقليم الصخور الرسوبية أوإقليم  الرف العربي.</a:t>
            </a:r>
            <a:endParaRPr lang="ar-SA" dirty="0">
              <a:solidFill>
                <a:srgbClr val="0070C0"/>
              </a:solidFill>
            </a:endParaRPr>
          </a:p>
        </p:txBody>
      </p:sp>
      <p:sp>
        <p:nvSpPr>
          <p:cNvPr id="3" name="عنوان 2"/>
          <p:cNvSpPr>
            <a:spLocks noGrp="1"/>
          </p:cNvSpPr>
          <p:nvPr>
            <p:ph type="title"/>
          </p:nvPr>
        </p:nvSpPr>
        <p:spPr/>
        <p:txBody>
          <a:bodyPr/>
          <a:lstStyle/>
          <a:p>
            <a:pPr algn="ctr"/>
            <a:r>
              <a:rPr lang="ar-SA" dirty="0" smtClean="0">
                <a:solidFill>
                  <a:schemeClr val="accent2">
                    <a:lumMod val="75000"/>
                  </a:schemeClr>
                </a:solidFill>
              </a:rPr>
              <a:t>وحدات البناء </a:t>
            </a:r>
            <a:r>
              <a:rPr lang="ar-SA" dirty="0" err="1" smtClean="0">
                <a:solidFill>
                  <a:schemeClr val="accent2">
                    <a:lumMod val="75000"/>
                  </a:schemeClr>
                </a:solidFill>
              </a:rPr>
              <a:t>الجولوجي</a:t>
            </a:r>
            <a:r>
              <a:rPr lang="ar-SA" dirty="0" smtClean="0">
                <a:solidFill>
                  <a:schemeClr val="accent2">
                    <a:lumMod val="75000"/>
                  </a:schemeClr>
                </a:solidFill>
              </a:rPr>
              <a:t> بالمملكة </a:t>
            </a:r>
            <a:endParaRPr lang="ar-SA"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magesCAH5V082.jpg"/>
          <p:cNvPicPr>
            <a:picLocks noChangeAspect="1"/>
          </p:cNvPicPr>
          <p:nvPr/>
        </p:nvPicPr>
        <p:blipFill>
          <a:blip r:embed="rId2" cstate="print"/>
          <a:stretch>
            <a:fillRect/>
          </a:stretch>
        </p:blipFill>
        <p:spPr>
          <a:xfrm>
            <a:off x="683568" y="476672"/>
            <a:ext cx="7776864" cy="583264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imagesCAH5V082.jpg"/>
          <p:cNvPicPr>
            <a:picLocks noChangeAspect="1"/>
          </p:cNvPicPr>
          <p:nvPr/>
        </p:nvPicPr>
        <p:blipFill>
          <a:blip r:embed="rId2" cstate="print"/>
          <a:stretch>
            <a:fillRect/>
          </a:stretch>
        </p:blipFill>
        <p:spPr>
          <a:xfrm>
            <a:off x="539552" y="404664"/>
            <a:ext cx="8136904" cy="5832648"/>
          </a:xfrm>
          <a:prstGeom prst="rect">
            <a:avLst/>
          </a:prstGeom>
        </p:spPr>
      </p:pic>
      <p:sp>
        <p:nvSpPr>
          <p:cNvPr id="2" name="عنصر نائب للمحتوى 1"/>
          <p:cNvSpPr>
            <a:spLocks noGrp="1"/>
          </p:cNvSpPr>
          <p:nvPr>
            <p:ph idx="1"/>
          </p:nvPr>
        </p:nvSpPr>
        <p:spPr>
          <a:xfrm>
            <a:off x="457200" y="1524000"/>
            <a:ext cx="8229600" cy="5073352"/>
          </a:xfrm>
        </p:spPr>
        <p:txBody>
          <a:bodyPr>
            <a:normAutofit lnSpcReduction="10000"/>
          </a:bodyPr>
          <a:lstStyle/>
          <a:p>
            <a:r>
              <a:rPr lang="ar-SA" dirty="0" smtClean="0">
                <a:solidFill>
                  <a:srgbClr val="FF0000"/>
                </a:solidFill>
              </a:rPr>
              <a:t>الموقع </a:t>
            </a:r>
            <a:r>
              <a:rPr lang="ar-SA" dirty="0" smtClean="0">
                <a:solidFill>
                  <a:schemeClr val="bg1"/>
                </a:solidFill>
              </a:rPr>
              <a:t>: يقع في غرب المملكة ويمتد في الوسط باتجاه الشرق إلى وسط هضبة نجد.</a:t>
            </a:r>
          </a:p>
          <a:p>
            <a:r>
              <a:rPr lang="ar-SA" dirty="0" smtClean="0">
                <a:solidFill>
                  <a:srgbClr val="FF0000"/>
                </a:solidFill>
              </a:rPr>
              <a:t>الامتداد </a:t>
            </a:r>
            <a:r>
              <a:rPr lang="ar-SA" dirty="0" smtClean="0">
                <a:solidFill>
                  <a:schemeClr val="bg1"/>
                </a:solidFill>
              </a:rPr>
              <a:t>: يمتد من حدود المملكة مع الأردن قرب خليج العقبة شمالاً حتى حدود المملكة مع اليمن جنوباً, ويمتد من السهول </a:t>
            </a:r>
            <a:r>
              <a:rPr lang="ar-SA" dirty="0" smtClean="0">
                <a:solidFill>
                  <a:schemeClr val="bg1"/>
                </a:solidFill>
              </a:rPr>
              <a:t>الساحلية على البحر </a:t>
            </a:r>
            <a:r>
              <a:rPr lang="ar-SA" dirty="0" smtClean="0">
                <a:solidFill>
                  <a:schemeClr val="bg1"/>
                </a:solidFill>
              </a:rPr>
              <a:t>الأحمرغرباً حتى الحافات الصخرية وسط نجد شرقاً. </a:t>
            </a:r>
          </a:p>
          <a:p>
            <a:r>
              <a:rPr lang="ar-SA" dirty="0" smtClean="0">
                <a:solidFill>
                  <a:schemeClr val="bg1"/>
                </a:solidFill>
              </a:rPr>
              <a:t>يشمل الدرع العربي إقليم المرتفعات الغربية والساحلية والهضاب الغربية والقسم الغربي والأكبر من إقليم نجد بما يحتويه من مرتفعات مثل أجا وسلمى.</a:t>
            </a:r>
          </a:p>
          <a:p>
            <a:r>
              <a:rPr lang="ar-SA" dirty="0" smtClean="0">
                <a:solidFill>
                  <a:schemeClr val="bg1"/>
                </a:solidFill>
              </a:rPr>
              <a:t>تتفاوت </a:t>
            </a:r>
            <a:r>
              <a:rPr lang="ar-SA" dirty="0" err="1" smtClean="0">
                <a:solidFill>
                  <a:schemeClr val="bg1"/>
                </a:solidFill>
              </a:rPr>
              <a:t>أعمارصخور</a:t>
            </a:r>
            <a:r>
              <a:rPr lang="ar-SA" dirty="0" smtClean="0">
                <a:solidFill>
                  <a:schemeClr val="bg1"/>
                </a:solidFill>
              </a:rPr>
              <a:t> الدرع العربي بين(1100-550) مليون سنة وهي متباينة في الشكل واللون والمساحة والتركيب.</a:t>
            </a:r>
          </a:p>
          <a:p>
            <a:r>
              <a:rPr lang="ar-SA" dirty="0" smtClean="0">
                <a:solidFill>
                  <a:schemeClr val="bg1"/>
                </a:solidFill>
              </a:rPr>
              <a:t>تغطي مساحات واسعة من هذه التكوينات الصخرية مسكوبات بركانية من أواخر الزمن الثالث والرابع  تعرف بالحرات مثل تبوك والعلا وغيرها </a:t>
            </a:r>
            <a:r>
              <a:rPr lang="ar-SA" dirty="0" smtClean="0"/>
              <a:t>.</a:t>
            </a:r>
          </a:p>
          <a:p>
            <a:endParaRPr lang="ar-SA" dirty="0"/>
          </a:p>
        </p:txBody>
      </p:sp>
      <p:sp>
        <p:nvSpPr>
          <p:cNvPr id="3" name="عنوان 2"/>
          <p:cNvSpPr>
            <a:spLocks noGrp="1"/>
          </p:cNvSpPr>
          <p:nvPr>
            <p:ph type="title"/>
          </p:nvPr>
        </p:nvSpPr>
        <p:spPr/>
        <p:txBody>
          <a:bodyPr/>
          <a:lstStyle/>
          <a:p>
            <a:pPr algn="r"/>
            <a:r>
              <a:rPr lang="ar-SA" dirty="0" smtClean="0">
                <a:solidFill>
                  <a:schemeClr val="accent2">
                    <a:lumMod val="50000"/>
                  </a:schemeClr>
                </a:solidFill>
              </a:rPr>
              <a:t>إقليم الكتلة الصلبة القديمة أو الدرع العربي  </a:t>
            </a:r>
            <a:endParaRPr lang="ar-SA"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geo_stud_map_ar1.jpg"/>
          <p:cNvPicPr>
            <a:picLocks noChangeAspect="1"/>
          </p:cNvPicPr>
          <p:nvPr/>
        </p:nvPicPr>
        <p:blipFill>
          <a:blip r:embed="rId2" cstate="print"/>
          <a:stretch>
            <a:fillRect/>
          </a:stretch>
        </p:blipFill>
        <p:spPr>
          <a:xfrm>
            <a:off x="467544" y="548680"/>
            <a:ext cx="8280919" cy="5760640"/>
          </a:xfrm>
          <a:prstGeom prst="rect">
            <a:avLst/>
          </a:prstGeom>
        </p:spPr>
      </p:pic>
      <p:sp>
        <p:nvSpPr>
          <p:cNvPr id="2" name="عنصر نائب للمحتوى 1"/>
          <p:cNvSpPr>
            <a:spLocks noGrp="1"/>
          </p:cNvSpPr>
          <p:nvPr>
            <p:ph idx="1"/>
          </p:nvPr>
        </p:nvSpPr>
        <p:spPr>
          <a:xfrm>
            <a:off x="457200" y="1524000"/>
            <a:ext cx="8229600" cy="4857328"/>
          </a:xfrm>
        </p:spPr>
        <p:txBody>
          <a:bodyPr>
            <a:normAutofit lnSpcReduction="10000"/>
          </a:bodyPr>
          <a:lstStyle/>
          <a:p>
            <a:r>
              <a:rPr lang="ar-SA" dirty="0" smtClean="0">
                <a:solidFill>
                  <a:srgbClr val="FF0000"/>
                </a:solidFill>
              </a:rPr>
              <a:t>الموقع: </a:t>
            </a:r>
            <a:r>
              <a:rPr lang="ar-SA" dirty="0" smtClean="0">
                <a:solidFill>
                  <a:schemeClr val="bg1"/>
                </a:solidFill>
              </a:rPr>
              <a:t>يقع إلى الشرق من الدرع العربي ويمتد ناحية الشرق حتى الخليج العربي .</a:t>
            </a:r>
          </a:p>
          <a:p>
            <a:r>
              <a:rPr lang="ar-SA" dirty="0" smtClean="0">
                <a:solidFill>
                  <a:srgbClr val="FF0000"/>
                </a:solidFill>
              </a:rPr>
              <a:t>الامتداد: </a:t>
            </a:r>
            <a:r>
              <a:rPr lang="ar-SA" dirty="0" smtClean="0">
                <a:solidFill>
                  <a:schemeClr val="bg1"/>
                </a:solidFill>
              </a:rPr>
              <a:t>يمتد من حدود المملكة مع الأردن والعراق شمالاً حتى حدودها مع اليمن جنوباً وعمان في الجنوب الشرقي .</a:t>
            </a:r>
          </a:p>
          <a:p>
            <a:r>
              <a:rPr lang="ar-SA" dirty="0" smtClean="0">
                <a:solidFill>
                  <a:schemeClr val="bg1"/>
                </a:solidFill>
              </a:rPr>
              <a:t>كان هذا الإقليم جزء من قاع بحر تيثس تغطي سطحه طبقات مختلفة السمك ترسبت خلال العصور الجيولوجية المتتابعة نتج عنها تكوين طبقات رسوبية  خالية من الطيات ومتدرجة في الانحدار شبة مستوية تتكون من الصخور الرملية والجيرية والطينية والطفيلية وبقايا الحيوانات .</a:t>
            </a:r>
          </a:p>
          <a:p>
            <a:r>
              <a:rPr lang="ar-SA" dirty="0" smtClean="0">
                <a:solidFill>
                  <a:schemeClr val="bg1"/>
                </a:solidFill>
              </a:rPr>
              <a:t>ارتفعت هذه الطبقات إلى الأعلى فظهرت فوق سطح الماء .</a:t>
            </a:r>
          </a:p>
          <a:p>
            <a:r>
              <a:rPr lang="ar-SA" dirty="0" smtClean="0">
                <a:solidFill>
                  <a:schemeClr val="bg1"/>
                </a:solidFill>
              </a:rPr>
              <a:t>يزداد سمك هذه الطبقات من الغرب إلى الشرق .</a:t>
            </a:r>
          </a:p>
          <a:p>
            <a:r>
              <a:rPr lang="ar-SA" dirty="0" smtClean="0">
                <a:solidFill>
                  <a:schemeClr val="bg1"/>
                </a:solidFill>
              </a:rPr>
              <a:t>تتفاوت مقاومة الصخور لعوامل التعرية نظرا ًلتفاوت صلابة صخور هذا النطاق وكونت حافات صخرية كثيرة الصلابة من أهمها حافات جبال </a:t>
            </a:r>
            <a:r>
              <a:rPr lang="ar-SA" dirty="0" err="1" smtClean="0">
                <a:solidFill>
                  <a:schemeClr val="bg1"/>
                </a:solidFill>
              </a:rPr>
              <a:t>طويق</a:t>
            </a:r>
            <a:r>
              <a:rPr lang="ar-SA" dirty="0" smtClean="0">
                <a:solidFill>
                  <a:schemeClr val="bg1"/>
                </a:solidFill>
              </a:rPr>
              <a:t>.</a:t>
            </a:r>
          </a:p>
          <a:p>
            <a:endParaRPr lang="ar-SA" dirty="0"/>
          </a:p>
        </p:txBody>
      </p:sp>
      <p:sp>
        <p:nvSpPr>
          <p:cNvPr id="3" name="عنوان 2"/>
          <p:cNvSpPr>
            <a:spLocks noGrp="1"/>
          </p:cNvSpPr>
          <p:nvPr>
            <p:ph type="title"/>
          </p:nvPr>
        </p:nvSpPr>
        <p:spPr/>
        <p:txBody>
          <a:bodyPr/>
          <a:lstStyle/>
          <a:p>
            <a:pPr algn="r"/>
            <a:r>
              <a:rPr lang="ar-SA" dirty="0" smtClean="0">
                <a:solidFill>
                  <a:srgbClr val="FFFF00"/>
                </a:solidFill>
              </a:rPr>
              <a:t>إقليم الصخور الرسوبية أو الرف العربي</a:t>
            </a:r>
            <a:endParaRPr lang="ar-SA" dirty="0">
              <a:solidFill>
                <a:srgbClr val="FFFF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908720"/>
            <a:ext cx="8229600" cy="5187280"/>
          </a:xfrm>
        </p:spPr>
        <p:txBody>
          <a:bodyPr/>
          <a:lstStyle/>
          <a:p>
            <a:r>
              <a:rPr lang="ar-SA" dirty="0" smtClean="0"/>
              <a:t>تحتوي هذه الطبقات الرسوبية على كميات كبيرة من البترول خاصة في منطقة الخليج العربي ,وخزن كميات كبيرة من المياة الجوفية  خاصة في المنطقة الوسطى من المملكة.</a:t>
            </a:r>
          </a:p>
          <a:p>
            <a:r>
              <a:rPr lang="ar-SA" dirty="0" smtClean="0">
                <a:solidFill>
                  <a:srgbClr val="FFFF00"/>
                </a:solidFill>
              </a:rPr>
              <a:t>تركيــــــــــــــــــــبة:</a:t>
            </a:r>
          </a:p>
          <a:p>
            <a:r>
              <a:rPr lang="ar-SA" dirty="0" smtClean="0"/>
              <a:t>نتج الرصيف العربي كمحصلة للحركات الأرضية التي خضعت لها شبة الجزيرة العربية منذ عصر </a:t>
            </a:r>
            <a:r>
              <a:rPr lang="ar-SA" dirty="0" err="1" smtClean="0"/>
              <a:t>الكريتاسي</a:t>
            </a:r>
            <a:r>
              <a:rPr lang="ar-SA" dirty="0" smtClean="0"/>
              <a:t> ويمكن </a:t>
            </a:r>
            <a:r>
              <a:rPr lang="ar-SA" dirty="0" err="1" smtClean="0"/>
              <a:t>تقسيمة</a:t>
            </a:r>
            <a:r>
              <a:rPr lang="ar-SA" dirty="0" smtClean="0"/>
              <a:t> إلى عدة أقسام :</a:t>
            </a:r>
          </a:p>
          <a:p>
            <a:r>
              <a:rPr lang="ar-SA" dirty="0" smtClean="0"/>
              <a:t>1- الطبقة الداخلية وحيدة الميل.</a:t>
            </a:r>
          </a:p>
          <a:p>
            <a:r>
              <a:rPr lang="ar-SA" dirty="0" smtClean="0"/>
              <a:t>2- المسطح الداخلي.</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524000"/>
            <a:ext cx="8229600" cy="4713312"/>
          </a:xfrm>
        </p:spPr>
        <p:txBody>
          <a:bodyPr>
            <a:normAutofit fontScale="92500"/>
          </a:bodyPr>
          <a:lstStyle/>
          <a:p>
            <a:r>
              <a:rPr lang="ar-SA" dirty="0" smtClean="0"/>
              <a:t>تعريفها: هي دراسة الخامات المعدنية ذات القيمة </a:t>
            </a:r>
            <a:r>
              <a:rPr lang="ar-SA" dirty="0" err="1" smtClean="0"/>
              <a:t>الإقتصادية</a:t>
            </a:r>
            <a:r>
              <a:rPr lang="ar-SA" dirty="0" smtClean="0"/>
              <a:t>  ودراسة أشكالها وامتدادها وتركيبها ومكوناتها المعدنية وكمياتها وإمكانية استغلالها.</a:t>
            </a:r>
          </a:p>
          <a:p>
            <a:r>
              <a:rPr lang="ar-SA" dirty="0" smtClean="0"/>
              <a:t>لكل من الدرع العربي والرف العربي مميزات من الناحية الاقتصادية,ففي </a:t>
            </a:r>
            <a:r>
              <a:rPr lang="ar-SA" dirty="0" err="1" smtClean="0"/>
              <a:t>اقليم</a:t>
            </a:r>
            <a:r>
              <a:rPr lang="ar-SA" dirty="0" smtClean="0"/>
              <a:t> الدرع العربي تتركز المعادن الفلزية, أما الرف العربي </a:t>
            </a:r>
            <a:r>
              <a:rPr lang="ar-SA" dirty="0" err="1" smtClean="0"/>
              <a:t>تتركزفيه</a:t>
            </a:r>
            <a:r>
              <a:rPr lang="ar-SA" dirty="0" smtClean="0"/>
              <a:t> المعادن </a:t>
            </a:r>
            <a:r>
              <a:rPr lang="ar-SA" dirty="0" err="1" smtClean="0"/>
              <a:t>اللافلزية</a:t>
            </a:r>
            <a:r>
              <a:rPr lang="ar-SA" dirty="0" smtClean="0"/>
              <a:t> </a:t>
            </a:r>
            <a:r>
              <a:rPr lang="ar-SA" dirty="0" err="1" smtClean="0"/>
              <a:t>والكربوهيدرايتية</a:t>
            </a:r>
            <a:r>
              <a:rPr lang="ar-SA" dirty="0" smtClean="0"/>
              <a:t> والملح الصخري والجبس والصلصال والرمل الزجاجي.</a:t>
            </a:r>
          </a:p>
          <a:p>
            <a:r>
              <a:rPr lang="ar-SA" dirty="0" smtClean="0"/>
              <a:t>توجد في المنطقة الغربية ثروة كبيرة من مختلف المعادن (عللي) لأن تكوينها الجيولوجي ساعد على وجود العروق المعدنية في مناطق الالتحام بين الصخور النارية والمتحولة.</a:t>
            </a:r>
          </a:p>
          <a:p>
            <a:r>
              <a:rPr lang="ar-SA" dirty="0" smtClean="0"/>
              <a:t>من أهم المعادن في الدرع العربي  الذهب أهم مناطقها مهد الذهب </a:t>
            </a:r>
            <a:r>
              <a:rPr lang="ar-SA" dirty="0" err="1" smtClean="0"/>
              <a:t>والدوادمي</a:t>
            </a:r>
            <a:r>
              <a:rPr lang="ar-SA" dirty="0" smtClean="0"/>
              <a:t> والفضة وتوجد مقترنة بخامات الذهب والنحاس أهم مناطقها </a:t>
            </a:r>
            <a:r>
              <a:rPr lang="ar-SA" dirty="0" err="1" smtClean="0"/>
              <a:t>الدوادمي</a:t>
            </a:r>
            <a:r>
              <a:rPr lang="ar-SA" dirty="0" smtClean="0"/>
              <a:t> والنحاس </a:t>
            </a:r>
            <a:r>
              <a:rPr lang="ar-SA" dirty="0" smtClean="0"/>
              <a:t>أهم مناطقها </a:t>
            </a:r>
            <a:r>
              <a:rPr lang="ar-SA" dirty="0" smtClean="0"/>
              <a:t>مهد </a:t>
            </a:r>
            <a:r>
              <a:rPr lang="ar-SA" dirty="0" smtClean="0"/>
              <a:t>الذهب </a:t>
            </a:r>
            <a:r>
              <a:rPr lang="ar-SA" dirty="0" smtClean="0"/>
              <a:t>ومنطقة </a:t>
            </a:r>
            <a:r>
              <a:rPr lang="ar-SA" dirty="0" err="1" smtClean="0"/>
              <a:t>الظفير</a:t>
            </a:r>
            <a:r>
              <a:rPr lang="ar-SA" dirty="0" smtClean="0"/>
              <a:t> والحديد </a:t>
            </a:r>
            <a:r>
              <a:rPr lang="ar-SA" dirty="0" smtClean="0"/>
              <a:t>أهم مناطقها </a:t>
            </a:r>
            <a:r>
              <a:rPr lang="ar-SA" dirty="0" smtClean="0"/>
              <a:t>وادي فاطمة.ويوجد الرصاص والزنك </a:t>
            </a:r>
            <a:r>
              <a:rPr lang="ar-SA" dirty="0" err="1" smtClean="0"/>
              <a:t>زالكروم</a:t>
            </a:r>
            <a:r>
              <a:rPr lang="ar-SA" dirty="0" smtClean="0"/>
              <a:t> وغيرها من المعادن.</a:t>
            </a:r>
          </a:p>
          <a:p>
            <a:endParaRPr lang="ar-SA" dirty="0"/>
          </a:p>
        </p:txBody>
      </p:sp>
      <p:sp>
        <p:nvSpPr>
          <p:cNvPr id="3" name="عنوان 2"/>
          <p:cNvSpPr>
            <a:spLocks noGrp="1"/>
          </p:cNvSpPr>
          <p:nvPr>
            <p:ph type="title"/>
          </p:nvPr>
        </p:nvSpPr>
        <p:spPr/>
        <p:txBody>
          <a:bodyPr/>
          <a:lstStyle/>
          <a:p>
            <a:pPr algn="ctr"/>
            <a:r>
              <a:rPr lang="ar-SA" dirty="0" smtClean="0">
                <a:solidFill>
                  <a:srgbClr val="C00000"/>
                </a:solidFill>
              </a:rPr>
              <a:t>الجيولوجيا الاقتصادية</a:t>
            </a:r>
            <a:endParaRPr lang="ar-SA" dirty="0">
              <a:solidFill>
                <a:srgbClr val="C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548680"/>
            <a:ext cx="8229600" cy="5832648"/>
          </a:xfrm>
        </p:spPr>
        <p:txBody>
          <a:bodyPr>
            <a:normAutofit fontScale="85000" lnSpcReduction="20000"/>
          </a:bodyPr>
          <a:lstStyle/>
          <a:p>
            <a:r>
              <a:rPr lang="ar-SA" dirty="0" smtClean="0"/>
              <a:t>توجد حقول البترول في القسم الشرقي الرف العربي مثل حقل وفرة في المنطقة المحايدة وحقل الخفجي البحري وحقل السفانية والغواروالدمام وبقيق وغيرها, وحقول الغاز الطبيعي في الربع الخالي , والفحم الحجري غير موجود في صخور المملكة.</a:t>
            </a:r>
          </a:p>
          <a:p>
            <a:r>
              <a:rPr lang="ar-SA" dirty="0" smtClean="0"/>
              <a:t>ويوجد الملح الصخري بالقرب من سواحل الخليج العربي والبحر الأحمر وفي الداخل في مناطق السباخ القديمة.</a:t>
            </a:r>
          </a:p>
          <a:p>
            <a:r>
              <a:rPr lang="ar-SA" dirty="0" smtClean="0"/>
              <a:t>والجبس في مناطق متفرقة كالرياض والقصيم.</a:t>
            </a:r>
          </a:p>
          <a:p>
            <a:r>
              <a:rPr lang="ar-SA" dirty="0" smtClean="0"/>
              <a:t>الكبريت في المناطق الرسوبية جنوب العقبة, الرمال تصلح لزجاج قرب الخرج. </a:t>
            </a:r>
          </a:p>
          <a:p>
            <a:r>
              <a:rPr lang="ar-SA" dirty="0" smtClean="0"/>
              <a:t>الصخور التي تصلح لصناعة الأسمنت في مناطق مختلفة.</a:t>
            </a:r>
          </a:p>
          <a:p>
            <a:r>
              <a:rPr lang="ar-SA" dirty="0" smtClean="0"/>
              <a:t>ترتبط المياه الجوفية التي تتوقف عليها الحياة الاجتماعية والاقتصادية ارتباطاً وثيقا بالتكوينات الجيولوجية (عللي) بسبب صحراوية وجفاف هذه البلاد.</a:t>
            </a:r>
          </a:p>
          <a:p>
            <a:r>
              <a:rPr lang="ar-SA" dirty="0" smtClean="0"/>
              <a:t>الطبقات الحاملة للمياه هي من الصخور المسامية والمتشققة كالصخور الرملية والكلسية</a:t>
            </a:r>
            <a:endParaRPr lang="ar-SA" dirty="0" smtClean="0"/>
          </a:p>
          <a:p>
            <a:r>
              <a:rPr lang="ar-SA" dirty="0" smtClean="0"/>
              <a:t>أكثر الطبقات الحاملة للمياه في المملكة تتكون من الصخور الرملية (عللي) بسبب مساميته.</a:t>
            </a:r>
          </a:p>
          <a:p>
            <a:r>
              <a:rPr lang="ar-SA" dirty="0" smtClean="0"/>
              <a:t> أن التربة عادة تستمد مقومات خصوبتها من المعادن التي تحويها الصخور.</a:t>
            </a:r>
          </a:p>
          <a:p>
            <a:r>
              <a:rPr lang="ar-SA" dirty="0" smtClean="0"/>
              <a:t>التربة تتصف بصفات ميكانيكية خاصة حسب تركيبها.   </a:t>
            </a:r>
          </a:p>
          <a:p>
            <a:r>
              <a:rPr lang="ar-SA" dirty="0" smtClean="0"/>
              <a:t>الرمال تغور فيها المياه بسرعة والتربة الطينية أوالمالحة لاتنفذ منها المياه.</a:t>
            </a:r>
          </a:p>
          <a:p>
            <a:r>
              <a:rPr lang="ar-SA" dirty="0" smtClean="0"/>
              <a:t>أفضل مناطق الترب في المملكة هي المناطق التي تجري بها الأودية القادمة من المسكوبات البركانية.</a:t>
            </a:r>
          </a:p>
          <a:p>
            <a:endParaRPr lang="ar-SA"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imagesCA1ZYC6N.jpg"/>
          <p:cNvPicPr>
            <a:picLocks noGrp="1" noChangeAspect="1"/>
          </p:cNvPicPr>
          <p:nvPr>
            <p:ph idx="1"/>
          </p:nvPr>
        </p:nvPicPr>
        <p:blipFill>
          <a:blip r:embed="rId2" cstate="print"/>
          <a:stretch>
            <a:fillRect/>
          </a:stretch>
        </p:blipFill>
        <p:spPr>
          <a:xfrm>
            <a:off x="1259632" y="1628800"/>
            <a:ext cx="6696744" cy="4680520"/>
          </a:xfrm>
        </p:spPr>
      </p:pic>
      <p:sp>
        <p:nvSpPr>
          <p:cNvPr id="3" name="عنوان 2"/>
          <p:cNvSpPr>
            <a:spLocks noGrp="1"/>
          </p:cNvSpPr>
          <p:nvPr>
            <p:ph type="title"/>
          </p:nvPr>
        </p:nvSpPr>
        <p:spPr/>
        <p:txBody>
          <a:bodyPr>
            <a:normAutofit fontScale="90000"/>
          </a:bodyPr>
          <a:lstStyle/>
          <a:p>
            <a:pPr algn="ctr"/>
            <a:r>
              <a:rPr lang="ar-SA" dirty="0" smtClean="0">
                <a:solidFill>
                  <a:srgbClr val="FF0000"/>
                </a:solidFill>
              </a:rPr>
              <a:t>الواجب </a:t>
            </a:r>
            <a:r>
              <a:rPr lang="ar-SA" dirty="0" smtClean="0">
                <a:solidFill>
                  <a:srgbClr val="FF0000"/>
                </a:solidFill>
              </a:rPr>
              <a:t> </a:t>
            </a:r>
            <a:r>
              <a:rPr lang="ar-SA" dirty="0" smtClean="0">
                <a:solidFill>
                  <a:srgbClr val="FF0000"/>
                </a:solidFill>
              </a:rPr>
              <a:t>( ارسمي خريطة المملكة العربية السعودية موضحةعليها الحدود السياسية والمناطق الإدارية)</a:t>
            </a:r>
            <a:endParaRPr lang="ar-SA"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الصلاة.bmp"/>
          <p:cNvPicPr>
            <a:picLocks noGrp="1" noChangeAspect="1"/>
          </p:cNvPicPr>
          <p:nvPr>
            <p:ph idx="1"/>
          </p:nvPr>
        </p:nvPicPr>
        <p:blipFill>
          <a:blip r:embed="rId2" cstate="print"/>
          <a:stretch>
            <a:fillRect/>
          </a:stretch>
        </p:blipFill>
        <p:spPr>
          <a:xfrm>
            <a:off x="1547664" y="908720"/>
            <a:ext cx="5976664" cy="504056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307</TotalTime>
  <Words>976</Words>
  <Application>Microsoft Office PowerPoint</Application>
  <PresentationFormat>عرض على الشاشة (3:4)‏</PresentationFormat>
  <Paragraphs>81</Paragraphs>
  <Slides>19</Slides>
  <Notes>1</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ورق</vt:lpstr>
      <vt:lpstr>الشريحة 1</vt:lpstr>
      <vt:lpstr>الشريحة 2</vt:lpstr>
      <vt:lpstr>الشريحة 3</vt:lpstr>
      <vt:lpstr>المملكة العربية السعودية</vt:lpstr>
      <vt:lpstr>أبعاد المملكة وحدودها</vt:lpstr>
      <vt:lpstr>الحدود السياسية</vt:lpstr>
      <vt:lpstr>الشريحة 7</vt:lpstr>
      <vt:lpstr>المناطق الإدارية في المملكة</vt:lpstr>
      <vt:lpstr>المعالم الطبيعية للمملكة العربية السعودية</vt:lpstr>
      <vt:lpstr>أولاً :البنية والتركيب الجيولوجي</vt:lpstr>
      <vt:lpstr>وحدات البناء الجولوجي بالمملكة </vt:lpstr>
      <vt:lpstr>الشريحة 12</vt:lpstr>
      <vt:lpstr>إقليم الكتلة الصلبة القديمة أو الدرع العربي  </vt:lpstr>
      <vt:lpstr>إقليم الصخور الرسوبية أو الرف العربي</vt:lpstr>
      <vt:lpstr>الشريحة 15</vt:lpstr>
      <vt:lpstr>الجيولوجيا الاقتصادية</vt:lpstr>
      <vt:lpstr>الشريحة 17</vt:lpstr>
      <vt:lpstr>الواجب  ( ارسمي خريطة المملكة العربية السعودية موضحةعليها الحدود السياسية والمناطق الإدارية)</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free user</dc:creator>
  <cp:lastModifiedBy>free user</cp:lastModifiedBy>
  <cp:revision>31</cp:revision>
  <dcterms:created xsi:type="dcterms:W3CDTF">2011-02-25T21:53:14Z</dcterms:created>
  <dcterms:modified xsi:type="dcterms:W3CDTF">2011-02-28T23:46:16Z</dcterms:modified>
</cp:coreProperties>
</file>