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50"/>
  </p:notesMasterIdLst>
  <p:sldIdLst>
    <p:sldId id="256" r:id="rId2"/>
    <p:sldId id="257" r:id="rId3"/>
    <p:sldId id="258" r:id="rId4"/>
    <p:sldId id="259" r:id="rId5"/>
    <p:sldId id="260" r:id="rId6"/>
    <p:sldId id="279" r:id="rId7"/>
    <p:sldId id="261" r:id="rId8"/>
    <p:sldId id="262" r:id="rId9"/>
    <p:sldId id="263" r:id="rId10"/>
    <p:sldId id="278" r:id="rId11"/>
    <p:sldId id="280" r:id="rId12"/>
    <p:sldId id="293" r:id="rId13"/>
    <p:sldId id="264" r:id="rId14"/>
    <p:sldId id="265" r:id="rId15"/>
    <p:sldId id="266" r:id="rId16"/>
    <p:sldId id="281" r:id="rId17"/>
    <p:sldId id="282" r:id="rId18"/>
    <p:sldId id="283" r:id="rId19"/>
    <p:sldId id="284" r:id="rId20"/>
    <p:sldId id="289" r:id="rId21"/>
    <p:sldId id="292" r:id="rId22"/>
    <p:sldId id="301" r:id="rId23"/>
    <p:sldId id="267" r:id="rId24"/>
    <p:sldId id="268" r:id="rId25"/>
    <p:sldId id="300" r:id="rId26"/>
    <p:sldId id="269" r:id="rId27"/>
    <p:sldId id="291" r:id="rId28"/>
    <p:sldId id="270" r:id="rId29"/>
    <p:sldId id="290" r:id="rId30"/>
    <p:sldId id="271" r:id="rId31"/>
    <p:sldId id="272" r:id="rId32"/>
    <p:sldId id="285" r:id="rId33"/>
    <p:sldId id="286" r:id="rId34"/>
    <p:sldId id="299" r:id="rId35"/>
    <p:sldId id="287" r:id="rId36"/>
    <p:sldId id="288" r:id="rId37"/>
    <p:sldId id="302" r:id="rId38"/>
    <p:sldId id="303" r:id="rId39"/>
    <p:sldId id="294" r:id="rId40"/>
    <p:sldId id="273" r:id="rId41"/>
    <p:sldId id="274" r:id="rId42"/>
    <p:sldId id="295" r:id="rId43"/>
    <p:sldId id="296" r:id="rId44"/>
    <p:sldId id="297" r:id="rId45"/>
    <p:sldId id="298" r:id="rId46"/>
    <p:sldId id="304" r:id="rId47"/>
    <p:sldId id="275" r:id="rId48"/>
    <p:sldId id="305" r:id="rId4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038" autoAdjust="0"/>
    <p:restoredTop sz="94660"/>
  </p:normalViewPr>
  <p:slideViewPr>
    <p:cSldViewPr>
      <p:cViewPr>
        <p:scale>
          <a:sx n="50" d="100"/>
          <a:sy n="50" d="100"/>
        </p:scale>
        <p:origin x="-1890" y="-43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FF7DA915-652F-486E-A6D2-1E021A9D2445}" type="datetimeFigureOut">
              <a:rPr lang="ar-SA" smtClean="0"/>
              <a:pPr/>
              <a:t>03/04/32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824ED9B-8D51-40A9-B4DA-FAFEFC79124B}"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E824ED9B-8D51-40A9-B4DA-FAFEFC79124B}" type="slidenum">
              <a:rPr lang="ar-SA" smtClean="0"/>
              <a:pPr/>
              <a:t>26</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مثلث متساوي الساقين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540544" y="776288"/>
            <a:ext cx="8062912" cy="1470025"/>
          </a:xfrm>
        </p:spPr>
        <p:txBody>
          <a:bodyPr anchor="b">
            <a:normAutofit/>
          </a:bodyPr>
          <a:lstStyle>
            <a:lvl1pPr algn="r">
              <a:defRPr sz="4400"/>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1371600" y="6012656"/>
            <a:ext cx="5791200" cy="365125"/>
          </a:xfrm>
        </p:spPr>
        <p:txBody>
          <a:bodyPr tIns="0" bIns="0" anchor="t"/>
          <a:lstStyle>
            <a:lvl1pPr algn="r">
              <a:defRPr sz="1000"/>
            </a:lvl1pPr>
          </a:lstStyle>
          <a:p>
            <a:fld id="{9A3426FE-68A9-4EC1-B72E-F3B394D30D54}" type="datetimeFigureOut">
              <a:rPr lang="ar-SA" smtClean="0"/>
              <a:pPr/>
              <a:t>03/04/32</a:t>
            </a:fld>
            <a:endParaRPr lang="ar-SA"/>
          </a:p>
        </p:txBody>
      </p:sp>
      <p:sp>
        <p:nvSpPr>
          <p:cNvPr id="17" name="عنصر نائب للتذييل 16"/>
          <p:cNvSpPr>
            <a:spLocks noGrp="1"/>
          </p:cNvSpPr>
          <p:nvPr>
            <p:ph type="ftr" sz="quarter" idx="11"/>
          </p:nvPr>
        </p:nvSpPr>
        <p:spPr>
          <a:xfrm>
            <a:off x="1371600" y="5650704"/>
            <a:ext cx="5791200" cy="365125"/>
          </a:xfrm>
        </p:spPr>
        <p:txBody>
          <a:bodyPr tIns="0" bIns="0" anchor="b"/>
          <a:lstStyle>
            <a:lvl1pPr algn="r">
              <a:defRPr sz="1100"/>
            </a:lvl1pPr>
          </a:lstStyle>
          <a:p>
            <a:endParaRPr lang="ar-SA"/>
          </a:p>
        </p:txBody>
      </p:sp>
      <p:sp>
        <p:nvSpPr>
          <p:cNvPr id="29" name="عنصر نائب لرقم الشريحة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787A9750-3532-443C-94AB-CD943292D052}"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7494"/>
            <a:ext cx="8229600" cy="1399032"/>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a:xfrm>
            <a:off x="457200" y="1882808"/>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791456" y="6480048"/>
            <a:ext cx="2133600" cy="301752"/>
          </a:xfrm>
        </p:spPr>
        <p:txBody>
          <a:bodyPr/>
          <a:lstStyle/>
          <a:p>
            <a:fld id="{9A3426FE-68A9-4EC1-B72E-F3B394D30D54}" type="datetimeFigureOut">
              <a:rPr lang="ar-SA" smtClean="0"/>
              <a:pPr/>
              <a:t>03/04/32</a:t>
            </a:fld>
            <a:endParaRPr lang="ar-SA"/>
          </a:p>
        </p:txBody>
      </p:sp>
      <p:sp>
        <p:nvSpPr>
          <p:cNvPr id="5" name="عنصر نائب للتذييل 4"/>
          <p:cNvSpPr>
            <a:spLocks noGrp="1"/>
          </p:cNvSpPr>
          <p:nvPr>
            <p:ph type="ftr" sz="quarter" idx="11"/>
          </p:nvPr>
        </p:nvSpPr>
        <p:spPr>
          <a:xfrm>
            <a:off x="457200" y="6480969"/>
            <a:ext cx="4260056" cy="300831"/>
          </a:xfrm>
        </p:spPr>
        <p:txBody>
          <a:bodyPr/>
          <a:lstStyle/>
          <a:p>
            <a:endParaRPr lang="ar-SA"/>
          </a:p>
        </p:txBody>
      </p:sp>
      <p:sp>
        <p:nvSpPr>
          <p:cNvPr id="6" name="عنصر نائب لرقم الشريحة 5"/>
          <p:cNvSpPr>
            <a:spLocks noGrp="1"/>
          </p:cNvSpPr>
          <p:nvPr>
            <p:ph type="sldNum" sz="quarter" idx="12"/>
          </p:nvPr>
        </p:nvSpPr>
        <p:spPr/>
        <p:txBody>
          <a:bodyPr/>
          <a:lstStyle/>
          <a:p>
            <a:fld id="{787A9750-3532-443C-94AB-CD943292D052}"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2">
        <a:schemeClr val="bg1"/>
      </p:bgRef>
    </p:bg>
    <p:spTree>
      <p:nvGrpSpPr>
        <p:cNvPr id="1" name=""/>
        <p:cNvGrpSpPr/>
        <p:nvPr/>
      </p:nvGrpSpPr>
      <p:grpSpPr>
        <a:xfrm>
          <a:off x="0" y="0"/>
          <a:ext cx="0" cy="0"/>
          <a:chOff x="0" y="0"/>
          <a:chExt cx="0" cy="0"/>
        </a:xfrm>
      </p:grpSpPr>
      <p:sp>
        <p:nvSpPr>
          <p:cNvPr id="9" name="مثلث قائم الزاوية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مثلث متساوي الساقين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عنصر نائب للتاريخ 3"/>
          <p:cNvSpPr>
            <a:spLocks noGrp="1"/>
          </p:cNvSpPr>
          <p:nvPr>
            <p:ph type="dt" sz="half" idx="10"/>
          </p:nvPr>
        </p:nvSpPr>
        <p:spPr>
          <a:xfrm>
            <a:off x="6955632" y="6477000"/>
            <a:ext cx="2133600" cy="304800"/>
          </a:xfrm>
        </p:spPr>
        <p:txBody>
          <a:bodyPr/>
          <a:lstStyle/>
          <a:p>
            <a:fld id="{9A3426FE-68A9-4EC1-B72E-F3B394D30D54}" type="datetimeFigureOut">
              <a:rPr lang="ar-SA" smtClean="0"/>
              <a:pPr/>
              <a:t>03/04/32</a:t>
            </a:fld>
            <a:endParaRPr lang="ar-SA"/>
          </a:p>
        </p:txBody>
      </p:sp>
      <p:sp>
        <p:nvSpPr>
          <p:cNvPr id="5" name="عنصر نائب للتذييل 4"/>
          <p:cNvSpPr>
            <a:spLocks noGrp="1"/>
          </p:cNvSpPr>
          <p:nvPr>
            <p:ph type="ftr" sz="quarter" idx="11"/>
          </p:nvPr>
        </p:nvSpPr>
        <p:spPr>
          <a:xfrm>
            <a:off x="2619376" y="6480969"/>
            <a:ext cx="4260056" cy="300831"/>
          </a:xfrm>
        </p:spPr>
        <p:txBody>
          <a:bodyPr/>
          <a:lstStyle/>
          <a:p>
            <a:endParaRPr lang="ar-SA"/>
          </a:p>
        </p:txBody>
      </p:sp>
      <p:sp>
        <p:nvSpPr>
          <p:cNvPr id="6" name="عنصر نائب لرقم الشريحة 5"/>
          <p:cNvSpPr>
            <a:spLocks noGrp="1"/>
          </p:cNvSpPr>
          <p:nvPr>
            <p:ph type="sldNum" sz="quarter" idx="12"/>
          </p:nvPr>
        </p:nvSpPr>
        <p:spPr>
          <a:xfrm>
            <a:off x="8451056" y="809624"/>
            <a:ext cx="502920" cy="300831"/>
          </a:xfrm>
        </p:spPr>
        <p:txBody>
          <a:bodyPr/>
          <a:lstStyle/>
          <a:p>
            <a:fld id="{787A9750-3532-443C-94AB-CD943292D052}" type="slidenum">
              <a:rPr lang="ar-SA" smtClean="0"/>
              <a:pPr/>
              <a:t>‹#›</a:t>
            </a:fld>
            <a:endParaRPr lang="ar-SA"/>
          </a:p>
        </p:txBody>
      </p:sp>
      <p:cxnSp>
        <p:nvCxnSpPr>
          <p:cNvPr id="11" name="رابط مستقيم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رابط مستقيم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عنوان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marL="0" algn="l">
              <a:defRPr/>
            </a:lvl1p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4791456" y="6480969"/>
            <a:ext cx="2133600" cy="301752"/>
          </a:xfrm>
        </p:spPr>
        <p:txBody>
          <a:bodyPr/>
          <a:lstStyle/>
          <a:p>
            <a:fld id="{9A3426FE-68A9-4EC1-B72E-F3B394D30D54}" type="datetimeFigureOut">
              <a:rPr lang="ar-SA" smtClean="0"/>
              <a:pPr/>
              <a:t>03/04/32</a:t>
            </a:fld>
            <a:endParaRPr lang="ar-SA"/>
          </a:p>
        </p:txBody>
      </p:sp>
      <p:sp>
        <p:nvSpPr>
          <p:cNvPr id="6" name="عنصر نائب للتذييل 5"/>
          <p:cNvSpPr>
            <a:spLocks noGrp="1"/>
          </p:cNvSpPr>
          <p:nvPr>
            <p:ph type="ftr" sz="quarter" idx="11"/>
          </p:nvPr>
        </p:nvSpPr>
        <p:spPr>
          <a:xfrm>
            <a:off x="457200" y="6480969"/>
            <a:ext cx="4260056" cy="301752"/>
          </a:xfrm>
        </p:spPr>
        <p:txBody>
          <a:bodyPr/>
          <a:lstStyle/>
          <a:p>
            <a:endParaRPr lang="ar-SA"/>
          </a:p>
        </p:txBody>
      </p:sp>
      <p:sp>
        <p:nvSpPr>
          <p:cNvPr id="7" name="عنصر نائب لرقم الشريحة 6"/>
          <p:cNvSpPr>
            <a:spLocks noGrp="1"/>
          </p:cNvSpPr>
          <p:nvPr>
            <p:ph type="sldNum" sz="quarter" idx="12"/>
          </p:nvPr>
        </p:nvSpPr>
        <p:spPr>
          <a:xfrm>
            <a:off x="7589520" y="6480969"/>
            <a:ext cx="502920" cy="301752"/>
          </a:xfrm>
        </p:spPr>
        <p:txBody>
          <a:bodyPr/>
          <a:lstStyle/>
          <a:p>
            <a:fld id="{787A9750-3532-443C-94AB-CD943292D052}"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a:xfrm>
            <a:off x="4791456" y="6480969"/>
            <a:ext cx="2130552" cy="301752"/>
          </a:xfrm>
        </p:spPr>
        <p:txBody>
          <a:bodyPr/>
          <a:lstStyle/>
          <a:p>
            <a:fld id="{9A3426FE-68A9-4EC1-B72E-F3B394D30D54}" type="datetimeFigureOut">
              <a:rPr lang="ar-SA" smtClean="0"/>
              <a:pPr/>
              <a:t>03/04/32</a:t>
            </a:fld>
            <a:endParaRPr lang="ar-SA"/>
          </a:p>
        </p:txBody>
      </p:sp>
      <p:sp>
        <p:nvSpPr>
          <p:cNvPr id="8" name="عنصر نائب للتذييل 7"/>
          <p:cNvSpPr>
            <a:spLocks noGrp="1"/>
          </p:cNvSpPr>
          <p:nvPr>
            <p:ph type="ftr" sz="quarter" idx="11"/>
          </p:nvPr>
        </p:nvSpPr>
        <p:spPr>
          <a:xfrm>
            <a:off x="457200" y="6480969"/>
            <a:ext cx="4261104" cy="301752"/>
          </a:xfrm>
        </p:spPr>
        <p:txBody>
          <a:bodyPr/>
          <a:lstStyle/>
          <a:p>
            <a:endParaRPr lang="ar-SA"/>
          </a:p>
        </p:txBody>
      </p:sp>
      <p:sp>
        <p:nvSpPr>
          <p:cNvPr id="9" name="عنصر نائب لرقم الشريحة 8"/>
          <p:cNvSpPr>
            <a:spLocks noGrp="1"/>
          </p:cNvSpPr>
          <p:nvPr>
            <p:ph type="sldNum" sz="quarter" idx="12"/>
          </p:nvPr>
        </p:nvSpPr>
        <p:spPr>
          <a:xfrm>
            <a:off x="7589520" y="6483096"/>
            <a:ext cx="502920" cy="301752"/>
          </a:xfrm>
        </p:spPr>
        <p:txBody>
          <a:bodyPr/>
          <a:lstStyle>
            <a:lvl1pPr algn="ctr">
              <a:defRPr/>
            </a:lvl1pPr>
          </a:lstStyle>
          <a:p>
            <a:fld id="{787A9750-3532-443C-94AB-CD943292D052}"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b="0"/>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9A3426FE-68A9-4EC1-B72E-F3B394D30D54}" type="datetimeFigureOut">
              <a:rPr lang="ar-SA" smtClean="0"/>
              <a:pPr/>
              <a:t>03/04/32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787A9750-3532-443C-94AB-CD943292D052}"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a:xfrm>
            <a:off x="4791456" y="6480969"/>
            <a:ext cx="2133600" cy="301752"/>
          </a:xfrm>
        </p:spPr>
        <p:txBody>
          <a:bodyPr/>
          <a:lstStyle/>
          <a:p>
            <a:fld id="{9A3426FE-68A9-4EC1-B72E-F3B394D30D54}" type="datetimeFigureOut">
              <a:rPr lang="ar-SA" smtClean="0"/>
              <a:pPr/>
              <a:t>03/04/32</a:t>
            </a:fld>
            <a:endParaRPr lang="ar-SA"/>
          </a:p>
        </p:txBody>
      </p:sp>
      <p:sp>
        <p:nvSpPr>
          <p:cNvPr id="3" name="عنصر نائب للتذييل 2"/>
          <p:cNvSpPr>
            <a:spLocks noGrp="1"/>
          </p:cNvSpPr>
          <p:nvPr>
            <p:ph type="ftr" sz="quarter" idx="11"/>
          </p:nvPr>
        </p:nvSpPr>
        <p:spPr>
          <a:xfrm>
            <a:off x="457200" y="6481890"/>
            <a:ext cx="4260056" cy="300831"/>
          </a:xfrm>
        </p:spPr>
        <p:txBody>
          <a:bodyPr/>
          <a:lstStyle/>
          <a:p>
            <a:endParaRPr lang="ar-SA"/>
          </a:p>
        </p:txBody>
      </p:sp>
      <p:sp>
        <p:nvSpPr>
          <p:cNvPr id="4" name="عنصر نائب لرقم الشريحة 3"/>
          <p:cNvSpPr>
            <a:spLocks noGrp="1"/>
          </p:cNvSpPr>
          <p:nvPr>
            <p:ph type="sldNum" sz="quarter" idx="12"/>
          </p:nvPr>
        </p:nvSpPr>
        <p:spPr>
          <a:xfrm>
            <a:off x="7589520" y="6480969"/>
            <a:ext cx="502920" cy="301752"/>
          </a:xfrm>
        </p:spPr>
        <p:txBody>
          <a:bodyPr/>
          <a:lstStyle/>
          <a:p>
            <a:fld id="{787A9750-3532-443C-94AB-CD943292D052}"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278976" y="6556248"/>
            <a:ext cx="2133600" cy="301752"/>
          </a:xfrm>
        </p:spPr>
        <p:txBody>
          <a:bodyPr/>
          <a:lstStyle>
            <a:lvl1pPr>
              <a:defRPr sz="900"/>
            </a:lvl1pPr>
          </a:lstStyle>
          <a:p>
            <a:fld id="{9A3426FE-68A9-4EC1-B72E-F3B394D30D54}" type="datetimeFigureOut">
              <a:rPr lang="ar-SA" smtClean="0"/>
              <a:pPr/>
              <a:t>03/04/32</a:t>
            </a:fld>
            <a:endParaRPr lang="ar-SA"/>
          </a:p>
        </p:txBody>
      </p:sp>
      <p:sp>
        <p:nvSpPr>
          <p:cNvPr id="6" name="عنصر نائب للتذييل 5"/>
          <p:cNvSpPr>
            <a:spLocks noGrp="1"/>
          </p:cNvSpPr>
          <p:nvPr>
            <p:ph type="ftr" sz="quarter" idx="11"/>
          </p:nvPr>
        </p:nvSpPr>
        <p:spPr>
          <a:xfrm>
            <a:off x="1135856" y="6556248"/>
            <a:ext cx="5143120" cy="301752"/>
          </a:xfrm>
        </p:spPr>
        <p:txBody>
          <a:bodyPr/>
          <a:lstStyle>
            <a:lvl1pPr>
              <a:defRPr sz="900"/>
            </a:lvl1pPr>
          </a:lstStyle>
          <a:p>
            <a:endParaRPr lang="ar-SA"/>
          </a:p>
        </p:txBody>
      </p:sp>
      <p:sp>
        <p:nvSpPr>
          <p:cNvPr id="7" name="عنصر نائب لرقم الشريحة 6"/>
          <p:cNvSpPr>
            <a:spLocks noGrp="1"/>
          </p:cNvSpPr>
          <p:nvPr>
            <p:ph type="sldNum" sz="quarter" idx="12"/>
          </p:nvPr>
        </p:nvSpPr>
        <p:spPr>
          <a:xfrm>
            <a:off x="8410576" y="6556248"/>
            <a:ext cx="502920" cy="301752"/>
          </a:xfrm>
        </p:spPr>
        <p:txBody>
          <a:bodyPr/>
          <a:lstStyle>
            <a:lvl1pPr>
              <a:defRPr sz="900"/>
            </a:lvl1pPr>
          </a:lstStyle>
          <a:p>
            <a:fld id="{787A9750-3532-443C-94AB-CD943292D052}"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a:xfrm>
            <a:off x="6108192" y="6556248"/>
            <a:ext cx="2103120" cy="301752"/>
          </a:xfrm>
        </p:spPr>
        <p:txBody>
          <a:bodyPr/>
          <a:lstStyle>
            <a:lvl1pPr>
              <a:defRPr sz="900"/>
            </a:lvl1pPr>
          </a:lstStyle>
          <a:p>
            <a:fld id="{9A3426FE-68A9-4EC1-B72E-F3B394D30D54}" type="datetimeFigureOut">
              <a:rPr lang="ar-SA" smtClean="0"/>
              <a:pPr/>
              <a:t>03/04/32</a:t>
            </a:fld>
            <a:endParaRPr lang="ar-SA"/>
          </a:p>
        </p:txBody>
      </p:sp>
      <p:sp>
        <p:nvSpPr>
          <p:cNvPr id="6" name="عنصر نائب للتذييل 5"/>
          <p:cNvSpPr>
            <a:spLocks noGrp="1"/>
          </p:cNvSpPr>
          <p:nvPr>
            <p:ph type="ftr" sz="quarter" idx="11"/>
          </p:nvPr>
        </p:nvSpPr>
        <p:spPr>
          <a:xfrm>
            <a:off x="1170432" y="6557169"/>
            <a:ext cx="4948072" cy="301752"/>
          </a:xfrm>
        </p:spPr>
        <p:txBody>
          <a:bodyPr/>
          <a:lstStyle>
            <a:lvl1pPr>
              <a:defRPr sz="900"/>
            </a:lvl1pPr>
          </a:lstStyle>
          <a:p>
            <a:endParaRPr lang="ar-SA"/>
          </a:p>
        </p:txBody>
      </p:sp>
      <p:sp>
        <p:nvSpPr>
          <p:cNvPr id="7" name="عنصر نائب لرقم الشريحة 6"/>
          <p:cNvSpPr>
            <a:spLocks noGrp="1"/>
          </p:cNvSpPr>
          <p:nvPr>
            <p:ph type="sldNum" sz="quarter" idx="12"/>
          </p:nvPr>
        </p:nvSpPr>
        <p:spPr>
          <a:xfrm>
            <a:off x="8217192" y="6556248"/>
            <a:ext cx="365760" cy="301752"/>
          </a:xfrm>
        </p:spPr>
        <p:txBody>
          <a:bodyPr/>
          <a:lstStyle>
            <a:lvl1pPr algn="ctr">
              <a:defRPr sz="900"/>
            </a:lvl1pPr>
          </a:lstStyle>
          <a:p>
            <a:fld id="{787A9750-3532-443C-94AB-CD943292D052}"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A3426FE-68A9-4EC1-B72E-F3B394D30D54}" type="datetimeFigureOut">
              <a:rPr lang="ar-SA" smtClean="0"/>
              <a:pPr/>
              <a:t>03/04/32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87A9750-3532-443C-94AB-CD943292D052}"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381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381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A3426FE-68A9-4EC1-B72E-F3B394D30D54}" type="datetimeFigureOut">
              <a:rPr lang="ar-SA" smtClean="0"/>
              <a:pPr/>
              <a:t>03/04/32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787A9750-3532-443C-94AB-CD943292D052}"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مثلث قائم الزاوية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رابط مستقيم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رابط مستقيم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عنصر نائب للعنوان 21"/>
          <p:cNvSpPr>
            <a:spLocks noGrp="1"/>
          </p:cNvSpPr>
          <p:nvPr>
            <p:ph type="title"/>
          </p:nvPr>
        </p:nvSpPr>
        <p:spPr>
          <a:xfrm>
            <a:off x="457200" y="267494"/>
            <a:ext cx="8229600" cy="1399032"/>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9A3426FE-68A9-4EC1-B72E-F3B394D30D54}" type="datetimeFigureOut">
              <a:rPr lang="ar-SA" smtClean="0"/>
              <a:pPr/>
              <a:t>03/04/32</a:t>
            </a:fld>
            <a:endParaRPr lang="ar-SA"/>
          </a:p>
        </p:txBody>
      </p:sp>
      <p:sp>
        <p:nvSpPr>
          <p:cNvPr id="3" name="عنصر نائب للتذييل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ar-SA"/>
          </a:p>
        </p:txBody>
      </p:sp>
      <p:sp>
        <p:nvSpPr>
          <p:cNvPr id="23" name="عنصر نائب لرقم الشريحة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787A9750-3532-443C-94AB-CD943292D052}" type="slidenum">
              <a:rPr lang="ar-SA" smtClean="0"/>
              <a:pPr/>
              <a:t>‹#›</a:t>
            </a:fld>
            <a:endParaRPr lang="ar-SA"/>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1"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r" rtl="1"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r" rtl="1"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r" rtl="1"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r" rtl="1"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r" rtl="1"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p:txBody>
          <a:bodyPr>
            <a:normAutofit/>
          </a:bodyPr>
          <a:lstStyle/>
          <a:p>
            <a:pPr algn="ctr"/>
            <a:r>
              <a:rPr lang="ar-SA" sz="8000" dirty="0" smtClean="0">
                <a:cs typeface="Diwani Bent" pitchFamily="2" charset="-78"/>
              </a:rPr>
              <a:t>بسم الله الرحمن الرحيم</a:t>
            </a:r>
            <a:endParaRPr lang="ar-SA" sz="8000" dirty="0">
              <a:cs typeface="Diwani Bent"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map.JPG"/>
          <p:cNvPicPr>
            <a:picLocks noChangeAspect="1"/>
          </p:cNvPicPr>
          <p:nvPr/>
        </p:nvPicPr>
        <p:blipFill>
          <a:blip r:embed="rId2" cstate="print"/>
          <a:stretch>
            <a:fillRect/>
          </a:stretch>
        </p:blipFill>
        <p:spPr>
          <a:xfrm>
            <a:off x="0" y="0"/>
            <a:ext cx="9143999" cy="685799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6000" dirty="0" smtClean="0">
                <a:cs typeface="Diwani Bent" pitchFamily="2" charset="-78"/>
              </a:rPr>
              <a:t>    التضاريس</a:t>
            </a:r>
            <a:endParaRPr lang="ar-SA" sz="6000" dirty="0">
              <a:cs typeface="Diwani Bent" pitchFamily="2" charset="-78"/>
            </a:endParaRPr>
          </a:p>
        </p:txBody>
      </p:sp>
      <p:sp>
        <p:nvSpPr>
          <p:cNvPr id="3" name="عنصر نائب للمحتوى 2"/>
          <p:cNvSpPr>
            <a:spLocks noGrp="1"/>
          </p:cNvSpPr>
          <p:nvPr>
            <p:ph idx="1"/>
          </p:nvPr>
        </p:nvSpPr>
        <p:spPr/>
        <p:txBody>
          <a:bodyPr/>
          <a:lstStyle/>
          <a:p>
            <a:r>
              <a:rPr lang="ar-SA" dirty="0" smtClean="0">
                <a:solidFill>
                  <a:srgbClr val="FF0000"/>
                </a:solidFill>
              </a:rPr>
              <a:t>أهمية دراسة التضاريس:</a:t>
            </a:r>
          </a:p>
          <a:p>
            <a:r>
              <a:rPr lang="ar-SA" dirty="0" smtClean="0"/>
              <a:t>لدراسة التضاريس أهمية كبيرة في الجغرافيا لأنها تعتبر من أهم العوامل المؤثرة </a:t>
            </a:r>
            <a:r>
              <a:rPr lang="ar-SA" dirty="0" err="1" smtClean="0"/>
              <a:t>تأثيراًمباشر</a:t>
            </a:r>
            <a:r>
              <a:rPr lang="ar-SA" dirty="0" smtClean="0"/>
              <a:t> وغير مباشر على حياة </a:t>
            </a:r>
            <a:r>
              <a:rPr lang="ar-SA" dirty="0" err="1" smtClean="0"/>
              <a:t>الانسان</a:t>
            </a:r>
            <a:r>
              <a:rPr lang="ar-SA" dirty="0" smtClean="0"/>
              <a:t> ونشاطه </a:t>
            </a:r>
            <a:r>
              <a:rPr lang="ar-SA" dirty="0" err="1" smtClean="0"/>
              <a:t>وتطورة</a:t>
            </a:r>
            <a:r>
              <a:rPr lang="ar-SA" dirty="0" smtClean="0"/>
              <a:t>.</a:t>
            </a:r>
          </a:p>
          <a:p>
            <a:r>
              <a:rPr lang="ar-SA" dirty="0" smtClean="0">
                <a:solidFill>
                  <a:srgbClr val="FFFF00"/>
                </a:solidFill>
              </a:rPr>
              <a:t>الشكل السائد في المملكة العربية السعودية:</a:t>
            </a:r>
          </a:p>
          <a:p>
            <a:r>
              <a:rPr lang="ar-SA" dirty="0" smtClean="0"/>
              <a:t>الشكل الهضابي هو السائد.</a:t>
            </a:r>
          </a:p>
          <a:p>
            <a:pPr>
              <a:buNone/>
            </a:pP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latin typeface="Andalus" pitchFamily="18" charset="-78"/>
                <a:cs typeface="Andalus" pitchFamily="18" charset="-78"/>
              </a:rPr>
              <a:t>أقسام سطح المملكة العربية السعودية</a:t>
            </a:r>
            <a:r>
              <a:rPr lang="ar-SA" dirty="0" smtClean="0"/>
              <a:t> </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ينقسم سطحها إلى سبعة أقاليم هي:</a:t>
            </a:r>
          </a:p>
          <a:p>
            <a:r>
              <a:rPr lang="ar-SA" dirty="0" smtClean="0"/>
              <a:t>1- سهول ساحلية في الغرب هي سهل تهامة,وفي الشرق على الخليج العربي.</a:t>
            </a:r>
          </a:p>
          <a:p>
            <a:r>
              <a:rPr lang="ar-SA" dirty="0" smtClean="0"/>
              <a:t>2- المرتفعات الغربية في الحجاز وعسير.</a:t>
            </a:r>
          </a:p>
          <a:p>
            <a:r>
              <a:rPr lang="ar-SA" dirty="0" smtClean="0"/>
              <a:t>3- الهضاب الغربية.</a:t>
            </a:r>
          </a:p>
          <a:p>
            <a:r>
              <a:rPr lang="ar-SA" dirty="0" smtClean="0"/>
              <a:t>4- هضبة نجد.</a:t>
            </a:r>
          </a:p>
          <a:p>
            <a:r>
              <a:rPr lang="ar-SA" dirty="0" smtClean="0"/>
              <a:t>5- الهضاب الشرقية.</a:t>
            </a:r>
          </a:p>
          <a:p>
            <a:r>
              <a:rPr lang="ar-SA" dirty="0" smtClean="0"/>
              <a:t>6- الهضاب الشمالية.</a:t>
            </a:r>
          </a:p>
          <a:p>
            <a:r>
              <a:rPr lang="ar-SA" dirty="0" smtClean="0"/>
              <a:t>7- التضاريس الصحراوية أو العروق الرملية.</a:t>
            </a:r>
          </a:p>
          <a:p>
            <a:endParaRPr lang="ar-SA" dirty="0" smtClean="0"/>
          </a:p>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7"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7"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20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7" presetClass="entr" presetSubtype="4"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7" presetClass="entr" presetSubtype="4"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20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7"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20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7" presetClass="entr" presetSubtype="4"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7" presetClass="entr" presetSubtype="4" fill="hold"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2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rgbClr val="008000"/>
                </a:solidFill>
              </a:rPr>
              <a:t>أولاً: السهول الساحلية:</a:t>
            </a:r>
            <a:endParaRPr lang="ar-SA" dirty="0">
              <a:solidFill>
                <a:srgbClr val="008000"/>
              </a:solidFill>
            </a:endParaRPr>
          </a:p>
        </p:txBody>
      </p:sp>
      <p:sp>
        <p:nvSpPr>
          <p:cNvPr id="3" name="عنصر نائب للمحتوى 2"/>
          <p:cNvSpPr>
            <a:spLocks noGrp="1"/>
          </p:cNvSpPr>
          <p:nvPr>
            <p:ph idx="1"/>
          </p:nvPr>
        </p:nvSpPr>
        <p:spPr/>
        <p:txBody>
          <a:bodyPr/>
          <a:lstStyle/>
          <a:p>
            <a:r>
              <a:rPr lang="ar-SA" dirty="0" smtClean="0"/>
              <a:t>للمملكة ساحلان أحدهما على البحر الأحمر والثاني على الخليج العربي.</a:t>
            </a:r>
          </a:p>
          <a:p>
            <a:r>
              <a:rPr lang="ar-SA" dirty="0" smtClean="0"/>
              <a:t>هما صحراويان وشاطئاهما قليل التعرج.</a:t>
            </a:r>
            <a:endParaRPr lang="ar-SA" dirty="0"/>
          </a:p>
        </p:txBody>
      </p:sp>
      <p:pic>
        <p:nvPicPr>
          <p:cNvPr id="4" name="صورة 3" descr="imagesCAFICT8H.jpg"/>
          <p:cNvPicPr>
            <a:picLocks noChangeAspect="1"/>
          </p:cNvPicPr>
          <p:nvPr/>
        </p:nvPicPr>
        <p:blipFill>
          <a:blip r:embed="rId2" cstate="print"/>
          <a:stretch>
            <a:fillRect/>
          </a:stretch>
        </p:blipFill>
        <p:spPr>
          <a:xfrm>
            <a:off x="1763688" y="3645024"/>
            <a:ext cx="2448272" cy="2695575"/>
          </a:xfrm>
          <a:prstGeom prst="rect">
            <a:avLst/>
          </a:prstGeom>
        </p:spPr>
      </p:pic>
      <p:pic>
        <p:nvPicPr>
          <p:cNvPr id="6" name="صورة 5" descr="imagesCAWR5JR8.jpg"/>
          <p:cNvPicPr>
            <a:picLocks noChangeAspect="1"/>
          </p:cNvPicPr>
          <p:nvPr/>
        </p:nvPicPr>
        <p:blipFill>
          <a:blip r:embed="rId3" cstate="print"/>
          <a:stretch>
            <a:fillRect/>
          </a:stretch>
        </p:blipFill>
        <p:spPr>
          <a:xfrm>
            <a:off x="5076056" y="3573016"/>
            <a:ext cx="2880320" cy="273630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agesCA7XEXE6.jpg"/>
          <p:cNvPicPr>
            <a:picLocks noChangeAspect="1"/>
          </p:cNvPicPr>
          <p:nvPr/>
        </p:nvPicPr>
        <p:blipFill>
          <a:blip r:embed="rId2" cstate="print"/>
          <a:stretch>
            <a:fillRect/>
          </a:stretch>
        </p:blipFill>
        <p:spPr>
          <a:xfrm>
            <a:off x="539552" y="1412776"/>
            <a:ext cx="8064896" cy="50131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022.jpg"/>
          <p:cNvPicPr>
            <a:picLocks noChangeAspect="1"/>
          </p:cNvPicPr>
          <p:nvPr/>
        </p:nvPicPr>
        <p:blipFill>
          <a:blip r:embed="rId2" cstate="print"/>
          <a:stretch>
            <a:fillRect/>
          </a:stretch>
        </p:blipFill>
        <p:spPr>
          <a:xfrm>
            <a:off x="0" y="196596"/>
            <a:ext cx="9144000" cy="6464808"/>
          </a:xfrm>
          <a:prstGeom prst="rect">
            <a:avLst/>
          </a:prstGeom>
        </p:spPr>
      </p:pic>
      <p:sp>
        <p:nvSpPr>
          <p:cNvPr id="3" name="عنصر نائب للمحتوى 2"/>
          <p:cNvSpPr>
            <a:spLocks noGrp="1"/>
          </p:cNvSpPr>
          <p:nvPr>
            <p:ph idx="1"/>
          </p:nvPr>
        </p:nvSpPr>
        <p:spPr>
          <a:xfrm>
            <a:off x="457200" y="1052736"/>
            <a:ext cx="8229600" cy="5402072"/>
          </a:xfrm>
        </p:spPr>
        <p:txBody>
          <a:bodyPr>
            <a:normAutofit/>
          </a:bodyPr>
          <a:lstStyle/>
          <a:p>
            <a:r>
              <a:rPr lang="ar-SA" dirty="0" smtClean="0">
                <a:solidFill>
                  <a:srgbClr val="FFFF00"/>
                </a:solidFill>
              </a:rPr>
              <a:t>(أ) سهل تهامة: </a:t>
            </a:r>
          </a:p>
          <a:p>
            <a:r>
              <a:rPr lang="ar-SA" dirty="0" smtClean="0">
                <a:latin typeface="Traditional Arabic" pitchFamily="18" charset="-78"/>
                <a:cs typeface="Traditional Arabic" pitchFamily="18" charset="-78"/>
              </a:rPr>
              <a:t>يطلق </a:t>
            </a:r>
            <a:r>
              <a:rPr lang="ar-SA" dirty="0" smtClean="0">
                <a:latin typeface="Traditional Arabic" pitchFamily="18" charset="-78"/>
                <a:cs typeface="Traditional Arabic" pitchFamily="18" charset="-78"/>
              </a:rPr>
              <a:t>علي </a:t>
            </a:r>
            <a:r>
              <a:rPr lang="ar-SA" dirty="0" smtClean="0">
                <a:latin typeface="Traditional Arabic" pitchFamily="18" charset="-78"/>
                <a:cs typeface="Traditional Arabic" pitchFamily="18" charset="-78"/>
              </a:rPr>
              <a:t>الساحل الغربي </a:t>
            </a:r>
            <a:r>
              <a:rPr lang="ar-SA" dirty="0" smtClean="0">
                <a:latin typeface="Traditional Arabic" pitchFamily="18" charset="-78"/>
                <a:cs typeface="Traditional Arabic" pitchFamily="18" charset="-78"/>
              </a:rPr>
              <a:t>اسم سهل تهامة,لشدة </a:t>
            </a:r>
            <a:r>
              <a:rPr lang="ar-SA" dirty="0" smtClean="0">
                <a:latin typeface="Traditional Arabic" pitchFamily="18" charset="-78"/>
                <a:cs typeface="Traditional Arabic" pitchFamily="18" charset="-78"/>
              </a:rPr>
              <a:t>حرارته وانخفاضة وركود ريحه, وسمي باسم المنطقة التي تجاورة كتهامة الحجاز وتهامة عسير ,ويمتد من خليج العقبة مع الأردن شمالاً حتى الحدود مع اليمن جنوباً.</a:t>
            </a:r>
          </a:p>
          <a:p>
            <a:r>
              <a:rPr lang="ar-SA" dirty="0" smtClean="0">
                <a:latin typeface="Traditional Arabic" pitchFamily="18" charset="-78"/>
                <a:cs typeface="Traditional Arabic" pitchFamily="18" charset="-78"/>
              </a:rPr>
              <a:t>ويتألف هذا السهل </a:t>
            </a:r>
          </a:p>
          <a:p>
            <a:r>
              <a:rPr lang="ar-SA" dirty="0" smtClean="0">
                <a:latin typeface="Traditional Arabic" pitchFamily="18" charset="-78"/>
                <a:cs typeface="Traditional Arabic" pitchFamily="18" charset="-78"/>
              </a:rPr>
              <a:t>- من رمال ومفتتات رسوبية قارية وبحرية.</a:t>
            </a:r>
          </a:p>
          <a:p>
            <a:r>
              <a:rPr lang="ar-SA" dirty="0" smtClean="0">
                <a:latin typeface="Traditional Arabic" pitchFamily="18" charset="-78"/>
                <a:cs typeface="Traditional Arabic" pitchFamily="18" charset="-78"/>
              </a:rPr>
              <a:t>- </a:t>
            </a:r>
            <a:r>
              <a:rPr lang="ar-SA" dirty="0" err="1" smtClean="0">
                <a:latin typeface="Traditional Arabic" pitchFamily="18" charset="-78"/>
                <a:cs typeface="Traditional Arabic" pitchFamily="18" charset="-78"/>
              </a:rPr>
              <a:t>المسكوبات</a:t>
            </a:r>
            <a:r>
              <a:rPr lang="ar-SA" dirty="0" smtClean="0">
                <a:latin typeface="Traditional Arabic" pitchFamily="18" charset="-78"/>
                <a:cs typeface="Traditional Arabic" pitchFamily="18" charset="-78"/>
              </a:rPr>
              <a:t> البركانية التي تنتشر في بعض أجزائها.</a:t>
            </a:r>
          </a:p>
          <a:p>
            <a:r>
              <a:rPr lang="ar-SA" dirty="0" smtClean="0">
                <a:latin typeface="Traditional Arabic" pitchFamily="18" charset="-78"/>
                <a:cs typeface="Traditional Arabic" pitchFamily="18" charset="-78"/>
              </a:rPr>
              <a:t>- قليل التعاريج ويحتوي على الخلجان والرؤوس .</a:t>
            </a:r>
          </a:p>
          <a:p>
            <a:r>
              <a:rPr lang="ar-SA" dirty="0" smtClean="0">
                <a:latin typeface="Traditional Arabic" pitchFamily="18" charset="-78"/>
                <a:cs typeface="Traditional Arabic" pitchFamily="18" charset="-78"/>
              </a:rPr>
              <a:t>- تحف </a:t>
            </a:r>
            <a:r>
              <a:rPr lang="ar-SA" dirty="0" err="1" smtClean="0">
                <a:latin typeface="Traditional Arabic" pitchFamily="18" charset="-78"/>
                <a:cs typeface="Traditional Arabic" pitchFamily="18" charset="-78"/>
              </a:rPr>
              <a:t>به</a:t>
            </a:r>
            <a:r>
              <a:rPr lang="ar-SA" dirty="0" smtClean="0">
                <a:latin typeface="Traditional Arabic" pitchFamily="18" charset="-78"/>
                <a:cs typeface="Traditional Arabic" pitchFamily="18" charset="-78"/>
              </a:rPr>
              <a:t> جزر وأرصفة مرجانية.</a:t>
            </a:r>
            <a:endParaRPr lang="ar-SA" dirty="0">
              <a:latin typeface="Traditional Arabic" pitchFamily="18" charset="-78"/>
              <a:cs typeface="Traditional Arabic" pitchFamily="18" charset="-7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87MQO1.jpg"/>
          <p:cNvPicPr>
            <a:picLocks noChangeAspect="1"/>
          </p:cNvPicPr>
          <p:nvPr/>
        </p:nvPicPr>
        <p:blipFill>
          <a:blip r:embed="rId2" cstate="print"/>
          <a:stretch>
            <a:fillRect/>
          </a:stretch>
        </p:blipFill>
        <p:spPr>
          <a:xfrm>
            <a:off x="683568" y="908720"/>
            <a:ext cx="7776864" cy="5544616"/>
          </a:xfrm>
          <a:prstGeom prst="rect">
            <a:avLst/>
          </a:prstGeom>
        </p:spPr>
      </p:pic>
      <p:sp>
        <p:nvSpPr>
          <p:cNvPr id="3" name="عنصر نائب للمحتوى 2"/>
          <p:cNvSpPr>
            <a:spLocks noGrp="1"/>
          </p:cNvSpPr>
          <p:nvPr>
            <p:ph idx="1"/>
          </p:nvPr>
        </p:nvSpPr>
        <p:spPr>
          <a:xfrm>
            <a:off x="457200" y="404664"/>
            <a:ext cx="8229600" cy="6050144"/>
          </a:xfrm>
        </p:spPr>
        <p:txBody>
          <a:bodyPr>
            <a:normAutofit lnSpcReduction="10000"/>
          </a:bodyPr>
          <a:lstStyle/>
          <a:p>
            <a:r>
              <a:rPr lang="ar-SA" dirty="0" smtClean="0">
                <a:solidFill>
                  <a:srgbClr val="FFFF00"/>
                </a:solidFill>
              </a:rPr>
              <a:t>(ب) السهل الساحلي الشرقي:</a:t>
            </a:r>
          </a:p>
          <a:p>
            <a:r>
              <a:rPr lang="ar-SA" dirty="0" smtClean="0">
                <a:solidFill>
                  <a:schemeClr val="bg1"/>
                </a:solidFill>
                <a:latin typeface="Traditional Arabic" pitchFamily="18" charset="-78"/>
                <a:cs typeface="Traditional Arabic" pitchFamily="18" charset="-78"/>
              </a:rPr>
              <a:t>يمتد من شمال راس </a:t>
            </a:r>
            <a:r>
              <a:rPr lang="ar-SA" dirty="0" err="1" smtClean="0">
                <a:solidFill>
                  <a:schemeClr val="bg1"/>
                </a:solidFill>
                <a:latin typeface="Traditional Arabic" pitchFamily="18" charset="-78"/>
                <a:cs typeface="Traditional Arabic" pitchFamily="18" charset="-78"/>
              </a:rPr>
              <a:t>الخفجي</a:t>
            </a:r>
            <a:r>
              <a:rPr lang="ar-SA" dirty="0" smtClean="0">
                <a:solidFill>
                  <a:schemeClr val="bg1"/>
                </a:solidFill>
                <a:latin typeface="Traditional Arabic" pitchFamily="18" charset="-78"/>
                <a:cs typeface="Traditional Arabic" pitchFamily="18" charset="-78"/>
              </a:rPr>
              <a:t> حتى دوحة سلوى جنوباً.</a:t>
            </a:r>
          </a:p>
          <a:p>
            <a:r>
              <a:rPr lang="ar-SA" dirty="0" smtClean="0">
                <a:solidFill>
                  <a:schemeClr val="bg1"/>
                </a:solidFill>
                <a:latin typeface="Traditional Arabic" pitchFamily="18" charset="-78"/>
                <a:cs typeface="Traditional Arabic" pitchFamily="18" charset="-78"/>
              </a:rPr>
              <a:t>يتميز بأنه منخفض وسطحه شبه مستو لأنه حديث التكوين.</a:t>
            </a:r>
          </a:p>
          <a:p>
            <a:r>
              <a:rPr lang="ar-SA" dirty="0" smtClean="0">
                <a:solidFill>
                  <a:schemeClr val="bg1"/>
                </a:solidFill>
                <a:latin typeface="Traditional Arabic" pitchFamily="18" charset="-78"/>
                <a:cs typeface="Traditional Arabic" pitchFamily="18" charset="-78"/>
              </a:rPr>
              <a:t>يرتفع تدريجياً </a:t>
            </a:r>
            <a:r>
              <a:rPr lang="ar-SA" dirty="0" err="1" smtClean="0">
                <a:solidFill>
                  <a:schemeClr val="bg1"/>
                </a:solidFill>
                <a:latin typeface="Traditional Arabic" pitchFamily="18" charset="-78"/>
                <a:cs typeface="Traditional Arabic" pitchFamily="18" charset="-78"/>
              </a:rPr>
              <a:t>بتحاه</a:t>
            </a:r>
            <a:r>
              <a:rPr lang="ar-SA" dirty="0" smtClean="0">
                <a:solidFill>
                  <a:schemeClr val="bg1"/>
                </a:solidFill>
                <a:latin typeface="Traditional Arabic" pitchFamily="18" charset="-78"/>
                <a:cs typeface="Traditional Arabic" pitchFamily="18" charset="-78"/>
              </a:rPr>
              <a:t> الهضاب الداخلية.</a:t>
            </a:r>
          </a:p>
          <a:p>
            <a:r>
              <a:rPr lang="ar-SA" dirty="0" smtClean="0">
                <a:solidFill>
                  <a:schemeClr val="bg1"/>
                </a:solidFill>
                <a:latin typeface="Traditional Arabic" pitchFamily="18" charset="-78"/>
                <a:cs typeface="Traditional Arabic" pitchFamily="18" charset="-78"/>
              </a:rPr>
              <a:t>تكثر </a:t>
            </a:r>
            <a:r>
              <a:rPr lang="ar-SA" dirty="0" err="1" smtClean="0">
                <a:solidFill>
                  <a:schemeClr val="bg1"/>
                </a:solidFill>
                <a:latin typeface="Traditional Arabic" pitchFamily="18" charset="-78"/>
                <a:cs typeface="Traditional Arabic" pitchFamily="18" charset="-78"/>
              </a:rPr>
              <a:t>به</a:t>
            </a:r>
            <a:r>
              <a:rPr lang="ar-SA" dirty="0" smtClean="0">
                <a:solidFill>
                  <a:schemeClr val="bg1"/>
                </a:solidFill>
                <a:latin typeface="Traditional Arabic" pitchFamily="18" charset="-78"/>
                <a:cs typeface="Traditional Arabic" pitchFamily="18" charset="-78"/>
              </a:rPr>
              <a:t> </a:t>
            </a:r>
            <a:r>
              <a:rPr lang="ar-SA" dirty="0" err="1" smtClean="0">
                <a:solidFill>
                  <a:schemeClr val="bg1"/>
                </a:solidFill>
                <a:latin typeface="Traditional Arabic" pitchFamily="18" charset="-78"/>
                <a:cs typeface="Traditional Arabic" pitchFamily="18" charset="-78"/>
              </a:rPr>
              <a:t>السبخات</a:t>
            </a:r>
            <a:r>
              <a:rPr lang="ar-SA" dirty="0" smtClean="0">
                <a:solidFill>
                  <a:schemeClr val="bg1"/>
                </a:solidFill>
                <a:latin typeface="Traditional Arabic" pitchFamily="18" charset="-78"/>
                <a:cs typeface="Traditional Arabic" pitchFamily="18" charset="-78"/>
              </a:rPr>
              <a:t> </a:t>
            </a:r>
            <a:r>
              <a:rPr lang="ar-SA" dirty="0" err="1" smtClean="0">
                <a:solidFill>
                  <a:schemeClr val="bg1"/>
                </a:solidFill>
                <a:latin typeface="Traditional Arabic" pitchFamily="18" charset="-78"/>
                <a:cs typeface="Traditional Arabic" pitchFamily="18" charset="-78"/>
              </a:rPr>
              <a:t>المالحةوالمستنقعات</a:t>
            </a:r>
            <a:r>
              <a:rPr lang="ar-SA" dirty="0" smtClean="0">
                <a:solidFill>
                  <a:schemeClr val="bg1"/>
                </a:solidFill>
                <a:latin typeface="Traditional Arabic" pitchFamily="18" charset="-78"/>
                <a:cs typeface="Traditional Arabic" pitchFamily="18" charset="-78"/>
              </a:rPr>
              <a:t>,نتيجة انخفاضة.</a:t>
            </a:r>
          </a:p>
          <a:p>
            <a:r>
              <a:rPr lang="ar-SA" dirty="0" smtClean="0">
                <a:solidFill>
                  <a:schemeClr val="bg1"/>
                </a:solidFill>
                <a:latin typeface="Traditional Arabic" pitchFamily="18" charset="-78"/>
                <a:cs typeface="Traditional Arabic" pitchFamily="18" charset="-78"/>
              </a:rPr>
              <a:t>يكون مغطى بطبقة رقيقة من الرمال التي تنمو فيها الحشائش الصغيرة  من راس </a:t>
            </a:r>
            <a:r>
              <a:rPr lang="ar-SA" dirty="0" err="1" smtClean="0">
                <a:solidFill>
                  <a:schemeClr val="bg1"/>
                </a:solidFill>
                <a:latin typeface="Traditional Arabic" pitchFamily="18" charset="-78"/>
                <a:cs typeface="Traditional Arabic" pitchFamily="18" charset="-78"/>
              </a:rPr>
              <a:t>مشعاب</a:t>
            </a:r>
            <a:r>
              <a:rPr lang="ar-SA" dirty="0" smtClean="0">
                <a:solidFill>
                  <a:schemeClr val="bg1"/>
                </a:solidFill>
                <a:latin typeface="Traditional Arabic" pitchFamily="18" charset="-78"/>
                <a:cs typeface="Traditional Arabic" pitchFamily="18" charset="-78"/>
              </a:rPr>
              <a:t> </a:t>
            </a:r>
            <a:r>
              <a:rPr lang="ar-SA" dirty="0" err="1" smtClean="0">
                <a:solidFill>
                  <a:schemeClr val="bg1"/>
                </a:solidFill>
                <a:latin typeface="Traditional Arabic" pitchFamily="18" charset="-78"/>
                <a:cs typeface="Traditional Arabic" pitchFamily="18" charset="-78"/>
              </a:rPr>
              <a:t>الى</a:t>
            </a:r>
            <a:r>
              <a:rPr lang="ar-SA" dirty="0" smtClean="0">
                <a:solidFill>
                  <a:schemeClr val="bg1"/>
                </a:solidFill>
                <a:latin typeface="Traditional Arabic" pitchFamily="18" charset="-78"/>
                <a:cs typeface="Traditional Arabic" pitchFamily="18" charset="-78"/>
              </a:rPr>
              <a:t> ميناء الجبيل.</a:t>
            </a:r>
          </a:p>
          <a:p>
            <a:r>
              <a:rPr lang="ar-SA" dirty="0" err="1" smtClean="0">
                <a:solidFill>
                  <a:schemeClr val="bg1"/>
                </a:solidFill>
                <a:latin typeface="Traditional Arabic" pitchFamily="18" charset="-78"/>
                <a:cs typeface="Traditional Arabic" pitchFamily="18" charset="-78"/>
              </a:rPr>
              <a:t>الى</a:t>
            </a:r>
            <a:r>
              <a:rPr lang="ar-SA" dirty="0" smtClean="0">
                <a:solidFill>
                  <a:schemeClr val="bg1"/>
                </a:solidFill>
                <a:latin typeface="Traditional Arabic" pitchFamily="18" charset="-78"/>
                <a:cs typeface="Traditional Arabic" pitchFamily="18" charset="-78"/>
              </a:rPr>
              <a:t> الجنوب من </a:t>
            </a:r>
            <a:r>
              <a:rPr lang="ar-SA" dirty="0" err="1" smtClean="0">
                <a:solidFill>
                  <a:schemeClr val="bg1"/>
                </a:solidFill>
                <a:latin typeface="Traditional Arabic" pitchFamily="18" charset="-78"/>
                <a:cs typeface="Traditional Arabic" pitchFamily="18" charset="-78"/>
              </a:rPr>
              <a:t>ميناءالجبيل</a:t>
            </a:r>
            <a:r>
              <a:rPr lang="ar-SA" dirty="0" smtClean="0">
                <a:solidFill>
                  <a:schemeClr val="bg1"/>
                </a:solidFill>
                <a:latin typeface="Traditional Arabic" pitchFamily="18" charset="-78"/>
                <a:cs typeface="Traditional Arabic" pitchFamily="18" charset="-78"/>
              </a:rPr>
              <a:t> تصل رمال </a:t>
            </a:r>
            <a:r>
              <a:rPr lang="ar-SA" dirty="0" err="1" smtClean="0">
                <a:solidFill>
                  <a:schemeClr val="bg1"/>
                </a:solidFill>
                <a:latin typeface="Traditional Arabic" pitchFamily="18" charset="-78"/>
                <a:cs typeface="Traditional Arabic" pitchFamily="18" charset="-78"/>
              </a:rPr>
              <a:t>الجافورة</a:t>
            </a:r>
            <a:r>
              <a:rPr lang="ar-SA" dirty="0" smtClean="0">
                <a:solidFill>
                  <a:schemeClr val="bg1"/>
                </a:solidFill>
                <a:latin typeface="Traditional Arabic" pitchFamily="18" charset="-78"/>
                <a:cs typeface="Traditional Arabic" pitchFamily="18" charset="-78"/>
              </a:rPr>
              <a:t>.</a:t>
            </a:r>
          </a:p>
          <a:p>
            <a:r>
              <a:rPr lang="ar-SA" dirty="0" smtClean="0">
                <a:solidFill>
                  <a:schemeClr val="bg1"/>
                </a:solidFill>
                <a:latin typeface="Traditional Arabic" pitchFamily="18" charset="-78"/>
                <a:cs typeface="Traditional Arabic" pitchFamily="18" charset="-78"/>
              </a:rPr>
              <a:t>توجد فيه بعض التلال الصخرية.</a:t>
            </a:r>
          </a:p>
          <a:p>
            <a:r>
              <a:rPr lang="ar-SA" dirty="0" smtClean="0">
                <a:solidFill>
                  <a:schemeClr val="bg1"/>
                </a:solidFill>
                <a:latin typeface="Traditional Arabic" pitchFamily="18" charset="-78"/>
                <a:cs typeface="Traditional Arabic" pitchFamily="18" charset="-78"/>
              </a:rPr>
              <a:t>انه منطقة حوضية ضحلة جداً.</a:t>
            </a:r>
          </a:p>
          <a:p>
            <a:r>
              <a:rPr lang="ar-SA" dirty="0" smtClean="0">
                <a:solidFill>
                  <a:schemeClr val="bg1"/>
                </a:solidFill>
                <a:latin typeface="Traditional Arabic" pitchFamily="18" charset="-78"/>
                <a:cs typeface="Traditional Arabic" pitchFamily="18" charset="-78"/>
              </a:rPr>
              <a:t>تعذرت الملاحة البحرية على مقربة الشاطئ لقلة عمق المياه,لذلك ترسو السفن وناقلات النفط الضخمة </a:t>
            </a:r>
            <a:r>
              <a:rPr lang="ar-SA" dirty="0" err="1" smtClean="0">
                <a:solidFill>
                  <a:schemeClr val="bg1"/>
                </a:solidFill>
                <a:latin typeface="Traditional Arabic" pitchFamily="18" charset="-78"/>
                <a:cs typeface="Traditional Arabic" pitchFamily="18" charset="-78"/>
              </a:rPr>
              <a:t>ان</a:t>
            </a:r>
            <a:r>
              <a:rPr lang="ar-SA" dirty="0" smtClean="0">
                <a:solidFill>
                  <a:schemeClr val="bg1"/>
                </a:solidFill>
                <a:latin typeface="Traditional Arabic" pitchFamily="18" charset="-78"/>
                <a:cs typeface="Traditional Arabic" pitchFamily="18" charset="-78"/>
              </a:rPr>
              <a:t> ترسو بعيداً عن الشاطئ.</a:t>
            </a:r>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978136"/>
          </a:xfrm>
        </p:spPr>
        <p:txBody>
          <a:bodyPr>
            <a:normAutofit/>
          </a:bodyPr>
          <a:lstStyle/>
          <a:p>
            <a:r>
              <a:rPr lang="ar-SA" dirty="0" smtClean="0">
                <a:latin typeface="Traditional Arabic" pitchFamily="18" charset="-78"/>
                <a:cs typeface="Traditional Arabic" pitchFamily="18" charset="-78"/>
              </a:rPr>
              <a:t>تكثر فيه الخلجان (الأخوار) والرؤوس والجزر الصغيرة والشعاب المرجانية والأرصفة المرجانية التي يوجد منها مسطحات واسعة من التكوينات الجيرية  وتعتبر البيئة الصالحة لنمومحار اللؤلؤ.</a:t>
            </a:r>
          </a:p>
          <a:p>
            <a:r>
              <a:rPr lang="ar-SA" dirty="0" smtClean="0">
                <a:latin typeface="Traditional Arabic" pitchFamily="18" charset="-78"/>
                <a:cs typeface="Traditional Arabic" pitchFamily="18" charset="-78"/>
              </a:rPr>
              <a:t>تعد أرصفة الخليج العربي من </a:t>
            </a:r>
            <a:r>
              <a:rPr lang="ar-SA" dirty="0" err="1" smtClean="0">
                <a:latin typeface="Traditional Arabic" pitchFamily="18" charset="-78"/>
                <a:cs typeface="Traditional Arabic" pitchFamily="18" charset="-78"/>
              </a:rPr>
              <a:t>أغنىأرصفة</a:t>
            </a:r>
            <a:r>
              <a:rPr lang="ar-SA" dirty="0" smtClean="0">
                <a:latin typeface="Traditional Arabic" pitchFamily="18" charset="-78"/>
                <a:cs typeface="Traditional Arabic" pitchFamily="18" charset="-78"/>
              </a:rPr>
              <a:t> العالم باللؤلؤ الطبيعي </a:t>
            </a:r>
          </a:p>
          <a:p>
            <a:r>
              <a:rPr lang="ar-SA" dirty="0" smtClean="0">
                <a:latin typeface="Traditional Arabic" pitchFamily="18" charset="-78"/>
                <a:cs typeface="Traditional Arabic" pitchFamily="18" charset="-78"/>
              </a:rPr>
              <a:t>الظاهرة الطبيعية التي يشهدها سكان هذه المنطقة ظاهرة المد والجزر,لهذه الظاهرة أثر كبير في حركة الملاحة في عمليتي دخول السفن في الموانئ وخروجها منها , وفي عملية صيد الأسماك.</a:t>
            </a:r>
            <a:endParaRPr lang="ar-SA" dirty="0">
              <a:latin typeface="Traditional Arabic" pitchFamily="18" charset="-78"/>
              <a:cs typeface="Traditional Arabic" pitchFamily="18"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KX3C64.jpg"/>
          <p:cNvPicPr>
            <a:picLocks noChangeAspect="1"/>
          </p:cNvPicPr>
          <p:nvPr/>
        </p:nvPicPr>
        <p:blipFill>
          <a:blip r:embed="rId2" cstate="print"/>
          <a:stretch>
            <a:fillRect/>
          </a:stretch>
        </p:blipFill>
        <p:spPr>
          <a:xfrm>
            <a:off x="179512" y="-10972600"/>
            <a:ext cx="8964488" cy="9721080"/>
          </a:xfrm>
          <a:prstGeom prst="rect">
            <a:avLst/>
          </a:prstGeom>
        </p:spPr>
      </p:pic>
      <p:pic>
        <p:nvPicPr>
          <p:cNvPr id="5" name="صورة 4" descr="imagesCAKX3C64.jpg"/>
          <p:cNvPicPr>
            <a:picLocks noChangeAspect="1"/>
          </p:cNvPicPr>
          <p:nvPr/>
        </p:nvPicPr>
        <p:blipFill>
          <a:blip r:embed="rId2" cstate="print"/>
          <a:stretch>
            <a:fillRect/>
          </a:stretch>
        </p:blipFill>
        <p:spPr>
          <a:xfrm>
            <a:off x="4644008" y="0"/>
            <a:ext cx="4499992" cy="3501008"/>
          </a:xfrm>
          <a:prstGeom prst="rect">
            <a:avLst/>
          </a:prstGeom>
        </p:spPr>
      </p:pic>
      <p:pic>
        <p:nvPicPr>
          <p:cNvPr id="6" name="صورة 5" descr="imagesCAVUDXMV.jpg"/>
          <p:cNvPicPr>
            <a:picLocks noChangeAspect="1"/>
          </p:cNvPicPr>
          <p:nvPr/>
        </p:nvPicPr>
        <p:blipFill>
          <a:blip r:embed="rId3" cstate="print"/>
          <a:stretch>
            <a:fillRect/>
          </a:stretch>
        </p:blipFill>
        <p:spPr>
          <a:xfrm>
            <a:off x="0" y="0"/>
            <a:ext cx="4644008" cy="3501008"/>
          </a:xfrm>
          <a:prstGeom prst="rect">
            <a:avLst/>
          </a:prstGeom>
        </p:spPr>
      </p:pic>
      <p:pic>
        <p:nvPicPr>
          <p:cNvPr id="7" name="صورة 6" descr="imagesCAG1SBA0.jpg"/>
          <p:cNvPicPr>
            <a:picLocks noChangeAspect="1"/>
          </p:cNvPicPr>
          <p:nvPr/>
        </p:nvPicPr>
        <p:blipFill>
          <a:blip r:embed="rId4" cstate="print"/>
          <a:stretch>
            <a:fillRect/>
          </a:stretch>
        </p:blipFill>
        <p:spPr>
          <a:xfrm>
            <a:off x="107504" y="3573016"/>
            <a:ext cx="4536504" cy="3168352"/>
          </a:xfrm>
          <a:prstGeom prst="rect">
            <a:avLst/>
          </a:prstGeom>
        </p:spPr>
      </p:pic>
      <p:pic>
        <p:nvPicPr>
          <p:cNvPr id="8" name="صورة 7" descr="الرؤوس والخلجان.jpg"/>
          <p:cNvPicPr>
            <a:picLocks noChangeAspect="1"/>
          </p:cNvPicPr>
          <p:nvPr/>
        </p:nvPicPr>
        <p:blipFill>
          <a:blip r:embed="rId5" cstate="print"/>
          <a:stretch>
            <a:fillRect/>
          </a:stretch>
        </p:blipFill>
        <p:spPr>
          <a:xfrm>
            <a:off x="4644008" y="3573016"/>
            <a:ext cx="4499992" cy="328498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imagesCAZK3451.jpg"/>
          <p:cNvPicPr>
            <a:picLocks noChangeAspect="1"/>
          </p:cNvPicPr>
          <p:nvPr/>
        </p:nvPicPr>
        <p:blipFill>
          <a:blip r:embed="rId2" cstate="print"/>
          <a:stretch>
            <a:fillRect/>
          </a:stretch>
        </p:blipFill>
        <p:spPr>
          <a:xfrm>
            <a:off x="4572000" y="3789040"/>
            <a:ext cx="3715866" cy="2808312"/>
          </a:xfrm>
          <a:prstGeom prst="rect">
            <a:avLst/>
          </a:prstGeom>
        </p:spPr>
      </p:pic>
      <p:pic>
        <p:nvPicPr>
          <p:cNvPr id="2" name="صورة 1" descr="imagesCA26BYJL.jpg"/>
          <p:cNvPicPr>
            <a:picLocks noChangeAspect="1"/>
          </p:cNvPicPr>
          <p:nvPr/>
        </p:nvPicPr>
        <p:blipFill>
          <a:blip r:embed="rId3" cstate="print"/>
          <a:stretch>
            <a:fillRect/>
          </a:stretch>
        </p:blipFill>
        <p:spPr>
          <a:xfrm>
            <a:off x="4499992" y="476672"/>
            <a:ext cx="3633192" cy="3096344"/>
          </a:xfrm>
          <a:prstGeom prst="rect">
            <a:avLst/>
          </a:prstGeom>
        </p:spPr>
      </p:pic>
      <p:pic>
        <p:nvPicPr>
          <p:cNvPr id="3" name="صورة 2" descr="imagesCA6XD0Q2.jpg"/>
          <p:cNvPicPr>
            <a:picLocks noChangeAspect="1"/>
          </p:cNvPicPr>
          <p:nvPr/>
        </p:nvPicPr>
        <p:blipFill>
          <a:blip r:embed="rId4" cstate="print"/>
          <a:stretch>
            <a:fillRect/>
          </a:stretch>
        </p:blipFill>
        <p:spPr>
          <a:xfrm>
            <a:off x="467544" y="548680"/>
            <a:ext cx="3600400" cy="3168352"/>
          </a:xfrm>
          <a:prstGeom prst="rect">
            <a:avLst/>
          </a:prstGeom>
        </p:spPr>
      </p:pic>
      <p:pic>
        <p:nvPicPr>
          <p:cNvPr id="6" name="صورة 5" descr="imagesCAGS14GH.jpg"/>
          <p:cNvPicPr>
            <a:picLocks noChangeAspect="1"/>
          </p:cNvPicPr>
          <p:nvPr/>
        </p:nvPicPr>
        <p:blipFill>
          <a:blip r:embed="rId5" cstate="print"/>
          <a:stretch>
            <a:fillRect/>
          </a:stretch>
        </p:blipFill>
        <p:spPr>
          <a:xfrm>
            <a:off x="539552" y="3861048"/>
            <a:ext cx="3528392" cy="252028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حة.jpg"/>
          <p:cNvPicPr>
            <a:picLocks noChangeAspect="1"/>
          </p:cNvPicPr>
          <p:nvPr/>
        </p:nvPicPr>
        <p:blipFill>
          <a:blip r:embed="rId2" cstate="print"/>
          <a:stretch>
            <a:fillRect/>
          </a:stretch>
        </p:blipFill>
        <p:spPr>
          <a:xfrm>
            <a:off x="827584" y="836712"/>
            <a:ext cx="3888432" cy="4464496"/>
          </a:xfrm>
          <a:prstGeom prst="rect">
            <a:avLst/>
          </a:prstGeom>
        </p:spPr>
      </p:pic>
      <p:pic>
        <p:nvPicPr>
          <p:cNvPr id="3" name="صورة 2" descr="جزيرة فرسان.bmp"/>
          <p:cNvPicPr>
            <a:picLocks noChangeAspect="1"/>
          </p:cNvPicPr>
          <p:nvPr/>
        </p:nvPicPr>
        <p:blipFill>
          <a:blip r:embed="rId3" cstate="print"/>
          <a:stretch>
            <a:fillRect/>
          </a:stretch>
        </p:blipFill>
        <p:spPr>
          <a:xfrm>
            <a:off x="4860032" y="836712"/>
            <a:ext cx="3672408" cy="439248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السعودية3.gif"/>
          <p:cNvPicPr>
            <a:picLocks noChangeAspect="1"/>
          </p:cNvPicPr>
          <p:nvPr/>
        </p:nvPicPr>
        <p:blipFill>
          <a:blip r:embed="rId2" cstate="print"/>
          <a:stretch>
            <a:fillRect/>
          </a:stretch>
        </p:blipFill>
        <p:spPr>
          <a:xfrm>
            <a:off x="0" y="781050"/>
            <a:ext cx="9144000" cy="52959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16632"/>
            <a:ext cx="8229600" cy="6338176"/>
          </a:xfrm>
        </p:spPr>
        <p:txBody>
          <a:bodyPr>
            <a:normAutofit fontScale="85000" lnSpcReduction="10000"/>
          </a:bodyPr>
          <a:lstStyle/>
          <a:p>
            <a:r>
              <a:rPr lang="ar-SA" dirty="0" smtClean="0">
                <a:solidFill>
                  <a:srgbClr val="FFFF00"/>
                </a:solidFill>
              </a:rPr>
              <a:t>ثانياً: المرتفعات الغربية:</a:t>
            </a:r>
          </a:p>
          <a:p>
            <a:r>
              <a:rPr lang="ar-SA" dirty="0" smtClean="0">
                <a:latin typeface="Traditional Arabic" pitchFamily="18" charset="-78"/>
                <a:cs typeface="Traditional Arabic" pitchFamily="18" charset="-78"/>
              </a:rPr>
              <a:t>هي من أبرز وأهم تضاريس الجزيرة العربية وتعرف باسم جبال السراة أي الأرض المرتفعة وبالجمع جبال السروات أوالحجاز لأنها تحجز بين نجد وتهامة.</a:t>
            </a:r>
          </a:p>
          <a:p>
            <a:r>
              <a:rPr lang="ar-SA" dirty="0" smtClean="0">
                <a:latin typeface="Traditional Arabic" pitchFamily="18" charset="-78"/>
                <a:cs typeface="Traditional Arabic" pitchFamily="18" charset="-78"/>
              </a:rPr>
              <a:t>تمتد بمحاذاة السهل الساحلي للبحر الأحمر من الحدود مع الأردن شمالاً إلى الحدود مع اليمن جنوباً.</a:t>
            </a:r>
          </a:p>
          <a:p>
            <a:r>
              <a:rPr lang="ar-SA" dirty="0" smtClean="0">
                <a:latin typeface="Traditional Arabic" pitchFamily="18" charset="-78"/>
                <a:cs typeface="Traditional Arabic" pitchFamily="18" charset="-78"/>
              </a:rPr>
              <a:t>تتسع في الجنوب وتضيق في الشمال, أكثر ارتفاعا وتكتلا في الجنوب عنها في الشمال.</a:t>
            </a:r>
          </a:p>
          <a:p>
            <a:r>
              <a:rPr lang="ar-SA" dirty="0" smtClean="0">
                <a:latin typeface="Traditional Arabic" pitchFamily="18" charset="-78"/>
                <a:cs typeface="Traditional Arabic" pitchFamily="18" charset="-78"/>
              </a:rPr>
              <a:t>تتكون من عدة سلاسل جبلية متصلة واحياناً تتقطع نتيجة لحركات القشرة الأرضية .</a:t>
            </a:r>
          </a:p>
          <a:p>
            <a:r>
              <a:rPr lang="ar-SA" dirty="0" smtClean="0">
                <a:latin typeface="Traditional Arabic" pitchFamily="18" charset="-78"/>
                <a:cs typeface="Traditional Arabic" pitchFamily="18" charset="-78"/>
              </a:rPr>
              <a:t>يظهر فيها الأودية الطولية من الشمال إلى الجنوب,تتجه ناحية الشرق نحو نجد أو غرب نحو تهامة. </a:t>
            </a:r>
          </a:p>
          <a:p>
            <a:r>
              <a:rPr lang="ar-SA" dirty="0" smtClean="0">
                <a:latin typeface="Traditional Arabic" pitchFamily="18" charset="-78"/>
                <a:cs typeface="Traditional Arabic" pitchFamily="18" charset="-78"/>
              </a:rPr>
              <a:t>القسم الأوسط من الحجاز تصبح الحرات البركانية والمخاريط وهي الأجزاء الهامة في هذه السلسلة الجبلية.</a:t>
            </a:r>
          </a:p>
          <a:p>
            <a:r>
              <a:rPr lang="ar-SA" dirty="0" smtClean="0">
                <a:latin typeface="Traditional Arabic" pitchFamily="18" charset="-78"/>
                <a:cs typeface="Traditional Arabic" pitchFamily="18" charset="-78"/>
              </a:rPr>
              <a:t>توجد جبال مدين في الشمال وهي تتخذ شكل مثلث رأسه في الشمال عند جبل مبارك بالقرب من العقبة ويتسع في الجنوب.</a:t>
            </a:r>
          </a:p>
          <a:p>
            <a:r>
              <a:rPr lang="ar-SA" dirty="0" smtClean="0">
                <a:latin typeface="Traditional Arabic" pitchFamily="18" charset="-78"/>
                <a:cs typeface="Traditional Arabic" pitchFamily="18" charset="-78"/>
              </a:rPr>
              <a:t>يزيد الارتفاع جنوب مكة,وتكثر في هذه الكتلة الصدوع التي شكلت الأودية الطولانية والعرضانية.ويزداد الارتفاع أكثر في جنوب الكتلة الجبلية حتى يبلغ أقصاه في سراة عسير.</a:t>
            </a:r>
          </a:p>
          <a:p>
            <a:endParaRPr lang="ar-SA" dirty="0">
              <a:latin typeface="Traditional Arabic" pitchFamily="18" charset="-78"/>
              <a:cs typeface="Traditional Arabic" pitchFamily="18"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60648"/>
            <a:ext cx="8229600" cy="6408712"/>
          </a:xfrm>
        </p:spPr>
        <p:txBody>
          <a:bodyPr>
            <a:normAutofit fontScale="92500" lnSpcReduction="10000"/>
          </a:bodyPr>
          <a:lstStyle/>
          <a:p>
            <a:r>
              <a:rPr lang="ar-SA" dirty="0" smtClean="0">
                <a:solidFill>
                  <a:srgbClr val="FF0000"/>
                </a:solidFill>
              </a:rPr>
              <a:t>تنقسم المرتفعات الغربية طولياً إلى قسمين:</a:t>
            </a:r>
          </a:p>
          <a:p>
            <a:r>
              <a:rPr lang="ar-SA" dirty="0" smtClean="0">
                <a:solidFill>
                  <a:srgbClr val="FFFF00"/>
                </a:solidFill>
                <a:latin typeface="Traditional Arabic" pitchFamily="18" charset="-78"/>
                <a:cs typeface="Traditional Arabic" pitchFamily="18" charset="-78"/>
              </a:rPr>
              <a:t>أ- سلسلة المرتفعات الساحلية</a:t>
            </a:r>
            <a:r>
              <a:rPr lang="ar-SA" dirty="0" smtClean="0">
                <a:latin typeface="Traditional Arabic" pitchFamily="18" charset="-78"/>
                <a:cs typeface="Traditional Arabic" pitchFamily="18" charset="-78"/>
              </a:rPr>
              <a:t>:</a:t>
            </a:r>
          </a:p>
          <a:p>
            <a:r>
              <a:rPr lang="ar-SA" dirty="0" smtClean="0">
                <a:latin typeface="Traditional Arabic" pitchFamily="18" charset="-78"/>
                <a:cs typeface="Traditional Arabic" pitchFamily="18" charset="-78"/>
              </a:rPr>
              <a:t>* تمتد موازية لسهل الساحلي .</a:t>
            </a:r>
          </a:p>
          <a:p>
            <a:r>
              <a:rPr lang="ar-SA" dirty="0" smtClean="0">
                <a:latin typeface="Traditional Arabic" pitchFamily="18" charset="-78"/>
                <a:cs typeface="Traditional Arabic" pitchFamily="18" charset="-78"/>
              </a:rPr>
              <a:t>* نتجت عن عملية </a:t>
            </a:r>
            <a:r>
              <a:rPr lang="ar-SA" dirty="0" err="1" smtClean="0">
                <a:latin typeface="Traditional Arabic" pitchFamily="18" charset="-78"/>
                <a:cs typeface="Traditional Arabic" pitchFamily="18" charset="-78"/>
              </a:rPr>
              <a:t>الانهدام</a:t>
            </a:r>
            <a:r>
              <a:rPr lang="ar-SA" dirty="0" smtClean="0">
                <a:latin typeface="Traditional Arabic" pitchFamily="18" charset="-78"/>
                <a:cs typeface="Traditional Arabic" pitchFamily="18" charset="-78"/>
              </a:rPr>
              <a:t> التي أحدثت حفرة في البحر الأحمر.</a:t>
            </a:r>
          </a:p>
          <a:p>
            <a:r>
              <a:rPr lang="ar-SA" dirty="0" smtClean="0">
                <a:latin typeface="Traditional Arabic" pitchFamily="18" charset="-78"/>
                <a:cs typeface="Traditional Arabic" pitchFamily="18" charset="-78"/>
              </a:rPr>
              <a:t>* </a:t>
            </a:r>
            <a:r>
              <a:rPr lang="ar-SA" dirty="0" err="1" smtClean="0">
                <a:latin typeface="Traditional Arabic" pitchFamily="18" charset="-78"/>
                <a:cs typeface="Traditional Arabic" pitchFamily="18" charset="-78"/>
              </a:rPr>
              <a:t>تضاؤيسهل</a:t>
            </a:r>
            <a:r>
              <a:rPr lang="ar-SA" dirty="0" smtClean="0">
                <a:latin typeface="Traditional Arabic" pitchFamily="18" charset="-78"/>
                <a:cs typeface="Traditional Arabic" pitchFamily="18" charset="-78"/>
              </a:rPr>
              <a:t> معقدة.</a:t>
            </a:r>
          </a:p>
          <a:p>
            <a:r>
              <a:rPr lang="ar-SA" dirty="0" smtClean="0">
                <a:latin typeface="Traditional Arabic" pitchFamily="18" charset="-78"/>
                <a:cs typeface="Traditional Arabic" pitchFamily="18" charset="-78"/>
              </a:rPr>
              <a:t>*بفضل عوامل التعرية تحولت إلى كتل جبلية وتلال مختلفة.</a:t>
            </a:r>
          </a:p>
          <a:p>
            <a:r>
              <a:rPr lang="ar-SA" dirty="0" smtClean="0">
                <a:latin typeface="Traditional Arabic" pitchFamily="18" charset="-78"/>
                <a:cs typeface="Traditional Arabic" pitchFamily="18" charset="-78"/>
              </a:rPr>
              <a:t>*زاد من تعقيد سطحها لكثرة الأودية.</a:t>
            </a:r>
          </a:p>
          <a:p>
            <a:r>
              <a:rPr lang="ar-SA" dirty="0" smtClean="0">
                <a:solidFill>
                  <a:srgbClr val="FFFF00"/>
                </a:solidFill>
                <a:latin typeface="Traditional Arabic" pitchFamily="18" charset="-78"/>
                <a:cs typeface="Traditional Arabic" pitchFamily="18" charset="-78"/>
              </a:rPr>
              <a:t>ب- سلاسل المرتفعات العالية:</a:t>
            </a:r>
            <a:endParaRPr lang="ar-SA" dirty="0" smtClean="0">
              <a:latin typeface="Traditional Arabic" pitchFamily="18" charset="-78"/>
              <a:cs typeface="Traditional Arabic" pitchFamily="18" charset="-78"/>
            </a:endParaRPr>
          </a:p>
          <a:p>
            <a:r>
              <a:rPr lang="ar-SA" dirty="0" smtClean="0">
                <a:latin typeface="Traditional Arabic" pitchFamily="18" charset="-78"/>
                <a:cs typeface="Traditional Arabic" pitchFamily="18" charset="-78"/>
              </a:rPr>
              <a:t>* تقع شرق المرتفعات الساحلية وتفصلها الوديان الطولية والأحواض.</a:t>
            </a:r>
          </a:p>
          <a:p>
            <a:r>
              <a:rPr lang="ar-SA" dirty="0" smtClean="0">
                <a:latin typeface="Traditional Arabic" pitchFamily="18" charset="-78"/>
                <a:cs typeface="Traditional Arabic" pitchFamily="18" charset="-78"/>
              </a:rPr>
              <a:t>* </a:t>
            </a:r>
            <a:r>
              <a:rPr lang="ar-SA" dirty="0" err="1" smtClean="0">
                <a:latin typeface="Traditional Arabic" pitchFamily="18" charset="-78"/>
                <a:cs typeface="Traditional Arabic" pitchFamily="18" charset="-78"/>
              </a:rPr>
              <a:t>تنحد</a:t>
            </a:r>
            <a:r>
              <a:rPr lang="ar-SA" dirty="0" smtClean="0">
                <a:latin typeface="Traditional Arabic" pitchFamily="18" charset="-78"/>
                <a:cs typeface="Traditional Arabic" pitchFamily="18" charset="-78"/>
              </a:rPr>
              <a:t> سفوحها </a:t>
            </a:r>
            <a:r>
              <a:rPr lang="ar-SA" dirty="0" err="1" smtClean="0">
                <a:latin typeface="Traditional Arabic" pitchFamily="18" charset="-78"/>
                <a:cs typeface="Traditional Arabic" pitchFamily="18" charset="-78"/>
              </a:rPr>
              <a:t>إنحدار</a:t>
            </a:r>
            <a:r>
              <a:rPr lang="ar-SA" dirty="0" smtClean="0">
                <a:latin typeface="Traditional Arabic" pitchFamily="18" charset="-78"/>
                <a:cs typeface="Traditional Arabic" pitchFamily="18" charset="-78"/>
              </a:rPr>
              <a:t> تدريجياً نحو الشرق ,بينما تنحدربشدةوبشكل عمودي أحياناًباتجاه الغرب.</a:t>
            </a:r>
          </a:p>
          <a:p>
            <a:r>
              <a:rPr lang="ar-SA" dirty="0" smtClean="0">
                <a:latin typeface="Traditional Arabic" pitchFamily="18" charset="-78"/>
                <a:cs typeface="Traditional Arabic" pitchFamily="18" charset="-78"/>
              </a:rPr>
              <a:t>*يسمى خط تقسيم المياه بين الوديان التي تتجه ناحية الشرق والغرب في الحجاز وعسير باسم الشغاف.  </a:t>
            </a:r>
          </a:p>
          <a:p>
            <a:r>
              <a:rPr lang="ar-SA" dirty="0" smtClean="0">
                <a:latin typeface="Traditional Arabic" pitchFamily="18" charset="-78"/>
                <a:cs typeface="Traditional Arabic" pitchFamily="18" charset="-78"/>
              </a:rPr>
              <a:t>*أعلى قمة في المملكة جبل </a:t>
            </a:r>
            <a:r>
              <a:rPr lang="ar-SA" dirty="0" err="1" smtClean="0">
                <a:latin typeface="Traditional Arabic" pitchFamily="18" charset="-78"/>
                <a:cs typeface="Traditional Arabic" pitchFamily="18" charset="-78"/>
              </a:rPr>
              <a:t>السودة</a:t>
            </a:r>
            <a:r>
              <a:rPr lang="ar-SA" dirty="0" smtClean="0">
                <a:latin typeface="Traditional Arabic" pitchFamily="18" charset="-78"/>
                <a:cs typeface="Traditional Arabic" pitchFamily="18" charset="-78"/>
              </a:rPr>
              <a:t> الواقع غرب مدينة </a:t>
            </a:r>
            <a:r>
              <a:rPr lang="ar-SA" dirty="0" err="1" smtClean="0">
                <a:latin typeface="Traditional Arabic" pitchFamily="18" charset="-78"/>
                <a:cs typeface="Traditional Arabic" pitchFamily="18" charset="-78"/>
              </a:rPr>
              <a:t>أبهاحيث</a:t>
            </a:r>
            <a:r>
              <a:rPr lang="ar-SA" dirty="0" smtClean="0">
                <a:latin typeface="Traditional Arabic" pitchFamily="18" charset="-78"/>
                <a:cs typeface="Traditional Arabic" pitchFamily="18" charset="-78"/>
              </a:rPr>
              <a:t> يرتفع 3133م.</a:t>
            </a:r>
          </a:p>
          <a:p>
            <a:endParaRPr lang="ar-SA" dirty="0">
              <a:latin typeface="Traditional Arabic" pitchFamily="18" charset="-78"/>
              <a:cs typeface="Traditional Arabic" pitchFamily="18" charset="-7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descr="481.jpg"/>
          <p:cNvPicPr>
            <a:picLocks noGrp="1" noChangeAspect="1"/>
          </p:cNvPicPr>
          <p:nvPr>
            <p:ph idx="1"/>
          </p:nvPr>
        </p:nvPicPr>
        <p:blipFill>
          <a:blip r:embed="rId2" cstate="print"/>
          <a:stretch>
            <a:fillRect/>
          </a:stretch>
        </p:blipFill>
        <p:spPr>
          <a:xfrm>
            <a:off x="395536" y="260648"/>
            <a:ext cx="8280920" cy="5976664"/>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agesCALYZAV0.jpg"/>
          <p:cNvPicPr>
            <a:picLocks noChangeAspect="1"/>
          </p:cNvPicPr>
          <p:nvPr/>
        </p:nvPicPr>
        <p:blipFill>
          <a:blip r:embed="rId2" cstate="print"/>
          <a:stretch>
            <a:fillRect/>
          </a:stretch>
        </p:blipFill>
        <p:spPr>
          <a:xfrm>
            <a:off x="827584" y="548680"/>
            <a:ext cx="7416824" cy="604867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جبال الحجاز.jpg"/>
          <p:cNvPicPr>
            <a:picLocks noChangeAspect="1"/>
          </p:cNvPicPr>
          <p:nvPr/>
        </p:nvPicPr>
        <p:blipFill>
          <a:blip r:embed="rId2" cstate="print"/>
          <a:stretch>
            <a:fillRect/>
          </a:stretch>
        </p:blipFill>
        <p:spPr>
          <a:xfrm>
            <a:off x="766762" y="404664"/>
            <a:ext cx="7610475" cy="588183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السودة.jpg"/>
          <p:cNvPicPr>
            <a:picLocks noChangeAspect="1"/>
          </p:cNvPicPr>
          <p:nvPr/>
        </p:nvPicPr>
        <p:blipFill>
          <a:blip r:embed="rId2" cstate="print"/>
          <a:stretch>
            <a:fillRect/>
          </a:stretch>
        </p:blipFill>
        <p:spPr>
          <a:xfrm>
            <a:off x="0" y="1846"/>
            <a:ext cx="9144000" cy="6854307"/>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جبل طويق.bmp"/>
          <p:cNvPicPr>
            <a:picLocks noChangeAspect="1"/>
          </p:cNvPicPr>
          <p:nvPr/>
        </p:nvPicPr>
        <p:blipFill>
          <a:blip r:embed="rId2" cstate="print"/>
          <a:stretch>
            <a:fillRect/>
          </a:stretch>
        </p:blipFill>
        <p:spPr>
          <a:xfrm>
            <a:off x="971600" y="836713"/>
            <a:ext cx="6912768" cy="511256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مرتفعات عسير.bmp"/>
          <p:cNvPicPr>
            <a:picLocks noChangeAspect="1"/>
          </p:cNvPicPr>
          <p:nvPr/>
        </p:nvPicPr>
        <p:blipFill>
          <a:blip r:embed="rId2" cstate="print"/>
          <a:stretch>
            <a:fillRect/>
          </a:stretch>
        </p:blipFill>
        <p:spPr>
          <a:xfrm>
            <a:off x="1331640" y="620688"/>
            <a:ext cx="6624736" cy="540059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mand12.jpg"/>
          <p:cNvPicPr>
            <a:picLocks noChangeAspect="1"/>
          </p:cNvPicPr>
          <p:nvPr/>
        </p:nvPicPr>
        <p:blipFill>
          <a:blip r:embed="rId2" cstate="print"/>
          <a:stretch>
            <a:fillRect/>
          </a:stretch>
        </p:blipFill>
        <p:spPr>
          <a:xfrm>
            <a:off x="1143000" y="1090612"/>
            <a:ext cx="6858000" cy="467677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6122152"/>
          </a:xfrm>
        </p:spPr>
        <p:txBody>
          <a:bodyPr/>
          <a:lstStyle/>
          <a:p>
            <a:r>
              <a:rPr lang="ar-SA" dirty="0" smtClean="0">
                <a:solidFill>
                  <a:srgbClr val="FFC000"/>
                </a:solidFill>
              </a:rPr>
              <a:t>ثالثاً: الهضاب الغربية:</a:t>
            </a:r>
          </a:p>
          <a:p>
            <a:r>
              <a:rPr lang="ar-SA" sz="2800" dirty="0" smtClean="0">
                <a:latin typeface="Traditional Arabic" pitchFamily="18" charset="-78"/>
                <a:cs typeface="Traditional Arabic" pitchFamily="18" charset="-78"/>
              </a:rPr>
              <a:t>تقع إلى الشرق من المرتفعات الغربية من الحدود الأردنية السعودية شمالاً إلى مرتفعات نجران جنوباً,أنها تتكون من عدد الهضاب وهي :</a:t>
            </a:r>
          </a:p>
          <a:p>
            <a:r>
              <a:rPr lang="ar-SA" sz="2800" dirty="0" smtClean="0">
                <a:solidFill>
                  <a:srgbClr val="FFFF00"/>
                </a:solidFill>
                <a:latin typeface="Traditional Arabic" pitchFamily="18" charset="-78"/>
                <a:cs typeface="Traditional Arabic" pitchFamily="18" charset="-78"/>
              </a:rPr>
              <a:t>1- هضبة الحسمي</a:t>
            </a:r>
            <a:r>
              <a:rPr lang="ar-SA" sz="2800" dirty="0" smtClean="0">
                <a:latin typeface="Traditional Arabic" pitchFamily="18" charset="-78"/>
                <a:cs typeface="Traditional Arabic" pitchFamily="18" charset="-78"/>
              </a:rPr>
              <a:t>:وتقع في الشمال بين جبال مدين ومنطقة وادي السرحان </a:t>
            </a:r>
            <a:r>
              <a:rPr lang="ar-SA" sz="2800" dirty="0" err="1" smtClean="0">
                <a:latin typeface="Traditional Arabic" pitchFamily="18" charset="-78"/>
                <a:cs typeface="Traditional Arabic" pitchFamily="18" charset="-78"/>
              </a:rPr>
              <a:t>ألى</a:t>
            </a:r>
            <a:r>
              <a:rPr lang="ar-SA" sz="2800" dirty="0" smtClean="0">
                <a:latin typeface="Traditional Arabic" pitchFamily="18" charset="-78"/>
                <a:cs typeface="Traditional Arabic" pitchFamily="18" charset="-78"/>
              </a:rPr>
              <a:t> الجنوب من الحدود الأردنية,وتتكون أرضها من الصخور الرملية,وتنحدر ناحية الشرق والشمال, وهي حديثة التكوين.</a:t>
            </a:r>
          </a:p>
          <a:p>
            <a:r>
              <a:rPr lang="ar-SA" sz="2800" dirty="0" smtClean="0">
                <a:solidFill>
                  <a:srgbClr val="FFFF00"/>
                </a:solidFill>
                <a:latin typeface="Traditional Arabic" pitchFamily="18" charset="-78"/>
                <a:cs typeface="Traditional Arabic" pitchFamily="18" charset="-78"/>
              </a:rPr>
              <a:t>2- هضبة الحجاز</a:t>
            </a:r>
            <a:r>
              <a:rPr lang="ar-SA" sz="2800" dirty="0" smtClean="0">
                <a:latin typeface="Traditional Arabic" pitchFamily="18" charset="-78"/>
                <a:cs typeface="Traditional Arabic" pitchFamily="18" charset="-78"/>
              </a:rPr>
              <a:t>: وتقع إلى الجنوب الشرقي من هضبة الحسمي وتمتد جنوبا حتى خيبر وتمتد شرقا حتى النفوذ الكبرى وتنحدر باتجاه الشمال والشرق,وتتكون صخورها من الصخور الرملية,وهي قديمة التكوين.</a:t>
            </a:r>
          </a:p>
          <a:p>
            <a:r>
              <a:rPr lang="ar-SA" sz="2800" dirty="0" smtClean="0">
                <a:solidFill>
                  <a:srgbClr val="FFFF00"/>
                </a:solidFill>
                <a:latin typeface="Traditional Arabic" pitchFamily="18" charset="-78"/>
                <a:cs typeface="Traditional Arabic" pitchFamily="18" charset="-78"/>
              </a:rPr>
              <a:t>3-هضبة عسير: </a:t>
            </a:r>
            <a:r>
              <a:rPr lang="ar-SA" sz="2800" dirty="0" smtClean="0">
                <a:latin typeface="Traditional Arabic" pitchFamily="18" charset="-78"/>
                <a:cs typeface="Traditional Arabic" pitchFamily="18" charset="-78"/>
              </a:rPr>
              <a:t>تقع في شرق مرتفعات عسير وتقطعها كثير من الأودية وتتكون من الصخور الأركية النارية والمتحولة ,وهي قديمة التكوين.</a:t>
            </a:r>
          </a:p>
          <a:p>
            <a:r>
              <a:rPr lang="ar-SA" sz="2800" dirty="0" smtClean="0">
                <a:solidFill>
                  <a:srgbClr val="FFFF00"/>
                </a:solidFill>
                <a:latin typeface="Traditional Arabic" pitchFamily="18" charset="-78"/>
                <a:cs typeface="Traditional Arabic" pitchFamily="18" charset="-78"/>
              </a:rPr>
              <a:t>4- هضبة نجران:</a:t>
            </a:r>
            <a:r>
              <a:rPr lang="ar-SA" sz="2800" dirty="0" smtClean="0">
                <a:latin typeface="Traditional Arabic" pitchFamily="18" charset="-78"/>
                <a:cs typeface="Traditional Arabic" pitchFamily="18" charset="-78"/>
              </a:rPr>
              <a:t>تقع عند نهاية الحدود مع اليمن وتتكون من صخورها الأركية .وهي حديثة التكوين. </a:t>
            </a:r>
            <a:endParaRPr lang="ar-SA" sz="2800" dirty="0">
              <a:latin typeface="Traditional Arabic" pitchFamily="18" charset="-78"/>
              <a:cs typeface="Traditional Arabic" pitchFamily="18" charset="-7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6122152"/>
          </a:xfrm>
        </p:spPr>
        <p:txBody>
          <a:bodyPr>
            <a:normAutofit/>
          </a:bodyPr>
          <a:lstStyle/>
          <a:p>
            <a:r>
              <a:rPr lang="ar-SA" sz="2800" dirty="0" smtClean="0">
                <a:solidFill>
                  <a:srgbClr val="FFFF00"/>
                </a:solidFill>
                <a:latin typeface="Traditional Arabic" pitchFamily="18" charset="-78"/>
                <a:cs typeface="Traditional Arabic" pitchFamily="18" charset="-78"/>
              </a:rPr>
              <a:t>5- الحرات </a:t>
            </a:r>
            <a:r>
              <a:rPr lang="ar-SA" sz="2800" dirty="0" smtClean="0">
                <a:latin typeface="Traditional Arabic" pitchFamily="18" charset="-78"/>
                <a:cs typeface="Traditional Arabic" pitchFamily="18" charset="-78"/>
              </a:rPr>
              <a:t>: تتكون من مسكوبات بركانية تغطي مساحات واسعة متفرقة وتوازي الجبال الغربية.وصخورها أركية قديمة.</a:t>
            </a:r>
          </a:p>
          <a:p>
            <a:r>
              <a:rPr lang="ar-SA" sz="2800" dirty="0" smtClean="0">
                <a:solidFill>
                  <a:srgbClr val="FFFF00"/>
                </a:solidFill>
                <a:latin typeface="Traditional Arabic" pitchFamily="18" charset="-78"/>
                <a:cs typeface="Traditional Arabic" pitchFamily="18" charset="-78"/>
              </a:rPr>
              <a:t>6- سهل الركبة الصخري: </a:t>
            </a:r>
            <a:r>
              <a:rPr lang="ar-SA" sz="2800" dirty="0" smtClean="0">
                <a:latin typeface="Traditional Arabic" pitchFamily="18" charset="-78"/>
                <a:cs typeface="Traditional Arabic" pitchFamily="18" charset="-78"/>
              </a:rPr>
              <a:t>تتكون أرضه من الصخور الأركية ,ويمتد بين حرة القشب شمالاً وحرة حضن جنوباَشرق الجبال الغربية.</a:t>
            </a:r>
            <a:endParaRPr lang="ar-SA" sz="2800" dirty="0">
              <a:latin typeface="Traditional Arabic" pitchFamily="18" charset="-78"/>
              <a:cs typeface="Traditional Arabic" pitchFamily="18" charset="-78"/>
            </a:endParaRPr>
          </a:p>
        </p:txBody>
      </p:sp>
      <p:pic>
        <p:nvPicPr>
          <p:cNvPr id="4" name="صورة 3" descr="imagesCA4ARYUT.jpg"/>
          <p:cNvPicPr>
            <a:picLocks noChangeAspect="1"/>
          </p:cNvPicPr>
          <p:nvPr/>
        </p:nvPicPr>
        <p:blipFill>
          <a:blip r:embed="rId2" cstate="print"/>
          <a:stretch>
            <a:fillRect/>
          </a:stretch>
        </p:blipFill>
        <p:spPr>
          <a:xfrm>
            <a:off x="1979712" y="2238374"/>
            <a:ext cx="5400600" cy="4791025"/>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descr="4565.gif"/>
          <p:cNvPicPr>
            <a:picLocks noGrp="1" noChangeAspect="1"/>
          </p:cNvPicPr>
          <p:nvPr>
            <p:ph idx="1"/>
          </p:nvPr>
        </p:nvPicPr>
        <p:blipFill>
          <a:blip r:embed="rId2" cstate="print"/>
          <a:stretch>
            <a:fillRect/>
          </a:stretch>
        </p:blipFill>
        <p:spPr>
          <a:xfrm>
            <a:off x="467544" y="260648"/>
            <a:ext cx="8280920" cy="5688632"/>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5400" dirty="0" smtClean="0">
                <a:latin typeface="Andalus" pitchFamily="18" charset="-78"/>
                <a:cs typeface="Andalus" pitchFamily="18" charset="-78"/>
              </a:rPr>
              <a:t>هضبة نجد</a:t>
            </a:r>
            <a:endParaRPr lang="ar-SA" sz="5400" dirty="0">
              <a:latin typeface="Andalus" pitchFamily="18" charset="-78"/>
              <a:cs typeface="Andalus" pitchFamily="18" charset="-78"/>
            </a:endParaRPr>
          </a:p>
        </p:txBody>
      </p:sp>
      <p:sp>
        <p:nvSpPr>
          <p:cNvPr id="3" name="عنصر نائب للمحتوى 2"/>
          <p:cNvSpPr>
            <a:spLocks noGrp="1"/>
          </p:cNvSpPr>
          <p:nvPr>
            <p:ph idx="1"/>
          </p:nvPr>
        </p:nvSpPr>
        <p:spPr>
          <a:xfrm>
            <a:off x="457200" y="1628800"/>
            <a:ext cx="8229600" cy="4826008"/>
          </a:xfrm>
        </p:spPr>
        <p:txBody>
          <a:bodyPr>
            <a:normAutofit/>
          </a:bodyPr>
          <a:lstStyle/>
          <a:p>
            <a:r>
              <a:rPr lang="ar-SA" sz="2800" dirty="0" smtClean="0">
                <a:latin typeface="Traditional Arabic" pitchFamily="18" charset="-78"/>
                <a:cs typeface="Traditional Arabic" pitchFamily="18" charset="-78"/>
              </a:rPr>
              <a:t>تمتد من إقليم الهضاب الغربية غربا حتى صحراء الدهناء شرقا ومن النفوذ الكبير شمالا حتى الربع الخالي جنوبا,وهي تنقسم إلى قسمين رئيسين هما:</a:t>
            </a:r>
          </a:p>
          <a:p>
            <a:r>
              <a:rPr lang="ar-SA" sz="2800" dirty="0" smtClean="0">
                <a:solidFill>
                  <a:srgbClr val="FFFF00"/>
                </a:solidFill>
                <a:latin typeface="Traditional Arabic" pitchFamily="18" charset="-78"/>
                <a:cs typeface="Traditional Arabic" pitchFamily="18" charset="-78"/>
              </a:rPr>
              <a:t>1- القسم الغربي من نجد: </a:t>
            </a:r>
            <a:r>
              <a:rPr lang="ar-SA" sz="2800" dirty="0" smtClean="0">
                <a:latin typeface="Traditional Arabic" pitchFamily="18" charset="-78"/>
                <a:cs typeface="Traditional Arabic" pitchFamily="18" charset="-78"/>
              </a:rPr>
              <a:t>وهو جزء من الدرع العربي يأخذ شكل نصف دائرة قوسها شرق وقطرها في الغرب يحاذي إقليم الهضاب الغربية ويمتد حتى الحافات الصخرية,وسطحه جزء من سطح القارة القديمة وهو يتكون من الصخور الأركية القديمة,ويتميز نشاط التعرية فيه بوجود أحواض منخفضة ملأتها الرياح برواسب الرمال مثل عروق سبيع في شرق الخرما ,وجدود الحافات الصخرية التي تأخذ الشكل المستطيل والمستديرة والغيرمنتظمة , ويتبع هذا القسم جبلا اجاوسلمى ويحصرهذان الجبلان بينهما سهلا تقع في طرفه الشمالي الشرقي مدينة حائل.</a:t>
            </a:r>
          </a:p>
          <a:p>
            <a:endParaRPr lang="ar-SA" sz="2800" dirty="0" smtClean="0">
              <a:latin typeface="Traditional Arabic" pitchFamily="18" charset="-78"/>
              <a:cs typeface="Traditional Arabic" pitchFamily="18" charset="-78"/>
            </a:endParaRPr>
          </a:p>
          <a:p>
            <a:endParaRPr lang="ar-SA" sz="2800" dirty="0" smtClean="0">
              <a:latin typeface="Traditional Arabic" pitchFamily="18" charset="-78"/>
              <a:cs typeface="Traditional Arabic" pitchFamily="18" charset="-78"/>
            </a:endParaRPr>
          </a:p>
          <a:p>
            <a:endParaRPr lang="ar-SA" sz="2800" dirty="0" smtClean="0">
              <a:latin typeface="Traditional Arabic" pitchFamily="18" charset="-78"/>
              <a:cs typeface="Traditional Arabic" pitchFamily="18" charset="-78"/>
            </a:endParaRPr>
          </a:p>
          <a:p>
            <a:endParaRPr lang="ar-SA" sz="2800" dirty="0" smtClean="0">
              <a:latin typeface="Traditional Arabic" pitchFamily="18" charset="-78"/>
              <a:cs typeface="Traditional Arabic" pitchFamily="18" charset="-78"/>
            </a:endParaRPr>
          </a:p>
          <a:p>
            <a:endParaRPr lang="ar-SA" sz="2800" dirty="0" smtClean="0">
              <a:latin typeface="Traditional Arabic" pitchFamily="18" charset="-78"/>
              <a:cs typeface="Traditional Arabic" pitchFamily="18" charset="-78"/>
            </a:endParaRPr>
          </a:p>
          <a:p>
            <a:endParaRPr lang="ar-SA" sz="2800" dirty="0">
              <a:latin typeface="Traditional Arabic" pitchFamily="18" charset="-78"/>
              <a:cs typeface="Traditional Arabic" pitchFamily="18" charset="-7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نجددددددد.jpg"/>
          <p:cNvPicPr>
            <a:picLocks noChangeAspect="1"/>
          </p:cNvPicPr>
          <p:nvPr/>
        </p:nvPicPr>
        <p:blipFill>
          <a:blip r:embed="rId2" cstate="print"/>
          <a:stretch>
            <a:fillRect/>
          </a:stretch>
        </p:blipFill>
        <p:spPr>
          <a:xfrm>
            <a:off x="611560" y="404664"/>
            <a:ext cx="8280920" cy="576064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906128"/>
          </a:xfrm>
        </p:spPr>
        <p:txBody>
          <a:bodyPr/>
          <a:lstStyle/>
          <a:p>
            <a:r>
              <a:rPr lang="ar-SA" dirty="0" smtClean="0">
                <a:solidFill>
                  <a:srgbClr val="FFFF00"/>
                </a:solidFill>
              </a:rPr>
              <a:t>2-القسم الشرقي :</a:t>
            </a:r>
          </a:p>
          <a:p>
            <a:r>
              <a:rPr lang="ar-SA" sz="2800" dirty="0" smtClean="0">
                <a:latin typeface="Traditional Arabic" pitchFamily="18" charset="-78"/>
                <a:cs typeface="Traditional Arabic" pitchFamily="18" charset="-78"/>
              </a:rPr>
              <a:t>يبدأ من جبل ساق ونفوذ الدحي غرباً إلى الدهناء شرقاً ويتكون من الصخور الرسوبية الرملية والجيرية والطفلية ,ونظرا لتفاوت صلابة هذه الصخور فإن الصخور الأكثر صلابة كونت حافات على شكل أقواس ممتدة من الشمال إلى الجنوب واتجاه تقوسها إلى الغرب هي الضلوع(كويستا )وكونت الصخور الأقل صلابة الأرض المنخفضة بين هذه الحافات المرتفعة وملئ بعضها بالرمال.</a:t>
            </a:r>
          </a:p>
          <a:p>
            <a:r>
              <a:rPr lang="ar-SA" sz="2800" dirty="0" smtClean="0">
                <a:latin typeface="Traditional Arabic" pitchFamily="18" charset="-78"/>
                <a:cs typeface="Traditional Arabic" pitchFamily="18" charset="-78"/>
              </a:rPr>
              <a:t>أهم الحافات الصخرية جبال طويق وهي أكثر الظاهرات الجغرافية بروزاً في هضبة نجد وهي حافة كويستا على شكل قوس كبير تتجه وتنحدر بشدة نحو الغرب وتتكون من الصخور الجوارسية </a:t>
            </a:r>
            <a:endParaRPr lang="ar-SA" sz="2800" dirty="0">
              <a:latin typeface="Traditional Arabic" pitchFamily="18" charset="-78"/>
              <a:cs typeface="Traditional Arabic" pitchFamily="18" charset="-7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حافات صخرية.jpg"/>
          <p:cNvPicPr>
            <a:picLocks noChangeAspect="1"/>
          </p:cNvPicPr>
          <p:nvPr/>
        </p:nvPicPr>
        <p:blipFill>
          <a:blip r:embed="rId2" cstate="print"/>
          <a:stretch>
            <a:fillRect/>
          </a:stretch>
        </p:blipFill>
        <p:spPr>
          <a:xfrm>
            <a:off x="1259632" y="908720"/>
            <a:ext cx="6768752" cy="504056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خامساً: الهضاب الشرقية</a:t>
            </a:r>
            <a:endParaRPr lang="ar-SA" dirty="0"/>
          </a:p>
        </p:txBody>
      </p:sp>
      <p:sp>
        <p:nvSpPr>
          <p:cNvPr id="3" name="عنصر نائب للمحتوى 2"/>
          <p:cNvSpPr>
            <a:spLocks noGrp="1"/>
          </p:cNvSpPr>
          <p:nvPr>
            <p:ph idx="1"/>
          </p:nvPr>
        </p:nvSpPr>
        <p:spPr>
          <a:xfrm>
            <a:off x="457200" y="1484784"/>
            <a:ext cx="8229600" cy="4970024"/>
          </a:xfrm>
        </p:spPr>
        <p:txBody>
          <a:bodyPr>
            <a:normAutofit fontScale="92500" lnSpcReduction="10000"/>
          </a:bodyPr>
          <a:lstStyle/>
          <a:p>
            <a:r>
              <a:rPr lang="ar-SA" sz="3200" dirty="0" smtClean="0">
                <a:latin typeface="Traditional Arabic" pitchFamily="18" charset="-78"/>
                <a:cs typeface="Traditional Arabic" pitchFamily="18" charset="-78"/>
              </a:rPr>
              <a:t>وتمتد من نطاق الدهناء </a:t>
            </a:r>
            <a:r>
              <a:rPr lang="ar-SA" sz="3200" dirty="0" err="1" smtClean="0">
                <a:latin typeface="Traditional Arabic" pitchFamily="18" charset="-78"/>
                <a:cs typeface="Traditional Arabic" pitchFamily="18" charset="-78"/>
              </a:rPr>
              <a:t>غرباًحتى</a:t>
            </a:r>
            <a:r>
              <a:rPr lang="ar-SA" sz="3200" dirty="0" smtClean="0">
                <a:latin typeface="Traditional Arabic" pitchFamily="18" charset="-78"/>
                <a:cs typeface="Traditional Arabic" pitchFamily="18" charset="-78"/>
              </a:rPr>
              <a:t> السهل الساحلي للخليج العربي </a:t>
            </a:r>
            <a:r>
              <a:rPr lang="ar-SA" sz="3200" dirty="0" err="1" smtClean="0">
                <a:latin typeface="Traditional Arabic" pitchFamily="18" charset="-78"/>
                <a:cs typeface="Traditional Arabic" pitchFamily="18" charset="-78"/>
              </a:rPr>
              <a:t>شرقاًومن</a:t>
            </a:r>
            <a:r>
              <a:rPr lang="ar-SA" sz="3200" dirty="0" smtClean="0">
                <a:latin typeface="Traditional Arabic" pitchFamily="18" charset="-78"/>
                <a:cs typeface="Traditional Arabic" pitchFamily="18" charset="-78"/>
              </a:rPr>
              <a:t> وادي الباطن شمالاً حتى أطراف الربع الخالي جنوباً,وهي تتكون من أربعة أشكال تضاريسية وهي:</a:t>
            </a:r>
          </a:p>
          <a:p>
            <a:r>
              <a:rPr lang="ar-SA" sz="3200" dirty="0" smtClean="0">
                <a:solidFill>
                  <a:srgbClr val="FFFF00"/>
                </a:solidFill>
                <a:latin typeface="Traditional Arabic" pitchFamily="18" charset="-78"/>
                <a:cs typeface="Traditional Arabic" pitchFamily="18" charset="-78"/>
              </a:rPr>
              <a:t>1- هضبة الدبدبة: </a:t>
            </a:r>
            <a:r>
              <a:rPr lang="ar-SA" sz="3200" dirty="0" smtClean="0">
                <a:latin typeface="Traditional Arabic" pitchFamily="18" charset="-78"/>
                <a:cs typeface="Traditional Arabic" pitchFamily="18" charset="-78"/>
              </a:rPr>
              <a:t>وتقع في الشمال على حدود الكويت والمنطقة المحايدة,وهي هضبة حصوية مستوية ويخترقها وادي الباطن من وسطها ,وتتركب أرضها من صخور رسوبية قارية حديثة.</a:t>
            </a:r>
          </a:p>
          <a:p>
            <a:r>
              <a:rPr lang="ar-SA" sz="3200" dirty="0" smtClean="0">
                <a:solidFill>
                  <a:srgbClr val="FFFF00"/>
                </a:solidFill>
                <a:latin typeface="Traditional Arabic" pitchFamily="18" charset="-78"/>
                <a:cs typeface="Traditional Arabic" pitchFamily="18" charset="-78"/>
              </a:rPr>
              <a:t>2- هضبة </a:t>
            </a:r>
            <a:r>
              <a:rPr lang="ar-SA" sz="3200" dirty="0" err="1" smtClean="0">
                <a:solidFill>
                  <a:srgbClr val="FFFF00"/>
                </a:solidFill>
                <a:latin typeface="Traditional Arabic" pitchFamily="18" charset="-78"/>
                <a:cs typeface="Traditional Arabic" pitchFamily="18" charset="-78"/>
              </a:rPr>
              <a:t>الصمان</a:t>
            </a:r>
            <a:r>
              <a:rPr lang="ar-SA" sz="3200" dirty="0" smtClean="0">
                <a:solidFill>
                  <a:srgbClr val="FFFF00"/>
                </a:solidFill>
                <a:latin typeface="Traditional Arabic" pitchFamily="18" charset="-78"/>
                <a:cs typeface="Traditional Arabic" pitchFamily="18" charset="-78"/>
              </a:rPr>
              <a:t> </a:t>
            </a:r>
            <a:r>
              <a:rPr lang="ar-SA" sz="3200" dirty="0" smtClean="0">
                <a:latin typeface="Traditional Arabic" pitchFamily="18" charset="-78"/>
                <a:cs typeface="Traditional Arabic" pitchFamily="18" charset="-78"/>
              </a:rPr>
              <a:t>:وتقع إلى الجنوب من هضبة الدبدبة,وتتألف من حجر رملي </a:t>
            </a:r>
            <a:r>
              <a:rPr lang="ar-SA" sz="3200" dirty="0" err="1" smtClean="0">
                <a:latin typeface="Traditional Arabic" pitchFamily="18" charset="-78"/>
                <a:cs typeface="Traditional Arabic" pitchFamily="18" charset="-78"/>
              </a:rPr>
              <a:t>وصلصالوتنحدر</a:t>
            </a:r>
            <a:r>
              <a:rPr lang="ar-SA" sz="3200" dirty="0" smtClean="0">
                <a:latin typeface="Traditional Arabic" pitchFamily="18" charset="-78"/>
                <a:cs typeface="Traditional Arabic" pitchFamily="18" charset="-78"/>
              </a:rPr>
              <a:t> باتجاه الشرق حتى تتصل بالسهول الساحلية الشرقية ,وتتكون من جروفوبعض الفجوات الكارستية وتسمى الدحول تكونت بفعل الأمطارويوجدفيها بعض الأودية والتلال الصخرية المتخلفة الناتجة عن عوامل التعرية بسبباختلاف صلابةوتركيب الطبقات الصخرية.</a:t>
            </a:r>
            <a:endParaRPr lang="ar-SA" sz="3200" dirty="0">
              <a:latin typeface="Traditional Arabic" pitchFamily="18" charset="-78"/>
              <a:cs typeface="Traditional Arabic" pitchFamily="18" charset="-7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6122152"/>
          </a:xfrm>
        </p:spPr>
        <p:txBody>
          <a:bodyPr>
            <a:normAutofit/>
          </a:bodyPr>
          <a:lstStyle/>
          <a:p>
            <a:r>
              <a:rPr lang="ar-SA" sz="2800" dirty="0" smtClean="0">
                <a:solidFill>
                  <a:srgbClr val="FFFF00"/>
                </a:solidFill>
                <a:latin typeface="Traditional Arabic" pitchFamily="18" charset="-78"/>
                <a:cs typeface="Traditional Arabic" pitchFamily="18" charset="-78"/>
              </a:rPr>
              <a:t>3- </a:t>
            </a:r>
            <a:r>
              <a:rPr lang="ar-SA" sz="2800" dirty="0" err="1" smtClean="0">
                <a:solidFill>
                  <a:srgbClr val="FFFF00"/>
                </a:solidFill>
                <a:latin typeface="Traditional Arabic" pitchFamily="18" charset="-78"/>
                <a:cs typeface="Traditional Arabic" pitchFamily="18" charset="-78"/>
              </a:rPr>
              <a:t>نفود</a:t>
            </a:r>
            <a:r>
              <a:rPr lang="ar-SA" sz="2800" dirty="0" smtClean="0">
                <a:solidFill>
                  <a:srgbClr val="FFFF00"/>
                </a:solidFill>
                <a:latin typeface="Traditional Arabic" pitchFamily="18" charset="-78"/>
                <a:cs typeface="Traditional Arabic" pitchFamily="18" charset="-78"/>
              </a:rPr>
              <a:t> </a:t>
            </a:r>
            <a:r>
              <a:rPr lang="ar-SA" sz="2800" dirty="0" err="1" smtClean="0">
                <a:solidFill>
                  <a:srgbClr val="FFFF00"/>
                </a:solidFill>
                <a:latin typeface="Traditional Arabic" pitchFamily="18" charset="-78"/>
                <a:cs typeface="Traditional Arabic" pitchFamily="18" charset="-78"/>
              </a:rPr>
              <a:t>الجافورا</a:t>
            </a:r>
            <a:r>
              <a:rPr lang="ar-SA" sz="2800" dirty="0" smtClean="0">
                <a:solidFill>
                  <a:srgbClr val="FFFF00"/>
                </a:solidFill>
                <a:latin typeface="Traditional Arabic" pitchFamily="18" charset="-78"/>
                <a:cs typeface="Traditional Arabic" pitchFamily="18" charset="-78"/>
              </a:rPr>
              <a:t>: </a:t>
            </a:r>
            <a:r>
              <a:rPr lang="ar-SA" sz="2800" dirty="0" smtClean="0">
                <a:latin typeface="Traditional Arabic" pitchFamily="18" charset="-78"/>
                <a:cs typeface="Traditional Arabic" pitchFamily="18" charset="-78"/>
              </a:rPr>
              <a:t>تقع </a:t>
            </a:r>
            <a:r>
              <a:rPr lang="ar-SA" sz="2800" dirty="0" err="1" smtClean="0">
                <a:latin typeface="Traditional Arabic" pitchFamily="18" charset="-78"/>
                <a:cs typeface="Traditional Arabic" pitchFamily="18" charset="-78"/>
              </a:rPr>
              <a:t>الى</a:t>
            </a:r>
            <a:r>
              <a:rPr lang="ar-SA" sz="2800" dirty="0" smtClean="0">
                <a:latin typeface="Traditional Arabic" pitchFamily="18" charset="-78"/>
                <a:cs typeface="Traditional Arabic" pitchFamily="18" charset="-78"/>
              </a:rPr>
              <a:t> الشرق من الجزء الجنوبي من الحافات الصخرية في هضبة </a:t>
            </a:r>
            <a:r>
              <a:rPr lang="ar-SA" sz="2800" dirty="0" err="1" smtClean="0">
                <a:latin typeface="Traditional Arabic" pitchFamily="18" charset="-78"/>
                <a:cs typeface="Traditional Arabic" pitchFamily="18" charset="-78"/>
              </a:rPr>
              <a:t>الصمان</a:t>
            </a:r>
            <a:r>
              <a:rPr lang="ar-SA" sz="2800" dirty="0" smtClean="0">
                <a:latin typeface="Traditional Arabic" pitchFamily="18" charset="-78"/>
                <a:cs typeface="Traditional Arabic" pitchFamily="18" charset="-78"/>
              </a:rPr>
              <a:t> ,وتمتد الكثبان الرملية بالقرب من ميناء الجبيل وتكون ضيقة وقليلة الارتفاع في الشمال ويطلق عليها اسم البياض.</a:t>
            </a:r>
          </a:p>
          <a:p>
            <a:r>
              <a:rPr lang="ar-SA" sz="2800" dirty="0" smtClean="0">
                <a:solidFill>
                  <a:srgbClr val="FFFF00"/>
                </a:solidFill>
                <a:latin typeface="Traditional Arabic" pitchFamily="18" charset="-78"/>
                <a:cs typeface="Traditional Arabic" pitchFamily="18" charset="-78"/>
              </a:rPr>
              <a:t>4- الحافات الصخرية في منطقتي </a:t>
            </a:r>
            <a:r>
              <a:rPr lang="ar-SA" sz="2800" dirty="0" err="1" smtClean="0">
                <a:solidFill>
                  <a:srgbClr val="FFFF00"/>
                </a:solidFill>
                <a:latin typeface="Traditional Arabic" pitchFamily="18" charset="-78"/>
                <a:cs typeface="Traditional Arabic" pitchFamily="18" charset="-78"/>
              </a:rPr>
              <a:t>العقير</a:t>
            </a:r>
            <a:r>
              <a:rPr lang="ar-SA" sz="2800" dirty="0" smtClean="0">
                <a:solidFill>
                  <a:srgbClr val="FFFF00"/>
                </a:solidFill>
                <a:latin typeface="Traditional Arabic" pitchFamily="18" charset="-78"/>
                <a:cs typeface="Traditional Arabic" pitchFamily="18" charset="-78"/>
              </a:rPr>
              <a:t>-سلوى </a:t>
            </a:r>
            <a:r>
              <a:rPr lang="ar-SA" sz="2800" dirty="0" smtClean="0">
                <a:latin typeface="Traditional Arabic" pitchFamily="18" charset="-78"/>
                <a:cs typeface="Traditional Arabic" pitchFamily="18" charset="-78"/>
              </a:rPr>
              <a:t>: تمتد شرقي نفود الجافورا.</a:t>
            </a:r>
          </a:p>
          <a:p>
            <a:r>
              <a:rPr lang="ar-SA" sz="3600" dirty="0" smtClean="0">
                <a:solidFill>
                  <a:srgbClr val="FF0000"/>
                </a:solidFill>
                <a:latin typeface="Traditional Arabic" pitchFamily="18" charset="-78"/>
                <a:cs typeface="Traditional Arabic" pitchFamily="18" charset="-78"/>
              </a:rPr>
              <a:t>سادسا:الهضاب الشمالية:</a:t>
            </a:r>
          </a:p>
          <a:p>
            <a:r>
              <a:rPr lang="ar-SA" sz="2800" dirty="0" smtClean="0">
                <a:latin typeface="Traditional Arabic" pitchFamily="18" charset="-78"/>
                <a:cs typeface="Traditional Arabic" pitchFamily="18" charset="-78"/>
              </a:rPr>
              <a:t>وهي جزء من هضاب </a:t>
            </a:r>
            <a:r>
              <a:rPr lang="ar-SA" sz="2800" dirty="0" err="1" smtClean="0">
                <a:latin typeface="Traditional Arabic" pitchFamily="18" charset="-78"/>
                <a:cs typeface="Traditional Arabic" pitchFamily="18" charset="-78"/>
              </a:rPr>
              <a:t>باجية</a:t>
            </a:r>
            <a:r>
              <a:rPr lang="ar-SA" sz="2800" dirty="0" smtClean="0">
                <a:latin typeface="Traditional Arabic" pitchFamily="18" charset="-78"/>
                <a:cs typeface="Traditional Arabic" pitchFamily="18" charset="-78"/>
              </a:rPr>
              <a:t> الشام وتضم القسم الشمالي من أراضي السعودية,</a:t>
            </a:r>
            <a:r>
              <a:rPr lang="ar-SA" sz="2800" dirty="0" err="1" smtClean="0">
                <a:latin typeface="Traditional Arabic" pitchFamily="18" charset="-78"/>
                <a:cs typeface="Traditional Arabic" pitchFamily="18" charset="-78"/>
              </a:rPr>
              <a:t>مضهرها</a:t>
            </a:r>
            <a:r>
              <a:rPr lang="ar-SA" sz="2800" dirty="0" smtClean="0">
                <a:latin typeface="Traditional Arabic" pitchFamily="18" charset="-78"/>
                <a:cs typeface="Traditional Arabic" pitchFamily="18" charset="-78"/>
              </a:rPr>
              <a:t> العام هضابياً بالرغم من تنوع مظاهر السطح والتكوينات الجيولوجية وأهم الظواهر الجغرافية فيها الوديان ومجاريها ومن أهمها وادي السرحان في الغرب وهو وادي متسع ناتج عن منخفض طولي يمتد بين الجوف والأزرق ,وتغطي المسكوبات البركانية الأراضي الواقعة شرق وادي السرحانومشكلة هضبة تسمى الحرة.يليها إلى الجنوب الشرقي هضبة الحجرة(هضبة الوديان)وتكثر فيها الآبار ويخترقها خطأنابيب التابلاين.ويلي هضبة الحجرو الىالجنوب الشرقي هضبة الصمان.</a:t>
            </a:r>
            <a:endParaRPr lang="ar-SA" sz="2800" dirty="0">
              <a:latin typeface="Traditional Arabic" pitchFamily="18" charset="-78"/>
              <a:cs typeface="Traditional Arabic" pitchFamily="18" charset="-7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agesCA2GFMMJ.jpg"/>
          <p:cNvPicPr>
            <a:picLocks noChangeAspect="1"/>
          </p:cNvPicPr>
          <p:nvPr/>
        </p:nvPicPr>
        <p:blipFill>
          <a:blip r:embed="rId2" cstate="print"/>
          <a:stretch>
            <a:fillRect/>
          </a:stretch>
        </p:blipFill>
        <p:spPr>
          <a:xfrm>
            <a:off x="3338512" y="2500312"/>
            <a:ext cx="2466975" cy="1857375"/>
          </a:xfrm>
          <a:prstGeom prst="rect">
            <a:avLst/>
          </a:prstGeom>
        </p:spPr>
      </p:pic>
      <p:pic>
        <p:nvPicPr>
          <p:cNvPr id="3" name="صورة 2" descr="imagesCABKLBJR.jpg"/>
          <p:cNvPicPr>
            <a:picLocks noChangeAspect="1"/>
          </p:cNvPicPr>
          <p:nvPr/>
        </p:nvPicPr>
        <p:blipFill>
          <a:blip r:embed="rId3" cstate="print"/>
          <a:stretch>
            <a:fillRect/>
          </a:stretch>
        </p:blipFill>
        <p:spPr>
          <a:xfrm>
            <a:off x="1187624" y="908720"/>
            <a:ext cx="7200800" cy="5328592"/>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هضبة مستوية.jpg"/>
          <p:cNvPicPr>
            <a:picLocks noChangeAspect="1"/>
          </p:cNvPicPr>
          <p:nvPr/>
        </p:nvPicPr>
        <p:blipFill>
          <a:blip r:embed="rId2" cstate="print"/>
          <a:stretch>
            <a:fillRect/>
          </a:stretch>
        </p:blipFill>
        <p:spPr>
          <a:xfrm>
            <a:off x="1115616" y="764704"/>
            <a:ext cx="6840759" cy="5112567"/>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الدبدبة.jpg"/>
          <p:cNvPicPr>
            <a:picLocks noChangeAspect="1"/>
          </p:cNvPicPr>
          <p:nvPr/>
        </p:nvPicPr>
        <p:blipFill>
          <a:blip r:embed="rId2" cstate="print"/>
          <a:stretch>
            <a:fillRect/>
          </a:stretch>
        </p:blipFill>
        <p:spPr>
          <a:xfrm>
            <a:off x="1259632" y="1340768"/>
            <a:ext cx="6696743" cy="504056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mk10587_img_4739.jpg"/>
          <p:cNvPicPr>
            <a:picLocks noChangeAspect="1"/>
          </p:cNvPicPr>
          <p:nvPr/>
        </p:nvPicPr>
        <p:blipFill>
          <a:blip r:embed="rId2" cstate="print"/>
          <a:stretch>
            <a:fillRect/>
          </a:stretch>
        </p:blipFill>
        <p:spPr>
          <a:xfrm>
            <a:off x="1115616" y="908720"/>
            <a:ext cx="6984776" cy="5112568"/>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agesCA6GLJQM.jpg"/>
          <p:cNvPicPr>
            <a:picLocks noChangeAspect="1"/>
          </p:cNvPicPr>
          <p:nvPr/>
        </p:nvPicPr>
        <p:blipFill>
          <a:blip r:embed="rId2" cstate="print"/>
          <a:stretch>
            <a:fillRect/>
          </a:stretch>
        </p:blipFill>
        <p:spPr>
          <a:xfrm>
            <a:off x="611560" y="908720"/>
            <a:ext cx="7344816" cy="5616624"/>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هضبة الحسمي الشرقية.jpg"/>
          <p:cNvPicPr>
            <a:picLocks noChangeAspect="1"/>
          </p:cNvPicPr>
          <p:nvPr/>
        </p:nvPicPr>
        <p:blipFill>
          <a:blip r:embed="rId2" cstate="print"/>
          <a:stretch>
            <a:fillRect/>
          </a:stretch>
        </p:blipFill>
        <p:spPr>
          <a:xfrm>
            <a:off x="1259632" y="692696"/>
            <a:ext cx="6840760" cy="5616624"/>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mk10587_img_4625.jpg"/>
          <p:cNvPicPr>
            <a:picLocks noChangeAspect="1"/>
          </p:cNvPicPr>
          <p:nvPr/>
        </p:nvPicPr>
        <p:blipFill>
          <a:blip r:embed="rId2" cstate="print"/>
          <a:stretch>
            <a:fillRect/>
          </a:stretch>
        </p:blipFill>
        <p:spPr>
          <a:xfrm>
            <a:off x="827584" y="980728"/>
            <a:ext cx="7560840" cy="5184576"/>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13_1178011679.jpg"/>
          <p:cNvPicPr>
            <a:picLocks noChangeAspect="1"/>
          </p:cNvPicPr>
          <p:nvPr/>
        </p:nvPicPr>
        <p:blipFill>
          <a:blip r:embed="rId2" cstate="print"/>
          <a:stretch>
            <a:fillRect/>
          </a:stretch>
        </p:blipFill>
        <p:spPr>
          <a:xfrm>
            <a:off x="1043608" y="836712"/>
            <a:ext cx="7272808" cy="5256584"/>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العروق الرملية</a:t>
            </a:r>
            <a:endParaRPr lang="ar-SA" dirty="0"/>
          </a:p>
        </p:txBody>
      </p:sp>
      <p:sp>
        <p:nvSpPr>
          <p:cNvPr id="3" name="عنصر نائب للمحتوى 2"/>
          <p:cNvSpPr>
            <a:spLocks noGrp="1"/>
          </p:cNvSpPr>
          <p:nvPr>
            <p:ph idx="1"/>
          </p:nvPr>
        </p:nvSpPr>
        <p:spPr/>
        <p:txBody>
          <a:bodyPr>
            <a:normAutofit lnSpcReduction="10000"/>
          </a:bodyPr>
          <a:lstStyle/>
          <a:p>
            <a:r>
              <a:rPr lang="ar-SA" sz="2800" b="1" dirty="0" smtClean="0">
                <a:solidFill>
                  <a:srgbClr val="FFFF00"/>
                </a:solidFill>
                <a:latin typeface="Traditional Arabic" pitchFamily="18" charset="-78"/>
                <a:cs typeface="Traditional Arabic" pitchFamily="18" charset="-78"/>
              </a:rPr>
              <a:t>(أ) الربع الخالي:</a:t>
            </a:r>
            <a:r>
              <a:rPr lang="ar-SA" sz="2800" dirty="0" smtClean="0">
                <a:latin typeface="Traditional Arabic" pitchFamily="18" charset="-78"/>
                <a:cs typeface="Traditional Arabic" pitchFamily="18" charset="-78"/>
              </a:rPr>
              <a:t>يمتد كحوض واسع منخفض في جنوب المملكة شرق المرتفعات الغربية واليمن في الغرب حتى </a:t>
            </a:r>
            <a:r>
              <a:rPr lang="ar-SA" sz="2800" dirty="0" err="1" smtClean="0">
                <a:latin typeface="Traditional Arabic" pitchFamily="18" charset="-78"/>
                <a:cs typeface="Traditional Arabic" pitchFamily="18" charset="-78"/>
              </a:rPr>
              <a:t>اقدام</a:t>
            </a:r>
            <a:r>
              <a:rPr lang="ar-SA" sz="2800" dirty="0" smtClean="0">
                <a:latin typeface="Traditional Arabic" pitchFamily="18" charset="-78"/>
                <a:cs typeface="Traditional Arabic" pitchFamily="18" charset="-78"/>
              </a:rPr>
              <a:t> مرتفعات عمان في الشرق ومن هضبة نجد </a:t>
            </a:r>
            <a:r>
              <a:rPr lang="ar-SA" sz="2800" dirty="0" err="1" smtClean="0">
                <a:latin typeface="Traditional Arabic" pitchFamily="18" charset="-78"/>
                <a:cs typeface="Traditional Arabic" pitchFamily="18" charset="-78"/>
              </a:rPr>
              <a:t>شمالاحت</a:t>
            </a:r>
            <a:r>
              <a:rPr lang="ar-SA" sz="2800" dirty="0" smtClean="0">
                <a:latin typeface="Traditional Arabic" pitchFamily="18" charset="-78"/>
                <a:cs typeface="Traditional Arabic" pitchFamily="18" charset="-78"/>
              </a:rPr>
              <a:t> الحدود مع اليمن وعمان جنوبا.</a:t>
            </a:r>
          </a:p>
          <a:p>
            <a:r>
              <a:rPr lang="ar-SA" sz="2800" dirty="0" smtClean="0">
                <a:latin typeface="Traditional Arabic" pitchFamily="18" charset="-78"/>
                <a:cs typeface="Traditional Arabic" pitchFamily="18" charset="-78"/>
              </a:rPr>
              <a:t>وتقع بين خطي طول 45-56شرقاً وبين 17- 23شمالاً وبذلك تصبح أكبر بحر رملي في العالم .</a:t>
            </a:r>
          </a:p>
          <a:p>
            <a:r>
              <a:rPr lang="ar-SA" sz="2800" dirty="0" smtClean="0">
                <a:latin typeface="Traditional Arabic" pitchFamily="18" charset="-78"/>
                <a:cs typeface="Traditional Arabic" pitchFamily="18" charset="-78"/>
              </a:rPr>
              <a:t>تتألف من كثبان رملية عالية هلالية الشكل وطولية ومن كثبان ثابتة ومتحركة,وتتكون من عدة عروق </a:t>
            </a:r>
            <a:r>
              <a:rPr lang="ar-SA" sz="2800" dirty="0" err="1" smtClean="0">
                <a:latin typeface="Traditional Arabic" pitchFamily="18" charset="-78"/>
                <a:cs typeface="Traditional Arabic" pitchFamily="18" charset="-78"/>
              </a:rPr>
              <a:t>ورملات</a:t>
            </a:r>
            <a:r>
              <a:rPr lang="ar-SA" sz="2800" dirty="0" smtClean="0">
                <a:latin typeface="Traditional Arabic" pitchFamily="18" charset="-78"/>
                <a:cs typeface="Traditional Arabic" pitchFamily="18" charset="-78"/>
              </a:rPr>
              <a:t> تعرف </a:t>
            </a:r>
            <a:r>
              <a:rPr lang="ar-SA" sz="2800" dirty="0" err="1" smtClean="0">
                <a:latin typeface="Traditional Arabic" pitchFamily="18" charset="-78"/>
                <a:cs typeface="Traditional Arabic" pitchFamily="18" charset="-78"/>
              </a:rPr>
              <a:t>باسماء</a:t>
            </a:r>
            <a:r>
              <a:rPr lang="ar-SA" sz="2800" dirty="0" smtClean="0">
                <a:latin typeface="Traditional Arabic" pitchFamily="18" charset="-78"/>
                <a:cs typeface="Traditional Arabic" pitchFamily="18" charset="-78"/>
              </a:rPr>
              <a:t> مختلفة وترتفع في الغرب وترتفع نسبياً في الشرق </a:t>
            </a:r>
          </a:p>
          <a:p>
            <a:r>
              <a:rPr lang="ar-SA" sz="2800" dirty="0" smtClean="0">
                <a:latin typeface="Traditional Arabic" pitchFamily="18" charset="-78"/>
                <a:cs typeface="Traditional Arabic" pitchFamily="18" charset="-78"/>
              </a:rPr>
              <a:t>وقد استخرج من </a:t>
            </a:r>
            <a:r>
              <a:rPr lang="ar-SA" sz="2800" dirty="0" err="1" smtClean="0">
                <a:latin typeface="Traditional Arabic" pitchFamily="18" charset="-78"/>
                <a:cs typeface="Traditional Arabic" pitchFamily="18" charset="-78"/>
              </a:rPr>
              <a:t>اطرافها</a:t>
            </a:r>
            <a:r>
              <a:rPr lang="ar-SA" sz="2800" dirty="0" smtClean="0">
                <a:latin typeface="Traditional Arabic" pitchFamily="18" charset="-78"/>
                <a:cs typeface="Traditional Arabic" pitchFamily="18" charset="-78"/>
              </a:rPr>
              <a:t> الشمالية البترول.</a:t>
            </a:r>
          </a:p>
          <a:p>
            <a:r>
              <a:rPr lang="ar-SA" sz="2800" dirty="0" smtClean="0">
                <a:latin typeface="Traditional Arabic" pitchFamily="18" charset="-78"/>
                <a:cs typeface="Traditional Arabic" pitchFamily="18" charset="-78"/>
              </a:rPr>
              <a:t>يوجد في شرقها في المنطقة قليلة الارتفاع كثير من </a:t>
            </a:r>
            <a:r>
              <a:rPr lang="ar-SA" sz="2800" dirty="0" err="1" smtClean="0">
                <a:latin typeface="Traditional Arabic" pitchFamily="18" charset="-78"/>
                <a:cs typeface="Traditional Arabic" pitchFamily="18" charset="-78"/>
              </a:rPr>
              <a:t>السبخات</a:t>
            </a:r>
            <a:r>
              <a:rPr lang="ar-SA" sz="2800" dirty="0" smtClean="0">
                <a:latin typeface="Traditional Arabic" pitchFamily="18" charset="-78"/>
                <a:cs typeface="Traditional Arabic" pitchFamily="18" charset="-78"/>
              </a:rPr>
              <a:t>  ويرجع وجودها إلى ارتفاع مستوى المياه الجوفية المالحة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6050144"/>
          </a:xfrm>
        </p:spPr>
        <p:txBody>
          <a:bodyPr>
            <a:normAutofit fontScale="92500"/>
          </a:bodyPr>
          <a:lstStyle/>
          <a:p>
            <a:r>
              <a:rPr lang="ar-SA" b="1" dirty="0" smtClean="0">
                <a:solidFill>
                  <a:srgbClr val="FFFF00"/>
                </a:solidFill>
                <a:latin typeface="Traditional Arabic" pitchFamily="18" charset="-78"/>
                <a:cs typeface="Traditional Arabic" pitchFamily="18" charset="-78"/>
              </a:rPr>
              <a:t>2- صحراء النفود الكبرى في الشمال</a:t>
            </a:r>
            <a:r>
              <a:rPr lang="ar-SA" dirty="0" smtClean="0">
                <a:solidFill>
                  <a:srgbClr val="FFFF00"/>
                </a:solidFill>
              </a:rPr>
              <a:t>:</a:t>
            </a:r>
          </a:p>
          <a:p>
            <a:r>
              <a:rPr lang="ar-SA" sz="2800" dirty="0" smtClean="0">
                <a:latin typeface="Traditional Arabic" pitchFamily="18" charset="-78"/>
                <a:cs typeface="Traditional Arabic" pitchFamily="18" charset="-78"/>
              </a:rPr>
              <a:t>هي على شكل مثلث قاعدته في الغرب ويبدأ راس المثل عند درب الحج (درب زبيدة).</a:t>
            </a:r>
          </a:p>
          <a:p>
            <a:r>
              <a:rPr lang="ar-SA" sz="2800" dirty="0" smtClean="0">
                <a:latin typeface="Traditional Arabic" pitchFamily="18" charset="-78"/>
                <a:cs typeface="Traditional Arabic" pitchFamily="18" charset="-78"/>
              </a:rPr>
              <a:t>هي عبارة عن مجوف واسع محصور بين مناطق صخرية صلبة هي مناطق الهضاب ويملأ هذا المجوف الرمال المتحركة </a:t>
            </a:r>
            <a:r>
              <a:rPr lang="ar-SA" sz="2800" dirty="0" err="1" smtClean="0">
                <a:latin typeface="Traditional Arabic" pitchFamily="18" charset="-78"/>
                <a:cs typeface="Traditional Arabic" pitchFamily="18" charset="-78"/>
              </a:rPr>
              <a:t>واخرى</a:t>
            </a:r>
            <a:r>
              <a:rPr lang="ar-SA" sz="2800" dirty="0" smtClean="0">
                <a:latin typeface="Traditional Arabic" pitchFamily="18" charset="-78"/>
                <a:cs typeface="Traditional Arabic" pitchFamily="18" charset="-78"/>
              </a:rPr>
              <a:t> ثابتة تفصل بينها بعض المناطق الصلبة ورمالها على شكل كثبان وتمتاز بلونها الأحمر.</a:t>
            </a:r>
          </a:p>
          <a:p>
            <a:r>
              <a:rPr lang="ar-SA" sz="2800" dirty="0" smtClean="0">
                <a:latin typeface="Traditional Arabic" pitchFamily="18" charset="-78"/>
                <a:cs typeface="Traditional Arabic" pitchFamily="18" charset="-78"/>
              </a:rPr>
              <a:t>ارتفاع الكثبان  في الجنوب أكثر منه الشمال وفي الغرب أكثر منه في الشرق.</a:t>
            </a:r>
          </a:p>
          <a:p>
            <a:r>
              <a:rPr lang="ar-SA" sz="2800" dirty="0" smtClean="0">
                <a:latin typeface="Traditional Arabic" pitchFamily="18" charset="-78"/>
                <a:cs typeface="Traditional Arabic" pitchFamily="18" charset="-78"/>
              </a:rPr>
              <a:t>كانت تخترقه القوافل .ي الغالب.</a:t>
            </a:r>
          </a:p>
          <a:p>
            <a:r>
              <a:rPr lang="ar-SA" sz="2800" b="1" dirty="0" smtClean="0">
                <a:solidFill>
                  <a:srgbClr val="FFFF00"/>
                </a:solidFill>
                <a:latin typeface="Traditional Arabic" pitchFamily="18" charset="-78"/>
                <a:cs typeface="Traditional Arabic" pitchFamily="18" charset="-78"/>
              </a:rPr>
              <a:t>3- صحراء الدهناء:</a:t>
            </a:r>
            <a:endParaRPr lang="ar-SA" sz="2800" dirty="0" smtClean="0">
              <a:latin typeface="Traditional Arabic" pitchFamily="18" charset="-78"/>
              <a:cs typeface="Traditional Arabic" pitchFamily="18" charset="-78"/>
            </a:endParaRPr>
          </a:p>
          <a:p>
            <a:r>
              <a:rPr lang="ar-SA" sz="2800" dirty="0" smtClean="0">
                <a:latin typeface="Traditional Arabic" pitchFamily="18" charset="-78"/>
                <a:cs typeface="Traditional Arabic" pitchFamily="18" charset="-78"/>
              </a:rPr>
              <a:t>وهي أكبر النفود امتداداً من الشمال إلى الجنوب وتمت على شكل قوس </a:t>
            </a:r>
            <a:r>
              <a:rPr lang="ar-SA" sz="2800" dirty="0" err="1" smtClean="0">
                <a:latin typeface="Traditional Arabic" pitchFamily="18" charset="-78"/>
                <a:cs typeface="Traditional Arabic" pitchFamily="18" charset="-78"/>
              </a:rPr>
              <a:t>أوهلال</a:t>
            </a:r>
            <a:r>
              <a:rPr lang="ar-SA" sz="2800" dirty="0" smtClean="0">
                <a:latin typeface="Traditional Arabic" pitchFamily="18" charset="-78"/>
                <a:cs typeface="Traditional Arabic" pitchFamily="18" charset="-78"/>
              </a:rPr>
              <a:t> مفتوح إلى الغرب,يصل مابين النفود الكبير والربع الخالي .</a:t>
            </a:r>
          </a:p>
          <a:p>
            <a:r>
              <a:rPr lang="ar-SA" sz="2800" dirty="0" smtClean="0">
                <a:latin typeface="Traditional Arabic" pitchFamily="18" charset="-78"/>
                <a:cs typeface="Traditional Arabic" pitchFamily="18" charset="-78"/>
              </a:rPr>
              <a:t>وتتكون الدهناء من سلاسل كثبان رملية متوازية يقع بنها فواصل صخرية تسمى شقيقات أوفليقات,تتكون من صخور المنطقة الأصلية التي تنتمي لعصر </a:t>
            </a:r>
            <a:r>
              <a:rPr lang="ar-SA" sz="2800" dirty="0" err="1" smtClean="0">
                <a:latin typeface="Traditional Arabic" pitchFamily="18" charset="-78"/>
                <a:cs typeface="Traditional Arabic" pitchFamily="18" charset="-78"/>
              </a:rPr>
              <a:t>الكريتاسي</a:t>
            </a:r>
            <a:r>
              <a:rPr lang="ar-SA" sz="2800" dirty="0" smtClean="0">
                <a:latin typeface="Traditional Arabic" pitchFamily="18" charset="-78"/>
                <a:cs typeface="Traditional Arabic" pitchFamily="18" charset="-78"/>
              </a:rPr>
              <a:t> </a:t>
            </a:r>
            <a:r>
              <a:rPr lang="ar-SA" sz="2800" dirty="0" err="1" smtClean="0">
                <a:latin typeface="Traditional Arabic" pitchFamily="18" charset="-78"/>
                <a:cs typeface="Traditional Arabic" pitchFamily="18" charset="-78"/>
              </a:rPr>
              <a:t>والأيوسين</a:t>
            </a:r>
            <a:r>
              <a:rPr lang="ar-SA" sz="2800" dirty="0" smtClean="0">
                <a:latin typeface="Traditional Arabic" pitchFamily="18" charset="-78"/>
                <a:cs typeface="Traditional Arabic" pitchFamily="18" charset="-78"/>
              </a:rPr>
              <a:t> وهي كلسيه التركيب في الغالب.</a:t>
            </a:r>
          </a:p>
          <a:p>
            <a:endParaRPr lang="ar-SA" sz="2800" dirty="0">
              <a:latin typeface="Traditional Arabic" pitchFamily="18" charset="-78"/>
              <a:cs typeface="Traditional Arabic" pitchFamily="18" charset="-7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agesCAM3VGRB.jpg"/>
          <p:cNvPicPr>
            <a:picLocks noChangeAspect="1"/>
          </p:cNvPicPr>
          <p:nvPr/>
        </p:nvPicPr>
        <p:blipFill>
          <a:blip r:embed="rId2" cstate="print"/>
          <a:stretch>
            <a:fillRect/>
          </a:stretch>
        </p:blipFill>
        <p:spPr>
          <a:xfrm>
            <a:off x="971600" y="836712"/>
            <a:ext cx="3816424" cy="5400600"/>
          </a:xfrm>
          <a:prstGeom prst="rect">
            <a:avLst/>
          </a:prstGeom>
        </p:spPr>
      </p:pic>
      <p:pic>
        <p:nvPicPr>
          <p:cNvPr id="3" name="صورة 2" descr="imagesCANHUNW9.jpg"/>
          <p:cNvPicPr>
            <a:picLocks noChangeAspect="1"/>
          </p:cNvPicPr>
          <p:nvPr/>
        </p:nvPicPr>
        <p:blipFill>
          <a:blip r:embed="rId3" cstate="print"/>
          <a:stretch>
            <a:fillRect/>
          </a:stretch>
        </p:blipFill>
        <p:spPr>
          <a:xfrm>
            <a:off x="4860032" y="1052736"/>
            <a:ext cx="3960440" cy="504056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العروق الرملية.jpg"/>
          <p:cNvPicPr>
            <a:picLocks noChangeAspect="1"/>
          </p:cNvPicPr>
          <p:nvPr/>
        </p:nvPicPr>
        <p:blipFill>
          <a:blip r:embed="rId2" cstate="print"/>
          <a:stretch>
            <a:fillRect/>
          </a:stretch>
        </p:blipFill>
        <p:spPr>
          <a:xfrm>
            <a:off x="1619672" y="685800"/>
            <a:ext cx="6336704" cy="54864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opener_larger.jpg"/>
          <p:cNvPicPr>
            <a:picLocks noChangeAspect="1"/>
          </p:cNvPicPr>
          <p:nvPr/>
        </p:nvPicPr>
        <p:blipFill>
          <a:blip r:embed="rId2" cstate="print"/>
          <a:stretch>
            <a:fillRect/>
          </a:stretch>
        </p:blipFill>
        <p:spPr>
          <a:xfrm>
            <a:off x="762000" y="774700"/>
            <a:ext cx="7620000" cy="53086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الفرشات الرملية.jpg"/>
          <p:cNvPicPr>
            <a:picLocks noChangeAspect="1"/>
          </p:cNvPicPr>
          <p:nvPr/>
        </p:nvPicPr>
        <p:blipFill>
          <a:blip r:embed="rId2" cstate="print"/>
          <a:stretch>
            <a:fillRect/>
          </a:stretch>
        </p:blipFill>
        <p:spPr>
          <a:xfrm>
            <a:off x="971600" y="1124744"/>
            <a:ext cx="7272808" cy="4752528"/>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صحراء.bmp"/>
          <p:cNvPicPr>
            <a:picLocks noChangeAspect="1"/>
          </p:cNvPicPr>
          <p:nvPr/>
        </p:nvPicPr>
        <p:blipFill>
          <a:blip r:embed="rId2" cstate="print"/>
          <a:stretch>
            <a:fillRect/>
          </a:stretch>
        </p:blipFill>
        <p:spPr>
          <a:xfrm>
            <a:off x="1524380" y="1143285"/>
            <a:ext cx="6095239" cy="4571429"/>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imagesCA87MQO1.jpg"/>
          <p:cNvPicPr>
            <a:picLocks noChangeAspect="1"/>
          </p:cNvPicPr>
          <p:nvPr/>
        </p:nvPicPr>
        <p:blipFill>
          <a:blip r:embed="rId2" cstate="print"/>
          <a:stretch>
            <a:fillRect/>
          </a:stretch>
        </p:blipFill>
        <p:spPr>
          <a:xfrm>
            <a:off x="755576" y="476672"/>
            <a:ext cx="7776864" cy="5184576"/>
          </a:xfrm>
          <a:prstGeom prst="rect">
            <a:avLst/>
          </a:prstGeom>
        </p:spPr>
      </p:pic>
      <p:sp>
        <p:nvSpPr>
          <p:cNvPr id="2" name="عنوان 1"/>
          <p:cNvSpPr>
            <a:spLocks noGrp="1"/>
          </p:cNvSpPr>
          <p:nvPr>
            <p:ph type="title"/>
          </p:nvPr>
        </p:nvSpPr>
        <p:spPr/>
        <p:txBody>
          <a:bodyPr/>
          <a:lstStyle/>
          <a:p>
            <a:pPr algn="ctr"/>
            <a:r>
              <a:rPr lang="ar-SA" sz="4800" dirty="0" smtClean="0"/>
              <a:t>الواجب</a:t>
            </a:r>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solidFill>
                  <a:schemeClr val="bg1"/>
                </a:solidFill>
              </a:rPr>
              <a:t>ارسمي خريطة للمملكة موضحة عليها التضاريس؟</a:t>
            </a:r>
            <a:endParaRPr lang="ar-SA" dirty="0">
              <a:solidFill>
                <a:schemeClr val="bg1"/>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imagesCAKOFKHJ.jpg"/>
          <p:cNvPicPr>
            <a:picLocks noGrp="1" noChangeAspect="1"/>
          </p:cNvPicPr>
          <p:nvPr>
            <p:ph idx="1"/>
          </p:nvPr>
        </p:nvPicPr>
        <p:blipFill>
          <a:blip r:embed="rId2" cstate="print"/>
          <a:stretch>
            <a:fillRect/>
          </a:stretch>
        </p:blipFill>
        <p:spPr>
          <a:xfrm>
            <a:off x="1115616" y="1124744"/>
            <a:ext cx="6840760" cy="5184576"/>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يوية">
  <a:themeElements>
    <a:clrScheme name="حيوية">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حيوية">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حيوية">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349</TotalTime>
  <Words>1465</Words>
  <Application>Microsoft Office PowerPoint</Application>
  <PresentationFormat>عرض على الشاشة (3:4)‏</PresentationFormat>
  <Paragraphs>102</Paragraphs>
  <Slides>48</Slides>
  <Notes>1</Notes>
  <HiddenSlides>0</HiddenSlides>
  <MMClips>0</MMClips>
  <ScaleCrop>false</ScaleCrop>
  <HeadingPairs>
    <vt:vector size="4" baseType="variant">
      <vt:variant>
        <vt:lpstr>سمة</vt:lpstr>
      </vt:variant>
      <vt:variant>
        <vt:i4>1</vt:i4>
      </vt:variant>
      <vt:variant>
        <vt:lpstr>عناوين الشرائح</vt:lpstr>
      </vt:variant>
      <vt:variant>
        <vt:i4>48</vt:i4>
      </vt:variant>
    </vt:vector>
  </HeadingPairs>
  <TitlesOfParts>
    <vt:vector size="49" baseType="lpstr">
      <vt:lpstr>حيوية</vt:lpstr>
      <vt:lpstr>الشريحة 1</vt:lpstr>
      <vt:lpstr>الشريحة 2</vt:lpstr>
      <vt:lpstr>    التضاريس</vt:lpstr>
      <vt:lpstr>أقسام سطح المملكة العربية السعودية </vt:lpstr>
      <vt:lpstr>أولاً: السهول الساحلية:</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هضبة نجد</vt:lpstr>
      <vt:lpstr>الشريحة 27</vt:lpstr>
      <vt:lpstr>الشريحة 28</vt:lpstr>
      <vt:lpstr>الشريحة 29</vt:lpstr>
      <vt:lpstr>خامساً: الهضاب الشرقية</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العروق الرملية</vt:lpstr>
      <vt:lpstr>الشريحة 41</vt:lpstr>
      <vt:lpstr>الشريحة 42</vt:lpstr>
      <vt:lpstr>الشريحة 43</vt:lpstr>
      <vt:lpstr>الشريحة 44</vt:lpstr>
      <vt:lpstr>الشريحة 45</vt:lpstr>
      <vt:lpstr>الشريحة 46</vt:lpstr>
      <vt:lpstr>الواجب </vt:lpstr>
      <vt:lpstr>الشريحة 48</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free user</dc:creator>
  <cp:lastModifiedBy>free user</cp:lastModifiedBy>
  <cp:revision>38</cp:revision>
  <dcterms:created xsi:type="dcterms:W3CDTF">2011-03-07T19:17:05Z</dcterms:created>
  <dcterms:modified xsi:type="dcterms:W3CDTF">2011-03-08T03:58:27Z</dcterms:modified>
</cp:coreProperties>
</file>