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ms-office.legacyDiagramTex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85" r:id="rId2"/>
    <p:sldId id="256" r:id="rId3"/>
    <p:sldId id="284" r:id="rId4"/>
    <p:sldId id="283" r:id="rId5"/>
    <p:sldId id="263" r:id="rId6"/>
    <p:sldId id="269" r:id="rId7"/>
    <p:sldId id="271" r:id="rId8"/>
    <p:sldId id="287" r:id="rId9"/>
    <p:sldId id="286" r:id="rId10"/>
    <p:sldId id="274" r:id="rId11"/>
    <p:sldId id="288" r:id="rId12"/>
    <p:sldId id="275" r:id="rId13"/>
    <p:sldId id="276" r:id="rId14"/>
    <p:sldId id="277" r:id="rId15"/>
    <p:sldId id="278" r:id="rId16"/>
    <p:sldId id="279" r:id="rId1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94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drawings/_rels/vmlDrawing2.vml.rels><?xml version="1.0" encoding="UTF-8" standalone="yes"?>
<Relationships xmlns="http://schemas.openxmlformats.org/package/2006/relationships"><Relationship Id="rId8" Type="http://schemas.microsoft.com/office/2006/relationships/legacyDiagramText" Target="legacyDiagramText14.bin"/><Relationship Id="rId3" Type="http://schemas.microsoft.com/office/2006/relationships/legacyDiagramText" Target="legacyDiagramText9.bin"/><Relationship Id="rId7" Type="http://schemas.microsoft.com/office/2006/relationships/legacyDiagramText" Target="legacyDiagramText13.bin"/><Relationship Id="rId2" Type="http://schemas.microsoft.com/office/2006/relationships/legacyDiagramText" Target="legacyDiagramText8.bin"/><Relationship Id="rId1" Type="http://schemas.microsoft.com/office/2006/relationships/legacyDiagramText" Target="legacyDiagramText7.bin"/><Relationship Id="rId6" Type="http://schemas.microsoft.com/office/2006/relationships/legacyDiagramText" Target="legacyDiagramText12.bin"/><Relationship Id="rId5" Type="http://schemas.microsoft.com/office/2006/relationships/legacyDiagramText" Target="legacyDiagramText11.bin"/><Relationship Id="rId4" Type="http://schemas.microsoft.com/office/2006/relationships/legacyDiagramText" Target="legacyDiagramText10.bin"/><Relationship Id="rId9" Type="http://schemas.microsoft.com/office/2006/relationships/legacyDiagramText" Target="legacyDiagramText15.bin"/></Relationships>
</file>

<file path=ppt/drawings/_rels/vmlDrawing3.vml.rels><?xml version="1.0" encoding="UTF-8" standalone="yes"?>
<Relationships xmlns="http://schemas.openxmlformats.org/package/2006/relationships"><Relationship Id="rId8" Type="http://schemas.microsoft.com/office/2006/relationships/legacyDiagramText" Target="legacyDiagramText23.bin"/><Relationship Id="rId3" Type="http://schemas.microsoft.com/office/2006/relationships/legacyDiagramText" Target="legacyDiagramText18.bin"/><Relationship Id="rId7" Type="http://schemas.microsoft.com/office/2006/relationships/legacyDiagramText" Target="legacyDiagramText22.bin"/><Relationship Id="rId2" Type="http://schemas.microsoft.com/office/2006/relationships/legacyDiagramText" Target="legacyDiagramText17.bin"/><Relationship Id="rId1" Type="http://schemas.microsoft.com/office/2006/relationships/legacyDiagramText" Target="legacyDiagramText16.bin"/><Relationship Id="rId6" Type="http://schemas.microsoft.com/office/2006/relationships/legacyDiagramText" Target="legacyDiagramText21.bin"/><Relationship Id="rId5" Type="http://schemas.microsoft.com/office/2006/relationships/legacyDiagramText" Target="legacyDiagramText20.bin"/><Relationship Id="rId4" Type="http://schemas.microsoft.com/office/2006/relationships/legacyDiagramText" Target="legacyDiagramText19.bin"/></Relationships>
</file>

<file path=ppt/drawings/_rels/vmlDrawing4.vml.rels><?xml version="1.0" encoding="UTF-8" standalone="yes"?>
<Relationships xmlns="http://schemas.openxmlformats.org/package/2006/relationships"><Relationship Id="rId3" Type="http://schemas.microsoft.com/office/2006/relationships/legacyDiagramText" Target="legacyDiagramText26.bin"/><Relationship Id="rId2" Type="http://schemas.microsoft.com/office/2006/relationships/legacyDiagramText" Target="legacyDiagramText25.bin"/><Relationship Id="rId1" Type="http://schemas.microsoft.com/office/2006/relationships/legacyDiagramText" Target="legacyDiagramText24.bin"/><Relationship Id="rId4" Type="http://schemas.microsoft.com/office/2006/relationships/legacyDiagramText" Target="legacyDiagramText27.bin"/></Relationships>
</file>

<file path=ppt/drawings/_rels/vmlDrawing5.vml.rels><?xml version="1.0" encoding="UTF-8" standalone="yes"?>
<Relationships xmlns="http://schemas.openxmlformats.org/package/2006/relationships"><Relationship Id="rId3" Type="http://schemas.microsoft.com/office/2006/relationships/legacyDiagramText" Target="legacyDiagramText30.bin"/><Relationship Id="rId7" Type="http://schemas.microsoft.com/office/2006/relationships/legacyDiagramText" Target="legacyDiagramText34.bin"/><Relationship Id="rId2" Type="http://schemas.microsoft.com/office/2006/relationships/legacyDiagramText" Target="legacyDiagramText29.bin"/><Relationship Id="rId1" Type="http://schemas.microsoft.com/office/2006/relationships/legacyDiagramText" Target="legacyDiagramText28.bin"/><Relationship Id="rId6" Type="http://schemas.microsoft.com/office/2006/relationships/legacyDiagramText" Target="legacyDiagramText33.bin"/><Relationship Id="rId5" Type="http://schemas.microsoft.com/office/2006/relationships/legacyDiagramText" Target="legacyDiagramText32.bin"/><Relationship Id="rId4" Type="http://schemas.microsoft.com/office/2006/relationships/legacyDiagramText" Target="legacyDiagramText31.bin"/></Relationships>
</file>

<file path=ppt/drawings/_rels/vmlDrawing6.vml.rels><?xml version="1.0" encoding="UTF-8" standalone="yes"?>
<Relationships xmlns="http://schemas.openxmlformats.org/package/2006/relationships"><Relationship Id="rId3" Type="http://schemas.microsoft.com/office/2006/relationships/legacyDiagramText" Target="legacyDiagramText37.bin"/><Relationship Id="rId2" Type="http://schemas.microsoft.com/office/2006/relationships/legacyDiagramText" Target="legacyDiagramText36.bin"/><Relationship Id="rId1" Type="http://schemas.microsoft.com/office/2006/relationships/legacyDiagramText" Target="legacyDiagramText35.bin"/><Relationship Id="rId4" Type="http://schemas.microsoft.com/office/2006/relationships/legacyDiagramText" Target="legacyDiagramText38.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9FF0B5C0-E809-4AE3-B4CD-A217CBAEE74C}" type="datetimeFigureOut">
              <a:rPr lang="ar-EG" smtClean="0"/>
              <a:pPr/>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DB8B484-3B9F-4289-B804-EC8CDD3DF66B}" type="slidenum">
              <a:rPr lang="ar-EG" smtClean="0"/>
              <a:pPr/>
              <a:t>‹#›</a:t>
            </a:fld>
            <a:endParaRPr lang="ar-EG"/>
          </a:p>
        </p:txBody>
      </p:sp>
    </p:spTree>
  </p:cSld>
  <p:clrMapOvr>
    <a:masterClrMapping/>
  </p:clrMapOvr>
  <p:transition spd="slow">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6000"/>
            <a:lum/>
          </a:blip>
          <a:srcRect/>
          <a:stretch>
            <a:fillRect l="-11000" r="-11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FF0B5C0-E809-4AE3-B4CD-A217CBAEE74C}" type="datetimeFigureOut">
              <a:rPr lang="ar-EG" smtClean="0"/>
              <a:pPr/>
              <a:t>10/11/1433</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DB8B484-3B9F-4289-B804-EC8CDD3DF66B}"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dir="rd"/>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403648" y="2132856"/>
            <a:ext cx="633670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sp3d contourW="25400" prstMaterial="matte">
              <a:bevelT w="25400" h="55880" prst="artDeco"/>
              <a:contourClr>
                <a:schemeClr val="accent2">
                  <a:tint val="20000"/>
                </a:schemeClr>
              </a:contourClr>
            </a:sp3d>
          </a:bodyPr>
          <a:lstStyle/>
          <a:p>
            <a:pPr algn="ctr"/>
            <a:r>
              <a:rPr lang="ar-EG"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الجغرافيا الاقتصادية</a:t>
            </a:r>
          </a:p>
          <a:p>
            <a:pPr algn="ctr"/>
            <a:r>
              <a:rPr lang="ar-EG" sz="3200" b="1" cap="none" spc="50" dirty="0" smtClean="0">
                <a:ln w="11430"/>
                <a:solidFill>
                  <a:srgbClr val="00B050"/>
                </a:solidFill>
                <a:effectLst>
                  <a:outerShdw blurRad="76200" dist="50800" dir="5400000" algn="tl" rotWithShape="0">
                    <a:srgbClr val="000000">
                      <a:alpha val="65000"/>
                    </a:srgbClr>
                  </a:outerShdw>
                </a:effectLst>
              </a:rPr>
              <a:t>المستوى </a:t>
            </a:r>
            <a:r>
              <a:rPr lang="ar-EG" sz="3200" b="1" cap="none" spc="50" dirty="0" err="1" smtClean="0">
                <a:ln w="11430"/>
                <a:solidFill>
                  <a:srgbClr val="00B050"/>
                </a:solidFill>
                <a:effectLst>
                  <a:outerShdw blurRad="76200" dist="50800" dir="5400000" algn="tl" rotWithShape="0">
                    <a:srgbClr val="000000">
                      <a:alpha val="65000"/>
                    </a:srgbClr>
                  </a:outerShdw>
                </a:effectLst>
              </a:rPr>
              <a:t>الثالث </a:t>
            </a:r>
            <a:r>
              <a:rPr lang="ar-EG" sz="3200" b="1" cap="none" spc="50" dirty="0" smtClean="0">
                <a:ln w="11430"/>
                <a:solidFill>
                  <a:srgbClr val="00B050"/>
                </a:solidFill>
                <a:effectLst>
                  <a:outerShdw blurRad="76200" dist="50800" dir="5400000" algn="tl" rotWithShape="0">
                    <a:srgbClr val="000000">
                      <a:alpha val="65000"/>
                    </a:srgbClr>
                  </a:outerShdw>
                </a:effectLst>
              </a:rPr>
              <a:t>– جغرافيا</a:t>
            </a:r>
          </a:p>
          <a:p>
            <a:pPr algn="ctr"/>
            <a:r>
              <a:rPr lang="ar-EG" sz="3200" b="1" spc="50" dirty="0" smtClean="0">
                <a:ln w="11430"/>
                <a:effectLst>
                  <a:outerShdw blurRad="76200" dist="50800" dir="5400000" algn="tl" rotWithShape="0">
                    <a:srgbClr val="000000">
                      <a:alpha val="65000"/>
                    </a:srgbClr>
                  </a:outerShdw>
                </a:effectLst>
              </a:rPr>
              <a:t>(المحاضرة </a:t>
            </a:r>
            <a:r>
              <a:rPr lang="ar-EG" sz="3200" b="1" spc="50" dirty="0" err="1" smtClean="0">
                <a:ln w="11430"/>
                <a:effectLst>
                  <a:outerShdw blurRad="76200" dist="50800" dir="5400000" algn="tl" rotWithShape="0">
                    <a:srgbClr val="000000">
                      <a:alpha val="65000"/>
                    </a:srgbClr>
                  </a:outerShdw>
                </a:effectLst>
              </a:rPr>
              <a:t>الثالثة )</a:t>
            </a:r>
            <a:endParaRPr lang="ar-SA" sz="3200" b="1" cap="none" spc="50" dirty="0">
              <a:ln w="11430"/>
              <a:effectLst>
                <a:outerShdw blurRad="76200" dist="50800" dir="5400000" algn="tl" rotWithShape="0">
                  <a:srgbClr val="000000">
                    <a:alpha val="65000"/>
                  </a:srgbClr>
                </a:outerShdw>
              </a:effectLst>
            </a:endParaRPr>
          </a:p>
        </p:txBody>
      </p:sp>
      <p:sp>
        <p:nvSpPr>
          <p:cNvPr id="4" name="مستطيل 3"/>
          <p:cNvSpPr/>
          <p:nvPr/>
        </p:nvSpPr>
        <p:spPr>
          <a:xfrm>
            <a:off x="251519" y="4653136"/>
            <a:ext cx="8892481" cy="1323439"/>
          </a:xfrm>
          <a:prstGeom prst="rect">
            <a:avLst/>
          </a:prstGeom>
          <a:noFill/>
        </p:spPr>
        <p:txBody>
          <a:bodyPr wrap="square" lIns="91440" tIns="45720" rIns="91440" bIns="45720">
            <a:spAutoFit/>
          </a:bodyPr>
          <a:lstStyle/>
          <a:p>
            <a:pPr algn="ctr"/>
            <a:r>
              <a:rPr lang="ar-EG" sz="3600" b="1" dirty="0" smtClean="0">
                <a:ln w="1905"/>
                <a:effectLst>
                  <a:innerShdw blurRad="69850" dist="43180" dir="5400000">
                    <a:srgbClr val="000000">
                      <a:alpha val="65000"/>
                    </a:srgbClr>
                  </a:innerShdw>
                </a:effectLst>
              </a:rPr>
              <a:t>أستاذا المادة</a:t>
            </a:r>
          </a:p>
          <a:p>
            <a:pPr algn="ctr"/>
            <a:r>
              <a:rPr lang="ar-EG" sz="4400" b="1" cap="none" spc="0" dirty="0" smtClean="0">
                <a:ln w="1905"/>
                <a:solidFill>
                  <a:srgbClr val="FF0000"/>
                </a:solidFill>
                <a:effectLst>
                  <a:outerShdw blurRad="38100" dist="38100" dir="2700000" algn="tl">
                    <a:srgbClr val="000000">
                      <a:alpha val="43137"/>
                    </a:srgbClr>
                  </a:outerShdw>
                </a:effectLst>
              </a:rPr>
              <a:t>د/ حسين عبد الفتاح      د/نجاح </a:t>
            </a:r>
            <a:r>
              <a:rPr lang="ar-EG" sz="4400" b="1" cap="none" spc="0" dirty="0" err="1" smtClean="0">
                <a:ln w="1905"/>
                <a:solidFill>
                  <a:srgbClr val="FF0000"/>
                </a:solidFill>
                <a:effectLst>
                  <a:outerShdw blurRad="38100" dist="38100" dir="2700000" algn="tl">
                    <a:srgbClr val="000000">
                      <a:alpha val="43137"/>
                    </a:srgbClr>
                  </a:outerShdw>
                </a:effectLst>
              </a:rPr>
              <a:t>القرعاوى</a:t>
            </a:r>
            <a:endParaRPr lang="ar-SA" sz="4400" b="1" cap="none" spc="0" dirty="0">
              <a:ln w="1905"/>
              <a:solidFill>
                <a:srgbClr val="FF0000"/>
              </a:solidFill>
              <a:effectLst>
                <a:outerShdw blurRad="38100" dist="38100" dir="2700000" algn="tl">
                  <a:srgbClr val="000000">
                    <a:alpha val="43137"/>
                  </a:srgbClr>
                </a:outerShdw>
              </a:effectLst>
            </a:endParaRPr>
          </a:p>
        </p:txBody>
      </p:sp>
      <p:sp>
        <p:nvSpPr>
          <p:cNvPr id="5" name="مربع نص 4"/>
          <p:cNvSpPr txBox="1"/>
          <p:nvPr/>
        </p:nvSpPr>
        <p:spPr>
          <a:xfrm>
            <a:off x="6228184" y="188640"/>
            <a:ext cx="2592288" cy="1569660"/>
          </a:xfrm>
          <a:prstGeom prst="rect">
            <a:avLst/>
          </a:prstGeom>
        </p:spPr>
        <p:style>
          <a:lnRef idx="1">
            <a:schemeClr val="accent5"/>
          </a:lnRef>
          <a:fillRef idx="3">
            <a:schemeClr val="accent5"/>
          </a:fillRef>
          <a:effectRef idx="2">
            <a:schemeClr val="accent5"/>
          </a:effectRef>
          <a:fontRef idx="minor">
            <a:schemeClr val="lt1"/>
          </a:fontRef>
        </p:style>
        <p:txBody>
          <a:bodyPr wrap="square" rtlCol="1">
            <a:spAutoFit/>
          </a:bodyPr>
          <a:lstStyle/>
          <a:p>
            <a:pPr algn="ctr"/>
            <a:r>
              <a:rPr lang="ar-EG" sz="2400" b="1" dirty="0" smtClean="0">
                <a:solidFill>
                  <a:srgbClr val="C00000"/>
                </a:solidFill>
                <a:effectLst>
                  <a:outerShdw blurRad="38100" dist="38100" dir="2700000" algn="tl">
                    <a:srgbClr val="000000">
                      <a:alpha val="43137"/>
                    </a:srgbClr>
                  </a:outerShdw>
                </a:effectLst>
              </a:rPr>
              <a:t>جامعة الدمام</a:t>
            </a:r>
          </a:p>
          <a:p>
            <a:pPr algn="ctr"/>
            <a:r>
              <a:rPr lang="ar-EG" sz="2400" b="1" dirty="0" smtClean="0">
                <a:solidFill>
                  <a:srgbClr val="C00000"/>
                </a:solidFill>
                <a:effectLst>
                  <a:outerShdw blurRad="38100" dist="38100" dir="2700000" algn="tl">
                    <a:srgbClr val="000000">
                      <a:alpha val="43137"/>
                    </a:srgbClr>
                  </a:outerShdw>
                </a:effectLst>
              </a:rPr>
              <a:t>كلية الآداب </a:t>
            </a:r>
          </a:p>
          <a:p>
            <a:pPr algn="ctr"/>
            <a:r>
              <a:rPr lang="ar-EG" sz="2400" b="1" dirty="0" smtClean="0">
                <a:solidFill>
                  <a:srgbClr val="C00000"/>
                </a:solidFill>
                <a:effectLst>
                  <a:outerShdw blurRad="38100" dist="38100" dir="2700000" algn="tl">
                    <a:srgbClr val="000000">
                      <a:alpha val="43137"/>
                    </a:srgbClr>
                  </a:outerShdw>
                </a:effectLst>
              </a:rPr>
              <a:t>قسم الجغرافيا ونظم المعلومات الجغرافية</a:t>
            </a:r>
            <a:endParaRPr lang="ar-EG" sz="2400" b="1"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تمرير أفقي 3"/>
          <p:cNvSpPr/>
          <p:nvPr/>
        </p:nvSpPr>
        <p:spPr>
          <a:xfrm>
            <a:off x="2843808" y="260648"/>
            <a:ext cx="4464496" cy="1368152"/>
          </a:xfrm>
          <a:prstGeom prst="horizontalScroll">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000" dirty="0" smtClean="0">
                <a:solidFill>
                  <a:srgbClr val="FF0000"/>
                </a:solidFill>
                <a:cs typeface="AdvertisingExtraBold" pitchFamily="2" charset="-78"/>
              </a:rPr>
              <a:t>الموارد الاقتصادية </a:t>
            </a:r>
            <a:endParaRPr lang="ar-EG" sz="4000" dirty="0">
              <a:solidFill>
                <a:srgbClr val="FF0000"/>
              </a:solidFill>
              <a:cs typeface="AdvertisingExtraBold" pitchFamily="2" charset="-78"/>
            </a:endParaRPr>
          </a:p>
        </p:txBody>
      </p:sp>
      <p:sp>
        <p:nvSpPr>
          <p:cNvPr id="5" name="مستطيل 4"/>
          <p:cNvSpPr/>
          <p:nvPr/>
        </p:nvSpPr>
        <p:spPr>
          <a:xfrm>
            <a:off x="611560" y="1628800"/>
            <a:ext cx="8136904" cy="5232202"/>
          </a:xfrm>
          <a:prstGeom prst="rect">
            <a:avLst/>
          </a:prstGeom>
        </p:spPr>
        <p:txBody>
          <a:bodyPr wrap="square">
            <a:spAutoFit/>
          </a:bodyPr>
          <a:lstStyle/>
          <a:p>
            <a:pPr>
              <a:buFont typeface="Arial" pitchFamily="34" charset="0"/>
              <a:buChar char="•"/>
            </a:pPr>
            <a:r>
              <a:rPr lang="ar-EG" sz="2800" b="1" dirty="0" smtClean="0">
                <a:cs typeface="AdvertisingExtraBold" pitchFamily="2" charset="-78"/>
              </a:rPr>
              <a:t>مفهوم الموارد </a:t>
            </a:r>
            <a:r>
              <a:rPr lang="ar-EG" sz="2800" b="1" dirty="0" err="1" smtClean="0">
                <a:cs typeface="AdvertisingExtraBold" pitchFamily="2" charset="-78"/>
              </a:rPr>
              <a:t>وطبيعتها :</a:t>
            </a:r>
            <a:endParaRPr lang="ar-EG" sz="2800" b="1" dirty="0" smtClean="0">
              <a:cs typeface="AdvertisingExtraBold" pitchFamily="2" charset="-78"/>
            </a:endParaRPr>
          </a:p>
          <a:p>
            <a:pPr>
              <a:buFont typeface="Arial" pitchFamily="34" charset="0"/>
              <a:buChar char="•"/>
            </a:pPr>
            <a:endParaRPr lang="ar-EG" b="1" dirty="0" smtClean="0">
              <a:cs typeface="AdvertisingExtraBold" pitchFamily="2" charset="-78"/>
            </a:endParaRPr>
          </a:p>
          <a:p>
            <a:r>
              <a:rPr lang="ar-SA" sz="2800" b="1" dirty="0" smtClean="0">
                <a:solidFill>
                  <a:srgbClr val="00B050"/>
                </a:solidFill>
                <a:effectLst>
                  <a:outerShdw blurRad="38100" dist="38100" dir="2700000" algn="tl">
                    <a:srgbClr val="000000">
                      <a:alpha val="43137"/>
                    </a:srgbClr>
                  </a:outerShdw>
                </a:effectLst>
              </a:rPr>
              <a:t>الموارد </a:t>
            </a:r>
            <a:r>
              <a:rPr lang="ar-SA" sz="2800" b="1" dirty="0">
                <a:solidFill>
                  <a:srgbClr val="00B050"/>
                </a:solidFill>
                <a:effectLst>
                  <a:outerShdw blurRad="38100" dist="38100" dir="2700000" algn="tl">
                    <a:srgbClr val="000000">
                      <a:alpha val="43137"/>
                    </a:srgbClr>
                  </a:outerShdw>
                </a:effectLst>
              </a:rPr>
              <a:t>هي كل </a:t>
            </a:r>
            <a:r>
              <a:rPr lang="ar-SA" sz="2800" b="1" dirty="0" smtClean="0">
                <a:solidFill>
                  <a:srgbClr val="00B050"/>
                </a:solidFill>
                <a:effectLst>
                  <a:outerShdw blurRad="38100" dist="38100" dir="2700000" algn="tl">
                    <a:srgbClr val="000000">
                      <a:alpha val="43137"/>
                    </a:srgbClr>
                  </a:outerShdw>
                </a:effectLst>
              </a:rPr>
              <a:t>ما</a:t>
            </a:r>
            <a:r>
              <a:rPr lang="en-US" sz="2800" b="1" dirty="0" smtClean="0">
                <a:solidFill>
                  <a:srgbClr val="00B050"/>
                </a:solidFill>
                <a:effectLst>
                  <a:outerShdw blurRad="38100" dist="38100" dir="2700000" algn="tl">
                    <a:srgbClr val="000000">
                      <a:alpha val="43137"/>
                    </a:srgbClr>
                  </a:outerShdw>
                </a:effectLst>
              </a:rPr>
              <a:t> </a:t>
            </a:r>
            <a:r>
              <a:rPr lang="ar-SA" sz="2800" b="1" dirty="0" smtClean="0">
                <a:solidFill>
                  <a:srgbClr val="00B050"/>
                </a:solidFill>
                <a:effectLst>
                  <a:outerShdw blurRad="38100" dist="38100" dir="2700000" algn="tl">
                    <a:srgbClr val="000000">
                      <a:alpha val="43137"/>
                    </a:srgbClr>
                  </a:outerShdw>
                </a:effectLst>
              </a:rPr>
              <a:t>يستغله </a:t>
            </a:r>
            <a:r>
              <a:rPr lang="ar-SA" sz="2800" b="1" dirty="0">
                <a:solidFill>
                  <a:srgbClr val="00B050"/>
                </a:solidFill>
                <a:effectLst>
                  <a:outerShdw blurRad="38100" dist="38100" dir="2700000" algn="tl">
                    <a:srgbClr val="000000">
                      <a:alpha val="43137"/>
                    </a:srgbClr>
                  </a:outerShdw>
                </a:effectLst>
              </a:rPr>
              <a:t>الإنسان من الخامات الطبيعية فهي نتيجة التفاعل بين النشاط الإنساني بمستوياته التكنولوجية المختلفة والخامات الطبيعية </a:t>
            </a:r>
            <a:r>
              <a:rPr lang="ar-SA" sz="2800" b="1" dirty="0" smtClean="0">
                <a:solidFill>
                  <a:srgbClr val="00B050"/>
                </a:solidFill>
                <a:effectLst>
                  <a:outerShdw blurRad="38100" dist="38100" dir="2700000" algn="tl">
                    <a:srgbClr val="000000">
                      <a:alpha val="43137"/>
                    </a:srgbClr>
                  </a:outerShdw>
                </a:effectLst>
              </a:rPr>
              <a:t>0</a:t>
            </a:r>
            <a:endParaRPr lang="en-US" sz="2800" b="1" dirty="0" smtClean="0">
              <a:solidFill>
                <a:srgbClr val="00B050"/>
              </a:solidFill>
              <a:effectLst>
                <a:outerShdw blurRad="38100" dist="38100" dir="2700000" algn="tl">
                  <a:srgbClr val="000000">
                    <a:alpha val="43137"/>
                  </a:srgbClr>
                </a:outerShdw>
              </a:effectLst>
            </a:endParaRPr>
          </a:p>
          <a:p>
            <a:r>
              <a:rPr lang="ar-EG" sz="2800" b="1" dirty="0" smtClean="0">
                <a:solidFill>
                  <a:srgbClr val="FF0000"/>
                </a:solidFill>
              </a:rPr>
              <a:t>- </a:t>
            </a:r>
            <a:r>
              <a:rPr lang="ar-EG" sz="2800" b="1" dirty="0" smtClean="0">
                <a:solidFill>
                  <a:srgbClr val="002060"/>
                </a:solidFill>
                <a:effectLst>
                  <a:outerShdw blurRad="38100" dist="38100" dir="2700000" algn="tl">
                    <a:srgbClr val="000000">
                      <a:alpha val="43137"/>
                    </a:srgbClr>
                  </a:outerShdw>
                </a:effectLst>
              </a:rPr>
              <a:t>كما تعرف ايضا بأنها كل ما تحتويه البيئة من معطيات من صنع الله عز وجل وفيها نفع للإنسان اذا ما احسن </a:t>
            </a:r>
            <a:r>
              <a:rPr lang="ar-EG" sz="2800" b="1" dirty="0" err="1" smtClean="0">
                <a:solidFill>
                  <a:srgbClr val="002060"/>
                </a:solidFill>
                <a:effectLst>
                  <a:outerShdw blurRad="38100" dist="38100" dir="2700000" algn="tl">
                    <a:srgbClr val="000000">
                      <a:alpha val="43137"/>
                    </a:srgbClr>
                  </a:outerShdw>
                </a:effectLst>
              </a:rPr>
              <a:t>استغلالها .</a:t>
            </a:r>
            <a:r>
              <a:rPr lang="ar-EG" sz="2800" b="1" dirty="0" smtClean="0">
                <a:solidFill>
                  <a:srgbClr val="002060"/>
                </a:solidFill>
                <a:effectLst>
                  <a:outerShdw blurRad="38100" dist="38100" dir="2700000" algn="tl">
                    <a:srgbClr val="000000">
                      <a:alpha val="43137"/>
                    </a:srgbClr>
                  </a:outerShdw>
                </a:effectLst>
              </a:rPr>
              <a:t> وكى يطلق على هذه المعطيات مورد يرتبط ذلك باستخدام الانسان لها وتحويلها من مصدر أو مكنون للثروة الى مورد يستفاد منه اقتصاديا محققا نفع </a:t>
            </a:r>
            <a:r>
              <a:rPr lang="ar-EG" sz="2800" b="1" dirty="0" err="1" smtClean="0">
                <a:solidFill>
                  <a:srgbClr val="002060"/>
                </a:solidFill>
                <a:effectLst>
                  <a:outerShdw blurRad="38100" dist="38100" dir="2700000" algn="tl">
                    <a:srgbClr val="000000">
                      <a:alpha val="43137"/>
                    </a:srgbClr>
                  </a:outerShdw>
                </a:effectLst>
              </a:rPr>
              <a:t>للإنسان</a:t>
            </a:r>
            <a:r>
              <a:rPr lang="ar-EG" sz="2800" b="1" dirty="0" err="1" smtClean="0">
                <a:solidFill>
                  <a:srgbClr val="FF0000"/>
                </a:solidFill>
              </a:rPr>
              <a:t> .</a:t>
            </a:r>
            <a:r>
              <a:rPr lang="en-US" sz="2800" b="1" dirty="0">
                <a:solidFill>
                  <a:srgbClr val="FF0000"/>
                </a:solidFill>
              </a:rPr>
              <a:t> </a:t>
            </a:r>
            <a:r>
              <a:rPr lang="ar-EG" sz="2800" b="1" dirty="0" err="1" smtClean="0">
                <a:solidFill>
                  <a:srgbClr val="C00000"/>
                </a:solidFill>
                <a:effectLst>
                  <a:outerShdw blurRad="38100" dist="38100" dir="2700000" algn="tl">
                    <a:srgbClr val="000000">
                      <a:alpha val="43137"/>
                    </a:srgbClr>
                  </a:outerShdw>
                </a:effectLst>
              </a:rPr>
              <a:t>مثال </a:t>
            </a:r>
            <a:r>
              <a:rPr lang="ar-EG" sz="2800" b="1" dirty="0" smtClean="0">
                <a:solidFill>
                  <a:srgbClr val="C00000"/>
                </a:solidFill>
                <a:effectLst>
                  <a:outerShdw blurRad="38100" dist="38100" dir="2700000" algn="tl">
                    <a:srgbClr val="000000">
                      <a:alpha val="43137"/>
                    </a:srgbClr>
                  </a:outerShdw>
                </a:effectLst>
              </a:rPr>
              <a:t>: البترول الخام مورد طبيعى وعند تكريره واستخدامه كوقود مثلا تحول الى مورد </a:t>
            </a:r>
            <a:r>
              <a:rPr lang="ar-EG" sz="2800" b="1" dirty="0" err="1" smtClean="0">
                <a:solidFill>
                  <a:srgbClr val="C00000"/>
                </a:solidFill>
                <a:effectLst>
                  <a:outerShdw blurRad="38100" dist="38100" dir="2700000" algn="tl">
                    <a:srgbClr val="000000">
                      <a:alpha val="43137"/>
                    </a:srgbClr>
                  </a:outerShdw>
                </a:effectLst>
              </a:rPr>
              <a:t>اقتصادى </a:t>
            </a:r>
            <a:r>
              <a:rPr lang="ar-EG" sz="2800" b="1" dirty="0" err="1" smtClean="0">
                <a:solidFill>
                  <a:srgbClr val="FF0000"/>
                </a:solidFill>
              </a:rPr>
              <a:t>.</a:t>
            </a:r>
            <a:r>
              <a:rPr lang="ar-EG" sz="2800" b="1" dirty="0" smtClean="0">
                <a:solidFill>
                  <a:srgbClr val="FF0000"/>
                </a:solidFill>
              </a:rPr>
              <a:t>  </a:t>
            </a:r>
            <a:r>
              <a:rPr lang="en-US" b="1" dirty="0"/>
              <a:t/>
            </a:r>
            <a:br>
              <a:rPr lang="en-US" b="1" dirty="0"/>
            </a:br>
            <a:r>
              <a:rPr lang="en-US" b="1" dirty="0"/>
              <a:t/>
            </a:r>
            <a:br>
              <a:rPr lang="en-US" b="1" dirty="0"/>
            </a:br>
            <a:endParaRPr lang="ar-EG" dirty="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DrHussein\Desktop\حد1.jpg"/>
          <p:cNvPicPr>
            <a:picLocks noChangeAspect="1" noChangeArrowheads="1"/>
          </p:cNvPicPr>
          <p:nvPr/>
        </p:nvPicPr>
        <p:blipFill>
          <a:blip r:embed="rId2" cstate="print"/>
          <a:srcRect/>
          <a:stretch>
            <a:fillRect/>
          </a:stretch>
        </p:blipFill>
        <p:spPr bwMode="auto">
          <a:xfrm>
            <a:off x="5220072" y="3875092"/>
            <a:ext cx="3456384" cy="2794268"/>
          </a:xfrm>
          <a:prstGeom prst="rect">
            <a:avLst/>
          </a:prstGeom>
          <a:noFill/>
        </p:spPr>
      </p:pic>
      <p:pic>
        <p:nvPicPr>
          <p:cNvPr id="9219" name="Picture 3" descr="C:\Users\DrHussein\Desktop\بت2.JPG"/>
          <p:cNvPicPr>
            <a:picLocks noChangeAspect="1" noChangeArrowheads="1"/>
          </p:cNvPicPr>
          <p:nvPr/>
        </p:nvPicPr>
        <p:blipFill>
          <a:blip r:embed="rId3" cstate="print"/>
          <a:srcRect/>
          <a:stretch>
            <a:fillRect/>
          </a:stretch>
        </p:blipFill>
        <p:spPr bwMode="auto">
          <a:xfrm>
            <a:off x="539552" y="905675"/>
            <a:ext cx="3590652" cy="2667341"/>
          </a:xfrm>
          <a:prstGeom prst="rect">
            <a:avLst/>
          </a:prstGeom>
          <a:noFill/>
        </p:spPr>
      </p:pic>
      <p:pic>
        <p:nvPicPr>
          <p:cNvPr id="9220" name="Picture 4" descr="C:\Users\DrHussein\Desktop\بت1.jpg"/>
          <p:cNvPicPr>
            <a:picLocks noChangeAspect="1" noChangeArrowheads="1"/>
          </p:cNvPicPr>
          <p:nvPr/>
        </p:nvPicPr>
        <p:blipFill>
          <a:blip r:embed="rId4" cstate="print"/>
          <a:srcRect/>
          <a:stretch>
            <a:fillRect/>
          </a:stretch>
        </p:blipFill>
        <p:spPr bwMode="auto">
          <a:xfrm>
            <a:off x="5148064" y="908720"/>
            <a:ext cx="3461370" cy="2736304"/>
          </a:xfrm>
          <a:prstGeom prst="rect">
            <a:avLst/>
          </a:prstGeom>
          <a:noFill/>
        </p:spPr>
      </p:pic>
      <p:pic>
        <p:nvPicPr>
          <p:cNvPr id="9221" name="Picture 5" descr="C:\Users\DrHussein\Desktop\حد2.jpg"/>
          <p:cNvPicPr>
            <a:picLocks noChangeAspect="1" noChangeArrowheads="1"/>
          </p:cNvPicPr>
          <p:nvPr/>
        </p:nvPicPr>
        <p:blipFill>
          <a:blip r:embed="rId5" cstate="print"/>
          <a:srcRect/>
          <a:stretch>
            <a:fillRect/>
          </a:stretch>
        </p:blipFill>
        <p:spPr bwMode="auto">
          <a:xfrm>
            <a:off x="467544" y="3861048"/>
            <a:ext cx="3672408" cy="2808312"/>
          </a:xfrm>
          <a:prstGeom prst="rect">
            <a:avLst/>
          </a:prstGeom>
          <a:noFill/>
        </p:spPr>
      </p:pic>
      <p:sp>
        <p:nvSpPr>
          <p:cNvPr id="8" name="مربع نص 7"/>
          <p:cNvSpPr txBox="1"/>
          <p:nvPr/>
        </p:nvSpPr>
        <p:spPr>
          <a:xfrm>
            <a:off x="5868144" y="260648"/>
            <a:ext cx="2160240" cy="461665"/>
          </a:xfrm>
          <a:prstGeom prst="rect">
            <a:avLst/>
          </a:prstGeom>
        </p:spPr>
        <p:style>
          <a:lnRef idx="1">
            <a:schemeClr val="accent6"/>
          </a:lnRef>
          <a:fillRef idx="3">
            <a:schemeClr val="accent6"/>
          </a:fillRef>
          <a:effectRef idx="2">
            <a:schemeClr val="accent6"/>
          </a:effectRef>
          <a:fontRef idx="minor">
            <a:schemeClr val="lt1"/>
          </a:fontRef>
        </p:style>
        <p:txBody>
          <a:bodyPr wrap="square" rtlCol="1">
            <a:spAutoFit/>
          </a:bodyPr>
          <a:lstStyle/>
          <a:p>
            <a:pPr algn="ctr"/>
            <a:r>
              <a:rPr lang="ar-EG" sz="2400" b="1" dirty="0" smtClean="0"/>
              <a:t>الموارد الطبيعية</a:t>
            </a:r>
            <a:endParaRPr lang="ar-EG" sz="2400" b="1" dirty="0"/>
          </a:p>
        </p:txBody>
      </p:sp>
      <p:sp>
        <p:nvSpPr>
          <p:cNvPr id="9" name="مربع نص 8"/>
          <p:cNvSpPr txBox="1"/>
          <p:nvPr/>
        </p:nvSpPr>
        <p:spPr>
          <a:xfrm>
            <a:off x="1043608" y="188640"/>
            <a:ext cx="2088232"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lgn="ctr"/>
            <a:r>
              <a:rPr lang="ar-EG" sz="2400" b="1" dirty="0">
                <a:solidFill>
                  <a:srgbClr val="FF0000"/>
                </a:solidFill>
              </a:rPr>
              <a:t>الموارد الاقتصادية</a:t>
            </a:r>
          </a:p>
        </p:txBody>
      </p:sp>
      <p:sp>
        <p:nvSpPr>
          <p:cNvPr id="10" name="سهم إلى اليسار 9"/>
          <p:cNvSpPr/>
          <p:nvPr/>
        </p:nvSpPr>
        <p:spPr>
          <a:xfrm>
            <a:off x="4283968" y="2060848"/>
            <a:ext cx="720080" cy="36004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سهم إلى اليسار 10"/>
          <p:cNvSpPr/>
          <p:nvPr/>
        </p:nvSpPr>
        <p:spPr>
          <a:xfrm>
            <a:off x="4283968" y="5013176"/>
            <a:ext cx="720080" cy="360040"/>
          </a:xfrm>
          <a:prstGeom prst="leftArrow">
            <a:avLst/>
          </a:prstGeom>
          <a:blipFill>
            <a:blip r:embed="rId6"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schemeClr val="bg2">
                  <a:lumMod val="25000"/>
                </a:schemeClr>
              </a:solidFill>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9220"/>
                                        </p:tgtEl>
                                        <p:attrNameLst>
                                          <p:attrName>style.visibility</p:attrName>
                                        </p:attrNameLst>
                                      </p:cBhvr>
                                      <p:to>
                                        <p:strVal val="visible"/>
                                      </p:to>
                                    </p:set>
                                    <p:animEffect transition="in" filter="fade">
                                      <p:cBhvr>
                                        <p:cTn id="19" dur="800" decel="100000"/>
                                        <p:tgtEl>
                                          <p:spTgt spid="9220"/>
                                        </p:tgtEl>
                                      </p:cBhvr>
                                    </p:animEffect>
                                    <p:anim calcmode="lin" valueType="num">
                                      <p:cBhvr>
                                        <p:cTn id="20" dur="800" decel="100000" fill="hold"/>
                                        <p:tgtEl>
                                          <p:spTgt spid="9220"/>
                                        </p:tgtEl>
                                        <p:attrNameLst>
                                          <p:attrName>style.rotation</p:attrName>
                                        </p:attrNameLst>
                                      </p:cBhvr>
                                      <p:tavLst>
                                        <p:tav tm="0">
                                          <p:val>
                                            <p:fltVal val="-90"/>
                                          </p:val>
                                        </p:tav>
                                        <p:tav tm="100000">
                                          <p:val>
                                            <p:fltVal val="0"/>
                                          </p:val>
                                        </p:tav>
                                      </p:tavLst>
                                    </p:anim>
                                    <p:anim calcmode="lin" valueType="num">
                                      <p:cBhvr>
                                        <p:cTn id="21" dur="800" decel="100000" fill="hold"/>
                                        <p:tgtEl>
                                          <p:spTgt spid="9220"/>
                                        </p:tgtEl>
                                        <p:attrNameLst>
                                          <p:attrName>ppt_x</p:attrName>
                                        </p:attrNameLst>
                                      </p:cBhvr>
                                      <p:tavLst>
                                        <p:tav tm="0">
                                          <p:val>
                                            <p:strVal val="#ppt_x+0.4"/>
                                          </p:val>
                                        </p:tav>
                                        <p:tav tm="100000">
                                          <p:val>
                                            <p:strVal val="#ppt_x-0.05"/>
                                          </p:val>
                                        </p:tav>
                                      </p:tavLst>
                                    </p:anim>
                                    <p:anim calcmode="lin" valueType="num">
                                      <p:cBhvr>
                                        <p:cTn id="22" dur="800" decel="100000" fill="hold"/>
                                        <p:tgtEl>
                                          <p:spTgt spid="9220"/>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9220"/>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9220"/>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7" presetClass="entr" presetSubtype="2" fill="hold" nodeType="clickEffect">
                                  <p:stCondLst>
                                    <p:cond delay="0"/>
                                  </p:stCondLst>
                                  <p:childTnLst>
                                    <p:set>
                                      <p:cBhvr>
                                        <p:cTn id="33" dur="1" fill="hold">
                                          <p:stCondLst>
                                            <p:cond delay="0"/>
                                          </p:stCondLst>
                                        </p:cTn>
                                        <p:tgtEl>
                                          <p:spTgt spid="9219"/>
                                        </p:tgtEl>
                                        <p:attrNameLst>
                                          <p:attrName>style.visibility</p:attrName>
                                        </p:attrNameLst>
                                      </p:cBhvr>
                                      <p:to>
                                        <p:strVal val="visible"/>
                                      </p:to>
                                    </p:set>
                                    <p:anim calcmode="lin" valueType="num">
                                      <p:cBhvr additive="base">
                                        <p:cTn id="34" dur="2000" fill="hold"/>
                                        <p:tgtEl>
                                          <p:spTgt spid="9219"/>
                                        </p:tgtEl>
                                        <p:attrNameLst>
                                          <p:attrName>ppt_x</p:attrName>
                                        </p:attrNameLst>
                                      </p:cBhvr>
                                      <p:tavLst>
                                        <p:tav tm="0">
                                          <p:val>
                                            <p:strVal val="1+#ppt_w/2"/>
                                          </p:val>
                                        </p:tav>
                                        <p:tav tm="100000">
                                          <p:val>
                                            <p:strVal val="#ppt_x"/>
                                          </p:val>
                                        </p:tav>
                                      </p:tavLst>
                                    </p:anim>
                                    <p:anim calcmode="lin" valueType="num">
                                      <p:cBhvr additive="base">
                                        <p:cTn id="35" dur="2000" fill="hold"/>
                                        <p:tgtEl>
                                          <p:spTgt spid="921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9218"/>
                                        </p:tgtEl>
                                        <p:attrNameLst>
                                          <p:attrName>style.visibility</p:attrName>
                                        </p:attrNameLst>
                                      </p:cBhvr>
                                      <p:to>
                                        <p:strVal val="visible"/>
                                      </p:to>
                                    </p:set>
                                    <p:animEffect transition="in" filter="circle(in)">
                                      <p:cBhvr>
                                        <p:cTn id="40" dur="2000"/>
                                        <p:tgtEl>
                                          <p:spTgt spid="9218"/>
                                        </p:tgtEl>
                                      </p:cBhvr>
                                    </p:animEffect>
                                  </p:childTnLst>
                                </p:cTn>
                              </p:par>
                            </p:childTnLst>
                          </p:cTn>
                        </p:par>
                      </p:childTnLst>
                    </p:cTn>
                  </p:par>
                  <p:par>
                    <p:cTn id="41" fill="hold">
                      <p:stCondLst>
                        <p:cond delay="indefinite"/>
                      </p:stCondLst>
                      <p:childTnLst>
                        <p:par>
                          <p:cTn id="42" fill="hold">
                            <p:stCondLst>
                              <p:cond delay="0"/>
                            </p:stCondLst>
                            <p:childTnLst>
                              <p:par>
                                <p:cTn id="43" presetID="17" presetClass="entr" presetSubtype="2"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2000" fill="hold"/>
                                        <p:tgtEl>
                                          <p:spTgt spid="11"/>
                                        </p:tgtEl>
                                        <p:attrNameLst>
                                          <p:attrName>ppt_x</p:attrName>
                                        </p:attrNameLst>
                                      </p:cBhvr>
                                      <p:tavLst>
                                        <p:tav tm="0">
                                          <p:val>
                                            <p:strVal val="#ppt_x+#ppt_w/2"/>
                                          </p:val>
                                        </p:tav>
                                        <p:tav tm="100000">
                                          <p:val>
                                            <p:strVal val="#ppt_x"/>
                                          </p:val>
                                        </p:tav>
                                      </p:tavLst>
                                    </p:anim>
                                    <p:anim calcmode="lin" valueType="num">
                                      <p:cBhvr>
                                        <p:cTn id="46" dur="2000" fill="hold"/>
                                        <p:tgtEl>
                                          <p:spTgt spid="11"/>
                                        </p:tgtEl>
                                        <p:attrNameLst>
                                          <p:attrName>ppt_y</p:attrName>
                                        </p:attrNameLst>
                                      </p:cBhvr>
                                      <p:tavLst>
                                        <p:tav tm="0">
                                          <p:val>
                                            <p:strVal val="#ppt_y"/>
                                          </p:val>
                                        </p:tav>
                                        <p:tav tm="100000">
                                          <p:val>
                                            <p:strVal val="#ppt_y"/>
                                          </p:val>
                                        </p:tav>
                                      </p:tavLst>
                                    </p:anim>
                                    <p:anim calcmode="lin" valueType="num">
                                      <p:cBhvr>
                                        <p:cTn id="47" dur="2000" fill="hold"/>
                                        <p:tgtEl>
                                          <p:spTgt spid="11"/>
                                        </p:tgtEl>
                                        <p:attrNameLst>
                                          <p:attrName>ppt_w</p:attrName>
                                        </p:attrNameLst>
                                      </p:cBhvr>
                                      <p:tavLst>
                                        <p:tav tm="0">
                                          <p:val>
                                            <p:fltVal val="0"/>
                                          </p:val>
                                        </p:tav>
                                        <p:tav tm="100000">
                                          <p:val>
                                            <p:strVal val="#ppt_w"/>
                                          </p:val>
                                        </p:tav>
                                      </p:tavLst>
                                    </p:anim>
                                    <p:anim calcmode="lin" valueType="num">
                                      <p:cBhvr>
                                        <p:cTn id="48"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nodeType="clickEffect">
                                  <p:stCondLst>
                                    <p:cond delay="0"/>
                                  </p:stCondLst>
                                  <p:childTnLst>
                                    <p:set>
                                      <p:cBhvr>
                                        <p:cTn id="52" dur="1" fill="hold">
                                          <p:stCondLst>
                                            <p:cond delay="0"/>
                                          </p:stCondLst>
                                        </p:cTn>
                                        <p:tgtEl>
                                          <p:spTgt spid="9221"/>
                                        </p:tgtEl>
                                        <p:attrNameLst>
                                          <p:attrName>style.visibility</p:attrName>
                                        </p:attrNameLst>
                                      </p:cBhvr>
                                      <p:to>
                                        <p:strVal val="visible"/>
                                      </p:to>
                                    </p:set>
                                    <p:animEffect transition="in" filter="wipe(right)">
                                      <p:cBhvr>
                                        <p:cTn id="53" dur="10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6" name="Rectangle 2"/>
          <p:cNvSpPr>
            <a:spLocks noGrp="1" noChangeArrowheads="1"/>
          </p:cNvSpPr>
          <p:nvPr>
            <p:ph type="title" idx="4294967295"/>
          </p:nvPr>
        </p:nvSpPr>
        <p:spPr>
          <a:xfrm>
            <a:off x="468313" y="260350"/>
            <a:ext cx="8229600" cy="1143000"/>
          </a:xfrm>
        </p:spPr>
        <p:txBody>
          <a:bodyPr>
            <a:normAutofit fontScale="90000"/>
          </a:bodyPr>
          <a:lstStyle/>
          <a:p>
            <a:pPr eaLnBrk="1" hangingPunct="1"/>
            <a:r>
              <a:rPr lang="ar-SA" sz="4000" smtClean="0"/>
              <a:t> </a:t>
            </a:r>
            <a:br>
              <a:rPr lang="ar-SA" sz="4000" smtClean="0"/>
            </a:br>
            <a:endParaRPr lang="en-US" sz="4000" smtClean="0"/>
          </a:p>
        </p:txBody>
      </p:sp>
      <p:graphicFrame>
        <p:nvGraphicFramePr>
          <p:cNvPr id="3074" name="Organization Chart 9"/>
          <p:cNvGraphicFramePr>
            <a:graphicFrameLocks/>
          </p:cNvGraphicFramePr>
          <p:nvPr>
            <p:ph sz="half" idx="4294967295"/>
          </p:nvPr>
        </p:nvGraphicFramePr>
        <p:xfrm>
          <a:off x="395536" y="2060848"/>
          <a:ext cx="8532812" cy="4133850"/>
        </p:xfrm>
        <a:graphic>
          <a:graphicData uri="http://schemas.openxmlformats.org/drawingml/2006/compatibility">
            <com:legacyDrawing xmlns:com="http://schemas.openxmlformats.org/drawingml/2006/compatibility" spid="_x0000_s8194"/>
          </a:graphicData>
        </a:graphic>
      </p:graphicFrame>
      <p:sp>
        <p:nvSpPr>
          <p:cNvPr id="3092" name="WordArt 20"/>
          <p:cNvSpPr>
            <a:spLocks noChangeArrowheads="1" noChangeShapeType="1" noTextEdit="1"/>
          </p:cNvSpPr>
          <p:nvPr/>
        </p:nvSpPr>
        <p:spPr bwMode="auto">
          <a:xfrm>
            <a:off x="395288" y="188913"/>
            <a:ext cx="8353425" cy="1439862"/>
          </a:xfrm>
          <a:prstGeom prst="rect">
            <a:avLst/>
          </a:prstGeom>
        </p:spPr>
        <p:txBody>
          <a:bodyPr wrap="none" fromWordArt="1">
            <a:prstTxWarp prst="textPlain">
              <a:avLst>
                <a:gd name="adj" fmla="val 50000"/>
              </a:avLst>
            </a:prstTxWarp>
          </a:bodyPr>
          <a:lstStyle/>
          <a:p>
            <a:pPr algn="ctr"/>
            <a:r>
              <a:rPr lang="ar-EG" sz="3600" kern="10" dirty="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وليست كل الموارد الاقتصادية طبيعية في الأساس، فهناك موارد </a:t>
            </a:r>
            <a:r>
              <a:rPr lang="ar-EG" sz="3600" kern="10" dirty="0" err="1">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بشرية..</a:t>
            </a:r>
            <a:endParaRPr lang="ar-EG" sz="3600" kern="10" dirty="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092"/>
                                        </p:tgtEl>
                                        <p:attrNameLst>
                                          <p:attrName>style.visibility</p:attrName>
                                        </p:attrNameLst>
                                      </p:cBhvr>
                                      <p:to>
                                        <p:strVal val="visible"/>
                                      </p:to>
                                    </p:set>
                                    <p:animEffect transition="in" filter="fade">
                                      <p:cBhvr>
                                        <p:cTn id="7" dur="1000"/>
                                        <p:tgtEl>
                                          <p:spTgt spid="3092"/>
                                        </p:tgtEl>
                                      </p:cBhvr>
                                    </p:animEffect>
                                    <p:anim calcmode="lin" valueType="num">
                                      <p:cBhvr>
                                        <p:cTn id="8" dur="1000" fill="hold"/>
                                        <p:tgtEl>
                                          <p:spTgt spid="3092"/>
                                        </p:tgtEl>
                                        <p:attrNameLst>
                                          <p:attrName>ppt_x</p:attrName>
                                        </p:attrNameLst>
                                      </p:cBhvr>
                                      <p:tavLst>
                                        <p:tav tm="0">
                                          <p:val>
                                            <p:strVal val="#ppt_x"/>
                                          </p:val>
                                        </p:tav>
                                        <p:tav tm="100000">
                                          <p:val>
                                            <p:strVal val="#ppt_x"/>
                                          </p:val>
                                        </p:tav>
                                      </p:tavLst>
                                    </p:anim>
                                    <p:anim calcmode="lin" valueType="num">
                                      <p:cBhvr>
                                        <p:cTn id="9" dur="900" decel="100000" fill="hold"/>
                                        <p:tgtEl>
                                          <p:spTgt spid="309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9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3074"/>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3074" grpId="0"/>
      <p:bldP spid="30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0" name="WordArt 10"/>
          <p:cNvSpPr>
            <a:spLocks noChangeArrowheads="1" noChangeShapeType="1" noTextEdit="1"/>
          </p:cNvSpPr>
          <p:nvPr/>
        </p:nvSpPr>
        <p:spPr bwMode="auto">
          <a:xfrm>
            <a:off x="5294313" y="3408363"/>
            <a:ext cx="1371600" cy="1317625"/>
          </a:xfrm>
          <a:prstGeom prst="rect">
            <a:avLst/>
          </a:prstGeom>
        </p:spPr>
        <p:txBody>
          <a:bodyPr wrap="none" fromWordArt="1">
            <a:prstTxWarp prst="textPlain">
              <a:avLst>
                <a:gd name="adj" fmla="val 50000"/>
              </a:avLst>
            </a:prstTxWarp>
          </a:bodyPr>
          <a:lstStyle/>
          <a:p>
            <a:pPr algn="ctr"/>
            <a:r>
              <a:rPr lang="ar-EG" sz="3600" kern="10" dirty="0">
                <a:ln w="12700">
                  <a:solidFill>
                    <a:srgbClr val="000000"/>
                  </a:solidFill>
                  <a:round/>
                  <a:headEnd/>
                  <a:tailEnd/>
                </a:ln>
                <a:solidFill>
                  <a:srgbClr val="000000"/>
                </a:solidFill>
                <a:latin typeface="Arial"/>
                <a:cs typeface="Arial"/>
              </a:rPr>
              <a:t> </a:t>
            </a:r>
          </a:p>
        </p:txBody>
      </p:sp>
      <p:sp>
        <p:nvSpPr>
          <p:cNvPr id="17" name="نجمة مكونة من 7 نقاط 16"/>
          <p:cNvSpPr/>
          <p:nvPr/>
        </p:nvSpPr>
        <p:spPr>
          <a:xfrm>
            <a:off x="5508104" y="1340768"/>
            <a:ext cx="3275856" cy="2448272"/>
          </a:xfrm>
          <a:prstGeom prst="star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kern="10" dirty="0" smtClean="0">
              <a:ln w="12700">
                <a:noFill/>
                <a:round/>
                <a:headEnd/>
                <a:tailEnd/>
              </a:ln>
              <a:solidFill>
                <a:srgbClr val="FF3300"/>
              </a:solidFill>
              <a:latin typeface="Arial"/>
            </a:endParaRPr>
          </a:p>
          <a:p>
            <a:pPr algn="ctr"/>
            <a:endParaRPr lang="ar-EG" kern="10" dirty="0" smtClean="0">
              <a:ln w="12700">
                <a:noFill/>
                <a:round/>
                <a:headEnd/>
                <a:tailEnd/>
              </a:ln>
              <a:solidFill>
                <a:srgbClr val="FF3300"/>
              </a:solidFill>
              <a:latin typeface="Arial"/>
            </a:endParaRPr>
          </a:p>
          <a:p>
            <a:pPr algn="ctr"/>
            <a:r>
              <a:rPr lang="ar-EG" b="1" u="sng" kern="10" dirty="0" smtClean="0">
                <a:ln w="12700">
                  <a:noFill/>
                  <a:round/>
                  <a:headEnd/>
                  <a:tailEnd/>
                </a:ln>
                <a:solidFill>
                  <a:schemeClr val="bg2">
                    <a:lumMod val="25000"/>
                  </a:schemeClr>
                </a:solidFill>
                <a:latin typeface="Arial"/>
                <a:cs typeface="AdvertisingExtraBold" pitchFamily="2" charset="-78"/>
              </a:rPr>
              <a:t>1- الندرة </a:t>
            </a:r>
            <a:r>
              <a:rPr lang="ar-EG" b="1" u="sng" kern="10" dirty="0" err="1">
                <a:ln w="12700">
                  <a:noFill/>
                  <a:round/>
                  <a:headEnd/>
                  <a:tailEnd/>
                </a:ln>
                <a:solidFill>
                  <a:schemeClr val="bg2">
                    <a:lumMod val="25000"/>
                  </a:schemeClr>
                </a:solidFill>
                <a:latin typeface="Arial"/>
                <a:cs typeface="AdvertisingExtraBold" pitchFamily="2" charset="-78"/>
              </a:rPr>
              <a:t>النسبية</a:t>
            </a:r>
            <a:r>
              <a:rPr lang="ar-EG" b="1" u="sng" kern="10" dirty="0" err="1" smtClean="0">
                <a:ln w="12700">
                  <a:noFill/>
                  <a:round/>
                  <a:headEnd/>
                  <a:tailEnd/>
                </a:ln>
                <a:solidFill>
                  <a:schemeClr val="bg2">
                    <a:lumMod val="25000"/>
                  </a:schemeClr>
                </a:solidFill>
                <a:latin typeface="Arial"/>
                <a:cs typeface="AdvertisingExtraBold" pitchFamily="2" charset="-78"/>
              </a:rPr>
              <a:t>:</a:t>
            </a:r>
            <a:endParaRPr lang="ar-EG" b="1" u="sng" kern="10" dirty="0" smtClean="0">
              <a:ln w="12700">
                <a:noFill/>
                <a:round/>
                <a:headEnd/>
                <a:tailEnd/>
              </a:ln>
              <a:solidFill>
                <a:schemeClr val="bg2">
                  <a:lumMod val="25000"/>
                </a:schemeClr>
              </a:solidFill>
              <a:latin typeface="Arial"/>
              <a:cs typeface="AdvertisingExtraBold" pitchFamily="2" charset="-78"/>
            </a:endParaRPr>
          </a:p>
          <a:p>
            <a:pPr algn="ctr"/>
            <a:r>
              <a:rPr lang="ar-EG" kern="10" dirty="0">
                <a:ln w="12700">
                  <a:solidFill>
                    <a:srgbClr val="000000"/>
                  </a:solidFill>
                  <a:round/>
                  <a:headEnd/>
                  <a:tailEnd/>
                </a:ln>
                <a:solidFill>
                  <a:srgbClr val="000000"/>
                </a:solidFill>
                <a:latin typeface="Arial"/>
              </a:rPr>
              <a:t>وهي قصور القدر المتاح</a:t>
            </a:r>
          </a:p>
          <a:p>
            <a:pPr algn="ctr"/>
            <a:r>
              <a:rPr lang="ar-EG" kern="10" dirty="0">
                <a:ln w="12700">
                  <a:solidFill>
                    <a:srgbClr val="000000"/>
                  </a:solidFill>
                  <a:round/>
                  <a:headEnd/>
                  <a:tailEnd/>
                </a:ln>
                <a:solidFill>
                  <a:srgbClr val="000000"/>
                </a:solidFill>
                <a:latin typeface="Arial"/>
              </a:rPr>
              <a:t>من الموارد عن إشباع</a:t>
            </a:r>
          </a:p>
          <a:p>
            <a:pPr algn="ctr"/>
            <a:r>
              <a:rPr lang="ar-EG" kern="10" dirty="0">
                <a:ln w="12700">
                  <a:solidFill>
                    <a:srgbClr val="000000"/>
                  </a:solidFill>
                  <a:round/>
                  <a:headEnd/>
                  <a:tailEnd/>
                </a:ln>
                <a:solidFill>
                  <a:srgbClr val="000000"/>
                </a:solidFill>
                <a:latin typeface="Arial"/>
              </a:rPr>
              <a:t>رغبات السكان</a:t>
            </a:r>
          </a:p>
          <a:p>
            <a:pPr algn="ctr"/>
            <a:endParaRPr lang="ar-EG" kern="10" dirty="0" smtClean="0">
              <a:ln w="12700">
                <a:noFill/>
                <a:round/>
                <a:headEnd/>
                <a:tailEnd/>
              </a:ln>
              <a:solidFill>
                <a:srgbClr val="FF3300"/>
              </a:solidFill>
              <a:latin typeface="Arial"/>
            </a:endParaRPr>
          </a:p>
          <a:p>
            <a:pPr algn="ctr"/>
            <a:endParaRPr lang="ar-EG" kern="10" dirty="0">
              <a:ln w="12700">
                <a:noFill/>
                <a:round/>
                <a:headEnd/>
                <a:tailEnd/>
              </a:ln>
              <a:solidFill>
                <a:srgbClr val="FF3300"/>
              </a:solidFill>
              <a:latin typeface="Arial"/>
            </a:endParaRPr>
          </a:p>
        </p:txBody>
      </p:sp>
      <p:sp>
        <p:nvSpPr>
          <p:cNvPr id="18" name="نجمة مكونة من 7 نقاط 17"/>
          <p:cNvSpPr/>
          <p:nvPr/>
        </p:nvSpPr>
        <p:spPr>
          <a:xfrm>
            <a:off x="3347864" y="2708920"/>
            <a:ext cx="3275856" cy="2448272"/>
          </a:xfrm>
          <a:prstGeom prst="star7">
            <a:avLst/>
          </a:prstGeom>
          <a:solidFill>
            <a:srgbClr val="FFFF00"/>
          </a:soli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kern="10" dirty="0" smtClean="0">
              <a:ln w="12700">
                <a:noFill/>
                <a:round/>
                <a:headEnd/>
                <a:tailEnd/>
              </a:ln>
              <a:solidFill>
                <a:srgbClr val="FF3300"/>
              </a:solidFill>
              <a:latin typeface="Arial"/>
            </a:endParaRPr>
          </a:p>
          <a:p>
            <a:pPr algn="ctr"/>
            <a:endParaRPr lang="ar-EG" kern="10" dirty="0" smtClean="0">
              <a:ln w="12700">
                <a:noFill/>
                <a:round/>
                <a:headEnd/>
                <a:tailEnd/>
              </a:ln>
              <a:solidFill>
                <a:srgbClr val="FF3300"/>
              </a:solidFill>
              <a:latin typeface="Arial"/>
            </a:endParaRPr>
          </a:p>
          <a:p>
            <a:pPr algn="ctr"/>
            <a:endParaRPr lang="ar-EG" b="1" u="sng" kern="10" dirty="0" smtClean="0">
              <a:ln w="12700">
                <a:noFill/>
                <a:round/>
                <a:headEnd/>
                <a:tailEnd/>
              </a:ln>
              <a:solidFill>
                <a:schemeClr val="bg2">
                  <a:lumMod val="25000"/>
                </a:schemeClr>
              </a:solidFill>
              <a:latin typeface="Arial"/>
              <a:cs typeface="AdvertisingExtraBold" pitchFamily="2" charset="-78"/>
            </a:endParaRPr>
          </a:p>
          <a:p>
            <a:pPr algn="ctr"/>
            <a:r>
              <a:rPr lang="ar-EG" b="1" u="sng" kern="10" dirty="0" smtClean="0">
                <a:ln w="12700">
                  <a:noFill/>
                  <a:round/>
                  <a:headEnd/>
                  <a:tailEnd/>
                </a:ln>
                <a:solidFill>
                  <a:schemeClr val="bg2">
                    <a:lumMod val="25000"/>
                  </a:schemeClr>
                </a:solidFill>
                <a:latin typeface="Arial"/>
                <a:cs typeface="AdvertisingExtraBold" pitchFamily="2" charset="-78"/>
              </a:rPr>
              <a:t>2- القابلية للمزج:</a:t>
            </a:r>
          </a:p>
          <a:p>
            <a:pPr algn="ctr"/>
            <a:r>
              <a:rPr lang="ar-EG" kern="10" dirty="0">
                <a:ln w="12700">
                  <a:solidFill>
                    <a:srgbClr val="000000"/>
                  </a:solidFill>
                  <a:round/>
                  <a:headEnd/>
                  <a:tailEnd/>
                </a:ln>
                <a:solidFill>
                  <a:srgbClr val="000000"/>
                </a:solidFill>
                <a:latin typeface="Arial"/>
              </a:rPr>
              <a:t>أي مزج الموارد الطبيعية</a:t>
            </a:r>
          </a:p>
          <a:p>
            <a:pPr algn="ctr"/>
            <a:r>
              <a:rPr lang="ar-EG" kern="10" dirty="0">
                <a:ln w="12700">
                  <a:solidFill>
                    <a:srgbClr val="000000"/>
                  </a:solidFill>
                  <a:round/>
                  <a:headEnd/>
                  <a:tailEnd/>
                </a:ln>
                <a:solidFill>
                  <a:srgbClr val="000000"/>
                </a:solidFill>
                <a:latin typeface="Arial"/>
              </a:rPr>
              <a:t>بنسب معينة</a:t>
            </a:r>
          </a:p>
          <a:p>
            <a:pPr algn="ctr"/>
            <a:r>
              <a:rPr lang="ar-EG" kern="10" dirty="0">
                <a:ln w="12700">
                  <a:solidFill>
                    <a:srgbClr val="000000"/>
                  </a:solidFill>
                  <a:round/>
                  <a:headEnd/>
                  <a:tailEnd/>
                </a:ln>
                <a:solidFill>
                  <a:srgbClr val="000000"/>
                </a:solidFill>
                <a:latin typeface="Arial"/>
              </a:rPr>
              <a:t>لإنتاج منتج أفضل</a:t>
            </a:r>
          </a:p>
          <a:p>
            <a:pPr algn="ctr"/>
            <a:endParaRPr lang="ar-EG" kern="10" dirty="0" smtClean="0">
              <a:ln w="12700">
                <a:noFill/>
                <a:round/>
                <a:headEnd/>
                <a:tailEnd/>
              </a:ln>
              <a:solidFill>
                <a:srgbClr val="FF3300"/>
              </a:solidFill>
              <a:latin typeface="Arial"/>
            </a:endParaRPr>
          </a:p>
          <a:p>
            <a:pPr algn="ctr"/>
            <a:endParaRPr lang="ar-EG" kern="10" dirty="0">
              <a:ln w="12700">
                <a:noFill/>
                <a:round/>
                <a:headEnd/>
                <a:tailEnd/>
              </a:ln>
              <a:solidFill>
                <a:srgbClr val="FF3300"/>
              </a:solidFill>
              <a:latin typeface="Arial"/>
            </a:endParaRPr>
          </a:p>
        </p:txBody>
      </p:sp>
      <p:sp>
        <p:nvSpPr>
          <p:cNvPr id="19" name="نجمة مكونة من 7 نقاط 18"/>
          <p:cNvSpPr/>
          <p:nvPr/>
        </p:nvSpPr>
        <p:spPr>
          <a:xfrm>
            <a:off x="1080120" y="4149080"/>
            <a:ext cx="3275856" cy="2448272"/>
          </a:xfrm>
          <a:prstGeom prst="star7">
            <a:avLst/>
          </a:prstGeom>
          <a:solidFill>
            <a:srgbClr val="FFC000"/>
          </a:solidFill>
          <a:effectLst>
            <a:glow rad="228600">
              <a:schemeClr val="accent1">
                <a:lumMod val="5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kern="10" dirty="0" smtClean="0">
              <a:ln w="12700">
                <a:noFill/>
                <a:round/>
                <a:headEnd/>
                <a:tailEnd/>
              </a:ln>
              <a:solidFill>
                <a:srgbClr val="FF3300"/>
              </a:solidFill>
              <a:latin typeface="Arial"/>
            </a:endParaRPr>
          </a:p>
          <a:p>
            <a:pPr algn="ctr"/>
            <a:endParaRPr lang="ar-EG" kern="10" dirty="0" smtClean="0">
              <a:ln w="12700">
                <a:noFill/>
                <a:round/>
                <a:headEnd/>
                <a:tailEnd/>
              </a:ln>
              <a:solidFill>
                <a:srgbClr val="FF3300"/>
              </a:solidFill>
              <a:latin typeface="Arial"/>
            </a:endParaRPr>
          </a:p>
          <a:p>
            <a:pPr algn="ctr"/>
            <a:endParaRPr lang="ar-EG" b="1" u="sng" kern="10" dirty="0" smtClean="0">
              <a:ln w="12700">
                <a:noFill/>
                <a:round/>
                <a:headEnd/>
                <a:tailEnd/>
              </a:ln>
              <a:solidFill>
                <a:schemeClr val="bg2">
                  <a:lumMod val="25000"/>
                </a:schemeClr>
              </a:solidFill>
              <a:latin typeface="Arial"/>
              <a:cs typeface="AdvertisingExtraBold" pitchFamily="2" charset="-78"/>
            </a:endParaRPr>
          </a:p>
          <a:p>
            <a:pPr algn="ctr"/>
            <a:r>
              <a:rPr lang="ar-EG" b="1" u="sng" kern="10" dirty="0" smtClean="0">
                <a:ln w="12700">
                  <a:noFill/>
                  <a:round/>
                  <a:headEnd/>
                  <a:tailEnd/>
                </a:ln>
                <a:solidFill>
                  <a:schemeClr val="bg2">
                    <a:lumMod val="25000"/>
                  </a:schemeClr>
                </a:solidFill>
                <a:latin typeface="Arial"/>
                <a:cs typeface="AdvertisingExtraBold" pitchFamily="2" charset="-78"/>
              </a:rPr>
              <a:t>3- تعدد أوجه الاستخدام</a:t>
            </a:r>
          </a:p>
          <a:p>
            <a:pPr algn="ctr"/>
            <a:r>
              <a:rPr lang="ar-EG" kern="10" dirty="0" smtClean="0">
                <a:ln w="12700">
                  <a:solidFill>
                    <a:srgbClr val="000000"/>
                  </a:solidFill>
                  <a:round/>
                  <a:headEnd/>
                  <a:tailEnd/>
                </a:ln>
                <a:solidFill>
                  <a:srgbClr val="000000"/>
                </a:solidFill>
                <a:latin typeface="Arial"/>
              </a:rPr>
              <a:t>اى تعدد اوجه استخدام المورد من خلال طرق التصنيع المتنوعة</a:t>
            </a:r>
            <a:endParaRPr lang="ar-EG" kern="10" dirty="0">
              <a:ln w="12700">
                <a:solidFill>
                  <a:srgbClr val="000000"/>
                </a:solidFill>
                <a:round/>
                <a:headEnd/>
                <a:tailEnd/>
              </a:ln>
              <a:solidFill>
                <a:srgbClr val="000000"/>
              </a:solidFill>
              <a:latin typeface="Arial"/>
            </a:endParaRPr>
          </a:p>
          <a:p>
            <a:pPr algn="ctr"/>
            <a:endParaRPr lang="ar-EG" kern="10" dirty="0" smtClean="0">
              <a:ln w="12700">
                <a:noFill/>
                <a:round/>
                <a:headEnd/>
                <a:tailEnd/>
              </a:ln>
              <a:solidFill>
                <a:srgbClr val="FF3300"/>
              </a:solidFill>
              <a:latin typeface="Arial"/>
            </a:endParaRPr>
          </a:p>
          <a:p>
            <a:pPr algn="ctr"/>
            <a:endParaRPr lang="ar-EG" kern="10" dirty="0">
              <a:ln w="12700">
                <a:noFill/>
                <a:round/>
                <a:headEnd/>
                <a:tailEnd/>
              </a:ln>
              <a:solidFill>
                <a:srgbClr val="FF3300"/>
              </a:solidFill>
              <a:latin typeface="Arial"/>
            </a:endParaRPr>
          </a:p>
        </p:txBody>
      </p:sp>
      <p:sp>
        <p:nvSpPr>
          <p:cNvPr id="21" name="شكل بيضاوي 20"/>
          <p:cNvSpPr/>
          <p:nvPr/>
        </p:nvSpPr>
        <p:spPr>
          <a:xfrm>
            <a:off x="611560" y="620688"/>
            <a:ext cx="3168352" cy="1584176"/>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cs typeface="AdvertisingExtraBold" pitchFamily="2" charset="-78"/>
              </a:rPr>
              <a:t>خصائص الموارد الاقتصادية</a:t>
            </a:r>
            <a:endParaRPr lang="ar-EG" sz="2400" dirty="0">
              <a:cs typeface="AdvertisingExtraBold" pitchFamily="2" charset="-78"/>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2000"/>
                                        <p:tgtEl>
                                          <p:spTgt spid="17"/>
                                        </p:tgtEl>
                                      </p:cBhvr>
                                    </p:animEffect>
                                    <p:anim calcmode="lin" valueType="num">
                                      <p:cBhvr>
                                        <p:cTn id="15" dur="2000" fill="hold"/>
                                        <p:tgtEl>
                                          <p:spTgt spid="17"/>
                                        </p:tgtEl>
                                        <p:attrNameLst>
                                          <p:attrName>ppt_x</p:attrName>
                                        </p:attrNameLst>
                                      </p:cBhvr>
                                      <p:tavLst>
                                        <p:tav tm="0">
                                          <p:val>
                                            <p:strVal val="#ppt_x"/>
                                          </p:val>
                                        </p:tav>
                                        <p:tav tm="100000">
                                          <p:val>
                                            <p:strVal val="#ppt_x"/>
                                          </p:val>
                                        </p:tav>
                                      </p:tavLst>
                                    </p:anim>
                                    <p:anim calcmode="lin" valueType="num">
                                      <p:cBhvr>
                                        <p:cTn id="16" dur="2000" fill="hold"/>
                                        <p:tgtEl>
                                          <p:spTgt spid="1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000"/>
                                        <p:tgtEl>
                                          <p:spTgt spid="18"/>
                                        </p:tgtEl>
                                      </p:cBhvr>
                                    </p:animEffect>
                                    <p:anim calcmode="lin" valueType="num">
                                      <p:cBhvr>
                                        <p:cTn id="20" dur="2000" fill="hold"/>
                                        <p:tgtEl>
                                          <p:spTgt spid="18"/>
                                        </p:tgtEl>
                                        <p:attrNameLst>
                                          <p:attrName>ppt_x</p:attrName>
                                        </p:attrNameLst>
                                      </p:cBhvr>
                                      <p:tavLst>
                                        <p:tav tm="0">
                                          <p:val>
                                            <p:strVal val="#ppt_x"/>
                                          </p:val>
                                        </p:tav>
                                        <p:tav tm="100000">
                                          <p:val>
                                            <p:strVal val="#ppt_x"/>
                                          </p:val>
                                        </p:tav>
                                      </p:tavLst>
                                    </p:anim>
                                    <p:anim calcmode="lin" valueType="num">
                                      <p:cBhvr>
                                        <p:cTn id="21" dur="2000" fill="hold"/>
                                        <p:tgtEl>
                                          <p:spTgt spid="18"/>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000"/>
                                        <p:tgtEl>
                                          <p:spTgt spid="19"/>
                                        </p:tgtEl>
                                      </p:cBhvr>
                                    </p:animEffect>
                                    <p:anim calcmode="lin" valueType="num">
                                      <p:cBhvr>
                                        <p:cTn id="25" dur="2000" fill="hold"/>
                                        <p:tgtEl>
                                          <p:spTgt spid="19"/>
                                        </p:tgtEl>
                                        <p:attrNameLst>
                                          <p:attrName>ppt_x</p:attrName>
                                        </p:attrNameLst>
                                      </p:cBhvr>
                                      <p:tavLst>
                                        <p:tav tm="0">
                                          <p:val>
                                            <p:strVal val="#ppt_x"/>
                                          </p:val>
                                        </p:tav>
                                        <p:tav tm="100000">
                                          <p:val>
                                            <p:strVal val="#ppt_x"/>
                                          </p:val>
                                        </p:tav>
                                      </p:tavLst>
                                    </p:anim>
                                    <p:anim calcmode="lin" valueType="num">
                                      <p:cBhvr>
                                        <p:cTn id="26" dur="2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1331639" y="332656"/>
            <a:ext cx="6335985" cy="886544"/>
          </a:xfrm>
        </p:spPr>
        <p:style>
          <a:lnRef idx="2">
            <a:schemeClr val="accent3">
              <a:shade val="50000"/>
            </a:schemeClr>
          </a:lnRef>
          <a:fillRef idx="1">
            <a:schemeClr val="accent3"/>
          </a:fillRef>
          <a:effectRef idx="0">
            <a:schemeClr val="accent3"/>
          </a:effectRef>
          <a:fontRef idx="minor">
            <a:schemeClr val="lt1"/>
          </a:fontRef>
        </p:style>
        <p:txBody>
          <a:bodyPr/>
          <a:lstStyle/>
          <a:p>
            <a:pPr eaLnBrk="1" hangingPunct="1">
              <a:defRPr/>
            </a:pPr>
            <a:r>
              <a:rPr lang="ar-SA" sz="4800" dirty="0" smtClean="0">
                <a:effectLst>
                  <a:outerShdw blurRad="38100" dist="38100" dir="2700000" algn="tl">
                    <a:srgbClr val="C0C0C0"/>
                  </a:outerShdw>
                </a:effectLst>
              </a:rPr>
              <a:t>ما</a:t>
            </a:r>
            <a:r>
              <a:rPr lang="ar-EG" sz="4800" dirty="0" smtClean="0">
                <a:effectLst>
                  <a:outerShdw blurRad="38100" dist="38100" dir="2700000" algn="tl">
                    <a:srgbClr val="C0C0C0"/>
                  </a:outerShdw>
                </a:effectLst>
              </a:rPr>
              <a:t> </a:t>
            </a:r>
            <a:r>
              <a:rPr lang="ar-SA" sz="4800" dirty="0" smtClean="0">
                <a:effectLst>
                  <a:outerShdw blurRad="38100" dist="38100" dir="2700000" algn="tl">
                    <a:srgbClr val="C0C0C0"/>
                  </a:outerShdw>
                </a:effectLst>
              </a:rPr>
              <a:t>أهمية الموارد </a:t>
            </a:r>
            <a:r>
              <a:rPr lang="ar-SA" sz="4800" dirty="0" err="1" smtClean="0">
                <a:effectLst>
                  <a:outerShdw blurRad="38100" dist="38100" dir="2700000" algn="tl">
                    <a:srgbClr val="C0C0C0"/>
                  </a:outerShdw>
                </a:effectLst>
              </a:rPr>
              <a:t>الاقتصادية؟؟</a:t>
            </a:r>
            <a:endParaRPr lang="en-US" sz="4800" dirty="0" smtClean="0">
              <a:effectLst>
                <a:outerShdw blurRad="38100" dist="38100" dir="2700000" algn="tl">
                  <a:srgbClr val="C0C0C0"/>
                </a:outerShdw>
              </a:effectLst>
            </a:endParaRPr>
          </a:p>
        </p:txBody>
      </p:sp>
      <p:sp>
        <p:nvSpPr>
          <p:cNvPr id="62467" name="Rectangle 3"/>
          <p:cNvSpPr>
            <a:spLocks noGrp="1" noChangeArrowheads="1"/>
          </p:cNvSpPr>
          <p:nvPr>
            <p:ph type="body" idx="4294967295"/>
          </p:nvPr>
        </p:nvSpPr>
        <p:spPr>
          <a:xfrm>
            <a:off x="755576" y="1628800"/>
            <a:ext cx="7848227" cy="4104456"/>
          </a:xfrm>
          <a:solidFill>
            <a:schemeClr val="bg1">
              <a:lumMod val="65000"/>
              <a:alpha val="43000"/>
            </a:schemeClr>
          </a:solidFill>
        </p:spPr>
        <p:txBody>
          <a:bodyPr>
            <a:noAutofit/>
          </a:bodyPr>
          <a:lstStyle/>
          <a:p>
            <a:pPr eaLnBrk="1" hangingPunct="1">
              <a:buFontTx/>
              <a:buNone/>
              <a:defRPr/>
            </a:pPr>
            <a:r>
              <a:rPr lang="ar-SA" sz="2800" b="1" dirty="0" smtClean="0">
                <a:solidFill>
                  <a:srgbClr val="FF0000"/>
                </a:solidFill>
                <a:effectLst>
                  <a:outerShdw blurRad="38100" dist="38100" dir="2700000" algn="tl">
                    <a:srgbClr val="C0C0C0"/>
                  </a:outerShdw>
                </a:effectLst>
              </a:rPr>
              <a:t>     </a:t>
            </a:r>
            <a:r>
              <a:rPr lang="ar-EG" sz="2800" b="1" dirty="0" smtClean="0">
                <a:solidFill>
                  <a:srgbClr val="FF0000"/>
                </a:solidFill>
                <a:effectLst>
                  <a:outerShdw blurRad="38100" dist="38100" dir="2700000" algn="tl">
                    <a:srgbClr val="C0C0C0"/>
                  </a:outerShdw>
                </a:effectLst>
              </a:rPr>
              <a:t>1-</a:t>
            </a:r>
            <a:r>
              <a:rPr lang="ar-SA" sz="2800" b="1" dirty="0" smtClean="0">
                <a:solidFill>
                  <a:srgbClr val="FF0000"/>
                </a:solidFill>
                <a:effectLst>
                  <a:outerShdw blurRad="38100" dist="38100" dir="2700000" algn="tl">
                    <a:srgbClr val="C0C0C0"/>
                  </a:outerShdw>
                </a:effectLst>
              </a:rPr>
              <a:t>  تعد دعائم القوة والأمن ومصدر الثراء والرخاء وهي </a:t>
            </a:r>
          </a:p>
          <a:p>
            <a:pPr eaLnBrk="1" hangingPunct="1">
              <a:buFontTx/>
              <a:buNone/>
              <a:defRPr/>
            </a:pPr>
            <a:r>
              <a:rPr lang="ar-SA" sz="2800" b="1" dirty="0" smtClean="0">
                <a:solidFill>
                  <a:srgbClr val="FF0000"/>
                </a:solidFill>
                <a:effectLst>
                  <a:outerShdw blurRad="38100" dist="38100" dir="2700000" algn="tl">
                    <a:srgbClr val="C0C0C0"/>
                  </a:outerShdw>
                </a:effectLst>
              </a:rPr>
              <a:t>       تؤثر في الإنسان تأثيرًا مباشراً سواء في السلم أو في </a:t>
            </a:r>
          </a:p>
          <a:p>
            <a:pPr eaLnBrk="1" hangingPunct="1">
              <a:buFontTx/>
              <a:buNone/>
              <a:defRPr/>
            </a:pPr>
            <a:r>
              <a:rPr lang="ar-SA" sz="2800" b="1" dirty="0" smtClean="0">
                <a:solidFill>
                  <a:srgbClr val="FF0000"/>
                </a:solidFill>
                <a:effectLst>
                  <a:outerShdw blurRad="38100" dist="38100" dir="2700000" algn="tl">
                    <a:srgbClr val="C0C0C0"/>
                  </a:outerShdw>
                </a:effectLst>
              </a:rPr>
              <a:t>       الحرب.</a:t>
            </a:r>
          </a:p>
          <a:p>
            <a:pPr eaLnBrk="1" hangingPunct="1">
              <a:buFontTx/>
              <a:buNone/>
              <a:defRPr/>
            </a:pPr>
            <a:r>
              <a:rPr lang="ar-SA" sz="2800" b="1" dirty="0" smtClean="0">
                <a:solidFill>
                  <a:srgbClr val="FF0000"/>
                </a:solidFill>
                <a:effectLst>
                  <a:outerShdw blurRad="38100" dist="38100" dir="2700000" algn="tl">
                    <a:srgbClr val="C0C0C0"/>
                  </a:outerShdw>
                </a:effectLst>
              </a:rPr>
              <a:t>      </a:t>
            </a:r>
            <a:r>
              <a:rPr lang="ar-EG" sz="2800" b="1" dirty="0" smtClean="0">
                <a:solidFill>
                  <a:srgbClr val="FF0000"/>
                </a:solidFill>
                <a:effectLst>
                  <a:outerShdw blurRad="38100" dist="38100" dir="2700000" algn="tl">
                    <a:srgbClr val="C0C0C0"/>
                  </a:outerShdw>
                </a:effectLst>
              </a:rPr>
              <a:t>2-</a:t>
            </a:r>
            <a:r>
              <a:rPr lang="ar-SA" sz="2800" b="1" dirty="0" smtClean="0">
                <a:solidFill>
                  <a:srgbClr val="FF0000"/>
                </a:solidFill>
                <a:effectLst>
                  <a:outerShdw blurRad="38100" dist="38100" dir="2700000" algn="tl">
                    <a:srgbClr val="C0C0C0"/>
                  </a:outerShdw>
                </a:effectLst>
              </a:rPr>
              <a:t> أنها متحركة ومتغيرة باستمرار فالموارد تنكمش </a:t>
            </a:r>
          </a:p>
          <a:p>
            <a:pPr eaLnBrk="1" hangingPunct="1">
              <a:buFontTx/>
              <a:buNone/>
              <a:defRPr/>
            </a:pPr>
            <a:r>
              <a:rPr lang="ar-SA" sz="2800" b="1" dirty="0" smtClean="0">
                <a:solidFill>
                  <a:srgbClr val="FF0000"/>
                </a:solidFill>
                <a:effectLst>
                  <a:outerShdw blurRad="38100" dist="38100" dir="2700000" algn="tl">
                    <a:srgbClr val="C0C0C0"/>
                  </a:outerShdw>
                </a:effectLst>
              </a:rPr>
              <a:t>      وتتسع تبعًا لجهود الإنسان ومعاملته لهذه </a:t>
            </a:r>
            <a:r>
              <a:rPr lang="ar-SA" sz="2800" b="1" dirty="0" err="1" smtClean="0">
                <a:solidFill>
                  <a:srgbClr val="FF0000"/>
                </a:solidFill>
                <a:effectLst>
                  <a:outerShdw blurRad="38100" dist="38100" dir="2700000" algn="tl">
                    <a:srgbClr val="C0C0C0"/>
                  </a:outerShdw>
                </a:effectLst>
              </a:rPr>
              <a:t>الموارد.</a:t>
            </a:r>
            <a:r>
              <a:rPr lang="ar-SA" sz="2800" b="1" dirty="0" smtClean="0">
                <a:solidFill>
                  <a:srgbClr val="FF0000"/>
                </a:solidFill>
                <a:effectLst>
                  <a:outerShdw blurRad="38100" dist="38100" dir="2700000" algn="tl">
                    <a:srgbClr val="C0C0C0"/>
                  </a:outerShdw>
                </a:effectLst>
              </a:rPr>
              <a:t>  </a:t>
            </a:r>
          </a:p>
          <a:p>
            <a:pPr eaLnBrk="1" hangingPunct="1">
              <a:buFontTx/>
              <a:buNone/>
              <a:defRPr/>
            </a:pPr>
            <a:r>
              <a:rPr lang="ar-SA" sz="2800" b="1" dirty="0" smtClean="0">
                <a:solidFill>
                  <a:srgbClr val="FF0000"/>
                </a:solidFill>
                <a:effectLst>
                  <a:outerShdw blurRad="38100" dist="38100" dir="2700000" algn="tl">
                    <a:srgbClr val="C0C0C0"/>
                  </a:outerShdw>
                </a:effectLst>
              </a:rPr>
              <a:t>       </a:t>
            </a:r>
            <a:r>
              <a:rPr lang="ar-EG" sz="2800" b="1" dirty="0" err="1" smtClean="0">
                <a:solidFill>
                  <a:srgbClr val="FF0000"/>
                </a:solidFill>
                <a:effectLst>
                  <a:outerShdw blurRad="38100" dist="38100" dir="2700000" algn="tl">
                    <a:srgbClr val="C0C0C0"/>
                  </a:outerShdw>
                </a:effectLst>
              </a:rPr>
              <a:t>3-</a:t>
            </a:r>
            <a:r>
              <a:rPr lang="ar-EG" sz="2800" b="1" dirty="0" smtClean="0">
                <a:solidFill>
                  <a:srgbClr val="FF0000"/>
                </a:solidFill>
                <a:effectLst>
                  <a:outerShdw blurRad="38100" dist="38100" dir="2700000" algn="tl">
                    <a:srgbClr val="C0C0C0"/>
                  </a:outerShdw>
                </a:effectLst>
              </a:rPr>
              <a:t> </a:t>
            </a:r>
            <a:r>
              <a:rPr lang="ar-SA" sz="2800" b="1" dirty="0" smtClean="0">
                <a:solidFill>
                  <a:srgbClr val="FF0000"/>
                </a:solidFill>
                <a:effectLst>
                  <a:outerShdw blurRad="38100" dist="38100" dir="2700000" algn="tl">
                    <a:srgbClr val="C0C0C0"/>
                  </a:outerShdw>
                </a:effectLst>
              </a:rPr>
              <a:t>الموارد سواء كانت مادية أو غير مادية ترتبط</a:t>
            </a:r>
          </a:p>
          <a:p>
            <a:pPr eaLnBrk="1" hangingPunct="1">
              <a:buFontTx/>
              <a:buNone/>
              <a:defRPr/>
            </a:pPr>
            <a:r>
              <a:rPr lang="ar-SA" sz="2800" b="1" dirty="0" smtClean="0">
                <a:solidFill>
                  <a:srgbClr val="FF0000"/>
                </a:solidFill>
                <a:effectLst>
                  <a:outerShdw blurRad="38100" dist="38100" dir="2700000" algn="tl">
                    <a:srgbClr val="C0C0C0"/>
                  </a:outerShdw>
                </a:effectLst>
              </a:rPr>
              <a:t>       بالإنسان باعتبارها وسائل لتحقيق غاياته ولإشباع   </a:t>
            </a:r>
          </a:p>
          <a:p>
            <a:pPr eaLnBrk="1" hangingPunct="1">
              <a:buFontTx/>
              <a:buNone/>
              <a:defRPr/>
            </a:pPr>
            <a:r>
              <a:rPr lang="ar-SA" sz="2800" b="1" dirty="0" smtClean="0">
                <a:solidFill>
                  <a:srgbClr val="FF0000"/>
                </a:solidFill>
                <a:effectLst>
                  <a:outerShdw blurRad="38100" dist="38100" dir="2700000" algn="tl">
                    <a:srgbClr val="C0C0C0"/>
                  </a:outerShdw>
                </a:effectLst>
              </a:rPr>
              <a:t>       رغباته واحتياجاته.</a:t>
            </a:r>
          </a:p>
          <a:p>
            <a:pPr eaLnBrk="1" hangingPunct="1">
              <a:buFontTx/>
              <a:buNone/>
              <a:defRPr/>
            </a:pPr>
            <a:r>
              <a:rPr lang="ar-SA" sz="2800" b="1" dirty="0" smtClean="0">
                <a:solidFill>
                  <a:srgbClr val="FF0000"/>
                </a:solidFill>
                <a:effectLst>
                  <a:outerShdw blurRad="38100" dist="38100" dir="2700000" algn="tl">
                    <a:srgbClr val="C0C0C0"/>
                  </a:outerShdw>
                </a:effectLst>
              </a:rPr>
              <a:t>      </a:t>
            </a:r>
            <a:endParaRPr lang="en-US" sz="2800" b="1" dirty="0" smtClean="0">
              <a:solidFill>
                <a:srgbClr val="FF0000"/>
              </a:solidFill>
              <a:effectLst>
                <a:outerShdw blurRad="38100" dist="38100" dir="2700000" algn="tl">
                  <a:srgbClr val="C0C0C0"/>
                </a:outerShdw>
              </a:effectLst>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800" decel="100000"/>
                                        <p:tgtEl>
                                          <p:spTgt spid="62466"/>
                                        </p:tgtEl>
                                      </p:cBhvr>
                                    </p:animEffect>
                                    <p:anim calcmode="lin" valueType="num">
                                      <p:cBhvr>
                                        <p:cTn id="8" dur="800" decel="100000" fill="hold"/>
                                        <p:tgtEl>
                                          <p:spTgt spid="62466"/>
                                        </p:tgtEl>
                                        <p:attrNameLst>
                                          <p:attrName>style.rotation</p:attrName>
                                        </p:attrNameLst>
                                      </p:cBhvr>
                                      <p:tavLst>
                                        <p:tav tm="0">
                                          <p:val>
                                            <p:fltVal val="-90"/>
                                          </p:val>
                                        </p:tav>
                                        <p:tav tm="100000">
                                          <p:val>
                                            <p:fltVal val="0"/>
                                          </p:val>
                                        </p:tav>
                                      </p:tavLst>
                                    </p:anim>
                                    <p:anim calcmode="lin" valueType="num">
                                      <p:cBhvr>
                                        <p:cTn id="9" dur="800" decel="100000" fill="hold"/>
                                        <p:tgtEl>
                                          <p:spTgt spid="62466"/>
                                        </p:tgtEl>
                                        <p:attrNameLst>
                                          <p:attrName>ppt_x</p:attrName>
                                        </p:attrNameLst>
                                      </p:cBhvr>
                                      <p:tavLst>
                                        <p:tav tm="0">
                                          <p:val>
                                            <p:strVal val="#ppt_x+0.4"/>
                                          </p:val>
                                        </p:tav>
                                        <p:tav tm="100000">
                                          <p:val>
                                            <p:strVal val="#ppt_x-0.05"/>
                                          </p:val>
                                        </p:tav>
                                      </p:tavLst>
                                    </p:anim>
                                    <p:anim calcmode="lin" valueType="num">
                                      <p:cBhvr>
                                        <p:cTn id="10" dur="800" decel="100000" fill="hold"/>
                                        <p:tgtEl>
                                          <p:spTgt spid="6246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246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246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0" nodeType="clickEffect">
                                  <p:stCondLst>
                                    <p:cond delay="0"/>
                                  </p:stCondLst>
                                  <p:childTnLst>
                                    <p:animRot by="21600000">
                                      <p:cBhvr>
                                        <p:cTn id="16" dur="500" fill="hold"/>
                                        <p:tgtEl>
                                          <p:spTgt spid="62467">
                                            <p:bg/>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grpId="0" nodeType="clickEffect">
                                  <p:stCondLst>
                                    <p:cond delay="0"/>
                                  </p:stCondLst>
                                  <p:childTnLst>
                                    <p:animRot by="21600000">
                                      <p:cBhvr>
                                        <p:cTn id="20" dur="500" fill="hold"/>
                                        <p:tgtEl>
                                          <p:spTgt spid="62467">
                                            <p:txEl>
                                              <p:pRg st="0" end="0"/>
                                            </p:txEl>
                                          </p:spTgt>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8" presetClass="emph" presetSubtype="0" fill="hold" grpId="0" nodeType="clickEffect">
                                  <p:stCondLst>
                                    <p:cond delay="0"/>
                                  </p:stCondLst>
                                  <p:childTnLst>
                                    <p:animRot by="21600000">
                                      <p:cBhvr>
                                        <p:cTn id="24" dur="500" fill="hold"/>
                                        <p:tgtEl>
                                          <p:spTgt spid="62467">
                                            <p:txEl>
                                              <p:pRg st="1" end="1"/>
                                            </p:txEl>
                                          </p:spTgt>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grpId="0" nodeType="clickEffect">
                                  <p:stCondLst>
                                    <p:cond delay="0"/>
                                  </p:stCondLst>
                                  <p:childTnLst>
                                    <p:animRot by="21600000">
                                      <p:cBhvr>
                                        <p:cTn id="28" dur="500" fill="hold"/>
                                        <p:tgtEl>
                                          <p:spTgt spid="62467">
                                            <p:txEl>
                                              <p:pRg st="2" end="2"/>
                                            </p:txEl>
                                          </p:spTgt>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grpId="0" nodeType="clickEffect">
                                  <p:stCondLst>
                                    <p:cond delay="0"/>
                                  </p:stCondLst>
                                  <p:childTnLst>
                                    <p:animRot by="21600000">
                                      <p:cBhvr>
                                        <p:cTn id="32" dur="500" fill="hold"/>
                                        <p:tgtEl>
                                          <p:spTgt spid="62467">
                                            <p:txEl>
                                              <p:pRg st="3" end="3"/>
                                            </p:txEl>
                                          </p:spTgt>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8" presetClass="emph" presetSubtype="0" fill="hold" grpId="0" nodeType="clickEffect">
                                  <p:stCondLst>
                                    <p:cond delay="0"/>
                                  </p:stCondLst>
                                  <p:childTnLst>
                                    <p:animRot by="21600000">
                                      <p:cBhvr>
                                        <p:cTn id="36" dur="500" fill="hold"/>
                                        <p:tgtEl>
                                          <p:spTgt spid="62467">
                                            <p:txEl>
                                              <p:pRg st="4" end="4"/>
                                            </p:txEl>
                                          </p:spTgt>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8" presetClass="emph" presetSubtype="0" fill="hold" grpId="0" nodeType="clickEffect">
                                  <p:stCondLst>
                                    <p:cond delay="0"/>
                                  </p:stCondLst>
                                  <p:childTnLst>
                                    <p:animRot by="21600000">
                                      <p:cBhvr>
                                        <p:cTn id="40" dur="500" fill="hold"/>
                                        <p:tgtEl>
                                          <p:spTgt spid="62467">
                                            <p:txEl>
                                              <p:pRg st="5" end="5"/>
                                            </p:txEl>
                                          </p:spTgt>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8" presetClass="emph" presetSubtype="0" fill="hold" grpId="0" nodeType="clickEffect">
                                  <p:stCondLst>
                                    <p:cond delay="0"/>
                                  </p:stCondLst>
                                  <p:childTnLst>
                                    <p:animRot by="21600000">
                                      <p:cBhvr>
                                        <p:cTn id="44" dur="500" fill="hold"/>
                                        <p:tgtEl>
                                          <p:spTgt spid="62467">
                                            <p:txEl>
                                              <p:pRg st="6" end="6"/>
                                            </p:txEl>
                                          </p:spTgt>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8" presetClass="emph" presetSubtype="0" fill="hold" grpId="0" nodeType="clickEffect">
                                  <p:stCondLst>
                                    <p:cond delay="0"/>
                                  </p:stCondLst>
                                  <p:childTnLst>
                                    <p:animRot by="21600000">
                                      <p:cBhvr>
                                        <p:cTn id="48" dur="500" fill="hold"/>
                                        <p:tgtEl>
                                          <p:spTgt spid="62467">
                                            <p:txEl>
                                              <p:pRg st="7" end="7"/>
                                            </p:txEl>
                                          </p:spTgt>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8" presetClass="emph" presetSubtype="0" fill="hold" grpId="0" nodeType="clickEffect">
                                  <p:stCondLst>
                                    <p:cond delay="0"/>
                                  </p:stCondLst>
                                  <p:childTnLst>
                                    <p:animRot by="21600000">
                                      <p:cBhvr>
                                        <p:cTn id="52" dur="500" fill="hold"/>
                                        <p:tgtEl>
                                          <p:spTgt spid="62467">
                                            <p:txEl>
                                              <p:pRg st="8" end="8"/>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animBg="1"/>
      <p:bldP spid="6246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8" name="Rectangle 3"/>
          <p:cNvSpPr>
            <a:spLocks noGrp="1" noChangeArrowheads="1"/>
          </p:cNvSpPr>
          <p:nvPr>
            <p:ph type="body" sz="half" idx="4294967295"/>
          </p:nvPr>
        </p:nvSpPr>
        <p:spPr>
          <a:xfrm>
            <a:off x="2411760" y="332656"/>
            <a:ext cx="4104456" cy="648072"/>
          </a:xfrm>
          <a:solidFill>
            <a:schemeClr val="bg1">
              <a:lumMod val="65000"/>
              <a:alpha val="40000"/>
            </a:schemeClr>
          </a:solidFill>
        </p:spPr>
        <p:txBody>
          <a:bodyPr/>
          <a:lstStyle/>
          <a:p>
            <a:pPr algn="ctr" eaLnBrk="1" hangingPunct="1">
              <a:lnSpc>
                <a:spcPct val="90000"/>
              </a:lnSpc>
              <a:buClr>
                <a:srgbClr val="CC3300"/>
              </a:buClr>
              <a:buNone/>
            </a:pPr>
            <a:r>
              <a:rPr lang="ar-EG" sz="2800" b="1" dirty="0" smtClean="0">
                <a:solidFill>
                  <a:srgbClr val="7030A0"/>
                </a:solidFill>
              </a:rPr>
              <a:t>أسس تصنيف الموارد الاقتصادية</a:t>
            </a:r>
            <a:endParaRPr lang="en-US" sz="2800" b="1" dirty="0" smtClean="0">
              <a:solidFill>
                <a:srgbClr val="7030A0"/>
              </a:solidFill>
            </a:endParaRPr>
          </a:p>
        </p:txBody>
      </p:sp>
      <p:graphicFrame>
        <p:nvGraphicFramePr>
          <p:cNvPr id="102405" name="Diagram 5"/>
          <p:cNvGraphicFramePr>
            <a:graphicFrameLocks/>
          </p:cNvGraphicFramePr>
          <p:nvPr>
            <p:ph sz="half" idx="4294967295"/>
          </p:nvPr>
        </p:nvGraphicFramePr>
        <p:xfrm>
          <a:off x="1763688" y="1124744"/>
          <a:ext cx="5899150" cy="5976937"/>
        </p:xfrm>
        <a:graphic>
          <a:graphicData uri="http://schemas.openxmlformats.org/drawingml/2006/compatibility">
            <com:legacyDrawing xmlns:com="http://schemas.openxmlformats.org/drawingml/2006/compatibility" spid="_x0000_s3074"/>
          </a:graphicData>
        </a:graphic>
      </p:graphicFrame>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2405"/>
                                        </p:tgtEl>
                                        <p:attrNameLst>
                                          <p:attrName>style.visibility</p:attrName>
                                        </p:attrNameLst>
                                      </p:cBhvr>
                                      <p:to>
                                        <p:strVal val="visible"/>
                                      </p:to>
                                    </p:set>
                                    <p:animEffect transition="in" filter="fade">
                                      <p:cBhvr>
                                        <p:cTn id="7" dur="2000"/>
                                        <p:tgtEl>
                                          <p:spTgt spid="102405"/>
                                        </p:tgtEl>
                                      </p:cBhvr>
                                    </p:animEffect>
                                    <p:anim calcmode="lin" valueType="num">
                                      <p:cBhvr>
                                        <p:cTn id="8" dur="2000" fill="hold"/>
                                        <p:tgtEl>
                                          <p:spTgt spid="102405"/>
                                        </p:tgtEl>
                                        <p:attrNameLst>
                                          <p:attrName>ppt_x</p:attrName>
                                        </p:attrNameLst>
                                      </p:cBhvr>
                                      <p:tavLst>
                                        <p:tav tm="0">
                                          <p:val>
                                            <p:strVal val="#ppt_x"/>
                                          </p:val>
                                        </p:tav>
                                        <p:tav tm="100000">
                                          <p:val>
                                            <p:strVal val="#ppt_x"/>
                                          </p:val>
                                        </p:tav>
                                      </p:tavLst>
                                    </p:anim>
                                    <p:anim calcmode="lin" valueType="num">
                                      <p:cBhvr>
                                        <p:cTn id="9" dur="1800" decel="100000" fill="hold"/>
                                        <p:tgtEl>
                                          <p:spTgt spid="10240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0240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10240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1997838"/>
            <a:ext cx="7416824" cy="3970318"/>
          </a:xfrm>
          <a:prstGeom prst="rect">
            <a:avLst/>
          </a:prstGeom>
        </p:spPr>
        <p:txBody>
          <a:bodyPr wrap="square">
            <a:spAutoFit/>
          </a:bodyPr>
          <a:lstStyle/>
          <a:p>
            <a:r>
              <a:rPr lang="ar-SA" sz="2800" b="1" u="sng" dirty="0"/>
              <a:t>تصنيف الموارد</a:t>
            </a:r>
            <a:r>
              <a:rPr lang="en-US" sz="2800" b="1" dirty="0"/>
              <a:t/>
            </a:r>
            <a:br>
              <a:rPr lang="en-US" sz="2800" b="1" dirty="0"/>
            </a:br>
            <a:r>
              <a:rPr lang="ar-SA" sz="2800" b="1" dirty="0"/>
              <a:t>اختلف الباحثون في مجال حصر تنوع وتصنيف الموارد تصنيفاً موضوعياً فقد لجأ فريق منهم إلى تصنيف الموارد من حيث المكان والوجود واتجه فريق آخر إلى تصنيفها من حيث التركيب والشكل وتمسك فريق ثالث بتصنيف الموارد من حيث مدى الوفاء بالعطاء والإنتاج على امتداد الزمن </a:t>
            </a:r>
            <a:r>
              <a:rPr lang="ar-SA" sz="2800" b="1" dirty="0" err="1"/>
              <a:t>ونتبين</a:t>
            </a:r>
            <a:r>
              <a:rPr lang="ar-SA" sz="2800" b="1" dirty="0"/>
              <a:t> في كل نمط من أنماط التصنيفات الثلاث قيمة علمية يستفاد </a:t>
            </a:r>
            <a:r>
              <a:rPr lang="ar-SA" sz="2800" b="1" dirty="0" err="1"/>
              <a:t>بها</a:t>
            </a:r>
            <a:r>
              <a:rPr lang="ar-SA" sz="2800" b="1" dirty="0"/>
              <a:t> في مجالات تعميق المعرفة بالقيمة الفعلية للموارد وأهميتها عندما تتحول إلى موارد اقتصادية وأهم هذه التصنيفات </a:t>
            </a:r>
            <a:endParaRPr lang="ar-EG" sz="2800" b="1" dirty="0"/>
          </a:p>
        </p:txBody>
      </p:sp>
      <p:sp>
        <p:nvSpPr>
          <p:cNvPr id="3" name="زاوية مطوية 2"/>
          <p:cNvSpPr/>
          <p:nvPr/>
        </p:nvSpPr>
        <p:spPr>
          <a:xfrm>
            <a:off x="2555776" y="548680"/>
            <a:ext cx="4104456" cy="1008112"/>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400" dirty="0" smtClean="0"/>
              <a:t>تصنيف الموارد</a:t>
            </a:r>
            <a:endParaRPr lang="ar-EG" sz="4400" dirty="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fmla="#ppt_w*sin(2.5*pi*$)">
                                          <p:val>
                                            <p:fltVal val="0"/>
                                          </p:val>
                                        </p:tav>
                                        <p:tav tm="100000">
                                          <p:val>
                                            <p:fltVal val="1"/>
                                          </p:val>
                                        </p:tav>
                                      </p:tavLst>
                                    </p:anim>
                                    <p:anim calcmode="lin" valueType="num">
                                      <p:cBhvr>
                                        <p:cTn id="8" dur="5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7127776" y="1340768"/>
            <a:ext cx="2016224" cy="3096344"/>
          </a:xfrm>
          <a:prstGeom prst="verticalScroll">
            <a:avLst>
              <a:gd name="adj" fmla="val 11955"/>
            </a:avLst>
          </a:prstGeom>
          <a:solidFill>
            <a:schemeClr val="accent3">
              <a:lumMod val="60000"/>
              <a:lumOff val="40000"/>
            </a:schemeClr>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smtClean="0">
                <a:solidFill>
                  <a:srgbClr val="7030A0"/>
                </a:solidFill>
                <a:effectLst>
                  <a:outerShdw blurRad="38100" dist="38100" dir="2700000" algn="tl">
                    <a:srgbClr val="000000">
                      <a:alpha val="43137"/>
                    </a:srgbClr>
                  </a:outerShdw>
                </a:effectLst>
                <a:cs typeface="AdvertisingExtraBold" pitchFamily="2" charset="-78"/>
              </a:rPr>
              <a:t>واسعة الانتشار</a:t>
            </a:r>
          </a:p>
          <a:p>
            <a:pPr algn="ctr" rtl="0">
              <a:spcBef>
                <a:spcPct val="50000"/>
              </a:spcBef>
            </a:pPr>
            <a:r>
              <a:rPr lang="ar-EG" b="1" i="1" dirty="0" err="1" smtClean="0">
                <a:solidFill>
                  <a:srgbClr val="CC0066"/>
                </a:solidFill>
              </a:rPr>
              <a:t>*</a:t>
            </a:r>
            <a:r>
              <a:rPr lang="ar-SA" b="1" i="1" dirty="0" smtClean="0">
                <a:solidFill>
                  <a:srgbClr val="CC0066"/>
                </a:solidFill>
              </a:rPr>
              <a:t>عنصر الأكسجين فــي الهـــواء.</a:t>
            </a:r>
          </a:p>
          <a:p>
            <a:pPr algn="ctr" rtl="0">
              <a:spcBef>
                <a:spcPct val="50000"/>
              </a:spcBef>
            </a:pPr>
            <a:r>
              <a:rPr lang="ar-EG" b="1" i="1" dirty="0" err="1" smtClean="0">
                <a:solidFill>
                  <a:srgbClr val="F80C88"/>
                </a:solidFill>
              </a:rPr>
              <a:t>*</a:t>
            </a:r>
            <a:r>
              <a:rPr lang="ar-SA" b="1" i="1" dirty="0" smtClean="0">
                <a:solidFill>
                  <a:srgbClr val="F80C88"/>
                </a:solidFill>
              </a:rPr>
              <a:t>أشعـــة الشمس.</a:t>
            </a:r>
            <a:endParaRPr lang="en-US" b="1" i="1" dirty="0" smtClean="0">
              <a:solidFill>
                <a:srgbClr val="F80C88"/>
              </a:solidFill>
            </a:endParaRPr>
          </a:p>
          <a:p>
            <a:pPr algn="ctr"/>
            <a:endParaRPr lang="ar-EG" dirty="0" smtClean="0"/>
          </a:p>
          <a:p>
            <a:pPr algn="ctr"/>
            <a:endParaRPr lang="ar-EG" dirty="0"/>
          </a:p>
        </p:txBody>
      </p:sp>
      <p:sp>
        <p:nvSpPr>
          <p:cNvPr id="3" name="تمرير عمودي 2"/>
          <p:cNvSpPr/>
          <p:nvPr/>
        </p:nvSpPr>
        <p:spPr>
          <a:xfrm>
            <a:off x="5076056" y="1700808"/>
            <a:ext cx="2016224" cy="3096344"/>
          </a:xfrm>
          <a:prstGeom prst="verticalScroll">
            <a:avLst>
              <a:gd name="adj" fmla="val 11955"/>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smtClean="0">
                <a:solidFill>
                  <a:srgbClr val="00B050"/>
                </a:solidFill>
                <a:effectLst>
                  <a:outerShdw blurRad="38100" dist="38100" dir="2700000" algn="tl">
                    <a:srgbClr val="000000">
                      <a:alpha val="43137"/>
                    </a:srgbClr>
                  </a:outerShdw>
                </a:effectLst>
                <a:cs typeface="AdvertisingExtraBold" pitchFamily="2" charset="-78"/>
              </a:rPr>
              <a:t>متوسطة الانتشار</a:t>
            </a:r>
          </a:p>
          <a:p>
            <a:pPr algn="ctr"/>
            <a:endParaRPr lang="ar-EG" dirty="0">
              <a:solidFill>
                <a:srgbClr val="7030A0"/>
              </a:solidFill>
              <a:effectLst>
                <a:outerShdw blurRad="38100" dist="38100" dir="2700000" algn="tl">
                  <a:srgbClr val="000000">
                    <a:alpha val="43137"/>
                  </a:srgbClr>
                </a:outerShdw>
              </a:effectLst>
              <a:cs typeface="AdvertisingExtraBold" pitchFamily="2" charset="-78"/>
            </a:endParaRPr>
          </a:p>
          <a:p>
            <a:pPr algn="ctr"/>
            <a:endParaRPr lang="ar-EG" dirty="0">
              <a:solidFill>
                <a:srgbClr val="7030A0"/>
              </a:solidFill>
              <a:effectLst>
                <a:outerShdw blurRad="38100" dist="38100" dir="2700000" algn="tl">
                  <a:srgbClr val="000000">
                    <a:alpha val="43137"/>
                  </a:srgbClr>
                </a:outerShdw>
              </a:effectLst>
              <a:cs typeface="AdvertisingExtraBold" pitchFamily="2" charset="-78"/>
            </a:endParaRPr>
          </a:p>
          <a:p>
            <a:pPr algn="ctr"/>
            <a:r>
              <a:rPr lang="ar-EG" dirty="0" smtClean="0"/>
              <a:t>*</a:t>
            </a:r>
            <a:r>
              <a:rPr lang="ar-EG" b="1" i="1" dirty="0">
                <a:solidFill>
                  <a:srgbClr val="F80C88"/>
                </a:solidFill>
              </a:rPr>
              <a:t>التربة الخصبة</a:t>
            </a:r>
          </a:p>
          <a:p>
            <a:pPr algn="ctr"/>
            <a:r>
              <a:rPr lang="ar-EG" b="1" i="1" dirty="0">
                <a:solidFill>
                  <a:srgbClr val="F80C88"/>
                </a:solidFill>
              </a:rPr>
              <a:t>*الغابات المدارية</a:t>
            </a:r>
          </a:p>
          <a:p>
            <a:pPr algn="ctr"/>
            <a:endParaRPr lang="ar-EG" dirty="0"/>
          </a:p>
        </p:txBody>
      </p:sp>
      <p:sp>
        <p:nvSpPr>
          <p:cNvPr id="4" name="تمرير عمودي 3"/>
          <p:cNvSpPr/>
          <p:nvPr/>
        </p:nvSpPr>
        <p:spPr>
          <a:xfrm>
            <a:off x="2987824" y="1988840"/>
            <a:ext cx="2016224" cy="3096344"/>
          </a:xfrm>
          <a:prstGeom prst="verticalScroll">
            <a:avLst>
              <a:gd name="adj" fmla="val 1195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a:solidFill>
                  <a:schemeClr val="tx1"/>
                </a:solidFill>
                <a:effectLst>
                  <a:outerShdw blurRad="38100" dist="38100" dir="2700000" algn="tl">
                    <a:srgbClr val="000000">
                      <a:alpha val="43137"/>
                    </a:srgbClr>
                  </a:outerShdw>
                </a:effectLst>
                <a:cs typeface="AdvertisingExtraBold" pitchFamily="2" charset="-78"/>
              </a:rPr>
              <a:t>محدودة الانتشار</a:t>
            </a:r>
          </a:p>
          <a:p>
            <a:pPr algn="ctr"/>
            <a:endParaRPr lang="ar-EG" dirty="0" smtClean="0"/>
          </a:p>
          <a:p>
            <a:pPr algn="ctr"/>
            <a:endParaRPr lang="ar-EG" dirty="0"/>
          </a:p>
          <a:p>
            <a:pPr algn="ctr"/>
            <a:endParaRPr lang="ar-EG" dirty="0"/>
          </a:p>
          <a:p>
            <a:pPr algn="ctr"/>
            <a:r>
              <a:rPr lang="ar-EG" sz="2000" b="1" dirty="0" smtClean="0">
                <a:solidFill>
                  <a:schemeClr val="tx1"/>
                </a:solidFill>
              </a:rPr>
              <a:t>بعض المعادن </a:t>
            </a:r>
            <a:r>
              <a:rPr lang="ar-EG" sz="2000" b="1" dirty="0" err="1" smtClean="0">
                <a:solidFill>
                  <a:schemeClr val="tx1"/>
                </a:solidFill>
              </a:rPr>
              <a:t>كالميكا</a:t>
            </a:r>
            <a:r>
              <a:rPr lang="ar-EG" sz="2000" b="1" dirty="0" smtClean="0">
                <a:solidFill>
                  <a:schemeClr val="tx1"/>
                </a:solidFill>
              </a:rPr>
              <a:t> والقصدير</a:t>
            </a:r>
            <a:endParaRPr lang="ar-EG" sz="2000" b="1" dirty="0">
              <a:solidFill>
                <a:schemeClr val="tx1"/>
              </a:solidFill>
            </a:endParaRPr>
          </a:p>
        </p:txBody>
      </p:sp>
      <p:sp>
        <p:nvSpPr>
          <p:cNvPr id="5" name="تمرير عمودي 4"/>
          <p:cNvSpPr/>
          <p:nvPr/>
        </p:nvSpPr>
        <p:spPr>
          <a:xfrm>
            <a:off x="395536" y="2276872"/>
            <a:ext cx="2160240" cy="3096344"/>
          </a:xfrm>
          <a:prstGeom prst="verticalScroll">
            <a:avLst>
              <a:gd name="adj" fmla="val 11955"/>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smtClean="0">
              <a:solidFill>
                <a:srgbClr val="FF0000"/>
              </a:solidFill>
              <a:effectLst>
                <a:outerShdw blurRad="38100" dist="38100" dir="2700000" algn="tl">
                  <a:srgbClr val="000000">
                    <a:alpha val="43137"/>
                  </a:srgbClr>
                </a:outerShdw>
              </a:effectLst>
              <a:cs typeface="AdvertisingExtraBold" pitchFamily="2" charset="-78"/>
            </a:endParaRPr>
          </a:p>
          <a:p>
            <a:pPr algn="ctr"/>
            <a:r>
              <a:rPr lang="ar-EG" dirty="0" smtClean="0">
                <a:solidFill>
                  <a:srgbClr val="FF0000"/>
                </a:solidFill>
                <a:effectLst>
                  <a:outerShdw blurRad="38100" dist="38100" dir="2700000" algn="tl">
                    <a:srgbClr val="000000">
                      <a:alpha val="43137"/>
                    </a:srgbClr>
                  </a:outerShdw>
                </a:effectLst>
                <a:cs typeface="AdvertisingExtraBold" pitchFamily="2" charset="-78"/>
              </a:rPr>
              <a:t>نادرة الانتشار</a:t>
            </a:r>
            <a:endParaRPr lang="ar-EG" dirty="0">
              <a:solidFill>
                <a:srgbClr val="FF0000"/>
              </a:solidFill>
              <a:effectLst>
                <a:outerShdw blurRad="38100" dist="38100" dir="2700000" algn="tl">
                  <a:srgbClr val="000000">
                    <a:alpha val="43137"/>
                  </a:srgbClr>
                </a:outerShdw>
              </a:effectLst>
              <a:cs typeface="AdvertisingExtraBold" pitchFamily="2" charset="-78"/>
            </a:endParaRPr>
          </a:p>
          <a:p>
            <a:pPr algn="ctr"/>
            <a:endParaRPr lang="ar-EG" dirty="0" smtClean="0"/>
          </a:p>
          <a:p>
            <a:pPr algn="ctr"/>
            <a:endParaRPr lang="ar-EG" dirty="0"/>
          </a:p>
          <a:p>
            <a:pPr algn="ctr"/>
            <a:endParaRPr lang="ar-EG" dirty="0"/>
          </a:p>
          <a:p>
            <a:pPr algn="ctr"/>
            <a:r>
              <a:rPr lang="ar-EG" sz="2000" b="1" dirty="0" smtClean="0">
                <a:solidFill>
                  <a:srgbClr val="FF0000"/>
                </a:solidFill>
              </a:rPr>
              <a:t>مثل النيكل فى كندا </a:t>
            </a:r>
            <a:r>
              <a:rPr lang="ar-EG" sz="2000" b="1" dirty="0" err="1" smtClean="0">
                <a:solidFill>
                  <a:srgbClr val="FF0000"/>
                </a:solidFill>
              </a:rPr>
              <a:t>واليورانيوم</a:t>
            </a:r>
            <a:r>
              <a:rPr lang="ar-EG" sz="2000" b="1" dirty="0" smtClean="0">
                <a:solidFill>
                  <a:srgbClr val="FF0000"/>
                </a:solidFill>
              </a:rPr>
              <a:t> فى الولايات المتحدة</a:t>
            </a:r>
            <a:endParaRPr lang="ar-EG" sz="2000" b="1" dirty="0">
              <a:solidFill>
                <a:srgbClr val="FF0000"/>
              </a:solidFill>
            </a:endParaRPr>
          </a:p>
        </p:txBody>
      </p:sp>
      <p:sp>
        <p:nvSpPr>
          <p:cNvPr id="6" name="تمرير أفقي 5"/>
          <p:cNvSpPr/>
          <p:nvPr/>
        </p:nvSpPr>
        <p:spPr>
          <a:xfrm>
            <a:off x="1979712" y="188640"/>
            <a:ext cx="4896544" cy="1512168"/>
          </a:xfrm>
          <a:prstGeom prst="horizontalScroll">
            <a:avLst/>
          </a:prstGeom>
          <a:solidFill>
            <a:schemeClr val="accent2">
              <a:lumMod val="40000"/>
              <a:lumOff val="60000"/>
            </a:schemeClr>
          </a:solid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u="sng" dirty="0" smtClean="0">
                <a:solidFill>
                  <a:srgbClr val="FF0000"/>
                </a:solidFill>
              </a:rPr>
              <a:t>تقس</a:t>
            </a:r>
            <a:r>
              <a:rPr lang="ar-EG" sz="2400" b="1" u="sng" dirty="0" smtClean="0">
                <a:solidFill>
                  <a:srgbClr val="FF0000"/>
                </a:solidFill>
              </a:rPr>
              <a:t>م</a:t>
            </a:r>
            <a:r>
              <a:rPr lang="ar-SA" sz="2400" b="1" u="sng" dirty="0" smtClean="0">
                <a:solidFill>
                  <a:srgbClr val="FF0000"/>
                </a:solidFill>
              </a:rPr>
              <a:t> الموارد على أساس توزيعها الجغرافي </a:t>
            </a:r>
            <a:r>
              <a:rPr lang="ar-SA" sz="2400" b="1" u="sng" dirty="0" err="1" smtClean="0">
                <a:solidFill>
                  <a:srgbClr val="FF0000"/>
                </a:solidFill>
              </a:rPr>
              <a:t>إلى </a:t>
            </a:r>
            <a:r>
              <a:rPr lang="ar-SA" sz="2400" b="1" u="sng" dirty="0" smtClean="0">
                <a:solidFill>
                  <a:srgbClr val="FF0000"/>
                </a:solidFill>
              </a:rPr>
              <a:t>(4) أقسام فرعية هي</a:t>
            </a:r>
            <a:endParaRPr lang="ar-EG" sz="2400" b="1" dirty="0">
              <a:solidFill>
                <a:srgbClr val="FF0000"/>
              </a:solidFill>
            </a:endParaRPr>
          </a:p>
        </p:txBody>
      </p:sp>
      <p:sp>
        <p:nvSpPr>
          <p:cNvPr id="7" name="مستطيل 6"/>
          <p:cNvSpPr/>
          <p:nvPr/>
        </p:nvSpPr>
        <p:spPr>
          <a:xfrm>
            <a:off x="755576" y="5373216"/>
            <a:ext cx="8064896" cy="1200329"/>
          </a:xfrm>
          <a:prstGeom prst="rect">
            <a:avLst/>
          </a:prstGeom>
          <a:solidFill>
            <a:schemeClr val="tx1">
              <a:alpha val="43000"/>
            </a:schemeClr>
          </a:solidFill>
        </p:spPr>
        <p:txBody>
          <a:bodyPr wrap="square">
            <a:spAutoFit/>
          </a:bodyPr>
          <a:lstStyle/>
          <a:p>
            <a:r>
              <a:rPr lang="ar-SA" sz="2400" b="1" dirty="0">
                <a:solidFill>
                  <a:srgbClr val="FFFF00"/>
                </a:solidFill>
              </a:rPr>
              <a:t>وهذا التصنيف المكاني مفيد من </a:t>
            </a:r>
            <a:r>
              <a:rPr lang="ar-SA" sz="2400" b="1" dirty="0" smtClean="0">
                <a:solidFill>
                  <a:srgbClr val="FFFF00"/>
                </a:solidFill>
              </a:rPr>
              <a:t>لأنه </a:t>
            </a:r>
            <a:r>
              <a:rPr lang="ar-SA" sz="2400" b="1" dirty="0">
                <a:solidFill>
                  <a:srgbClr val="FFFF00"/>
                </a:solidFill>
              </a:rPr>
              <a:t>يساعد الجغرافي على إدراك وتقدير لمدى التناسق </a:t>
            </a:r>
            <a:r>
              <a:rPr lang="ar-SA" sz="2400" b="1" dirty="0" err="1">
                <a:solidFill>
                  <a:srgbClr val="FFFF00"/>
                </a:solidFill>
              </a:rPr>
              <a:t>أوعدم</a:t>
            </a:r>
            <a:r>
              <a:rPr lang="ar-SA" sz="2400" b="1" dirty="0">
                <a:solidFill>
                  <a:srgbClr val="FFFF00"/>
                </a:solidFill>
              </a:rPr>
              <a:t> التناسق </a:t>
            </a:r>
            <a:r>
              <a:rPr lang="ar-SA" sz="2400" b="1" dirty="0" smtClean="0">
                <a:solidFill>
                  <a:srgbClr val="FFFF00"/>
                </a:solidFill>
              </a:rPr>
              <a:t>بين </a:t>
            </a:r>
            <a:r>
              <a:rPr lang="ar-SA" sz="2400" b="1" dirty="0">
                <a:solidFill>
                  <a:srgbClr val="FFFF00"/>
                </a:solidFill>
              </a:rPr>
              <a:t>التوزيع الجغرافي للموارد حسب الاحتمالات السابقة وبين التوزيع الجغرافي للسكان المنتفعين بالموارد بطريقة مباشرة وغير مباشرة</a:t>
            </a:r>
            <a:endParaRPr lang="ar-EG" sz="2400" b="1" dirty="0">
              <a:solidFill>
                <a:srgbClr val="FFFF00"/>
              </a:solidFill>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1+#ppt_w/2"/>
                                          </p:val>
                                        </p:tav>
                                        <p:tav tm="100000">
                                          <p:val>
                                            <p:strVal val="#ppt_x"/>
                                          </p:val>
                                        </p:tav>
                                      </p:tavLst>
                                    </p:anim>
                                    <p:anim calcmode="lin" valueType="num">
                                      <p:cBhvr additive="base">
                                        <p:cTn id="20" dur="2000" fill="hold"/>
                                        <p:tgtEl>
                                          <p:spTgt spid="2"/>
                                        </p:tgtEl>
                                        <p:attrNameLst>
                                          <p:attrName>ppt_y</p:attrName>
                                        </p:attrNameLst>
                                      </p:cBhvr>
                                      <p:tavLst>
                                        <p:tav tm="0">
                                          <p:val>
                                            <p:strVal val="#ppt_y"/>
                                          </p:val>
                                        </p:tav>
                                        <p:tav tm="100000">
                                          <p:val>
                                            <p:strVal val="#ppt_y"/>
                                          </p:val>
                                        </p:tav>
                                      </p:tavLst>
                                    </p:anim>
                                  </p:childTnLst>
                                </p:cTn>
                              </p:par>
                              <p:par>
                                <p:cTn id="21" presetID="7"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2000" fill="hold"/>
                                        <p:tgtEl>
                                          <p:spTgt spid="3"/>
                                        </p:tgtEl>
                                        <p:attrNameLst>
                                          <p:attrName>ppt_x</p:attrName>
                                        </p:attrNameLst>
                                      </p:cBhvr>
                                      <p:tavLst>
                                        <p:tav tm="0">
                                          <p:val>
                                            <p:strVal val="1+#ppt_w/2"/>
                                          </p:val>
                                        </p:tav>
                                        <p:tav tm="100000">
                                          <p:val>
                                            <p:strVal val="#ppt_x"/>
                                          </p:val>
                                        </p:tav>
                                      </p:tavLst>
                                    </p:anim>
                                    <p:anim calcmode="lin" valueType="num">
                                      <p:cBhvr additive="base">
                                        <p:cTn id="24" dur="2000" fill="hold"/>
                                        <p:tgtEl>
                                          <p:spTgt spid="3"/>
                                        </p:tgtEl>
                                        <p:attrNameLst>
                                          <p:attrName>ppt_y</p:attrName>
                                        </p:attrNameLst>
                                      </p:cBhvr>
                                      <p:tavLst>
                                        <p:tav tm="0">
                                          <p:val>
                                            <p:strVal val="#ppt_y"/>
                                          </p:val>
                                        </p:tav>
                                        <p:tav tm="100000">
                                          <p:val>
                                            <p:strVal val="#ppt_y"/>
                                          </p:val>
                                        </p:tav>
                                      </p:tavLst>
                                    </p:anim>
                                  </p:childTnLst>
                                </p:cTn>
                              </p:par>
                              <p:par>
                                <p:cTn id="25" presetID="7"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0" fill="hold"/>
                                        <p:tgtEl>
                                          <p:spTgt spid="4"/>
                                        </p:tgtEl>
                                        <p:attrNameLst>
                                          <p:attrName>ppt_x</p:attrName>
                                        </p:attrNameLst>
                                      </p:cBhvr>
                                      <p:tavLst>
                                        <p:tav tm="0">
                                          <p:val>
                                            <p:strVal val="1+#ppt_w/2"/>
                                          </p:val>
                                        </p:tav>
                                        <p:tav tm="100000">
                                          <p:val>
                                            <p:strVal val="#ppt_x"/>
                                          </p:val>
                                        </p:tav>
                                      </p:tavLst>
                                    </p:anim>
                                    <p:anim calcmode="lin" valueType="num">
                                      <p:cBhvr additive="base">
                                        <p:cTn id="28" dur="2000" fill="hold"/>
                                        <p:tgtEl>
                                          <p:spTgt spid="4"/>
                                        </p:tgtEl>
                                        <p:attrNameLst>
                                          <p:attrName>ppt_y</p:attrName>
                                        </p:attrNameLst>
                                      </p:cBhvr>
                                      <p:tavLst>
                                        <p:tav tm="0">
                                          <p:val>
                                            <p:strVal val="#ppt_y"/>
                                          </p:val>
                                        </p:tav>
                                        <p:tav tm="100000">
                                          <p:val>
                                            <p:strVal val="#ppt_y"/>
                                          </p:val>
                                        </p:tav>
                                      </p:tavLst>
                                    </p:anim>
                                  </p:childTnLst>
                                </p:cTn>
                              </p:par>
                              <p:par>
                                <p:cTn id="29" presetID="7"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2000" fill="hold"/>
                                        <p:tgtEl>
                                          <p:spTgt spid="5"/>
                                        </p:tgtEl>
                                        <p:attrNameLst>
                                          <p:attrName>ppt_x</p:attrName>
                                        </p:attrNameLst>
                                      </p:cBhvr>
                                      <p:tavLst>
                                        <p:tav tm="0">
                                          <p:val>
                                            <p:strVal val="1+#ppt_w/2"/>
                                          </p:val>
                                        </p:tav>
                                        <p:tav tm="100000">
                                          <p:val>
                                            <p:strVal val="#ppt_x"/>
                                          </p:val>
                                        </p:tav>
                                      </p:tavLst>
                                    </p:anim>
                                    <p:anim calcmode="lin" valueType="num">
                                      <p:cBhvr additive="base">
                                        <p:cTn id="32"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in)">
                                      <p:cBhvr>
                                        <p:cTn id="3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395288" y="115888"/>
            <a:ext cx="8229600" cy="1139825"/>
          </a:xfrm>
        </p:spPr>
        <p:txBody>
          <a:bodyPr anchorCtr="1">
            <a:normAutofit fontScale="90000"/>
          </a:bodyPr>
          <a:lstStyle/>
          <a:p>
            <a:pPr eaLnBrk="1" hangingPunct="1">
              <a:defRPr/>
            </a:pPr>
            <a:r>
              <a:rPr lang="ar-SA" sz="3800" b="1" dirty="0" smtClean="0">
                <a:solidFill>
                  <a:srgbClr val="6A9073"/>
                </a:solidFill>
                <a:effectLst>
                  <a:outerShdw blurRad="38100" dist="38100" dir="2700000" algn="tl">
                    <a:srgbClr val="C0C0C0"/>
                  </a:outerShdw>
                </a:effectLst>
              </a:rPr>
              <a:t>تقسيم الموارد على أساس مدى قدرتها</a:t>
            </a:r>
            <a:br>
              <a:rPr lang="ar-SA" sz="3800" b="1" dirty="0" smtClean="0">
                <a:solidFill>
                  <a:srgbClr val="6A9073"/>
                </a:solidFill>
                <a:effectLst>
                  <a:outerShdw blurRad="38100" dist="38100" dir="2700000" algn="tl">
                    <a:srgbClr val="C0C0C0"/>
                  </a:outerShdw>
                </a:effectLst>
              </a:rPr>
            </a:br>
            <a:r>
              <a:rPr lang="ar-SA" sz="3800" b="1" dirty="0" smtClean="0">
                <a:solidFill>
                  <a:srgbClr val="6A9073"/>
                </a:solidFill>
                <a:effectLst>
                  <a:outerShdw blurRad="38100" dist="38100" dir="2700000" algn="tl">
                    <a:srgbClr val="C0C0C0"/>
                  </a:outerShdw>
                </a:effectLst>
              </a:rPr>
              <a:t>على التجدد والاستمرار:</a:t>
            </a:r>
            <a:endParaRPr lang="en-US" sz="3800" b="1" dirty="0" smtClean="0">
              <a:solidFill>
                <a:srgbClr val="6A9073"/>
              </a:solidFill>
              <a:effectLst>
                <a:outerShdw blurRad="38100" dist="38100" dir="2700000" algn="tl">
                  <a:srgbClr val="C0C0C0"/>
                </a:outerShdw>
              </a:effectLst>
            </a:endParaRPr>
          </a:p>
        </p:txBody>
      </p:sp>
      <p:graphicFrame>
        <p:nvGraphicFramePr>
          <p:cNvPr id="122885" name="Organization Chart 5"/>
          <p:cNvGraphicFramePr>
            <a:graphicFrameLocks/>
          </p:cNvGraphicFramePr>
          <p:nvPr>
            <p:ph idx="4294967295"/>
          </p:nvPr>
        </p:nvGraphicFramePr>
        <p:xfrm>
          <a:off x="142875" y="1484313"/>
          <a:ext cx="8893175" cy="5156200"/>
        </p:xfrm>
        <a:graphic>
          <a:graphicData uri="http://schemas.openxmlformats.org/drawingml/2006/compatibility">
            <com:legacyDrawing xmlns:com="http://schemas.openxmlformats.org/drawingml/2006/compatibility" spid="_x0000_s4098"/>
          </a:graphicData>
        </a:graphic>
      </p:graphicFrame>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2885"/>
                                        </p:tgtEl>
                                        <p:attrNameLst>
                                          <p:attrName>style.visibility</p:attrName>
                                        </p:attrNameLst>
                                      </p:cBhvr>
                                      <p:to>
                                        <p:strVal val="visible"/>
                                      </p:to>
                                    </p:set>
                                    <p:anim calcmode="lin" valueType="num">
                                      <p:cBhvr>
                                        <p:cTn id="7" dur="2000" fill="hold"/>
                                        <p:tgtEl>
                                          <p:spTgt spid="122885"/>
                                        </p:tgtEl>
                                        <p:attrNameLst>
                                          <p:attrName>ppt_x</p:attrName>
                                        </p:attrNameLst>
                                      </p:cBhvr>
                                      <p:tavLst>
                                        <p:tav tm="0">
                                          <p:val>
                                            <p:strVal val="#ppt_x-.2"/>
                                          </p:val>
                                        </p:tav>
                                        <p:tav tm="100000">
                                          <p:val>
                                            <p:strVal val="#ppt_x"/>
                                          </p:val>
                                        </p:tav>
                                      </p:tavLst>
                                    </p:anim>
                                    <p:anim calcmode="lin" valueType="num">
                                      <p:cBhvr>
                                        <p:cTn id="8" dur="2000" fill="hold"/>
                                        <p:tgtEl>
                                          <p:spTgt spid="122885"/>
                                        </p:tgtEl>
                                        <p:attrNameLst>
                                          <p:attrName>ppt_y</p:attrName>
                                        </p:attrNameLst>
                                      </p:cBhvr>
                                      <p:tavLst>
                                        <p:tav tm="0">
                                          <p:val>
                                            <p:strVal val="#ppt_y"/>
                                          </p:val>
                                        </p:tav>
                                        <p:tav tm="100000">
                                          <p:val>
                                            <p:strVal val="#ppt_y"/>
                                          </p:val>
                                        </p:tav>
                                      </p:tavLst>
                                    </p:anim>
                                    <p:animEffect transition="in" filter="wipe(right)" prLst="gradientSize: 0.1">
                                      <p:cBhvr>
                                        <p:cTn id="9" dur="2000"/>
                                        <p:tgtEl>
                                          <p:spTgt spid="122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1228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76208" y="548680"/>
            <a:ext cx="4557658" cy="461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ar-SA" sz="2400" b="1" dirty="0"/>
              <a:t>الت</a:t>
            </a:r>
            <a:r>
              <a:rPr lang="ar-SA" sz="2400" b="1" u="sng" dirty="0"/>
              <a:t>صنيف </a:t>
            </a:r>
            <a:r>
              <a:rPr lang="ar-SA" sz="2400" b="1" u="sng" dirty="0" smtClean="0"/>
              <a:t>التركيبي</a:t>
            </a:r>
            <a:r>
              <a:rPr lang="en-US" sz="2400" b="1" u="sng" dirty="0" smtClean="0"/>
              <a:t> </a:t>
            </a:r>
            <a:r>
              <a:rPr lang="ar-SA" sz="2400" b="1" u="sng" dirty="0" smtClean="0"/>
              <a:t>على </a:t>
            </a:r>
            <a:r>
              <a:rPr lang="ar-SA" sz="2400" b="1" u="sng" dirty="0"/>
              <a:t>أساس طبيعة تكوينها</a:t>
            </a:r>
            <a:endParaRPr lang="ar-EG" sz="2400" dirty="0"/>
          </a:p>
        </p:txBody>
      </p:sp>
      <p:sp>
        <p:nvSpPr>
          <p:cNvPr id="3" name="مستطيل 2"/>
          <p:cNvSpPr/>
          <p:nvPr/>
        </p:nvSpPr>
        <p:spPr>
          <a:xfrm>
            <a:off x="683568" y="1196752"/>
            <a:ext cx="6948264" cy="707886"/>
          </a:xfrm>
          <a:prstGeom prst="rect">
            <a:avLst/>
          </a:prstGeom>
        </p:spPr>
        <p:txBody>
          <a:bodyPr wrap="square">
            <a:spAutoFit/>
          </a:bodyPr>
          <a:lstStyle/>
          <a:p>
            <a:r>
              <a:rPr lang="ar-SA" sz="2000" b="1" dirty="0">
                <a:effectLst>
                  <a:outerShdw blurRad="38100" dist="38100" dir="2700000" algn="tl">
                    <a:srgbClr val="000000">
                      <a:alpha val="43137"/>
                    </a:srgbClr>
                  </a:outerShdw>
                </a:effectLst>
              </a:rPr>
              <a:t>ويميز التصنيف التركيبي للموارد بين نوعين من حيث </a:t>
            </a:r>
            <a:r>
              <a:rPr lang="ar-SA" sz="2000" dirty="0">
                <a:effectLst>
                  <a:outerShdw blurRad="38100" dist="38100" dir="2700000" algn="tl">
                    <a:srgbClr val="000000">
                      <a:alpha val="43137"/>
                    </a:srgbClr>
                  </a:outerShdw>
                </a:effectLst>
              </a:rPr>
              <a:t>اختلاف</a:t>
            </a:r>
            <a:r>
              <a:rPr lang="ar-SA" sz="2000" b="1" dirty="0">
                <a:effectLst>
                  <a:outerShdw blurRad="38100" dist="38100" dir="2700000" algn="tl">
                    <a:srgbClr val="000000">
                      <a:alpha val="43137"/>
                    </a:srgbClr>
                  </a:outerShdw>
                </a:effectLst>
              </a:rPr>
              <a:t> الظروف والعوامل التي اشتركت في تكوين وتشكيل كل نوع منها ويتضمن هذان النوعان</a:t>
            </a:r>
            <a:endParaRPr lang="ar-EG" sz="2000" dirty="0">
              <a:effectLst>
                <a:outerShdw blurRad="38100" dist="38100" dir="2700000" algn="tl">
                  <a:srgbClr val="000000">
                    <a:alpha val="43137"/>
                  </a:srgbClr>
                </a:outerShdw>
              </a:effectLst>
            </a:endParaRPr>
          </a:p>
        </p:txBody>
      </p:sp>
      <p:sp>
        <p:nvSpPr>
          <p:cNvPr id="4" name="خماسي 3"/>
          <p:cNvSpPr/>
          <p:nvPr/>
        </p:nvSpPr>
        <p:spPr>
          <a:xfrm>
            <a:off x="827584" y="2204864"/>
            <a:ext cx="7416824" cy="11521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t>·</a:t>
            </a:r>
            <a:r>
              <a:rPr lang="ar-SA" sz="2000" b="1" dirty="0">
                <a:effectLst>
                  <a:outerShdw blurRad="38100" dist="38100" dir="2700000" algn="tl">
                    <a:srgbClr val="000000">
                      <a:alpha val="43137"/>
                    </a:srgbClr>
                  </a:outerShdw>
                </a:effectLst>
              </a:rPr>
              <a:t>الموارد العضوية وهي موارد وثيقة الصلة بنمط الحياة وتاريخ الحياة وتطورها على سطح الأرض في كل صورها وبكل أشكالها المتنوعة والتي يشملها النمو النباتي الطبيعي أو تشملها أنواع الحيوانات المتباينة مثال الموارد النباتية والحيوانية وزيت البترول ورواسب الفحم</a:t>
            </a:r>
            <a:r>
              <a:rPr lang="en-US" sz="2000" b="1" dirty="0">
                <a:effectLst>
                  <a:outerShdw blurRad="38100" dist="38100" dir="2700000" algn="tl">
                    <a:srgbClr val="000000">
                      <a:alpha val="43137"/>
                    </a:srgbClr>
                  </a:outerShdw>
                </a:effectLst>
              </a:rPr>
              <a:t> </a:t>
            </a:r>
            <a:endParaRPr lang="ar-EG" sz="2000" b="1" dirty="0">
              <a:effectLst>
                <a:outerShdw blurRad="38100" dist="38100" dir="2700000" algn="tl">
                  <a:srgbClr val="000000">
                    <a:alpha val="43137"/>
                  </a:srgbClr>
                </a:outerShdw>
              </a:effectLst>
            </a:endParaRPr>
          </a:p>
        </p:txBody>
      </p:sp>
      <p:sp>
        <p:nvSpPr>
          <p:cNvPr id="5" name="خماسي 4"/>
          <p:cNvSpPr/>
          <p:nvPr/>
        </p:nvSpPr>
        <p:spPr>
          <a:xfrm>
            <a:off x="755576" y="3789040"/>
            <a:ext cx="7416824" cy="1152128"/>
          </a:xfrm>
          <a:prstGeom prst="homePlate">
            <a:avLst>
              <a:gd name="adj" fmla="val 5629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t>·</a:t>
            </a:r>
            <a:r>
              <a:rPr lang="ar-SA" b="1" dirty="0">
                <a:effectLst>
                  <a:outerShdw blurRad="38100" dist="38100" dir="2700000" algn="tl">
                    <a:srgbClr val="000000">
                      <a:alpha val="43137"/>
                    </a:srgbClr>
                  </a:outerShdw>
                </a:effectLst>
              </a:rPr>
              <a:t>الموارد غير العضوية وهي التي تتمثل في كل شكل أو تركيب </a:t>
            </a:r>
            <a:r>
              <a:rPr lang="ar-SA" b="1" dirty="0" err="1">
                <a:effectLst>
                  <a:outerShdw blurRad="38100" dist="38100" dir="2700000" algn="tl">
                    <a:srgbClr val="000000">
                      <a:alpha val="43137"/>
                    </a:srgbClr>
                  </a:outerShdw>
                </a:effectLst>
              </a:rPr>
              <a:t>لايدخل</a:t>
            </a:r>
            <a:r>
              <a:rPr lang="ar-SA" b="1" dirty="0">
                <a:effectLst>
                  <a:outerShdw blurRad="38100" dist="38100" dir="2700000" algn="tl">
                    <a:srgbClr val="000000">
                      <a:alpha val="43137"/>
                    </a:srgbClr>
                  </a:outerShdw>
                </a:effectLst>
              </a:rPr>
              <a:t> فيه اثر معين للحياة على سطح الأرض وهي من غير شك وثيقة الصلة بتركيب الأرض وتكوينها وما تحتويه أو </a:t>
            </a:r>
            <a:r>
              <a:rPr lang="ar-SA" b="1" dirty="0" err="1">
                <a:effectLst>
                  <a:outerShdw blurRad="38100" dist="38100" dir="2700000" algn="tl">
                    <a:srgbClr val="000000">
                      <a:alpha val="43137"/>
                    </a:srgbClr>
                  </a:outerShdw>
                </a:effectLst>
              </a:rPr>
              <a:t>مايحيط</a:t>
            </a:r>
            <a:r>
              <a:rPr lang="ar-SA" b="1" dirty="0">
                <a:effectLst>
                  <a:outerShdw blurRad="38100" dist="38100" dir="2700000" algn="tl">
                    <a:srgbClr val="000000">
                      <a:alpha val="43137"/>
                    </a:srgbClr>
                  </a:outerShdw>
                </a:effectLst>
              </a:rPr>
              <a:t> بتركيبها </a:t>
            </a:r>
            <a:r>
              <a:rPr lang="ar-SA" b="1" dirty="0" smtClean="0">
                <a:effectLst>
                  <a:outerShdw blurRad="38100" dist="38100" dir="2700000" algn="tl">
                    <a:srgbClr val="000000">
                      <a:alpha val="43137"/>
                    </a:srgbClr>
                  </a:outerShdw>
                </a:effectLst>
              </a:rPr>
              <a:t>0</a:t>
            </a:r>
            <a:r>
              <a:rPr lang="ar-SA" b="1" dirty="0">
                <a:effectLst>
                  <a:outerShdw blurRad="38100" dist="38100" dir="2700000" algn="tl">
                    <a:srgbClr val="000000">
                      <a:alpha val="43137"/>
                    </a:srgbClr>
                  </a:outerShdw>
                </a:effectLst>
              </a:rPr>
              <a:t> أهمها الصخور ومواد القشرة الأرضية كالملح الصخري </a:t>
            </a:r>
            <a:r>
              <a:rPr lang="ar-SA" b="1" dirty="0" err="1">
                <a:effectLst>
                  <a:outerShdw blurRad="38100" dist="38100" dir="2700000" algn="tl">
                    <a:srgbClr val="000000">
                      <a:alpha val="43137"/>
                    </a:srgbClr>
                  </a:outerShdw>
                </a:effectLst>
              </a:rPr>
              <a:t>والبوتاسيوم</a:t>
            </a:r>
            <a:r>
              <a:rPr lang="ar-SA" b="1" dirty="0">
                <a:effectLst>
                  <a:outerShdw blurRad="38100" dist="38100" dir="2700000" algn="tl">
                    <a:srgbClr val="000000">
                      <a:alpha val="43137"/>
                    </a:srgbClr>
                  </a:outerShdw>
                </a:effectLst>
              </a:rPr>
              <a:t> والموارد المعدنية والعناصر الكيميائية الموجودة في الهواء كالأكسجين والنتروجين</a:t>
            </a:r>
            <a:endParaRPr lang="ar-EG" b="1" dirty="0">
              <a:effectLst>
                <a:outerShdw blurRad="38100" dist="38100" dir="2700000" algn="tl">
                  <a:srgbClr val="000000">
                    <a:alpha val="43137"/>
                  </a:srgbClr>
                </a:outerShdw>
              </a:effectLst>
            </a:endParaRPr>
          </a:p>
        </p:txBody>
      </p:sp>
      <p:sp>
        <p:nvSpPr>
          <p:cNvPr id="6" name="خماسي 5"/>
          <p:cNvSpPr/>
          <p:nvPr/>
        </p:nvSpPr>
        <p:spPr>
          <a:xfrm flipH="1">
            <a:off x="467544" y="5373216"/>
            <a:ext cx="7776864" cy="11521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t>·</a:t>
            </a:r>
            <a:r>
              <a:rPr lang="ar-SA" b="1" dirty="0"/>
              <a:t>موارد تضم عناصر عضوية وغير عضوية كالتربة</a:t>
            </a:r>
            <a:endParaRPr lang="ar-EG" dirty="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000" fill="hold"/>
                                        <p:tgtEl>
                                          <p:spTgt spid="3"/>
                                        </p:tgtEl>
                                        <p:attrNameLst>
                                          <p:attrName>ppt_w</p:attrName>
                                        </p:attrNameLst>
                                      </p:cBhvr>
                                      <p:tavLst>
                                        <p:tav tm="0">
                                          <p:val>
                                            <p:fltVal val="0"/>
                                          </p:val>
                                        </p:tav>
                                        <p:tav tm="100000">
                                          <p:val>
                                            <p:strVal val="#ppt_w"/>
                                          </p:val>
                                        </p:tav>
                                      </p:tavLst>
                                    </p:anim>
                                    <p:anim calcmode="lin" valueType="num">
                                      <p:cBhvr>
                                        <p:cTn id="20"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ppt_x</p:attrName>
                                        </p:attrNameLst>
                                      </p:cBhvr>
                                      <p:tavLst>
                                        <p:tav tm="0">
                                          <p:val>
                                            <p:strVal val="#ppt_x"/>
                                          </p:val>
                                        </p:tav>
                                        <p:tav tm="100000">
                                          <p:val>
                                            <p:strVal val="#ppt_x"/>
                                          </p:val>
                                        </p:tav>
                                      </p:tavLst>
                                    </p:anim>
                                    <p:anim calcmode="lin" valueType="num">
                                      <p:cBhvr>
                                        <p:cTn id="27"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2000"/>
                                        <p:tgtEl>
                                          <p:spTgt spid="5"/>
                                        </p:tgtEl>
                                      </p:cBhvr>
                                    </p:animEffect>
                                    <p:anim calcmode="lin" valueType="num">
                                      <p:cBhvr>
                                        <p:cTn id="33" dur="2000" fill="hold"/>
                                        <p:tgtEl>
                                          <p:spTgt spid="5"/>
                                        </p:tgtEl>
                                        <p:attrNameLst>
                                          <p:attrName>ppt_x</p:attrName>
                                        </p:attrNameLst>
                                      </p:cBhvr>
                                      <p:tavLst>
                                        <p:tav tm="0">
                                          <p:val>
                                            <p:strVal val="#ppt_x"/>
                                          </p:val>
                                        </p:tav>
                                        <p:tav tm="100000">
                                          <p:val>
                                            <p:strVal val="#ppt_x"/>
                                          </p:val>
                                        </p:tav>
                                      </p:tavLst>
                                    </p:anim>
                                    <p:anim calcmode="lin" valueType="num">
                                      <p:cBhvr>
                                        <p:cTn id="34" dur="1800" decel="100000" fill="hold"/>
                                        <p:tgtEl>
                                          <p:spTgt spid="5"/>
                                        </p:tgtEl>
                                        <p:attrNameLst>
                                          <p:attrName>ppt_y</p:attrName>
                                        </p:attrNameLst>
                                      </p:cBhvr>
                                      <p:tavLst>
                                        <p:tav tm="0">
                                          <p:val>
                                            <p:strVal val="#ppt_y+1"/>
                                          </p:val>
                                        </p:tav>
                                        <p:tav tm="100000">
                                          <p:val>
                                            <p:strVal val="#ppt_y-.03"/>
                                          </p:val>
                                        </p:tav>
                                      </p:tavLst>
                                    </p:anim>
                                    <p:anim calcmode="lin" valueType="num">
                                      <p:cBhvr>
                                        <p:cTn id="35"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7" presetClass="entr" presetSubtype="2"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0" fill="hold"/>
                                        <p:tgtEl>
                                          <p:spTgt spid="6"/>
                                        </p:tgtEl>
                                        <p:attrNameLst>
                                          <p:attrName>ppt_x</p:attrName>
                                        </p:attrNameLst>
                                      </p:cBhvr>
                                      <p:tavLst>
                                        <p:tav tm="0">
                                          <p:val>
                                            <p:strVal val="1+#ppt_w/2"/>
                                          </p:val>
                                        </p:tav>
                                        <p:tav tm="100000">
                                          <p:val>
                                            <p:strVal val="#ppt_x"/>
                                          </p:val>
                                        </p:tav>
                                      </p:tavLst>
                                    </p:anim>
                                    <p:anim calcmode="lin" valueType="num">
                                      <p:cBhvr additive="base">
                                        <p:cTn id="41" dur="5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990" name="Organization Chart 14"/>
          <p:cNvGraphicFramePr>
            <a:graphicFrameLocks/>
          </p:cNvGraphicFramePr>
          <p:nvPr/>
        </p:nvGraphicFramePr>
        <p:xfrm>
          <a:off x="250825" y="476250"/>
          <a:ext cx="8713788" cy="5969000"/>
        </p:xfrm>
        <a:graphic>
          <a:graphicData uri="http://schemas.openxmlformats.org/drawingml/2006/compatibility">
            <com:legacyDrawing xmlns:com="http://schemas.openxmlformats.org/drawingml/2006/compatibility" spid="_x0000_s5122"/>
          </a:graphicData>
        </a:graphic>
      </p:graphicFrame>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26990"/>
                                        </p:tgtEl>
                                        <p:attrNameLst>
                                          <p:attrName>style.visibility</p:attrName>
                                        </p:attrNameLst>
                                      </p:cBhvr>
                                      <p:to>
                                        <p:strVal val="visible"/>
                                      </p:to>
                                    </p:set>
                                    <p:anim calcmode="lin" valueType="num">
                                      <p:cBhvr additive="base">
                                        <p:cTn id="7" dur="2000" fill="hold"/>
                                        <p:tgtEl>
                                          <p:spTgt spid="126990"/>
                                        </p:tgtEl>
                                        <p:attrNameLst>
                                          <p:attrName>ppt_x</p:attrName>
                                        </p:attrNameLst>
                                      </p:cBhvr>
                                      <p:tavLst>
                                        <p:tav tm="0">
                                          <p:val>
                                            <p:strVal val="1+#ppt_w/2"/>
                                          </p:val>
                                        </p:tav>
                                        <p:tav tm="100000">
                                          <p:val>
                                            <p:strVal val="#ppt_x"/>
                                          </p:val>
                                        </p:tav>
                                      </p:tavLst>
                                    </p:anim>
                                    <p:anim calcmode="lin" valueType="num">
                                      <p:cBhvr additive="base">
                                        <p:cTn id="8" dur="2000" fill="hold"/>
                                        <p:tgtEl>
                                          <p:spTgt spid="1269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1269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rganization Chart 6"/>
          <p:cNvGraphicFramePr>
            <a:graphicFrameLocks/>
          </p:cNvGraphicFramePr>
          <p:nvPr/>
        </p:nvGraphicFramePr>
        <p:xfrm>
          <a:off x="288925" y="115888"/>
          <a:ext cx="8604250" cy="6400800"/>
        </p:xfrm>
        <a:graphic>
          <a:graphicData uri="http://schemas.openxmlformats.org/drawingml/2006/compatibility">
            <com:legacyDrawing xmlns:com="http://schemas.openxmlformats.org/drawingml/2006/compatibility" spid="_x0000_s6146"/>
          </a:graphicData>
        </a:graphic>
      </p:graphicFrame>
      <p:sp>
        <p:nvSpPr>
          <p:cNvPr id="7185" name="Text Box 23"/>
          <p:cNvSpPr txBox="1">
            <a:spLocks noChangeArrowheads="1"/>
          </p:cNvSpPr>
          <p:nvPr/>
        </p:nvSpPr>
        <p:spPr bwMode="auto">
          <a:xfrm>
            <a:off x="2700338" y="5229225"/>
            <a:ext cx="1655762" cy="1004888"/>
          </a:xfrm>
          <a:prstGeom prst="rect">
            <a:avLst/>
          </a:prstGeom>
          <a:noFill/>
          <a:ln w="9525">
            <a:noFill/>
            <a:miter lim="800000"/>
            <a:headEnd/>
            <a:tailEnd/>
          </a:ln>
        </p:spPr>
        <p:txBody>
          <a:bodyPr>
            <a:spAutoFit/>
          </a:bodyPr>
          <a:lstStyle/>
          <a:p>
            <a:pPr algn="ctr" rtl="0">
              <a:spcBef>
                <a:spcPct val="50000"/>
              </a:spcBef>
            </a:pPr>
            <a:r>
              <a:rPr lang="ar-SA" sz="2400" b="1" dirty="0">
                <a:solidFill>
                  <a:srgbClr val="000099"/>
                </a:solidFill>
              </a:rPr>
              <a:t>موارد بشرية</a:t>
            </a:r>
          </a:p>
          <a:p>
            <a:pPr algn="ctr" rtl="0">
              <a:spcBef>
                <a:spcPct val="50000"/>
              </a:spcBef>
            </a:pPr>
            <a:r>
              <a:rPr lang="ar-SA" sz="2400" b="1" dirty="0">
                <a:solidFill>
                  <a:srgbClr val="000099"/>
                </a:solidFill>
              </a:rPr>
              <a:t>* الإنسان</a:t>
            </a:r>
            <a:endParaRPr lang="en-US" sz="2400" b="1" dirty="0">
              <a:solidFill>
                <a:srgbClr val="000099"/>
              </a:solidFill>
            </a:endParaRPr>
          </a:p>
        </p:txBody>
      </p:sp>
      <p:sp>
        <p:nvSpPr>
          <p:cNvPr id="7186" name="Text Box 24"/>
          <p:cNvSpPr txBox="1">
            <a:spLocks noChangeArrowheads="1"/>
          </p:cNvSpPr>
          <p:nvPr/>
        </p:nvSpPr>
        <p:spPr bwMode="auto">
          <a:xfrm>
            <a:off x="396875" y="5010150"/>
            <a:ext cx="1727200" cy="1803400"/>
          </a:xfrm>
          <a:prstGeom prst="rect">
            <a:avLst/>
          </a:prstGeom>
          <a:noFill/>
          <a:ln w="9525">
            <a:noFill/>
            <a:miter lim="800000"/>
            <a:headEnd/>
            <a:tailEnd/>
          </a:ln>
        </p:spPr>
        <p:txBody>
          <a:bodyPr>
            <a:spAutoFit/>
          </a:bodyPr>
          <a:lstStyle/>
          <a:p>
            <a:pPr algn="ctr" rtl="0">
              <a:spcBef>
                <a:spcPct val="50000"/>
              </a:spcBef>
            </a:pPr>
            <a:r>
              <a:rPr lang="ar-SA" sz="1600" b="1" dirty="0"/>
              <a:t>موارد حضارية</a:t>
            </a:r>
          </a:p>
          <a:p>
            <a:pPr algn="ctr" rtl="0">
              <a:spcBef>
                <a:spcPct val="50000"/>
              </a:spcBef>
              <a:buFontTx/>
              <a:buChar char="•"/>
            </a:pPr>
            <a:r>
              <a:rPr lang="ar-SA" sz="1600" b="1" dirty="0"/>
              <a:t>* المعرفة</a:t>
            </a:r>
          </a:p>
          <a:p>
            <a:pPr algn="ctr" rtl="0">
              <a:spcBef>
                <a:spcPct val="50000"/>
              </a:spcBef>
              <a:buFontTx/>
              <a:buChar char="•"/>
            </a:pPr>
            <a:r>
              <a:rPr lang="ar-SA" sz="1600" b="1" dirty="0"/>
              <a:t>*  الابتكارات</a:t>
            </a:r>
          </a:p>
          <a:p>
            <a:pPr algn="ctr" rtl="0">
              <a:spcBef>
                <a:spcPct val="50000"/>
              </a:spcBef>
              <a:buFontTx/>
              <a:buChar char="•"/>
            </a:pPr>
            <a:r>
              <a:rPr lang="ar-SA" sz="1600" b="1" dirty="0"/>
              <a:t>* التنظيمات</a:t>
            </a:r>
          </a:p>
          <a:p>
            <a:pPr algn="ctr" rtl="0">
              <a:spcBef>
                <a:spcPct val="50000"/>
              </a:spcBef>
              <a:buFontTx/>
              <a:buChar char="•"/>
            </a:pPr>
            <a:endParaRPr lang="en-US" sz="1600" b="1" dirty="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5"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2000" fill="hold"/>
                                        <p:tgtEl>
                                          <p:spTgt spid="7170"/>
                                        </p:tgtEl>
                                        <p:attrNameLst>
                                          <p:attrName>ppt_w</p:attrName>
                                        </p:attrNameLst>
                                      </p:cBhvr>
                                      <p:tavLst>
                                        <p:tav tm="0">
                                          <p:val>
                                            <p:strVal val="#ppt_w"/>
                                          </p:val>
                                        </p:tav>
                                        <p:tav tm="100000">
                                          <p:val>
                                            <p:strVal val="#ppt_w"/>
                                          </p:val>
                                        </p:tav>
                                      </p:tavLst>
                                    </p:anim>
                                    <p:anim calcmode="lin" valueType="num">
                                      <p:cBhvr>
                                        <p:cTn id="8" dur="2000" fill="hold"/>
                                        <p:tgtEl>
                                          <p:spTgt spid="7170"/>
                                        </p:tgtEl>
                                        <p:attrNameLst>
                                          <p:attrName>ppt_h</p:attrName>
                                        </p:attrNameLst>
                                      </p:cBhvr>
                                      <p:tavLst>
                                        <p:tav tm="0" fmla="#ppt_h*sin(2.5*pi*$)">
                                          <p:val>
                                            <p:fltVal val="0"/>
                                          </p:val>
                                        </p:tav>
                                        <p:tav tm="100000">
                                          <p:val>
                                            <p:fltVal val="1"/>
                                          </p:val>
                                        </p:tav>
                                      </p:tavLst>
                                    </p:anim>
                                  </p:childTnLst>
                                </p:cTn>
                              </p:par>
                              <p:par>
                                <p:cTn id="9" presetID="19" presetClass="entr" presetSubtype="5" fill="hold" grpId="0" nodeType="withEffect">
                                  <p:stCondLst>
                                    <p:cond delay="0"/>
                                  </p:stCondLst>
                                  <p:childTnLst>
                                    <p:set>
                                      <p:cBhvr>
                                        <p:cTn id="10" dur="1" fill="hold">
                                          <p:stCondLst>
                                            <p:cond delay="0"/>
                                          </p:stCondLst>
                                        </p:cTn>
                                        <p:tgtEl>
                                          <p:spTgt spid="7185"/>
                                        </p:tgtEl>
                                        <p:attrNameLst>
                                          <p:attrName>style.visibility</p:attrName>
                                        </p:attrNameLst>
                                      </p:cBhvr>
                                      <p:to>
                                        <p:strVal val="visible"/>
                                      </p:to>
                                    </p:set>
                                    <p:anim calcmode="lin" valueType="num">
                                      <p:cBhvr>
                                        <p:cTn id="11" dur="2000" fill="hold"/>
                                        <p:tgtEl>
                                          <p:spTgt spid="7185"/>
                                        </p:tgtEl>
                                        <p:attrNameLst>
                                          <p:attrName>ppt_w</p:attrName>
                                        </p:attrNameLst>
                                      </p:cBhvr>
                                      <p:tavLst>
                                        <p:tav tm="0">
                                          <p:val>
                                            <p:strVal val="#ppt_w"/>
                                          </p:val>
                                        </p:tav>
                                        <p:tav tm="100000">
                                          <p:val>
                                            <p:strVal val="#ppt_w"/>
                                          </p:val>
                                        </p:tav>
                                      </p:tavLst>
                                    </p:anim>
                                    <p:anim calcmode="lin" valueType="num">
                                      <p:cBhvr>
                                        <p:cTn id="12" dur="2000" fill="hold"/>
                                        <p:tgtEl>
                                          <p:spTgt spid="7185"/>
                                        </p:tgtEl>
                                        <p:attrNameLst>
                                          <p:attrName>ppt_h</p:attrName>
                                        </p:attrNameLst>
                                      </p:cBhvr>
                                      <p:tavLst>
                                        <p:tav tm="0" fmla="#ppt_h*sin(2.5*pi*$)">
                                          <p:val>
                                            <p:fltVal val="0"/>
                                          </p:val>
                                        </p:tav>
                                        <p:tav tm="100000">
                                          <p:val>
                                            <p:fltVal val="1"/>
                                          </p:val>
                                        </p:tav>
                                      </p:tavLst>
                                    </p:anim>
                                  </p:childTnLst>
                                </p:cTn>
                              </p:par>
                              <p:par>
                                <p:cTn id="13" presetID="19" presetClass="entr" presetSubtype="5" fill="hold" grpId="0" nodeType="withEffect">
                                  <p:stCondLst>
                                    <p:cond delay="0"/>
                                  </p:stCondLst>
                                  <p:childTnLst>
                                    <p:set>
                                      <p:cBhvr>
                                        <p:cTn id="14" dur="1" fill="hold">
                                          <p:stCondLst>
                                            <p:cond delay="0"/>
                                          </p:stCondLst>
                                        </p:cTn>
                                        <p:tgtEl>
                                          <p:spTgt spid="7186"/>
                                        </p:tgtEl>
                                        <p:attrNameLst>
                                          <p:attrName>style.visibility</p:attrName>
                                        </p:attrNameLst>
                                      </p:cBhvr>
                                      <p:to>
                                        <p:strVal val="visible"/>
                                      </p:to>
                                    </p:set>
                                    <p:anim calcmode="lin" valueType="num">
                                      <p:cBhvr>
                                        <p:cTn id="15" dur="2000" fill="hold"/>
                                        <p:tgtEl>
                                          <p:spTgt spid="7186"/>
                                        </p:tgtEl>
                                        <p:attrNameLst>
                                          <p:attrName>ppt_w</p:attrName>
                                        </p:attrNameLst>
                                      </p:cBhvr>
                                      <p:tavLst>
                                        <p:tav tm="0">
                                          <p:val>
                                            <p:strVal val="#ppt_w"/>
                                          </p:val>
                                        </p:tav>
                                        <p:tav tm="100000">
                                          <p:val>
                                            <p:strVal val="#ppt_w"/>
                                          </p:val>
                                        </p:tav>
                                      </p:tavLst>
                                    </p:anim>
                                    <p:anim calcmode="lin" valueType="num">
                                      <p:cBhvr>
                                        <p:cTn id="16" dur="2000" fill="hold"/>
                                        <p:tgtEl>
                                          <p:spTgt spid="7186"/>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7170" grpId="0"/>
      <p:bldP spid="7185" grpId="0"/>
      <p:bldP spid="71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idx="4294967295"/>
          </p:nvPr>
        </p:nvSpPr>
        <p:spPr>
          <a:xfrm>
            <a:off x="0" y="274638"/>
            <a:ext cx="8229600" cy="1143000"/>
          </a:xfrm>
        </p:spPr>
        <p:txBody>
          <a:bodyPr anchor="b"/>
          <a:lstStyle/>
          <a:p>
            <a:pPr eaLnBrk="1" hangingPunct="1">
              <a:defRPr/>
            </a:pPr>
            <a:r>
              <a:rPr lang="ar-SA" smtClean="0">
                <a:effectLst>
                  <a:outerShdw blurRad="38100" dist="38100" dir="2700000" algn="tl">
                    <a:srgbClr val="C0C0C0"/>
                  </a:outerShdw>
                </a:effectLst>
              </a:rPr>
              <a:t>  </a:t>
            </a:r>
            <a:endParaRPr lang="en-US" smtClean="0">
              <a:effectLst>
                <a:outerShdw blurRad="38100" dist="38100" dir="2700000" algn="tl">
                  <a:srgbClr val="C0C0C0"/>
                </a:outerShdw>
              </a:effectLst>
            </a:endParaRPr>
          </a:p>
        </p:txBody>
      </p:sp>
      <p:sp>
        <p:nvSpPr>
          <p:cNvPr id="135172" name="WordArt 4"/>
          <p:cNvSpPr>
            <a:spLocks noChangeArrowheads="1" noChangeShapeType="1" noTextEdit="1"/>
          </p:cNvSpPr>
          <p:nvPr/>
        </p:nvSpPr>
        <p:spPr bwMode="auto">
          <a:xfrm>
            <a:off x="768350" y="461962"/>
            <a:ext cx="7632700" cy="1584325"/>
          </a:xfrm>
          <a:prstGeom prst="rect">
            <a:avLst/>
          </a:prstGeom>
        </p:spPr>
        <p:txBody>
          <a:bodyPr wrap="none" fromWordArt="1">
            <a:prstTxWarp prst="textChevronInverted">
              <a:avLst>
                <a:gd name="adj" fmla="val 75000"/>
              </a:avLst>
            </a:prstTxWarp>
          </a:bodyPr>
          <a:lstStyle/>
          <a:p>
            <a:pPr algn="ctr">
              <a:defRPr/>
            </a:pPr>
            <a:r>
              <a:rPr lang="ar-SA" sz="4000" u="sng"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تقسيم الموارد على أساس مظهرها...</a:t>
            </a:r>
          </a:p>
        </p:txBody>
      </p:sp>
      <p:sp>
        <p:nvSpPr>
          <p:cNvPr id="135173" name="Line 5"/>
          <p:cNvSpPr>
            <a:spLocks noChangeShapeType="1"/>
          </p:cNvSpPr>
          <p:nvPr/>
        </p:nvSpPr>
        <p:spPr bwMode="auto">
          <a:xfrm>
            <a:off x="4859338" y="2276475"/>
            <a:ext cx="1439862" cy="935038"/>
          </a:xfrm>
          <a:prstGeom prst="line">
            <a:avLst/>
          </a:prstGeom>
          <a:noFill/>
          <a:ln w="9525">
            <a:solidFill>
              <a:schemeClr val="tx1"/>
            </a:solidFill>
            <a:round/>
            <a:headEnd/>
            <a:tailEnd type="triangle" w="med" len="med"/>
          </a:ln>
          <a:effectLst/>
        </p:spPr>
        <p:txBody>
          <a:bodyPr/>
          <a:lstStyle/>
          <a:p>
            <a:pPr algn="ctr" rtl="0">
              <a:defRPr/>
            </a:pPr>
            <a:endParaRPr lang="ar-SA" u="sng" dirty="0">
              <a:effectLst>
                <a:outerShdw blurRad="38100" dist="38100" dir="2700000" algn="tl">
                  <a:srgbClr val="000000">
                    <a:alpha val="43137"/>
                  </a:srgbClr>
                </a:outerShdw>
              </a:effectLst>
            </a:endParaRPr>
          </a:p>
        </p:txBody>
      </p:sp>
      <p:sp>
        <p:nvSpPr>
          <p:cNvPr id="135174" name="Line 6"/>
          <p:cNvSpPr>
            <a:spLocks noChangeShapeType="1"/>
          </p:cNvSpPr>
          <p:nvPr/>
        </p:nvSpPr>
        <p:spPr bwMode="auto">
          <a:xfrm flipH="1">
            <a:off x="2987675" y="2278063"/>
            <a:ext cx="1368425" cy="1079500"/>
          </a:xfrm>
          <a:prstGeom prst="line">
            <a:avLst/>
          </a:prstGeom>
          <a:noFill/>
          <a:ln w="9525">
            <a:solidFill>
              <a:schemeClr val="tx1"/>
            </a:solidFill>
            <a:round/>
            <a:headEnd/>
            <a:tailEnd type="triangle" w="med" len="med"/>
          </a:ln>
          <a:effectLst/>
        </p:spPr>
        <p:txBody>
          <a:bodyPr/>
          <a:lstStyle/>
          <a:p>
            <a:pPr algn="ctr" rtl="0">
              <a:defRPr/>
            </a:pPr>
            <a:endParaRPr lang="ar-SA" u="sng" dirty="0">
              <a:effectLst>
                <a:outerShdw blurRad="38100" dist="38100" dir="2700000" algn="tl">
                  <a:srgbClr val="000000">
                    <a:alpha val="43137"/>
                  </a:srgbClr>
                </a:outerShdw>
              </a:effectLst>
            </a:endParaRPr>
          </a:p>
        </p:txBody>
      </p:sp>
      <p:sp>
        <p:nvSpPr>
          <p:cNvPr id="135176" name="Oval 8"/>
          <p:cNvSpPr>
            <a:spLocks noChangeArrowheads="1"/>
          </p:cNvSpPr>
          <p:nvPr/>
        </p:nvSpPr>
        <p:spPr bwMode="auto">
          <a:xfrm>
            <a:off x="4786313" y="3284538"/>
            <a:ext cx="4249737" cy="2859087"/>
          </a:xfrm>
          <a:prstGeom prst="ellipse">
            <a:avLst/>
          </a:prstGeom>
          <a:solidFill>
            <a:schemeClr val="accent1"/>
          </a:solidFill>
          <a:ln w="9525">
            <a:solidFill>
              <a:schemeClr val="tx1"/>
            </a:solidFill>
            <a:round/>
            <a:headEnd/>
            <a:tailEnd/>
          </a:ln>
          <a:effectLst/>
        </p:spPr>
        <p:txBody>
          <a:bodyPr wrap="none" anchor="ctr"/>
          <a:lstStyle/>
          <a:p>
            <a:pPr algn="ctr" rtl="0">
              <a:defRPr/>
            </a:pPr>
            <a:endParaRPr lang="ar-SA" u="sng" dirty="0">
              <a:effectLst>
                <a:outerShdw blurRad="38100" dist="38100" dir="2700000" algn="tl">
                  <a:srgbClr val="000000">
                    <a:alpha val="43137"/>
                  </a:srgbClr>
                </a:outerShdw>
              </a:effectLst>
            </a:endParaRPr>
          </a:p>
        </p:txBody>
      </p:sp>
      <p:sp>
        <p:nvSpPr>
          <p:cNvPr id="135177" name="Oval 9"/>
          <p:cNvSpPr>
            <a:spLocks noChangeArrowheads="1"/>
          </p:cNvSpPr>
          <p:nvPr/>
        </p:nvSpPr>
        <p:spPr bwMode="auto">
          <a:xfrm>
            <a:off x="285750" y="3429000"/>
            <a:ext cx="4286250" cy="2857500"/>
          </a:xfrm>
          <a:prstGeom prst="ellipse">
            <a:avLst/>
          </a:prstGeom>
          <a:gradFill rotWithShape="1">
            <a:gsLst>
              <a:gs pos="0">
                <a:srgbClr val="F5B9F1">
                  <a:gamma/>
                  <a:tint val="0"/>
                  <a:invGamma/>
                </a:srgbClr>
              </a:gs>
              <a:gs pos="100000">
                <a:srgbClr val="F5B9F1"/>
              </a:gs>
            </a:gsLst>
            <a:path path="shape">
              <a:fillToRect l="50000" t="50000" r="50000" b="50000"/>
            </a:path>
          </a:gradFill>
          <a:ln w="9525">
            <a:solidFill>
              <a:schemeClr val="tx1"/>
            </a:solidFill>
            <a:round/>
            <a:headEnd/>
            <a:tailEnd/>
          </a:ln>
          <a:effectLst/>
        </p:spPr>
        <p:txBody>
          <a:bodyPr wrap="none" anchor="ctr"/>
          <a:lstStyle/>
          <a:p>
            <a:pPr algn="ctr" rtl="0">
              <a:defRPr/>
            </a:pPr>
            <a:endParaRPr lang="ar-SA" u="sng" dirty="0">
              <a:effectLst>
                <a:outerShdw blurRad="38100" dist="38100" dir="2700000" algn="tl">
                  <a:srgbClr val="000000">
                    <a:alpha val="43137"/>
                  </a:srgbClr>
                </a:outerShdw>
              </a:effectLst>
            </a:endParaRPr>
          </a:p>
        </p:txBody>
      </p:sp>
      <p:sp>
        <p:nvSpPr>
          <p:cNvPr id="56328" name="Text Box 11"/>
          <p:cNvSpPr txBox="1">
            <a:spLocks noChangeArrowheads="1"/>
          </p:cNvSpPr>
          <p:nvPr/>
        </p:nvSpPr>
        <p:spPr bwMode="auto">
          <a:xfrm>
            <a:off x="5580063" y="3373438"/>
            <a:ext cx="2663825" cy="2647950"/>
          </a:xfrm>
          <a:prstGeom prst="rect">
            <a:avLst/>
          </a:prstGeom>
          <a:noFill/>
          <a:ln w="9525">
            <a:noFill/>
            <a:miter lim="800000"/>
            <a:headEnd/>
            <a:tailEnd/>
          </a:ln>
        </p:spPr>
        <p:txBody>
          <a:bodyPr>
            <a:spAutoFit/>
          </a:bodyPr>
          <a:lstStyle/>
          <a:p>
            <a:pPr algn="ctr" rtl="0">
              <a:spcBef>
                <a:spcPct val="50000"/>
              </a:spcBef>
            </a:pPr>
            <a:r>
              <a:rPr lang="ar-SA" sz="2400" b="1" dirty="0"/>
              <a:t>ملموسة</a:t>
            </a:r>
            <a:endParaRPr lang="ar-SA" sz="2000" b="1" dirty="0"/>
          </a:p>
          <a:p>
            <a:pPr algn="ctr" rtl="0">
              <a:spcBef>
                <a:spcPct val="50000"/>
              </a:spcBef>
            </a:pPr>
            <a:r>
              <a:rPr lang="ar-SA" sz="2400" b="1" i="1" dirty="0">
                <a:solidFill>
                  <a:srgbClr val="990000"/>
                </a:solidFill>
              </a:rPr>
              <a:t>يمكن تمييزها بالعين</a:t>
            </a:r>
          </a:p>
          <a:p>
            <a:pPr algn="ctr" rtl="0">
              <a:spcBef>
                <a:spcPct val="50000"/>
              </a:spcBef>
            </a:pPr>
            <a:r>
              <a:rPr lang="ar-SA" sz="2400" b="1" i="1" dirty="0" err="1">
                <a:solidFill>
                  <a:srgbClr val="990000"/>
                </a:solidFill>
              </a:rPr>
              <a:t>(</a:t>
            </a:r>
            <a:r>
              <a:rPr lang="ar-SA" sz="2400" b="1" i="1" dirty="0">
                <a:solidFill>
                  <a:srgbClr val="990000"/>
                </a:solidFill>
              </a:rPr>
              <a:t>(مثل</a:t>
            </a:r>
            <a:r>
              <a:rPr lang="ar-SA" sz="2000" b="1" i="1" dirty="0" err="1">
                <a:solidFill>
                  <a:srgbClr val="990000"/>
                </a:solidFill>
              </a:rPr>
              <a:t>))</a:t>
            </a:r>
            <a:endParaRPr lang="ar-SA" sz="2000" b="1" i="1" dirty="0">
              <a:solidFill>
                <a:srgbClr val="990000"/>
              </a:solidFill>
            </a:endParaRPr>
          </a:p>
          <a:p>
            <a:pPr algn="ctr" rtl="0">
              <a:spcBef>
                <a:spcPct val="50000"/>
              </a:spcBef>
              <a:buFontTx/>
              <a:buChar char="-"/>
            </a:pPr>
            <a:r>
              <a:rPr lang="ar-SA" sz="2400" b="1" i="1" dirty="0">
                <a:solidFill>
                  <a:srgbClr val="990000"/>
                </a:solidFill>
              </a:rPr>
              <a:t>المعادن</a:t>
            </a:r>
          </a:p>
          <a:p>
            <a:pPr algn="ctr" rtl="0">
              <a:spcBef>
                <a:spcPct val="50000"/>
              </a:spcBef>
              <a:buFontTx/>
              <a:buChar char="-"/>
            </a:pPr>
            <a:r>
              <a:rPr lang="ar-SA" sz="2400" b="1" i="1" dirty="0">
                <a:solidFill>
                  <a:srgbClr val="990000"/>
                </a:solidFill>
              </a:rPr>
              <a:t>التربة والغابات</a:t>
            </a:r>
            <a:endParaRPr lang="en-US" sz="2400" b="1" i="1" dirty="0">
              <a:solidFill>
                <a:srgbClr val="990000"/>
              </a:solidFill>
            </a:endParaRPr>
          </a:p>
        </p:txBody>
      </p:sp>
      <p:sp>
        <p:nvSpPr>
          <p:cNvPr id="56329" name="Text Box 12"/>
          <p:cNvSpPr txBox="1">
            <a:spLocks noChangeArrowheads="1"/>
          </p:cNvSpPr>
          <p:nvPr/>
        </p:nvSpPr>
        <p:spPr bwMode="auto">
          <a:xfrm>
            <a:off x="971550" y="3429000"/>
            <a:ext cx="3024188" cy="3105150"/>
          </a:xfrm>
          <a:prstGeom prst="rect">
            <a:avLst/>
          </a:prstGeom>
          <a:noFill/>
          <a:ln w="9525">
            <a:noFill/>
            <a:miter lim="800000"/>
            <a:headEnd/>
            <a:tailEnd/>
          </a:ln>
        </p:spPr>
        <p:txBody>
          <a:bodyPr>
            <a:spAutoFit/>
          </a:bodyPr>
          <a:lstStyle/>
          <a:p>
            <a:pPr algn="ctr" rtl="0">
              <a:spcBef>
                <a:spcPct val="50000"/>
              </a:spcBef>
            </a:pPr>
            <a:r>
              <a:rPr lang="ar-SA" sz="2400" b="1"/>
              <a:t>غير ملموسة</a:t>
            </a:r>
            <a:endParaRPr lang="ar-SA" sz="2400" b="1" i="1"/>
          </a:p>
          <a:p>
            <a:pPr algn="ctr" rtl="0">
              <a:spcBef>
                <a:spcPct val="50000"/>
              </a:spcBef>
            </a:pPr>
            <a:r>
              <a:rPr lang="ar-SA" sz="2400" b="1" i="1">
                <a:solidFill>
                  <a:srgbClr val="FF0066"/>
                </a:solidFill>
              </a:rPr>
              <a:t>تمثل في</a:t>
            </a:r>
          </a:p>
          <a:p>
            <a:pPr algn="ctr" rtl="0">
              <a:spcBef>
                <a:spcPct val="50000"/>
              </a:spcBef>
            </a:pPr>
            <a:r>
              <a:rPr lang="ar-SA" sz="2000" b="1">
                <a:solidFill>
                  <a:srgbClr val="FF0066"/>
                </a:solidFill>
              </a:rPr>
              <a:t>السياسة الحكومية</a:t>
            </a:r>
          </a:p>
          <a:p>
            <a:pPr algn="ctr" rtl="0">
              <a:spcBef>
                <a:spcPct val="50000"/>
              </a:spcBef>
            </a:pPr>
            <a:r>
              <a:rPr lang="ar-SA" sz="2400" b="1" i="1">
                <a:solidFill>
                  <a:srgbClr val="FF0066"/>
                </a:solidFill>
              </a:rPr>
              <a:t>والحرية والخبرة والصحة</a:t>
            </a:r>
          </a:p>
          <a:p>
            <a:pPr algn="ctr" rtl="0">
              <a:spcBef>
                <a:spcPct val="50000"/>
              </a:spcBef>
            </a:pPr>
            <a:r>
              <a:rPr lang="ar-SA" sz="2400" b="1">
                <a:solidFill>
                  <a:srgbClr val="FF0066"/>
                </a:solidFill>
              </a:rPr>
              <a:t>فلكل هذا أثره في الإنتاج</a:t>
            </a:r>
          </a:p>
          <a:p>
            <a:pPr algn="ctr" rtl="0">
              <a:spcBef>
                <a:spcPct val="50000"/>
              </a:spcBef>
            </a:pPr>
            <a:endParaRPr lang="en-US" sz="2400">
              <a:solidFill>
                <a:srgbClr val="FF0066"/>
              </a:solidFill>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5172"/>
                                        </p:tgtEl>
                                        <p:attrNameLst>
                                          <p:attrName>style.visibility</p:attrName>
                                        </p:attrNameLst>
                                      </p:cBhvr>
                                      <p:to>
                                        <p:strVal val="visible"/>
                                      </p:to>
                                    </p:set>
                                    <p:animEffect transition="in" filter="fade">
                                      <p:cBhvr>
                                        <p:cTn id="7" dur="1000"/>
                                        <p:tgtEl>
                                          <p:spTgt spid="135172"/>
                                        </p:tgtEl>
                                      </p:cBhvr>
                                    </p:animEffect>
                                    <p:anim calcmode="lin" valueType="num">
                                      <p:cBhvr>
                                        <p:cTn id="8" dur="1000" fill="hold"/>
                                        <p:tgtEl>
                                          <p:spTgt spid="135172"/>
                                        </p:tgtEl>
                                        <p:attrNameLst>
                                          <p:attrName>ppt_x</p:attrName>
                                        </p:attrNameLst>
                                      </p:cBhvr>
                                      <p:tavLst>
                                        <p:tav tm="0">
                                          <p:val>
                                            <p:strVal val="#ppt_x"/>
                                          </p:val>
                                        </p:tav>
                                        <p:tav tm="100000">
                                          <p:val>
                                            <p:strVal val="#ppt_x"/>
                                          </p:val>
                                        </p:tav>
                                      </p:tavLst>
                                    </p:anim>
                                    <p:anim calcmode="lin" valueType="num">
                                      <p:cBhvr>
                                        <p:cTn id="9" dur="1000" fill="hold"/>
                                        <p:tgtEl>
                                          <p:spTgt spid="13517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35173"/>
                                        </p:tgtEl>
                                        <p:attrNameLst>
                                          <p:attrName>style.visibility</p:attrName>
                                        </p:attrNameLst>
                                      </p:cBhvr>
                                      <p:to>
                                        <p:strVal val="visible"/>
                                      </p:to>
                                    </p:set>
                                    <p:animEffect transition="in" filter="fade">
                                      <p:cBhvr>
                                        <p:cTn id="14" dur="1000"/>
                                        <p:tgtEl>
                                          <p:spTgt spid="135173"/>
                                        </p:tgtEl>
                                      </p:cBhvr>
                                    </p:animEffect>
                                    <p:anim calcmode="lin" valueType="num">
                                      <p:cBhvr>
                                        <p:cTn id="15" dur="1000" fill="hold"/>
                                        <p:tgtEl>
                                          <p:spTgt spid="135173"/>
                                        </p:tgtEl>
                                        <p:attrNameLst>
                                          <p:attrName>ppt_x</p:attrName>
                                        </p:attrNameLst>
                                      </p:cBhvr>
                                      <p:tavLst>
                                        <p:tav tm="0">
                                          <p:val>
                                            <p:strVal val="#ppt_x"/>
                                          </p:val>
                                        </p:tav>
                                        <p:tav tm="100000">
                                          <p:val>
                                            <p:strVal val="#ppt_x"/>
                                          </p:val>
                                        </p:tav>
                                      </p:tavLst>
                                    </p:anim>
                                    <p:anim calcmode="lin" valueType="num">
                                      <p:cBhvr>
                                        <p:cTn id="16" dur="900" decel="100000" fill="hold"/>
                                        <p:tgtEl>
                                          <p:spTgt spid="13517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35173"/>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grpId="0" nodeType="afterEffect">
                                  <p:stCondLst>
                                    <p:cond delay="0"/>
                                  </p:stCondLst>
                                  <p:childTnLst>
                                    <p:set>
                                      <p:cBhvr>
                                        <p:cTn id="20" dur="1" fill="hold">
                                          <p:stCondLst>
                                            <p:cond delay="0"/>
                                          </p:stCondLst>
                                        </p:cTn>
                                        <p:tgtEl>
                                          <p:spTgt spid="56328"/>
                                        </p:tgtEl>
                                        <p:attrNameLst>
                                          <p:attrName>style.visibility</p:attrName>
                                        </p:attrNameLst>
                                      </p:cBhvr>
                                      <p:to>
                                        <p:strVal val="visible"/>
                                      </p:to>
                                    </p:set>
                                    <p:animEffect transition="in" filter="fade">
                                      <p:cBhvr>
                                        <p:cTn id="21" dur="1000"/>
                                        <p:tgtEl>
                                          <p:spTgt spid="56328"/>
                                        </p:tgtEl>
                                      </p:cBhvr>
                                    </p:animEffect>
                                    <p:anim calcmode="lin" valueType="num">
                                      <p:cBhvr>
                                        <p:cTn id="22" dur="1000" fill="hold"/>
                                        <p:tgtEl>
                                          <p:spTgt spid="56328"/>
                                        </p:tgtEl>
                                        <p:attrNameLst>
                                          <p:attrName>ppt_x</p:attrName>
                                        </p:attrNameLst>
                                      </p:cBhvr>
                                      <p:tavLst>
                                        <p:tav tm="0">
                                          <p:val>
                                            <p:strVal val="#ppt_x"/>
                                          </p:val>
                                        </p:tav>
                                        <p:tav tm="100000">
                                          <p:val>
                                            <p:strVal val="#ppt_x"/>
                                          </p:val>
                                        </p:tav>
                                      </p:tavLst>
                                    </p:anim>
                                    <p:anim calcmode="lin" valueType="num">
                                      <p:cBhvr>
                                        <p:cTn id="23" dur="900" decel="100000" fill="hold"/>
                                        <p:tgtEl>
                                          <p:spTgt spid="5632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56328"/>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35176"/>
                                        </p:tgtEl>
                                        <p:attrNameLst>
                                          <p:attrName>style.visibility</p:attrName>
                                        </p:attrNameLst>
                                      </p:cBhvr>
                                      <p:to>
                                        <p:strVal val="visible"/>
                                      </p:to>
                                    </p:set>
                                    <p:animEffect transition="in" filter="fade">
                                      <p:cBhvr>
                                        <p:cTn id="27" dur="1000"/>
                                        <p:tgtEl>
                                          <p:spTgt spid="135176"/>
                                        </p:tgtEl>
                                      </p:cBhvr>
                                    </p:animEffect>
                                    <p:anim calcmode="lin" valueType="num">
                                      <p:cBhvr>
                                        <p:cTn id="28" dur="1000" fill="hold"/>
                                        <p:tgtEl>
                                          <p:spTgt spid="135176"/>
                                        </p:tgtEl>
                                        <p:attrNameLst>
                                          <p:attrName>ppt_x</p:attrName>
                                        </p:attrNameLst>
                                      </p:cBhvr>
                                      <p:tavLst>
                                        <p:tav tm="0">
                                          <p:val>
                                            <p:strVal val="#ppt_x"/>
                                          </p:val>
                                        </p:tav>
                                        <p:tav tm="100000">
                                          <p:val>
                                            <p:strVal val="#ppt_x"/>
                                          </p:val>
                                        </p:tav>
                                      </p:tavLst>
                                    </p:anim>
                                    <p:anim calcmode="lin" valueType="num">
                                      <p:cBhvr>
                                        <p:cTn id="29" dur="900" decel="100000" fill="hold"/>
                                        <p:tgtEl>
                                          <p:spTgt spid="13517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35176"/>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35174"/>
                                        </p:tgtEl>
                                        <p:attrNameLst>
                                          <p:attrName>style.visibility</p:attrName>
                                        </p:attrNameLst>
                                      </p:cBhvr>
                                      <p:to>
                                        <p:strVal val="visible"/>
                                      </p:to>
                                    </p:set>
                                    <p:animEffect transition="in" filter="fade">
                                      <p:cBhvr>
                                        <p:cTn id="35" dur="1000"/>
                                        <p:tgtEl>
                                          <p:spTgt spid="135174"/>
                                        </p:tgtEl>
                                      </p:cBhvr>
                                    </p:animEffect>
                                    <p:anim calcmode="lin" valueType="num">
                                      <p:cBhvr>
                                        <p:cTn id="36" dur="1000" fill="hold"/>
                                        <p:tgtEl>
                                          <p:spTgt spid="135174"/>
                                        </p:tgtEl>
                                        <p:attrNameLst>
                                          <p:attrName>ppt_x</p:attrName>
                                        </p:attrNameLst>
                                      </p:cBhvr>
                                      <p:tavLst>
                                        <p:tav tm="0">
                                          <p:val>
                                            <p:strVal val="#ppt_x"/>
                                          </p:val>
                                        </p:tav>
                                        <p:tav tm="100000">
                                          <p:val>
                                            <p:strVal val="#ppt_x"/>
                                          </p:val>
                                        </p:tav>
                                      </p:tavLst>
                                    </p:anim>
                                    <p:anim calcmode="lin" valueType="num">
                                      <p:cBhvr>
                                        <p:cTn id="37" dur="1000" fill="hold"/>
                                        <p:tgtEl>
                                          <p:spTgt spid="13517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56329"/>
                                        </p:tgtEl>
                                        <p:attrNameLst>
                                          <p:attrName>style.visibility</p:attrName>
                                        </p:attrNameLst>
                                      </p:cBhvr>
                                      <p:to>
                                        <p:strVal val="visible"/>
                                      </p:to>
                                    </p:set>
                                    <p:animEffect transition="in" filter="fade">
                                      <p:cBhvr>
                                        <p:cTn id="40" dur="1000"/>
                                        <p:tgtEl>
                                          <p:spTgt spid="56329"/>
                                        </p:tgtEl>
                                      </p:cBhvr>
                                    </p:animEffect>
                                    <p:anim calcmode="lin" valueType="num">
                                      <p:cBhvr>
                                        <p:cTn id="41" dur="1000" fill="hold"/>
                                        <p:tgtEl>
                                          <p:spTgt spid="56329"/>
                                        </p:tgtEl>
                                        <p:attrNameLst>
                                          <p:attrName>ppt_x</p:attrName>
                                        </p:attrNameLst>
                                      </p:cBhvr>
                                      <p:tavLst>
                                        <p:tav tm="0">
                                          <p:val>
                                            <p:strVal val="#ppt_x"/>
                                          </p:val>
                                        </p:tav>
                                        <p:tav tm="100000">
                                          <p:val>
                                            <p:strVal val="#ppt_x"/>
                                          </p:val>
                                        </p:tav>
                                      </p:tavLst>
                                    </p:anim>
                                    <p:anim calcmode="lin" valueType="num">
                                      <p:cBhvr>
                                        <p:cTn id="42" dur="1000" fill="hold"/>
                                        <p:tgtEl>
                                          <p:spTgt spid="56329"/>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35177"/>
                                        </p:tgtEl>
                                        <p:attrNameLst>
                                          <p:attrName>style.visibility</p:attrName>
                                        </p:attrNameLst>
                                      </p:cBhvr>
                                      <p:to>
                                        <p:strVal val="visible"/>
                                      </p:to>
                                    </p:set>
                                    <p:animEffect transition="in" filter="fade">
                                      <p:cBhvr>
                                        <p:cTn id="45" dur="1000"/>
                                        <p:tgtEl>
                                          <p:spTgt spid="135177"/>
                                        </p:tgtEl>
                                      </p:cBhvr>
                                    </p:animEffect>
                                    <p:anim calcmode="lin" valueType="num">
                                      <p:cBhvr>
                                        <p:cTn id="46" dur="1000" fill="hold"/>
                                        <p:tgtEl>
                                          <p:spTgt spid="135177"/>
                                        </p:tgtEl>
                                        <p:attrNameLst>
                                          <p:attrName>ppt_x</p:attrName>
                                        </p:attrNameLst>
                                      </p:cBhvr>
                                      <p:tavLst>
                                        <p:tav tm="0">
                                          <p:val>
                                            <p:strVal val="#ppt_x"/>
                                          </p:val>
                                        </p:tav>
                                        <p:tav tm="100000">
                                          <p:val>
                                            <p:strVal val="#ppt_x"/>
                                          </p:val>
                                        </p:tav>
                                      </p:tavLst>
                                    </p:anim>
                                    <p:anim calcmode="lin" valueType="num">
                                      <p:cBhvr>
                                        <p:cTn id="47" dur="1000" fill="hold"/>
                                        <p:tgtEl>
                                          <p:spTgt spid="135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p:bldP spid="135173" grpId="0" animBg="1"/>
      <p:bldP spid="135174" grpId="0" animBg="1"/>
      <p:bldP spid="135176" grpId="0" animBg="1"/>
      <p:bldP spid="135177" grpId="0" animBg="1"/>
      <p:bldP spid="56328" grpId="0"/>
      <p:bldP spid="5632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72" name="AutoShape 16"/>
          <p:cNvSpPr>
            <a:spLocks noChangeArrowheads="1"/>
          </p:cNvSpPr>
          <p:nvPr/>
        </p:nvSpPr>
        <p:spPr bwMode="auto">
          <a:xfrm>
            <a:off x="7740650" y="2420938"/>
            <a:ext cx="719138" cy="1873250"/>
          </a:xfrm>
          <a:prstGeom prst="downArrow">
            <a:avLst>
              <a:gd name="adj1" fmla="val 50000"/>
              <a:gd name="adj2" fmla="val 65121"/>
            </a:avLst>
          </a:prstGeom>
          <a:solidFill>
            <a:schemeClr val="accent1"/>
          </a:solidFill>
          <a:ln w="9525">
            <a:solidFill>
              <a:schemeClr val="tx1"/>
            </a:solidFill>
            <a:miter lim="800000"/>
            <a:headEnd/>
            <a:tailEnd/>
          </a:ln>
          <a:effectLst/>
        </p:spPr>
        <p:txBody>
          <a:bodyPr vert="eaVert" wrap="none" anchor="ctr"/>
          <a:lstStyle/>
          <a:p>
            <a:pPr algn="ctr" rtl="0">
              <a:defRPr/>
            </a:pPr>
            <a:endParaRPr lang="ar-SA" u="sng" dirty="0">
              <a:effectLst>
                <a:outerShdw blurRad="38100" dist="38100" dir="2700000" algn="tl">
                  <a:srgbClr val="000000">
                    <a:alpha val="43137"/>
                  </a:srgbClr>
                </a:outerShdw>
              </a:effectLst>
            </a:endParaRPr>
          </a:p>
        </p:txBody>
      </p:sp>
      <p:sp>
        <p:nvSpPr>
          <p:cNvPr id="147473" name="AutoShape 17"/>
          <p:cNvSpPr>
            <a:spLocks noChangeArrowheads="1"/>
          </p:cNvSpPr>
          <p:nvPr/>
        </p:nvSpPr>
        <p:spPr bwMode="auto">
          <a:xfrm>
            <a:off x="611188" y="2420938"/>
            <a:ext cx="719137" cy="1873250"/>
          </a:xfrm>
          <a:prstGeom prst="downArrow">
            <a:avLst>
              <a:gd name="adj1" fmla="val 50000"/>
              <a:gd name="adj2" fmla="val 65121"/>
            </a:avLst>
          </a:prstGeom>
          <a:solidFill>
            <a:schemeClr val="accent1"/>
          </a:solidFill>
          <a:ln w="9525">
            <a:solidFill>
              <a:schemeClr val="tx1"/>
            </a:solidFill>
            <a:miter lim="800000"/>
            <a:headEnd/>
            <a:tailEnd/>
          </a:ln>
          <a:effectLst/>
        </p:spPr>
        <p:txBody>
          <a:bodyPr vert="eaVert" wrap="none" anchor="ctr"/>
          <a:lstStyle/>
          <a:p>
            <a:pPr algn="ctr" rtl="0">
              <a:defRPr/>
            </a:pPr>
            <a:endParaRPr lang="ar-SA" u="sng" dirty="0">
              <a:effectLst>
                <a:outerShdw blurRad="38100" dist="38100" dir="2700000" algn="tl">
                  <a:srgbClr val="000000"/>
                </a:outerShdw>
              </a:effectLst>
            </a:endParaRPr>
          </a:p>
        </p:txBody>
      </p:sp>
      <p:sp>
        <p:nvSpPr>
          <p:cNvPr id="147474" name="AutoShape 18"/>
          <p:cNvSpPr>
            <a:spLocks noChangeArrowheads="1"/>
          </p:cNvSpPr>
          <p:nvPr/>
        </p:nvSpPr>
        <p:spPr bwMode="auto">
          <a:xfrm>
            <a:off x="2916238" y="1916113"/>
            <a:ext cx="719137" cy="1873250"/>
          </a:xfrm>
          <a:prstGeom prst="downArrow">
            <a:avLst>
              <a:gd name="adj1" fmla="val 50000"/>
              <a:gd name="adj2" fmla="val 65121"/>
            </a:avLst>
          </a:prstGeom>
          <a:solidFill>
            <a:schemeClr val="accent1"/>
          </a:solidFill>
          <a:ln w="9525">
            <a:solidFill>
              <a:schemeClr val="tx1"/>
            </a:solidFill>
            <a:miter lim="800000"/>
            <a:headEnd/>
            <a:tailEnd/>
          </a:ln>
          <a:effectLst/>
        </p:spPr>
        <p:txBody>
          <a:bodyPr vert="eaVert" wrap="none" anchor="ctr"/>
          <a:lstStyle/>
          <a:p>
            <a:pPr algn="ctr" rtl="0">
              <a:defRPr/>
            </a:pPr>
            <a:endParaRPr lang="ar-SA" u="sng" dirty="0">
              <a:effectLst>
                <a:outerShdw blurRad="38100" dist="38100" dir="2700000" algn="tl">
                  <a:srgbClr val="000000"/>
                </a:outerShdw>
              </a:effectLst>
            </a:endParaRPr>
          </a:p>
        </p:txBody>
      </p:sp>
      <p:sp>
        <p:nvSpPr>
          <p:cNvPr id="147475" name="AutoShape 19"/>
          <p:cNvSpPr>
            <a:spLocks noChangeArrowheads="1"/>
          </p:cNvSpPr>
          <p:nvPr/>
        </p:nvSpPr>
        <p:spPr bwMode="auto">
          <a:xfrm>
            <a:off x="5292725" y="1916113"/>
            <a:ext cx="719138" cy="1873250"/>
          </a:xfrm>
          <a:prstGeom prst="downArrow">
            <a:avLst>
              <a:gd name="adj1" fmla="val 50000"/>
              <a:gd name="adj2" fmla="val 65121"/>
            </a:avLst>
          </a:prstGeom>
          <a:solidFill>
            <a:schemeClr val="accent1"/>
          </a:solidFill>
          <a:ln w="9525">
            <a:solidFill>
              <a:schemeClr val="tx1"/>
            </a:solidFill>
            <a:miter lim="800000"/>
            <a:headEnd/>
            <a:tailEnd/>
          </a:ln>
          <a:effectLst/>
        </p:spPr>
        <p:txBody>
          <a:bodyPr vert="eaVert" wrap="none" anchor="ctr"/>
          <a:lstStyle/>
          <a:p>
            <a:pPr algn="ctr" rtl="0">
              <a:defRPr/>
            </a:pPr>
            <a:endParaRPr lang="ar-SA" u="sng" dirty="0">
              <a:effectLst>
                <a:outerShdw blurRad="38100" dist="38100" dir="2700000" algn="tl">
                  <a:srgbClr val="000000">
                    <a:alpha val="43137"/>
                  </a:srgbClr>
                </a:outerShdw>
              </a:effectLst>
            </a:endParaRPr>
          </a:p>
        </p:txBody>
      </p:sp>
      <p:sp>
        <p:nvSpPr>
          <p:cNvPr id="147476" name="AutoShape 20"/>
          <p:cNvSpPr>
            <a:spLocks noChangeArrowheads="1"/>
          </p:cNvSpPr>
          <p:nvPr/>
        </p:nvSpPr>
        <p:spPr bwMode="auto">
          <a:xfrm>
            <a:off x="179388" y="4508500"/>
            <a:ext cx="1765300" cy="1081088"/>
          </a:xfrm>
          <a:prstGeom prst="flowChartPunchedTape">
            <a:avLst/>
          </a:prstGeom>
          <a:solidFill>
            <a:srgbClr val="FF096D"/>
          </a:solidFill>
          <a:ln w="9525">
            <a:solidFill>
              <a:schemeClr val="tx1"/>
            </a:solidFill>
            <a:miter lim="800000"/>
            <a:headEnd/>
            <a:tailEnd/>
          </a:ln>
          <a:effectLst/>
        </p:spPr>
        <p:txBody>
          <a:bodyPr wrap="none" anchor="ctr"/>
          <a:lstStyle/>
          <a:p>
            <a:pPr algn="ctr" rtl="0">
              <a:defRPr/>
            </a:pPr>
            <a:endParaRPr lang="ar-SA" u="sng" dirty="0">
              <a:effectLst>
                <a:outerShdw blurRad="38100" dist="38100" dir="2700000" algn="tl">
                  <a:srgbClr val="000000">
                    <a:alpha val="43137"/>
                  </a:srgbClr>
                </a:outerShdw>
              </a:effectLst>
            </a:endParaRPr>
          </a:p>
        </p:txBody>
      </p:sp>
      <p:sp>
        <p:nvSpPr>
          <p:cNvPr id="147477" name="AutoShape 21"/>
          <p:cNvSpPr>
            <a:spLocks noChangeArrowheads="1"/>
          </p:cNvSpPr>
          <p:nvPr/>
        </p:nvSpPr>
        <p:spPr bwMode="auto">
          <a:xfrm>
            <a:off x="7308850" y="4365625"/>
            <a:ext cx="1657350" cy="1295400"/>
          </a:xfrm>
          <a:prstGeom prst="flowChartPunchedTape">
            <a:avLst/>
          </a:prstGeom>
          <a:solidFill>
            <a:srgbClr val="FF6600"/>
          </a:solidFill>
          <a:ln w="9525">
            <a:solidFill>
              <a:schemeClr val="tx1"/>
            </a:solidFill>
            <a:miter lim="800000"/>
            <a:headEnd/>
            <a:tailEnd/>
          </a:ln>
          <a:effectLst/>
        </p:spPr>
        <p:txBody>
          <a:bodyPr wrap="none" anchor="ctr"/>
          <a:lstStyle/>
          <a:p>
            <a:pPr algn="ctr" rtl="0">
              <a:defRPr/>
            </a:pPr>
            <a:endParaRPr lang="ar-SA" u="sng" dirty="0">
              <a:effectLst>
                <a:outerShdw blurRad="38100" dist="38100" dir="2700000" algn="tl">
                  <a:srgbClr val="000000">
                    <a:alpha val="43137"/>
                  </a:srgbClr>
                </a:outerShdw>
              </a:effectLst>
            </a:endParaRPr>
          </a:p>
        </p:txBody>
      </p:sp>
      <p:sp>
        <p:nvSpPr>
          <p:cNvPr id="147478" name="AutoShape 22"/>
          <p:cNvSpPr>
            <a:spLocks noChangeArrowheads="1"/>
          </p:cNvSpPr>
          <p:nvPr/>
        </p:nvSpPr>
        <p:spPr bwMode="auto">
          <a:xfrm>
            <a:off x="4572000" y="3716338"/>
            <a:ext cx="2592388" cy="1296987"/>
          </a:xfrm>
          <a:prstGeom prst="flowChartPunchedTape">
            <a:avLst/>
          </a:prstGeom>
          <a:solidFill>
            <a:srgbClr val="993366"/>
          </a:solidFill>
          <a:ln w="9525">
            <a:solidFill>
              <a:schemeClr val="tx1"/>
            </a:solidFill>
            <a:miter lim="800000"/>
            <a:headEnd/>
            <a:tailEnd/>
          </a:ln>
          <a:effectLst/>
        </p:spPr>
        <p:txBody>
          <a:bodyPr wrap="none" anchor="ctr"/>
          <a:lstStyle/>
          <a:p>
            <a:pPr algn="ctr" rtl="0">
              <a:defRPr/>
            </a:pPr>
            <a:endParaRPr lang="ar-SA" u="sng" dirty="0">
              <a:effectLst>
                <a:outerShdw blurRad="38100" dist="38100" dir="2700000" algn="tl">
                  <a:srgbClr val="000000">
                    <a:alpha val="43137"/>
                  </a:srgbClr>
                </a:outerShdw>
              </a:effectLst>
            </a:endParaRPr>
          </a:p>
        </p:txBody>
      </p:sp>
      <p:sp>
        <p:nvSpPr>
          <p:cNvPr id="147479" name="AutoShape 23"/>
          <p:cNvSpPr>
            <a:spLocks noChangeArrowheads="1"/>
          </p:cNvSpPr>
          <p:nvPr/>
        </p:nvSpPr>
        <p:spPr bwMode="auto">
          <a:xfrm>
            <a:off x="2051050" y="3716338"/>
            <a:ext cx="2447925" cy="1296987"/>
          </a:xfrm>
          <a:prstGeom prst="flowChartPunchedTape">
            <a:avLst/>
          </a:prstGeom>
          <a:solidFill>
            <a:srgbClr val="FFCC00"/>
          </a:solidFill>
          <a:ln w="9525">
            <a:solidFill>
              <a:schemeClr val="tx1"/>
            </a:solidFill>
            <a:miter lim="800000"/>
            <a:headEnd/>
            <a:tailEnd/>
          </a:ln>
          <a:effectLst/>
        </p:spPr>
        <p:txBody>
          <a:bodyPr wrap="none" anchor="ctr"/>
          <a:lstStyle/>
          <a:p>
            <a:pPr algn="ctr" rtl="0">
              <a:defRPr/>
            </a:pPr>
            <a:endParaRPr lang="ar-SA" u="sng" dirty="0">
              <a:effectLst>
                <a:outerShdw blurRad="38100" dist="38100" dir="2700000" algn="tl">
                  <a:srgbClr val="000000">
                    <a:alpha val="43137"/>
                  </a:srgbClr>
                </a:outerShdw>
              </a:effectLst>
            </a:endParaRPr>
          </a:p>
        </p:txBody>
      </p:sp>
      <p:sp>
        <p:nvSpPr>
          <p:cNvPr id="57354" name="Text Box 24"/>
          <p:cNvSpPr txBox="1">
            <a:spLocks noChangeArrowheads="1"/>
          </p:cNvSpPr>
          <p:nvPr/>
        </p:nvSpPr>
        <p:spPr bwMode="auto">
          <a:xfrm>
            <a:off x="7308850" y="4508500"/>
            <a:ext cx="1655763" cy="1004888"/>
          </a:xfrm>
          <a:prstGeom prst="rect">
            <a:avLst/>
          </a:prstGeom>
          <a:noFill/>
          <a:ln w="9525">
            <a:noFill/>
            <a:miter lim="800000"/>
            <a:headEnd/>
            <a:tailEnd/>
          </a:ln>
        </p:spPr>
        <p:txBody>
          <a:bodyPr>
            <a:spAutoFit/>
          </a:bodyPr>
          <a:lstStyle/>
          <a:p>
            <a:pPr algn="ctr" rtl="0">
              <a:spcBef>
                <a:spcPct val="50000"/>
              </a:spcBef>
            </a:pPr>
            <a:r>
              <a:rPr lang="ar-SA" sz="2400" b="1" u="sng" dirty="0">
                <a:solidFill>
                  <a:srgbClr val="080808"/>
                </a:solidFill>
              </a:rPr>
              <a:t>موارد البحر</a:t>
            </a:r>
          </a:p>
          <a:p>
            <a:pPr algn="ctr" rtl="0">
              <a:spcBef>
                <a:spcPct val="50000"/>
              </a:spcBef>
            </a:pPr>
            <a:r>
              <a:rPr lang="ar-SA" sz="2400" b="1" u="sng" dirty="0">
                <a:solidFill>
                  <a:srgbClr val="080808"/>
                </a:solidFill>
              </a:rPr>
              <a:t>المتوسط</a:t>
            </a:r>
            <a:endParaRPr lang="en-US" sz="2400" b="1" u="sng" dirty="0">
              <a:solidFill>
                <a:srgbClr val="080808"/>
              </a:solidFill>
            </a:endParaRPr>
          </a:p>
        </p:txBody>
      </p:sp>
      <p:sp>
        <p:nvSpPr>
          <p:cNvPr id="57355" name="Text Box 25"/>
          <p:cNvSpPr txBox="1">
            <a:spLocks noChangeArrowheads="1"/>
          </p:cNvSpPr>
          <p:nvPr/>
        </p:nvSpPr>
        <p:spPr bwMode="auto">
          <a:xfrm>
            <a:off x="4643438" y="3933825"/>
            <a:ext cx="2447925" cy="822325"/>
          </a:xfrm>
          <a:prstGeom prst="rect">
            <a:avLst/>
          </a:prstGeom>
          <a:noFill/>
          <a:ln w="9525">
            <a:noFill/>
            <a:miter lim="800000"/>
            <a:headEnd/>
            <a:tailEnd/>
          </a:ln>
        </p:spPr>
        <p:txBody>
          <a:bodyPr>
            <a:spAutoFit/>
          </a:bodyPr>
          <a:lstStyle/>
          <a:p>
            <a:pPr algn="ctr" rtl="0">
              <a:spcBef>
                <a:spcPct val="50000"/>
              </a:spcBef>
            </a:pPr>
            <a:r>
              <a:rPr lang="ar-SA" sz="2400" b="1" u="sng"/>
              <a:t>موارد الأقاليــــم الموسمية وغيرها</a:t>
            </a:r>
            <a:endParaRPr lang="en-US" sz="2400" b="1" u="sng"/>
          </a:p>
        </p:txBody>
      </p:sp>
      <p:sp>
        <p:nvSpPr>
          <p:cNvPr id="57356" name="Text Box 26"/>
          <p:cNvSpPr txBox="1">
            <a:spLocks noChangeArrowheads="1"/>
          </p:cNvSpPr>
          <p:nvPr/>
        </p:nvSpPr>
        <p:spPr bwMode="auto">
          <a:xfrm>
            <a:off x="2051050" y="3860800"/>
            <a:ext cx="2376488" cy="944563"/>
          </a:xfrm>
          <a:prstGeom prst="rect">
            <a:avLst/>
          </a:prstGeom>
          <a:noFill/>
          <a:ln w="9525">
            <a:noFill/>
            <a:miter lim="800000"/>
            <a:headEnd/>
            <a:tailEnd/>
          </a:ln>
        </p:spPr>
        <p:txBody>
          <a:bodyPr>
            <a:spAutoFit/>
          </a:bodyPr>
          <a:lstStyle/>
          <a:p>
            <a:pPr algn="ctr" rtl="0">
              <a:spcBef>
                <a:spcPct val="50000"/>
              </a:spcBef>
            </a:pPr>
            <a:r>
              <a:rPr lang="ar-SA" sz="2000" b="1" u="sng"/>
              <a:t>موارد الغابات المداريــــة</a:t>
            </a:r>
          </a:p>
          <a:p>
            <a:pPr algn="ctr" rtl="0">
              <a:spcBef>
                <a:spcPct val="50000"/>
              </a:spcBef>
            </a:pPr>
            <a:r>
              <a:rPr lang="ar-SA" sz="2400" b="1" u="sng"/>
              <a:t>المطيرة</a:t>
            </a:r>
            <a:endParaRPr lang="en-US" sz="2400" b="1" u="sng"/>
          </a:p>
        </p:txBody>
      </p:sp>
      <p:sp>
        <p:nvSpPr>
          <p:cNvPr id="57357" name="Text Box 27"/>
          <p:cNvSpPr txBox="1">
            <a:spLocks noChangeArrowheads="1"/>
          </p:cNvSpPr>
          <p:nvPr/>
        </p:nvSpPr>
        <p:spPr bwMode="auto">
          <a:xfrm>
            <a:off x="179388" y="4941888"/>
            <a:ext cx="1800225" cy="457200"/>
          </a:xfrm>
          <a:prstGeom prst="rect">
            <a:avLst/>
          </a:prstGeom>
          <a:noFill/>
          <a:ln w="9525">
            <a:noFill/>
            <a:miter lim="800000"/>
            <a:headEnd/>
            <a:tailEnd/>
          </a:ln>
        </p:spPr>
        <p:txBody>
          <a:bodyPr>
            <a:spAutoFit/>
          </a:bodyPr>
          <a:lstStyle/>
          <a:p>
            <a:pPr algn="ctr" rtl="0">
              <a:spcBef>
                <a:spcPct val="50000"/>
              </a:spcBef>
            </a:pPr>
            <a:r>
              <a:rPr lang="ar-SA" sz="2400" b="1" u="sng">
                <a:solidFill>
                  <a:srgbClr val="080808"/>
                </a:solidFill>
              </a:rPr>
              <a:t>موارد الســــافانا</a:t>
            </a:r>
            <a:endParaRPr lang="en-US" sz="2400" b="1" u="sng">
              <a:solidFill>
                <a:srgbClr val="080808"/>
              </a:solidFill>
            </a:endParaRPr>
          </a:p>
        </p:txBody>
      </p:sp>
      <p:sp>
        <p:nvSpPr>
          <p:cNvPr id="57358" name="WordArt 14"/>
          <p:cNvSpPr>
            <a:spLocks noChangeArrowheads="1" noChangeShapeType="1" noTextEdit="1"/>
          </p:cNvSpPr>
          <p:nvPr/>
        </p:nvSpPr>
        <p:spPr bwMode="auto">
          <a:xfrm>
            <a:off x="611188" y="260350"/>
            <a:ext cx="8064500" cy="1873250"/>
          </a:xfrm>
          <a:prstGeom prst="rect">
            <a:avLst/>
          </a:prstGeom>
        </p:spPr>
        <p:txBody>
          <a:bodyPr wrap="none" fromWordArt="1">
            <a:prstTxWarp prst="textCanUp">
              <a:avLst>
                <a:gd name="adj" fmla="val 85713"/>
              </a:avLst>
            </a:prstTxWarp>
          </a:bodyPr>
          <a:lstStyle/>
          <a:p>
            <a:pPr algn="ctr"/>
            <a:r>
              <a:rPr lang="ar-EG" sz="3600" kern="10">
                <a:ln w="19050">
                  <a:solidFill>
                    <a:srgbClr val="99CCFF"/>
                  </a:solidFill>
                  <a:round/>
                  <a:headEnd/>
                  <a:tailEnd/>
                </a:ln>
                <a:solidFill>
                  <a:srgbClr val="0066CC"/>
                </a:solidFill>
                <a:effectLst>
                  <a:outerShdw dist="35921" dir="2700000" algn="ctr" rotWithShape="0">
                    <a:srgbClr val="990000"/>
                  </a:outerShdw>
                </a:effectLst>
                <a:latin typeface="Arial"/>
                <a:cs typeface="Arial"/>
              </a:rPr>
              <a:t>يمكن تقسيم الموارد</a:t>
            </a:r>
          </a:p>
          <a:p>
            <a:pPr algn="ctr"/>
            <a:r>
              <a:rPr lang="ar-EG" sz="3600" kern="10">
                <a:ln w="19050">
                  <a:solidFill>
                    <a:srgbClr val="99CCFF"/>
                  </a:solidFill>
                  <a:round/>
                  <a:headEnd/>
                  <a:tailEnd/>
                </a:ln>
                <a:solidFill>
                  <a:srgbClr val="0066CC"/>
                </a:solidFill>
                <a:effectLst>
                  <a:outerShdw dist="35921" dir="2700000" algn="ctr" rotWithShape="0">
                    <a:srgbClr val="990000"/>
                  </a:outerShdw>
                </a:effectLst>
                <a:latin typeface="Arial"/>
                <a:cs typeface="Arial"/>
              </a:rPr>
              <a:t>بحسب الإقليم الجغرافي</a:t>
            </a: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47474"/>
                                        </p:tgtEl>
                                        <p:attrNameLst>
                                          <p:attrName>style.visibility</p:attrName>
                                        </p:attrNameLst>
                                      </p:cBhvr>
                                      <p:to>
                                        <p:strVal val="visible"/>
                                      </p:to>
                                    </p:set>
                                    <p:anim calcmode="lin" valueType="num">
                                      <p:cBhvr>
                                        <p:cTn id="7" dur="2000" fill="hold"/>
                                        <p:tgtEl>
                                          <p:spTgt spid="147474"/>
                                        </p:tgtEl>
                                        <p:attrNameLst>
                                          <p:attrName>ppt_w</p:attrName>
                                        </p:attrNameLst>
                                      </p:cBhvr>
                                      <p:tavLst>
                                        <p:tav tm="0">
                                          <p:val>
                                            <p:strVal val="#ppt_w+.3"/>
                                          </p:val>
                                        </p:tav>
                                        <p:tav tm="100000">
                                          <p:val>
                                            <p:strVal val="#ppt_w"/>
                                          </p:val>
                                        </p:tav>
                                      </p:tavLst>
                                    </p:anim>
                                    <p:anim calcmode="lin" valueType="num">
                                      <p:cBhvr>
                                        <p:cTn id="8" dur="2000" fill="hold"/>
                                        <p:tgtEl>
                                          <p:spTgt spid="147474"/>
                                        </p:tgtEl>
                                        <p:attrNameLst>
                                          <p:attrName>ppt_h</p:attrName>
                                        </p:attrNameLst>
                                      </p:cBhvr>
                                      <p:tavLst>
                                        <p:tav tm="0">
                                          <p:val>
                                            <p:strVal val="#ppt_h"/>
                                          </p:val>
                                        </p:tav>
                                        <p:tav tm="100000">
                                          <p:val>
                                            <p:strVal val="#ppt_h"/>
                                          </p:val>
                                        </p:tav>
                                      </p:tavLst>
                                    </p:anim>
                                    <p:animEffect transition="in" filter="fade">
                                      <p:cBhvr>
                                        <p:cTn id="9" dur="2000"/>
                                        <p:tgtEl>
                                          <p:spTgt spid="147474"/>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147473"/>
                                        </p:tgtEl>
                                        <p:attrNameLst>
                                          <p:attrName>style.visibility</p:attrName>
                                        </p:attrNameLst>
                                      </p:cBhvr>
                                      <p:to>
                                        <p:strVal val="visible"/>
                                      </p:to>
                                    </p:set>
                                    <p:anim calcmode="lin" valueType="num">
                                      <p:cBhvr>
                                        <p:cTn id="12" dur="2000" fill="hold"/>
                                        <p:tgtEl>
                                          <p:spTgt spid="147473"/>
                                        </p:tgtEl>
                                        <p:attrNameLst>
                                          <p:attrName>ppt_w</p:attrName>
                                        </p:attrNameLst>
                                      </p:cBhvr>
                                      <p:tavLst>
                                        <p:tav tm="0">
                                          <p:val>
                                            <p:fltVal val="0"/>
                                          </p:val>
                                        </p:tav>
                                        <p:tav tm="100000">
                                          <p:val>
                                            <p:strVal val="#ppt_w"/>
                                          </p:val>
                                        </p:tav>
                                      </p:tavLst>
                                    </p:anim>
                                    <p:anim calcmode="lin" valueType="num">
                                      <p:cBhvr>
                                        <p:cTn id="13" dur="2000" fill="hold"/>
                                        <p:tgtEl>
                                          <p:spTgt spid="147473"/>
                                        </p:tgtEl>
                                        <p:attrNameLst>
                                          <p:attrName>ppt_h</p:attrName>
                                        </p:attrNameLst>
                                      </p:cBhvr>
                                      <p:tavLst>
                                        <p:tav tm="0">
                                          <p:val>
                                            <p:fltVal val="0"/>
                                          </p:val>
                                        </p:tav>
                                        <p:tav tm="100000">
                                          <p:val>
                                            <p:strVal val="#ppt_h"/>
                                          </p:val>
                                        </p:tav>
                                      </p:tavLst>
                                    </p:anim>
                                    <p:anim calcmode="lin" valueType="num">
                                      <p:cBhvr>
                                        <p:cTn id="14" dur="2000" fill="hold"/>
                                        <p:tgtEl>
                                          <p:spTgt spid="147473"/>
                                        </p:tgtEl>
                                        <p:attrNameLst>
                                          <p:attrName>style.rotation</p:attrName>
                                        </p:attrNameLst>
                                      </p:cBhvr>
                                      <p:tavLst>
                                        <p:tav tm="0">
                                          <p:val>
                                            <p:fltVal val="360"/>
                                          </p:val>
                                        </p:tav>
                                        <p:tav tm="100000">
                                          <p:val>
                                            <p:fltVal val="0"/>
                                          </p:val>
                                        </p:tav>
                                      </p:tavLst>
                                    </p:anim>
                                    <p:animEffect transition="in" filter="fade">
                                      <p:cBhvr>
                                        <p:cTn id="15" dur="2000"/>
                                        <p:tgtEl>
                                          <p:spTgt spid="147473"/>
                                        </p:tgtEl>
                                      </p:cBhvr>
                                    </p:animEffect>
                                  </p:childTnLst>
                                </p:cTn>
                              </p:par>
                              <p:par>
                                <p:cTn id="16" presetID="23" presetClass="entr" presetSubtype="16" fill="hold" grpId="0" nodeType="withEffect">
                                  <p:stCondLst>
                                    <p:cond delay="0"/>
                                  </p:stCondLst>
                                  <p:childTnLst>
                                    <p:set>
                                      <p:cBhvr>
                                        <p:cTn id="17" dur="1" fill="hold">
                                          <p:stCondLst>
                                            <p:cond delay="0"/>
                                          </p:stCondLst>
                                        </p:cTn>
                                        <p:tgtEl>
                                          <p:spTgt spid="147475"/>
                                        </p:tgtEl>
                                        <p:attrNameLst>
                                          <p:attrName>style.visibility</p:attrName>
                                        </p:attrNameLst>
                                      </p:cBhvr>
                                      <p:to>
                                        <p:strVal val="visible"/>
                                      </p:to>
                                    </p:set>
                                    <p:anim calcmode="lin" valueType="num">
                                      <p:cBhvr>
                                        <p:cTn id="18" dur="1000" fill="hold"/>
                                        <p:tgtEl>
                                          <p:spTgt spid="147475"/>
                                        </p:tgtEl>
                                        <p:attrNameLst>
                                          <p:attrName>ppt_w</p:attrName>
                                        </p:attrNameLst>
                                      </p:cBhvr>
                                      <p:tavLst>
                                        <p:tav tm="0">
                                          <p:val>
                                            <p:fltVal val="0"/>
                                          </p:val>
                                        </p:tav>
                                        <p:tav tm="100000">
                                          <p:val>
                                            <p:strVal val="#ppt_w"/>
                                          </p:val>
                                        </p:tav>
                                      </p:tavLst>
                                    </p:anim>
                                    <p:anim calcmode="lin" valueType="num">
                                      <p:cBhvr>
                                        <p:cTn id="19" dur="1000" fill="hold"/>
                                        <p:tgtEl>
                                          <p:spTgt spid="147475"/>
                                        </p:tgtEl>
                                        <p:attrNameLst>
                                          <p:attrName>ppt_h</p:attrName>
                                        </p:attrNameLst>
                                      </p:cBhvr>
                                      <p:tavLst>
                                        <p:tav tm="0">
                                          <p:val>
                                            <p:fltVal val="0"/>
                                          </p:val>
                                        </p:tav>
                                        <p:tav tm="100000">
                                          <p:val>
                                            <p:strVal val="#ppt_h"/>
                                          </p:val>
                                        </p:tav>
                                      </p:tavLst>
                                    </p:anim>
                                  </p:childTnLst>
                                </p:cTn>
                              </p:par>
                              <p:par>
                                <p:cTn id="20" presetID="25" presetClass="entr" presetSubtype="0" fill="hold" grpId="0" nodeType="withEffect">
                                  <p:stCondLst>
                                    <p:cond delay="0"/>
                                  </p:stCondLst>
                                  <p:childTnLst>
                                    <p:set>
                                      <p:cBhvr>
                                        <p:cTn id="21" dur="1" fill="hold">
                                          <p:stCondLst>
                                            <p:cond delay="0"/>
                                          </p:stCondLst>
                                        </p:cTn>
                                        <p:tgtEl>
                                          <p:spTgt spid="147472"/>
                                        </p:tgtEl>
                                        <p:attrNameLst>
                                          <p:attrName>style.visibility</p:attrName>
                                        </p:attrNameLst>
                                      </p:cBhvr>
                                      <p:to>
                                        <p:strVal val="visible"/>
                                      </p:to>
                                    </p:set>
                                    <p:anim calcmode="lin" valueType="num">
                                      <p:cBhvr>
                                        <p:cTn id="22" dur="1000" decel="50000" fill="hold">
                                          <p:stCondLst>
                                            <p:cond delay="0"/>
                                          </p:stCondLst>
                                        </p:cTn>
                                        <p:tgtEl>
                                          <p:spTgt spid="147472"/>
                                        </p:tgtEl>
                                        <p:attrNameLst>
                                          <p:attrName>style.rotation</p:attrName>
                                        </p:attrNameLst>
                                      </p:cBhvr>
                                      <p:tavLst>
                                        <p:tav tm="0">
                                          <p:val>
                                            <p:fltVal val="-90"/>
                                          </p:val>
                                        </p:tav>
                                        <p:tav tm="100000">
                                          <p:val>
                                            <p:fltVal val="0"/>
                                          </p:val>
                                        </p:tav>
                                      </p:tavLst>
                                    </p:anim>
                                    <p:anim calcmode="lin" valueType="num">
                                      <p:cBhvr>
                                        <p:cTn id="23" dur="1000" decel="50000" fill="hold">
                                          <p:stCondLst>
                                            <p:cond delay="0"/>
                                          </p:stCondLst>
                                        </p:cTn>
                                        <p:tgtEl>
                                          <p:spTgt spid="147472"/>
                                        </p:tgtEl>
                                        <p:attrNameLst>
                                          <p:attrName>ppt_w</p:attrName>
                                        </p:attrNameLst>
                                      </p:cBhvr>
                                      <p:tavLst>
                                        <p:tav tm="0">
                                          <p:val>
                                            <p:strVal val="#ppt_w"/>
                                          </p:val>
                                        </p:tav>
                                        <p:tav tm="100000">
                                          <p:val>
                                            <p:strVal val="#ppt_w*.05"/>
                                          </p:val>
                                        </p:tav>
                                      </p:tavLst>
                                    </p:anim>
                                    <p:anim calcmode="lin" valueType="num">
                                      <p:cBhvr>
                                        <p:cTn id="24" dur="1000" accel="50000" fill="hold">
                                          <p:stCondLst>
                                            <p:cond delay="1000"/>
                                          </p:stCondLst>
                                        </p:cTn>
                                        <p:tgtEl>
                                          <p:spTgt spid="147472"/>
                                        </p:tgtEl>
                                        <p:attrNameLst>
                                          <p:attrName>ppt_w</p:attrName>
                                        </p:attrNameLst>
                                      </p:cBhvr>
                                      <p:tavLst>
                                        <p:tav tm="0">
                                          <p:val>
                                            <p:strVal val="#ppt_w*.05"/>
                                          </p:val>
                                        </p:tav>
                                        <p:tav tm="100000">
                                          <p:val>
                                            <p:strVal val="#ppt_w"/>
                                          </p:val>
                                        </p:tav>
                                      </p:tavLst>
                                    </p:anim>
                                    <p:anim calcmode="lin" valueType="num">
                                      <p:cBhvr>
                                        <p:cTn id="25" dur="2000" fill="hold"/>
                                        <p:tgtEl>
                                          <p:spTgt spid="147472"/>
                                        </p:tgtEl>
                                        <p:attrNameLst>
                                          <p:attrName>ppt_h</p:attrName>
                                        </p:attrNameLst>
                                      </p:cBhvr>
                                      <p:tavLst>
                                        <p:tav tm="0">
                                          <p:val>
                                            <p:strVal val="#ppt_h"/>
                                          </p:val>
                                        </p:tav>
                                        <p:tav tm="100000">
                                          <p:val>
                                            <p:strVal val="#ppt_h"/>
                                          </p:val>
                                        </p:tav>
                                      </p:tavLst>
                                    </p:anim>
                                    <p:anim calcmode="lin" valueType="num">
                                      <p:cBhvr>
                                        <p:cTn id="26" dur="1000" decel="50000" fill="hold">
                                          <p:stCondLst>
                                            <p:cond delay="0"/>
                                          </p:stCondLst>
                                        </p:cTn>
                                        <p:tgtEl>
                                          <p:spTgt spid="147472"/>
                                        </p:tgtEl>
                                        <p:attrNameLst>
                                          <p:attrName>ppt_x</p:attrName>
                                        </p:attrNameLst>
                                      </p:cBhvr>
                                      <p:tavLst>
                                        <p:tav tm="0">
                                          <p:val>
                                            <p:strVal val="#ppt_x+.4"/>
                                          </p:val>
                                        </p:tav>
                                        <p:tav tm="100000">
                                          <p:val>
                                            <p:strVal val="#ppt_x"/>
                                          </p:val>
                                        </p:tav>
                                      </p:tavLst>
                                    </p:anim>
                                    <p:anim calcmode="lin" valueType="num">
                                      <p:cBhvr>
                                        <p:cTn id="27" dur="1000" decel="50000" fill="hold">
                                          <p:stCondLst>
                                            <p:cond delay="0"/>
                                          </p:stCondLst>
                                        </p:cTn>
                                        <p:tgtEl>
                                          <p:spTgt spid="147472"/>
                                        </p:tgtEl>
                                        <p:attrNameLst>
                                          <p:attrName>ppt_y</p:attrName>
                                        </p:attrNameLst>
                                      </p:cBhvr>
                                      <p:tavLst>
                                        <p:tav tm="0">
                                          <p:val>
                                            <p:strVal val="#ppt_y-.2"/>
                                          </p:val>
                                        </p:tav>
                                        <p:tav tm="100000">
                                          <p:val>
                                            <p:strVal val="#ppt_y+.1"/>
                                          </p:val>
                                        </p:tav>
                                      </p:tavLst>
                                    </p:anim>
                                    <p:anim calcmode="lin" valueType="num">
                                      <p:cBhvr>
                                        <p:cTn id="28" dur="1000" accel="50000" fill="hold">
                                          <p:stCondLst>
                                            <p:cond delay="1000"/>
                                          </p:stCondLst>
                                        </p:cTn>
                                        <p:tgtEl>
                                          <p:spTgt spid="147472"/>
                                        </p:tgtEl>
                                        <p:attrNameLst>
                                          <p:attrName>ppt_y</p:attrName>
                                        </p:attrNameLst>
                                      </p:cBhvr>
                                      <p:tavLst>
                                        <p:tav tm="0">
                                          <p:val>
                                            <p:strVal val="#ppt_y+.1"/>
                                          </p:val>
                                        </p:tav>
                                        <p:tav tm="100000">
                                          <p:val>
                                            <p:strVal val="#ppt_y"/>
                                          </p:val>
                                        </p:tav>
                                      </p:tavLst>
                                    </p:anim>
                                    <p:animEffect transition="in" filter="fade">
                                      <p:cBhvr>
                                        <p:cTn id="29" dur="2000" decel="50000">
                                          <p:stCondLst>
                                            <p:cond delay="0"/>
                                          </p:stCondLst>
                                        </p:cTn>
                                        <p:tgtEl>
                                          <p:spTgt spid="14747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57354"/>
                                        </p:tgtEl>
                                        <p:attrNameLst>
                                          <p:attrName>style.visibility</p:attrName>
                                        </p:attrNameLst>
                                      </p:cBhvr>
                                      <p:to>
                                        <p:strVal val="visible"/>
                                      </p:to>
                                    </p:set>
                                    <p:animEffect transition="in" filter="circle(in)">
                                      <p:cBhvr>
                                        <p:cTn id="34" dur="2000"/>
                                        <p:tgtEl>
                                          <p:spTgt spid="57354"/>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147477"/>
                                        </p:tgtEl>
                                        <p:attrNameLst>
                                          <p:attrName>style.visibility</p:attrName>
                                        </p:attrNameLst>
                                      </p:cBhvr>
                                      <p:to>
                                        <p:strVal val="visible"/>
                                      </p:to>
                                    </p:set>
                                    <p:animEffect transition="in" filter="circle(in)">
                                      <p:cBhvr>
                                        <p:cTn id="37" dur="2000"/>
                                        <p:tgtEl>
                                          <p:spTgt spid="147477"/>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57355"/>
                                        </p:tgtEl>
                                        <p:attrNameLst>
                                          <p:attrName>style.visibility</p:attrName>
                                        </p:attrNameLst>
                                      </p:cBhvr>
                                      <p:to>
                                        <p:strVal val="visible"/>
                                      </p:to>
                                    </p:set>
                                    <p:animEffect transition="in" filter="circle(in)">
                                      <p:cBhvr>
                                        <p:cTn id="40" dur="2000"/>
                                        <p:tgtEl>
                                          <p:spTgt spid="57355"/>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47478"/>
                                        </p:tgtEl>
                                        <p:attrNameLst>
                                          <p:attrName>style.visibility</p:attrName>
                                        </p:attrNameLst>
                                      </p:cBhvr>
                                      <p:to>
                                        <p:strVal val="visible"/>
                                      </p:to>
                                    </p:set>
                                    <p:animEffect transition="in" filter="circle(in)">
                                      <p:cBhvr>
                                        <p:cTn id="43" dur="2000"/>
                                        <p:tgtEl>
                                          <p:spTgt spid="147478"/>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57356"/>
                                        </p:tgtEl>
                                        <p:attrNameLst>
                                          <p:attrName>style.visibility</p:attrName>
                                        </p:attrNameLst>
                                      </p:cBhvr>
                                      <p:to>
                                        <p:strVal val="visible"/>
                                      </p:to>
                                    </p:set>
                                    <p:animEffect transition="in" filter="circle(in)">
                                      <p:cBhvr>
                                        <p:cTn id="46" dur="2000"/>
                                        <p:tgtEl>
                                          <p:spTgt spid="57356"/>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147479"/>
                                        </p:tgtEl>
                                        <p:attrNameLst>
                                          <p:attrName>style.visibility</p:attrName>
                                        </p:attrNameLst>
                                      </p:cBhvr>
                                      <p:to>
                                        <p:strVal val="visible"/>
                                      </p:to>
                                    </p:set>
                                    <p:animEffect transition="in" filter="circle(in)">
                                      <p:cBhvr>
                                        <p:cTn id="49" dur="2000"/>
                                        <p:tgtEl>
                                          <p:spTgt spid="147479"/>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147476"/>
                                        </p:tgtEl>
                                        <p:attrNameLst>
                                          <p:attrName>style.visibility</p:attrName>
                                        </p:attrNameLst>
                                      </p:cBhvr>
                                      <p:to>
                                        <p:strVal val="visible"/>
                                      </p:to>
                                    </p:set>
                                    <p:animEffect transition="in" filter="circle(in)">
                                      <p:cBhvr>
                                        <p:cTn id="52" dur="2000"/>
                                        <p:tgtEl>
                                          <p:spTgt spid="147476"/>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57357"/>
                                        </p:tgtEl>
                                        <p:attrNameLst>
                                          <p:attrName>style.visibility</p:attrName>
                                        </p:attrNameLst>
                                      </p:cBhvr>
                                      <p:to>
                                        <p:strVal val="visible"/>
                                      </p:to>
                                    </p:set>
                                    <p:animEffect transition="in" filter="circle(in)">
                                      <p:cBhvr>
                                        <p:cTn id="55" dur="2000"/>
                                        <p:tgtEl>
                                          <p:spTgt spid="57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72" grpId="0" animBg="1"/>
      <p:bldP spid="147473" grpId="0" animBg="1"/>
      <p:bldP spid="147474" grpId="0" animBg="1"/>
      <p:bldP spid="147475" grpId="0" animBg="1"/>
      <p:bldP spid="147476" grpId="0" animBg="1"/>
      <p:bldP spid="147477" grpId="0" animBg="1"/>
      <p:bldP spid="147478" grpId="0" animBg="1"/>
      <p:bldP spid="147479" grpId="0" animBg="1"/>
      <p:bldP spid="57354" grpId="0"/>
      <p:bldP spid="57355" grpId="0"/>
      <p:bldP spid="57356" grpId="0"/>
      <p:bldP spid="5735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194" name="Diagram 13"/>
          <p:cNvGraphicFramePr>
            <a:graphicFrameLocks/>
          </p:cNvGraphicFramePr>
          <p:nvPr/>
        </p:nvGraphicFramePr>
        <p:xfrm>
          <a:off x="1258888" y="1557338"/>
          <a:ext cx="6335712" cy="5100637"/>
        </p:xfrm>
        <a:graphic>
          <a:graphicData uri="http://schemas.openxmlformats.org/drawingml/2006/compatibility">
            <com:legacyDrawing xmlns:com="http://schemas.openxmlformats.org/drawingml/2006/compatibility" spid="_x0000_s7170"/>
          </a:graphicData>
        </a:graphic>
      </p:graphicFrame>
      <p:sp>
        <p:nvSpPr>
          <p:cNvPr id="166938" name="Text Box 26"/>
          <p:cNvSpPr txBox="1">
            <a:spLocks noChangeArrowheads="1"/>
          </p:cNvSpPr>
          <p:nvPr/>
        </p:nvSpPr>
        <p:spPr bwMode="auto">
          <a:xfrm>
            <a:off x="2700338" y="3500438"/>
            <a:ext cx="1800225" cy="366712"/>
          </a:xfrm>
          <a:prstGeom prst="rect">
            <a:avLst/>
          </a:prstGeom>
          <a:noFill/>
          <a:ln w="9525">
            <a:noFill/>
            <a:miter lim="800000"/>
            <a:headEnd/>
            <a:tailEnd/>
          </a:ln>
          <a:effectLst/>
        </p:spPr>
        <p:txBody>
          <a:bodyPr>
            <a:spAutoFit/>
          </a:bodyPr>
          <a:lstStyle/>
          <a:p>
            <a:pPr algn="ctr" rtl="0">
              <a:spcBef>
                <a:spcPct val="50000"/>
              </a:spcBef>
              <a:defRPr/>
            </a:pPr>
            <a:endParaRPr lang="ar-SA" dirty="0">
              <a:effectLst>
                <a:outerShdw blurRad="38100" dist="38100" dir="2700000" algn="tl">
                  <a:srgbClr val="000000"/>
                </a:outerShdw>
              </a:effectLst>
            </a:endParaRPr>
          </a:p>
        </p:txBody>
      </p:sp>
      <p:sp>
        <p:nvSpPr>
          <p:cNvPr id="166939" name="Text Box 27"/>
          <p:cNvSpPr txBox="1">
            <a:spLocks noChangeArrowheads="1"/>
          </p:cNvSpPr>
          <p:nvPr/>
        </p:nvSpPr>
        <p:spPr bwMode="auto">
          <a:xfrm>
            <a:off x="3708400" y="2708275"/>
            <a:ext cx="1441450" cy="457200"/>
          </a:xfrm>
          <a:prstGeom prst="rect">
            <a:avLst/>
          </a:prstGeom>
          <a:noFill/>
          <a:ln w="9525">
            <a:noFill/>
            <a:miter lim="800000"/>
            <a:headEnd/>
            <a:tailEnd/>
          </a:ln>
          <a:effectLst/>
        </p:spPr>
        <p:txBody>
          <a:bodyPr>
            <a:spAutoFit/>
          </a:bodyPr>
          <a:lstStyle/>
          <a:p>
            <a:pPr algn="ctr" rtl="0">
              <a:spcBef>
                <a:spcPct val="50000"/>
              </a:spcBef>
              <a:defRPr/>
            </a:pPr>
            <a:r>
              <a:rPr lang="ar-SA" sz="2400" b="1" dirty="0">
                <a:effectLst>
                  <a:outerShdw blurRad="38100" dist="38100" dir="2700000" algn="tl">
                    <a:srgbClr val="000000"/>
                  </a:outerShdw>
                </a:effectLst>
              </a:rPr>
              <a:t>مواد غذائية</a:t>
            </a:r>
            <a:endParaRPr lang="en-US" sz="2400" b="1" dirty="0">
              <a:effectLst>
                <a:outerShdw blurRad="38100" dist="38100" dir="2700000" algn="tl">
                  <a:srgbClr val="000000"/>
                </a:outerShdw>
              </a:effectLst>
            </a:endParaRPr>
          </a:p>
        </p:txBody>
      </p:sp>
      <p:sp>
        <p:nvSpPr>
          <p:cNvPr id="166940" name="Text Box 28"/>
          <p:cNvSpPr txBox="1">
            <a:spLocks noChangeArrowheads="1"/>
          </p:cNvSpPr>
          <p:nvPr/>
        </p:nvSpPr>
        <p:spPr bwMode="auto">
          <a:xfrm>
            <a:off x="2627313" y="3860800"/>
            <a:ext cx="1368425" cy="457200"/>
          </a:xfrm>
          <a:prstGeom prst="rect">
            <a:avLst/>
          </a:prstGeom>
          <a:noFill/>
          <a:ln w="9525">
            <a:noFill/>
            <a:miter lim="800000"/>
            <a:headEnd/>
            <a:tailEnd/>
          </a:ln>
          <a:effectLst/>
        </p:spPr>
        <p:txBody>
          <a:bodyPr>
            <a:spAutoFit/>
          </a:bodyPr>
          <a:lstStyle/>
          <a:p>
            <a:pPr algn="ctr" rtl="0">
              <a:spcBef>
                <a:spcPct val="50000"/>
              </a:spcBef>
              <a:defRPr/>
            </a:pPr>
            <a:r>
              <a:rPr lang="ar-SA" sz="2400" b="1" dirty="0">
                <a:solidFill>
                  <a:srgbClr val="003300"/>
                </a:solidFill>
                <a:effectLst>
                  <a:outerShdw blurRad="38100" dist="38100" dir="2700000" algn="tl">
                    <a:srgbClr val="000000"/>
                  </a:outerShdw>
                </a:effectLst>
              </a:rPr>
              <a:t>الأليــــــــاف</a:t>
            </a:r>
            <a:endParaRPr lang="en-US" sz="2400" b="1" dirty="0">
              <a:solidFill>
                <a:srgbClr val="003300"/>
              </a:solidFill>
              <a:effectLst>
                <a:outerShdw blurRad="38100" dist="38100" dir="2700000" algn="tl">
                  <a:srgbClr val="000000"/>
                </a:outerShdw>
              </a:effectLst>
            </a:endParaRPr>
          </a:p>
        </p:txBody>
      </p:sp>
      <p:sp>
        <p:nvSpPr>
          <p:cNvPr id="166941" name="Text Box 29"/>
          <p:cNvSpPr txBox="1">
            <a:spLocks noChangeArrowheads="1"/>
          </p:cNvSpPr>
          <p:nvPr/>
        </p:nvSpPr>
        <p:spPr bwMode="auto">
          <a:xfrm>
            <a:off x="4859338" y="3716338"/>
            <a:ext cx="1439862" cy="457200"/>
          </a:xfrm>
          <a:prstGeom prst="rect">
            <a:avLst/>
          </a:prstGeom>
          <a:noFill/>
          <a:ln w="9525">
            <a:noFill/>
            <a:miter lim="800000"/>
            <a:headEnd/>
            <a:tailEnd/>
          </a:ln>
          <a:effectLst/>
        </p:spPr>
        <p:txBody>
          <a:bodyPr>
            <a:spAutoFit/>
          </a:bodyPr>
          <a:lstStyle/>
          <a:p>
            <a:pPr algn="ctr" rtl="0">
              <a:spcBef>
                <a:spcPct val="50000"/>
              </a:spcBef>
              <a:defRPr/>
            </a:pPr>
            <a:r>
              <a:rPr lang="ar-SA" sz="2400" b="1" dirty="0">
                <a:solidFill>
                  <a:srgbClr val="003300"/>
                </a:solidFill>
                <a:effectLst>
                  <a:outerShdw blurRad="38100" dist="38100" dir="2700000" algn="tl">
                    <a:srgbClr val="000000"/>
                  </a:outerShdw>
                </a:effectLst>
              </a:rPr>
              <a:t>الزيــــوت</a:t>
            </a:r>
            <a:endParaRPr lang="en-US" sz="2400" b="1" dirty="0">
              <a:solidFill>
                <a:srgbClr val="003300"/>
              </a:solidFill>
              <a:effectLst>
                <a:outerShdw blurRad="38100" dist="38100" dir="2700000" algn="tl">
                  <a:srgbClr val="000000"/>
                </a:outerShdw>
              </a:effectLst>
            </a:endParaRPr>
          </a:p>
        </p:txBody>
      </p:sp>
      <p:sp>
        <p:nvSpPr>
          <p:cNvPr id="166942" name="Text Box 30"/>
          <p:cNvSpPr txBox="1">
            <a:spLocks noChangeArrowheads="1"/>
          </p:cNvSpPr>
          <p:nvPr/>
        </p:nvSpPr>
        <p:spPr bwMode="auto">
          <a:xfrm>
            <a:off x="3779838" y="5013325"/>
            <a:ext cx="1439862" cy="457200"/>
          </a:xfrm>
          <a:prstGeom prst="rect">
            <a:avLst/>
          </a:prstGeom>
          <a:noFill/>
          <a:ln w="9525">
            <a:noFill/>
            <a:miter lim="800000"/>
            <a:headEnd/>
            <a:tailEnd/>
          </a:ln>
          <a:effectLst/>
        </p:spPr>
        <p:txBody>
          <a:bodyPr>
            <a:spAutoFit/>
          </a:bodyPr>
          <a:lstStyle/>
          <a:p>
            <a:pPr algn="ctr" rtl="0">
              <a:spcBef>
                <a:spcPct val="50000"/>
              </a:spcBef>
              <a:defRPr/>
            </a:pPr>
            <a:r>
              <a:rPr lang="ar-SA" sz="2400" b="1" dirty="0">
                <a:effectLst>
                  <a:outerShdw blurRad="38100" dist="38100" dir="2700000" algn="tl">
                    <a:srgbClr val="000000"/>
                  </a:outerShdw>
                </a:effectLst>
              </a:rPr>
              <a:t>الطـــــاقة</a:t>
            </a:r>
            <a:endParaRPr lang="en-US" sz="2400" b="1" dirty="0">
              <a:effectLst>
                <a:outerShdw blurRad="38100" dist="38100" dir="2700000" algn="tl">
                  <a:srgbClr val="000000"/>
                </a:outerShdw>
              </a:effectLst>
            </a:endParaRPr>
          </a:p>
        </p:txBody>
      </p:sp>
      <p:sp>
        <p:nvSpPr>
          <p:cNvPr id="166943" name="WordArt 31"/>
          <p:cNvSpPr>
            <a:spLocks noChangeArrowheads="1" noChangeShapeType="1" noTextEdit="1"/>
          </p:cNvSpPr>
          <p:nvPr/>
        </p:nvSpPr>
        <p:spPr bwMode="auto">
          <a:xfrm>
            <a:off x="861277" y="388937"/>
            <a:ext cx="7415109" cy="1666866"/>
          </a:xfrm>
          <a:prstGeom prst="rect">
            <a:avLst/>
          </a:prstGeom>
        </p:spPr>
        <p:txBody>
          <a:bodyPr wrap="none" fromWordArt="1">
            <a:prstTxWarp prst="textWave4">
              <a:avLst>
                <a:gd name="adj1" fmla="val 6500"/>
                <a:gd name="adj2" fmla="val 0"/>
              </a:avLst>
            </a:prstTxWarp>
          </a:bodyPr>
          <a:lstStyle/>
          <a:p>
            <a:pPr algn="ctr">
              <a:defRPr/>
            </a:pPr>
            <a:r>
              <a:rPr lang="ar-SA" sz="3600" u="sng" kern="10" dirty="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ويمكن أن تقسم الموارد على أســـــاس الوظيفة:</a:t>
            </a: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166943"/>
                                        </p:tgtEl>
                                        <p:attrNameLst>
                                          <p:attrName>style.visibility</p:attrName>
                                        </p:attrNameLst>
                                      </p:cBhvr>
                                      <p:to>
                                        <p:strVal val="visible"/>
                                      </p:to>
                                    </p:set>
                                    <p:animEffect transition="in" filter="fade">
                                      <p:cBhvr>
                                        <p:cTn id="7" dur="770" decel="100000"/>
                                        <p:tgtEl>
                                          <p:spTgt spid="166943"/>
                                        </p:tgtEl>
                                      </p:cBhvr>
                                    </p:animEffect>
                                    <p:animScale>
                                      <p:cBhvr>
                                        <p:cTn id="8" dur="770" decel="100000"/>
                                        <p:tgtEl>
                                          <p:spTgt spid="166943"/>
                                        </p:tgtEl>
                                      </p:cBhvr>
                                      <p:from x="10000" y="10000"/>
                                      <p:to x="200000" y="450000"/>
                                    </p:animScale>
                                    <p:animScale>
                                      <p:cBhvr>
                                        <p:cTn id="9" dur="1230" accel="100000" fill="hold">
                                          <p:stCondLst>
                                            <p:cond delay="770"/>
                                          </p:stCondLst>
                                        </p:cTn>
                                        <p:tgtEl>
                                          <p:spTgt spid="166943"/>
                                        </p:tgtEl>
                                      </p:cBhvr>
                                      <p:from x="200000" y="450000"/>
                                      <p:to x="100000" y="100000"/>
                                    </p:animScale>
                                    <p:set>
                                      <p:cBhvr>
                                        <p:cTn id="10" dur="770" fill="hold"/>
                                        <p:tgtEl>
                                          <p:spTgt spid="166943"/>
                                        </p:tgtEl>
                                        <p:attrNameLst>
                                          <p:attrName>ppt_x</p:attrName>
                                        </p:attrNameLst>
                                      </p:cBhvr>
                                      <p:to>
                                        <p:strVal val="(0.5)"/>
                                      </p:to>
                                    </p:set>
                                    <p:anim from="(0.5)" to="(#ppt_x)" calcmode="lin" valueType="num">
                                      <p:cBhvr>
                                        <p:cTn id="11" dur="1230" accel="100000" fill="hold">
                                          <p:stCondLst>
                                            <p:cond delay="770"/>
                                          </p:stCondLst>
                                        </p:cTn>
                                        <p:tgtEl>
                                          <p:spTgt spid="166943"/>
                                        </p:tgtEl>
                                        <p:attrNameLst>
                                          <p:attrName>ppt_x</p:attrName>
                                        </p:attrNameLst>
                                      </p:cBhvr>
                                    </p:anim>
                                    <p:set>
                                      <p:cBhvr>
                                        <p:cTn id="12" dur="770" fill="hold"/>
                                        <p:tgtEl>
                                          <p:spTgt spid="166943"/>
                                        </p:tgtEl>
                                        <p:attrNameLst>
                                          <p:attrName>ppt_y</p:attrName>
                                        </p:attrNameLst>
                                      </p:cBhvr>
                                      <p:to>
                                        <p:strVal val="(#ppt_y+0.4)"/>
                                      </p:to>
                                    </p:set>
                                    <p:anim from="(#ppt_y+0.4)" to="(#ppt_y)" calcmode="lin" valueType="num">
                                      <p:cBhvr>
                                        <p:cTn id="13" dur="1230" accel="100000" fill="hold">
                                          <p:stCondLst>
                                            <p:cond delay="770"/>
                                          </p:stCondLst>
                                        </p:cTn>
                                        <p:tgtEl>
                                          <p:spTgt spid="166943"/>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8194"/>
                                        </p:tgtEl>
                                        <p:attrNameLst>
                                          <p:attrName>style.visibility</p:attrName>
                                        </p:attrNameLst>
                                      </p:cBhvr>
                                      <p:to>
                                        <p:strVal val="visible"/>
                                      </p:to>
                                    </p:set>
                                    <p:anim calcmode="lin" valueType="num">
                                      <p:cBhvr>
                                        <p:cTn id="18" dur="500" fill="hold"/>
                                        <p:tgtEl>
                                          <p:spTgt spid="8194"/>
                                        </p:tgtEl>
                                        <p:attrNameLst>
                                          <p:attrName>ppt_w</p:attrName>
                                        </p:attrNameLst>
                                      </p:cBhvr>
                                      <p:tavLst>
                                        <p:tav tm="0">
                                          <p:val>
                                            <p:fltVal val="0"/>
                                          </p:val>
                                        </p:tav>
                                        <p:tav tm="100000">
                                          <p:val>
                                            <p:strVal val="#ppt_w"/>
                                          </p:val>
                                        </p:tav>
                                      </p:tavLst>
                                    </p:anim>
                                    <p:anim calcmode="lin" valueType="num">
                                      <p:cBhvr>
                                        <p:cTn id="19" dur="5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8194"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717</Words>
  <Application>Microsoft Office PowerPoint</Application>
  <PresentationFormat>عرض على الشاشة (3:4)‏</PresentationFormat>
  <Paragraphs>184</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سمة Office</vt:lpstr>
      <vt:lpstr>الشريحة 1</vt:lpstr>
      <vt:lpstr>الشريحة 2</vt:lpstr>
      <vt:lpstr>الشريحة 3</vt:lpstr>
      <vt:lpstr>  </vt:lpstr>
      <vt:lpstr>الشريحة 5</vt:lpstr>
      <vt:lpstr>ما أهمية الموارد الاقتصادية؟؟</vt:lpstr>
      <vt:lpstr>الشريحة 7</vt:lpstr>
      <vt:lpstr>الشريحة 8</vt:lpstr>
      <vt:lpstr>الشريحة 9</vt:lpstr>
      <vt:lpstr>تقسيم الموارد على أساس مدى قدرتها على التجدد والاستمرار:</vt:lpstr>
      <vt:lpstr>الشريحة 11</vt:lpstr>
      <vt:lpstr>الشريحة 12</vt:lpstr>
      <vt:lpstr>الشريحة 13</vt:lpstr>
      <vt:lpstr>  </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DrHussein</dc:creator>
  <cp:lastModifiedBy>DrHussein</cp:lastModifiedBy>
  <cp:revision>21</cp:revision>
  <dcterms:created xsi:type="dcterms:W3CDTF">2012-09-24T19:18:53Z</dcterms:created>
  <dcterms:modified xsi:type="dcterms:W3CDTF">2012-09-25T04:55:36Z</dcterms:modified>
</cp:coreProperties>
</file>