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6" r:id="rId2"/>
    <p:sldId id="257" r:id="rId3"/>
    <p:sldId id="264" r:id="rId4"/>
    <p:sldId id="261" r:id="rId5"/>
    <p:sldId id="263" r:id="rId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95536" y="2780929"/>
            <a:ext cx="8458200" cy="1152128"/>
          </a:xfrm>
        </p:spPr>
        <p:txBody>
          <a:bodyPr>
            <a:normAutofit/>
          </a:bodyPr>
          <a:lstStyle/>
          <a:p>
            <a:pPr algn="ctr"/>
            <a:r>
              <a:rPr lang="ar-SA" sz="4800" dirty="0" smtClean="0"/>
              <a:t>الارتباط الخطي البسيط</a:t>
            </a:r>
            <a:endParaRPr lang="ar-SA" sz="4800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95536" y="1772816"/>
            <a:ext cx="8458200" cy="1008112"/>
          </a:xfrm>
        </p:spPr>
        <p:txBody>
          <a:bodyPr/>
          <a:lstStyle/>
          <a:p>
            <a:pPr algn="ctr"/>
            <a:r>
              <a:rPr lang="ar-SA" dirty="0" smtClean="0"/>
              <a:t>بسم الله الرحمن الرحيم</a:t>
            </a:r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1835696" y="4797152"/>
            <a:ext cx="62646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200" dirty="0" smtClean="0"/>
              <a:t>اعداد</a:t>
            </a:r>
            <a:br>
              <a:rPr lang="ar-SA" sz="3200" dirty="0" smtClean="0"/>
            </a:br>
            <a:r>
              <a:rPr lang="ar-SA" sz="3200" dirty="0" smtClean="0"/>
              <a:t>م/ امل حسن محمد ياسين</a:t>
            </a:r>
            <a:endParaRPr lang="ar-SA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معامل ارتباط </a:t>
            </a:r>
            <a:r>
              <a:rPr lang="ar-SA" dirty="0" err="1" smtClean="0"/>
              <a:t>بيرسون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تعريف:الارتباط يبحث في قوة واتجاه العلاقة بين </a:t>
            </a:r>
            <a:r>
              <a:rPr lang="ar-SA" dirty="0" err="1" smtClean="0"/>
              <a:t>المتغيرين (</a:t>
            </a:r>
            <a:r>
              <a:rPr lang="en-US" dirty="0" err="1" smtClean="0"/>
              <a:t>x,y</a:t>
            </a:r>
            <a:r>
              <a:rPr lang="ar-SA" dirty="0" smtClean="0"/>
              <a:t>) هل العلاقة بين المتغيرين </a:t>
            </a:r>
            <a:r>
              <a:rPr lang="ar-SA" dirty="0" err="1" smtClean="0"/>
              <a:t>طردية</a:t>
            </a:r>
            <a:r>
              <a:rPr lang="ar-SA" dirty="0" smtClean="0"/>
              <a:t> (</a:t>
            </a:r>
            <a:r>
              <a:rPr lang="ar-SA" dirty="0" smtClean="0"/>
              <a:t>موجبة) أي يزيد </a:t>
            </a:r>
            <a:r>
              <a:rPr lang="en-US" dirty="0" smtClean="0"/>
              <a:t>Y</a:t>
            </a:r>
            <a:r>
              <a:rPr lang="ar-SA" dirty="0" smtClean="0"/>
              <a:t> بزيادة </a:t>
            </a:r>
            <a:r>
              <a:rPr lang="en-US" dirty="0" smtClean="0"/>
              <a:t>X</a:t>
            </a:r>
            <a:r>
              <a:rPr lang="ar-SA" dirty="0" smtClean="0"/>
              <a:t> ام عكسية(سالبة) أي تقل </a:t>
            </a:r>
            <a:r>
              <a:rPr lang="en-US" dirty="0" smtClean="0"/>
              <a:t>Y</a:t>
            </a:r>
            <a:r>
              <a:rPr lang="ar-SA" dirty="0" smtClean="0"/>
              <a:t> بزيادة </a:t>
            </a:r>
            <a:r>
              <a:rPr lang="en-US" dirty="0" smtClean="0"/>
              <a:t>X</a:t>
            </a:r>
            <a:r>
              <a:rPr lang="ar-SA" dirty="0" smtClean="0"/>
              <a:t> وهل العلاقة قوية بين المتغيرين ام ضعيفة.</a:t>
            </a:r>
          </a:p>
          <a:p>
            <a:pPr algn="just"/>
            <a:r>
              <a:rPr lang="ar-SA" dirty="0" smtClean="0"/>
              <a:t>نوجد معامل ارتباط </a:t>
            </a:r>
            <a:r>
              <a:rPr lang="ar-SA" dirty="0" err="1" smtClean="0"/>
              <a:t>بيرسون</a:t>
            </a:r>
            <a:r>
              <a:rPr lang="ar-SA" dirty="0" smtClean="0"/>
              <a:t> من العلاقة </a:t>
            </a:r>
            <a:r>
              <a:rPr lang="ar-SA" dirty="0" err="1" smtClean="0"/>
              <a:t>التالية:</a:t>
            </a:r>
            <a:endParaRPr lang="ar-SA" dirty="0" smtClean="0"/>
          </a:p>
          <a:p>
            <a:pPr algn="just">
              <a:buNone/>
            </a:pPr>
            <a:endParaRPr lang="ar-SA" dirty="0" smtClean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1763688" y="4856263"/>
          <a:ext cx="1656184" cy="988767"/>
        </p:xfrm>
        <a:graphic>
          <a:graphicData uri="http://schemas.openxmlformats.org/presentationml/2006/ole">
            <p:oleObj spid="_x0000_s2050" name="Equation" r:id="rId3" imgW="850680" imgH="507960" progId="Equation.3">
              <p:embed/>
            </p:oleObj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معامل ارتباط </a:t>
            </a:r>
            <a:r>
              <a:rPr lang="ar-SA" dirty="0" err="1" smtClean="0"/>
              <a:t>بيرسون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حيث </a:t>
            </a:r>
            <a:r>
              <a:rPr lang="ar-SA" dirty="0" err="1" smtClean="0"/>
              <a:t>ان: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2195736" y="2204863"/>
          <a:ext cx="2880320" cy="2799563"/>
        </p:xfrm>
        <a:graphic>
          <a:graphicData uri="http://schemas.openxmlformats.org/presentationml/2006/ole">
            <p:oleObj spid="_x0000_s3074" name="Equation" r:id="rId3" imgW="1358640" imgH="1320480" progId="Equation.3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معامل ارتباط </a:t>
            </a:r>
            <a:r>
              <a:rPr lang="ar-SA" dirty="0" err="1" smtClean="0"/>
              <a:t>بيرسون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None/>
            </a:pPr>
            <a:r>
              <a:rPr lang="ar-SA" sz="2800" dirty="0" smtClean="0"/>
              <a:t>ملاحظات </a:t>
            </a:r>
            <a:r>
              <a:rPr lang="ar-SA" sz="2800" dirty="0" err="1" smtClean="0"/>
              <a:t>هامه:</a:t>
            </a:r>
            <a:endParaRPr lang="ar-SA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ar-SA" sz="2800" dirty="0" err="1" smtClean="0"/>
              <a:t>,</a:t>
            </a: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r&gt;0</a:t>
            </a:r>
            <a:r>
              <a:rPr lang="ar-SA" sz="2800" dirty="0" smtClean="0"/>
              <a:t> ارتباط خطي </a:t>
            </a:r>
            <a:r>
              <a:rPr lang="ar-SA" sz="2800" dirty="0" err="1" smtClean="0"/>
              <a:t>طردي </a:t>
            </a:r>
            <a:r>
              <a:rPr lang="ar-SA" sz="2800" dirty="0" smtClean="0"/>
              <a:t>(تزيد </a:t>
            </a:r>
            <a:r>
              <a:rPr lang="en-US" sz="2800" dirty="0" smtClean="0"/>
              <a:t>y</a:t>
            </a:r>
            <a:r>
              <a:rPr lang="ar-SA" sz="2800" dirty="0" smtClean="0"/>
              <a:t> بزيادة </a:t>
            </a:r>
            <a:r>
              <a:rPr lang="en-US" sz="2800" dirty="0" smtClean="0"/>
              <a:t>x</a:t>
            </a:r>
            <a:r>
              <a:rPr lang="ar-SA" sz="2800" dirty="0" err="1" smtClean="0"/>
              <a:t>)</a:t>
            </a:r>
            <a:endParaRPr lang="ar-SA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r&lt;0</a:t>
            </a:r>
            <a:r>
              <a:rPr lang="ar-SA" sz="2800" dirty="0" smtClean="0"/>
              <a:t> ارتباط خطي </a:t>
            </a:r>
            <a:r>
              <a:rPr lang="ar-SA" sz="2800" dirty="0" err="1" smtClean="0"/>
              <a:t>عكسي </a:t>
            </a:r>
            <a:r>
              <a:rPr lang="ar-SA" sz="2800" dirty="0" smtClean="0"/>
              <a:t>(تقل </a:t>
            </a:r>
            <a:r>
              <a:rPr lang="en-US" sz="2800" dirty="0" smtClean="0"/>
              <a:t>y</a:t>
            </a:r>
            <a:r>
              <a:rPr lang="ar-SA" sz="2800" dirty="0" smtClean="0"/>
              <a:t> بزيادة </a:t>
            </a:r>
            <a:r>
              <a:rPr lang="en-US" sz="2800" dirty="0" smtClean="0"/>
              <a:t>x</a:t>
            </a:r>
            <a:r>
              <a:rPr lang="ar-SA" sz="2800" dirty="0" err="1" smtClean="0"/>
              <a:t>)</a:t>
            </a:r>
            <a:endParaRPr lang="ar-SA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r=1</a:t>
            </a:r>
            <a:r>
              <a:rPr lang="ar-SA" sz="2800" dirty="0" smtClean="0"/>
              <a:t> ارتباط خطي طردي تام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r=-1</a:t>
            </a:r>
            <a:r>
              <a:rPr lang="ar-SA" sz="2800" dirty="0" smtClean="0"/>
              <a:t> ارتباط خطي عكسي تام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r=0</a:t>
            </a:r>
            <a:r>
              <a:rPr lang="ar-SA" sz="2800" dirty="0" smtClean="0"/>
              <a:t> </a:t>
            </a:r>
            <a:r>
              <a:rPr lang="ar-SA" sz="2800" dirty="0" err="1" smtClean="0"/>
              <a:t>لايوجد</a:t>
            </a:r>
            <a:r>
              <a:rPr lang="ar-SA" sz="2800" dirty="0" smtClean="0"/>
              <a:t> ارتباط خطي</a:t>
            </a:r>
            <a:endParaRPr lang="ar-SA" sz="2800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6588224" y="2132856"/>
          <a:ext cx="1368152" cy="482600"/>
        </p:xfrm>
        <a:graphic>
          <a:graphicData uri="http://schemas.openxmlformats.org/presentationml/2006/ole">
            <p:oleObj spid="_x0000_s1026" name="Equation" r:id="rId3" imgW="571320" imgH="203040" progId="Equation.3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err="1" smtClean="0"/>
              <a:t>مثال: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احسب معامل ارتباط </a:t>
            </a:r>
            <a:r>
              <a:rPr lang="ar-SA" dirty="0" err="1" smtClean="0"/>
              <a:t>بيرسون</a:t>
            </a:r>
            <a:r>
              <a:rPr lang="ar-SA" dirty="0" smtClean="0"/>
              <a:t> للبيانات في الجدول </a:t>
            </a:r>
            <a:r>
              <a:rPr lang="ar-SA" dirty="0" err="1" smtClean="0"/>
              <a:t>التالي: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1619672" y="2996952"/>
          <a:ext cx="6096000" cy="22250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x</a:t>
                      </a:r>
                      <a:endParaRPr lang="ar-SA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y</a:t>
                      </a:r>
                      <a:endParaRPr lang="ar-SA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7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5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5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6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6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89</TotalTime>
  <Words>131</Words>
  <Application>Microsoft Office PowerPoint</Application>
  <PresentationFormat>عرض على الشاشة (3:4)‏</PresentationFormat>
  <Paragraphs>30</Paragraphs>
  <Slides>5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7" baseType="lpstr">
      <vt:lpstr>انقلاب</vt:lpstr>
      <vt:lpstr>Equation</vt:lpstr>
      <vt:lpstr>الارتباط الخطي البسيط</vt:lpstr>
      <vt:lpstr>معامل ارتباط بيرسون</vt:lpstr>
      <vt:lpstr>معامل ارتباط بيرسون</vt:lpstr>
      <vt:lpstr>معامل ارتباط بيرسون</vt:lpstr>
      <vt:lpstr>مثال: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الارتباط الخطي البسيط</dc:title>
  <dc:creator>ArAM</dc:creator>
  <cp:lastModifiedBy>ArAM</cp:lastModifiedBy>
  <cp:revision>14</cp:revision>
  <dcterms:created xsi:type="dcterms:W3CDTF">2011-12-16T03:14:23Z</dcterms:created>
  <dcterms:modified xsi:type="dcterms:W3CDTF">2012-11-01T05:43:48Z</dcterms:modified>
</cp:coreProperties>
</file>