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17/12/33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2564904"/>
            <a:ext cx="8458200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 smtClean="0"/>
              <a:t> </a:t>
            </a:r>
            <a:r>
              <a:rPr lang="ar-SA" sz="3100" b="1" dirty="0" smtClean="0"/>
              <a:t>بسم الله الرحمن الرحيم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مقاييس الالتواء </a:t>
            </a:r>
            <a:r>
              <a:rPr lang="ar-SA" b="1" dirty="0" err="1" smtClean="0"/>
              <a:t>والتفرطح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ar-SA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458200" cy="914400"/>
          </a:xfrm>
        </p:spPr>
        <p:txBody>
          <a:bodyPr>
            <a:normAutofit/>
          </a:bodyPr>
          <a:lstStyle/>
          <a:p>
            <a:pPr algn="ctr"/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1691680" y="4581128"/>
            <a:ext cx="61206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dirty="0" smtClean="0"/>
              <a:t>اعداد</a:t>
            </a:r>
            <a:br>
              <a:rPr lang="ar-SA" sz="3200" dirty="0" smtClean="0"/>
            </a:br>
            <a:r>
              <a:rPr lang="ar-SA" sz="3200" dirty="0" smtClean="0"/>
              <a:t>م/ امل حسن محمد ياسين</a:t>
            </a:r>
            <a:endParaRPr lang="ar-SA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مقياس الالتواء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ar-SA" dirty="0" err="1" smtClean="0"/>
              <a:t>تعريف: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1/نعرف مقياس الالتواء لتوزيع تكراري او مجموعة من البيانات </a:t>
            </a:r>
            <a:r>
              <a:rPr lang="ar-SA" dirty="0" err="1" smtClean="0"/>
              <a:t>بالمعادلة: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>
                <a:latin typeface="Arial Narrow"/>
              </a:rPr>
              <a:t> </a:t>
            </a:r>
            <a:endParaRPr lang="ar-SA" dirty="0" smtClean="0"/>
          </a:p>
          <a:p>
            <a:pPr algn="just"/>
            <a:r>
              <a:rPr lang="ar-SA" dirty="0" smtClean="0"/>
              <a:t>ويستفاد من مقياس الالتواء في </a:t>
            </a:r>
            <a:r>
              <a:rPr lang="ar-SA" dirty="0" err="1" smtClean="0"/>
              <a:t>امرين:</a:t>
            </a:r>
            <a:endParaRPr lang="ar-SA" dirty="0" smtClean="0"/>
          </a:p>
          <a:p>
            <a:pPr marL="514350" indent="-514350" algn="just">
              <a:buAutoNum type="arabicPeriod"/>
            </a:pPr>
            <a:r>
              <a:rPr lang="ar-SA" dirty="0" smtClean="0"/>
              <a:t>معرفة نوعية التواء التوزيع التكراري.</a:t>
            </a:r>
          </a:p>
          <a:p>
            <a:pPr marL="514350" indent="-514350" algn="just">
              <a:buAutoNum type="arabicPeriod"/>
            </a:pPr>
            <a:r>
              <a:rPr lang="ar-SA" dirty="0" smtClean="0"/>
              <a:t>المقارنة بين التواء توزيعين تكراريين او مجموعتين من البيانات.</a:t>
            </a:r>
          </a:p>
          <a:p>
            <a:pPr marL="514350" indent="-514350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619672" y="2996952"/>
          <a:ext cx="1728192" cy="768085"/>
        </p:xfrm>
        <a:graphic>
          <a:graphicData uri="http://schemas.openxmlformats.org/presentationml/2006/ole">
            <p:oleObj spid="_x0000_s1026" name="Equation" r:id="rId3" imgW="914400" imgH="406080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مقياس الالتواء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184576"/>
          </a:xfrm>
        </p:spPr>
        <p:txBody>
          <a:bodyPr>
            <a:normAutofit/>
          </a:bodyPr>
          <a:lstStyle/>
          <a:p>
            <a:pPr algn="just"/>
            <a:r>
              <a:rPr lang="ar-SA" dirty="0" smtClean="0"/>
              <a:t>ويستعمل في العادة مقياس اخر للالتواء يعتمد في تعريفه 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على </a:t>
            </a:r>
            <a:r>
              <a:rPr lang="ar-SA" dirty="0" smtClean="0"/>
              <a:t>العزم الثالث حول الوسط الحسابي ولذلك نعرف </a:t>
            </a:r>
            <a:r>
              <a:rPr lang="ar-SA" dirty="0" err="1" smtClean="0"/>
              <a:t>العزوم</a:t>
            </a:r>
            <a:r>
              <a:rPr lang="ar-SA" dirty="0" smtClean="0"/>
              <a:t> </a:t>
            </a:r>
            <a:endParaRPr lang="ar-SA" dirty="0" smtClean="0"/>
          </a:p>
          <a:p>
            <a:pPr algn="just">
              <a:buNone/>
            </a:pPr>
            <a:r>
              <a:rPr lang="ar-SA" dirty="0" err="1" smtClean="0"/>
              <a:t>اولاً</a:t>
            </a:r>
            <a:r>
              <a:rPr lang="ar-SA" dirty="0" err="1" smtClean="0"/>
              <a:t>:</a:t>
            </a:r>
            <a:endParaRPr lang="ar-SA" dirty="0" smtClean="0"/>
          </a:p>
          <a:p>
            <a:pPr algn="just"/>
            <a:r>
              <a:rPr lang="ar-SA" dirty="0" smtClean="0"/>
              <a:t>تعريف </a:t>
            </a:r>
            <a:r>
              <a:rPr lang="ar-SA" dirty="0" err="1" smtClean="0"/>
              <a:t>العزم 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العزم </a:t>
            </a:r>
            <a:r>
              <a:rPr lang="en-US" dirty="0" smtClean="0"/>
              <a:t>k</a:t>
            </a:r>
            <a:r>
              <a:rPr lang="ar-SA" dirty="0" smtClean="0"/>
              <a:t> للبيانات </a:t>
            </a:r>
            <a:r>
              <a:rPr lang="en-US" dirty="0" smtClean="0"/>
              <a:t>x</a:t>
            </a:r>
            <a:r>
              <a:rPr lang="en-US" sz="1600" b="1" dirty="0" smtClean="0"/>
              <a:t>1</a:t>
            </a:r>
            <a:r>
              <a:rPr lang="en-US" dirty="0" smtClean="0"/>
              <a:t>,x</a:t>
            </a:r>
            <a:r>
              <a:rPr lang="en-US" sz="1600" b="1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600" b="1" dirty="0" err="1" smtClean="0"/>
              <a:t>n</a:t>
            </a:r>
            <a:r>
              <a:rPr lang="ar-SA" dirty="0" smtClean="0"/>
              <a:t> حول وسطها الحسابي </a:t>
            </a:r>
            <a:r>
              <a:rPr lang="ar-SA" dirty="0" err="1" smtClean="0"/>
              <a:t>هو: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والعزم </a:t>
            </a:r>
            <a:r>
              <a:rPr lang="en-US" dirty="0" smtClean="0"/>
              <a:t>k</a:t>
            </a:r>
            <a:r>
              <a:rPr lang="ar-SA" dirty="0" smtClean="0"/>
              <a:t> للتوزيع التكراري ذي الفئات حول وسطه الحسابي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339752" y="4005064"/>
          <a:ext cx="2016224" cy="1063502"/>
        </p:xfrm>
        <a:graphic>
          <a:graphicData uri="http://schemas.openxmlformats.org/presentationml/2006/ole">
            <p:oleObj spid="_x0000_s2050" name="Equation" r:id="rId3" imgW="1155600" imgH="60948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373313" y="5589588"/>
          <a:ext cx="2238375" cy="1063625"/>
        </p:xfrm>
        <a:graphic>
          <a:graphicData uri="http://schemas.openxmlformats.org/presentationml/2006/ole">
            <p:oleObj spid="_x0000_s2051" name="Equation" r:id="rId4" imgW="1282680" imgH="60948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مقياس الالتواء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ar-SA" dirty="0" smtClean="0"/>
              <a:t>2/ مقياس الالتواء لتوزيع تكراري او مجموعة من البيانات هو النسبة بين العزم الثالث حول الوسط الحسابي ومكعب الانحراف المعياري </a:t>
            </a:r>
            <a:r>
              <a:rPr lang="ar-SA" dirty="0" err="1" smtClean="0"/>
              <a:t>أي: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331640" y="3573015"/>
          <a:ext cx="2160240" cy="1596081"/>
        </p:xfrm>
        <a:graphic>
          <a:graphicData uri="http://schemas.openxmlformats.org/presentationml/2006/ole">
            <p:oleObj spid="_x0000_s3074" name="Equation" r:id="rId3" imgW="53316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مثال(1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smtClean="0"/>
              <a:t>توزيع تكراري وسطه الحسابي 35 والوسيط 40 والتباين 39  اوجد مقياس </a:t>
            </a:r>
            <a:r>
              <a:rPr lang="ar-SA" dirty="0" err="1" smtClean="0"/>
              <a:t>الالتواء؟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التفرطح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SA" dirty="0" smtClean="0"/>
              <a:t>هو قياس درجة علو قمة التوزيع بالنسبة للتوزيع الطبيعي عادة أي قياس درجة التسطح.</a:t>
            </a:r>
          </a:p>
          <a:p>
            <a:pPr algn="just"/>
            <a:r>
              <a:rPr lang="ar-SA" dirty="0" smtClean="0"/>
              <a:t>ومن مقاييس </a:t>
            </a:r>
            <a:r>
              <a:rPr lang="ar-SA" dirty="0" err="1" smtClean="0"/>
              <a:t>التفرطح:</a:t>
            </a:r>
            <a:endParaRPr lang="ar-SA" dirty="0" smtClean="0"/>
          </a:p>
          <a:p>
            <a:pPr algn="just">
              <a:buNone/>
            </a:pPr>
            <a:r>
              <a:rPr lang="ar-SA" dirty="0" err="1" smtClean="0"/>
              <a:t>1.</a:t>
            </a:r>
            <a:r>
              <a:rPr lang="ar-SA" dirty="0" smtClean="0"/>
              <a:t> معامل التفرطح </a:t>
            </a:r>
            <a:r>
              <a:rPr lang="ar-SA" dirty="0" err="1" smtClean="0"/>
              <a:t>العزومي</a:t>
            </a:r>
            <a:r>
              <a:rPr lang="ar-SA" dirty="0" smtClean="0"/>
              <a:t>: وهو الذي يعتمد في حسابه على العزم الرابع حول الوسط الحسابي.</a:t>
            </a:r>
          </a:p>
          <a:p>
            <a:pPr algn="just">
              <a:buNone/>
            </a:pPr>
            <a:endParaRPr lang="ar-SA" dirty="0" smtClean="0"/>
          </a:p>
          <a:p>
            <a:pPr marL="514350" indent="-514350" algn="just">
              <a:buNone/>
            </a:pPr>
            <a:endParaRPr lang="ar-SA" dirty="0" smtClean="0"/>
          </a:p>
          <a:p>
            <a:pPr marL="514350" indent="-514350">
              <a:buAutoNum type="arabicPeriod"/>
            </a:pPr>
            <a:endParaRPr lang="ar-SA" dirty="0" smtClean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2195736" y="4869159"/>
          <a:ext cx="1656184" cy="1204497"/>
        </p:xfrm>
        <a:graphic>
          <a:graphicData uri="http://schemas.openxmlformats.org/presentationml/2006/ole">
            <p:oleObj spid="_x0000_s5123" name="Equation" r:id="rId3" imgW="558720" imgH="40608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التفرطح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AutoNum type="arabicPeriod"/>
            </a:pPr>
            <a:endParaRPr lang="ar-SA" dirty="0" smtClean="0"/>
          </a:p>
          <a:p>
            <a:pPr marL="514350" indent="-514350" algn="just"/>
            <a:r>
              <a:rPr lang="ar-SA" dirty="0" err="1" smtClean="0"/>
              <a:t>فاذا</a:t>
            </a:r>
            <a:r>
              <a:rPr lang="ar-SA" dirty="0" smtClean="0"/>
              <a:t> كانت قيمة معامل التفرطح كبيرة سمي التوزيع كبير التفرطح </a:t>
            </a:r>
            <a:r>
              <a:rPr lang="ar-SA" dirty="0" err="1" smtClean="0"/>
              <a:t>واذا</a:t>
            </a:r>
            <a:r>
              <a:rPr lang="ar-SA" dirty="0" smtClean="0"/>
              <a:t> كانت قيمته صغيرة سمي التوزيع مدبباً او قليل التفرطح اما اذا كان معامل التفرطح متوسط القيمة سمي التوزيع متوسط التفرطح.</a:t>
            </a:r>
          </a:p>
          <a:p>
            <a:pPr marL="514350" indent="-514350">
              <a:buNone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التفرطح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smtClean="0"/>
              <a:t>   مثال(2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اوجد الوسط الحسابي والتباين </a:t>
            </a:r>
            <a:r>
              <a:rPr lang="ar-SA" dirty="0" err="1" smtClean="0"/>
              <a:t>والعزوم</a:t>
            </a:r>
            <a:r>
              <a:rPr lang="ar-SA" dirty="0" smtClean="0"/>
              <a:t> الثاني والثالث والرابع حول الوسط الحسابي ومقياس الالتواء الثاني ومقياس التفرطح </a:t>
            </a:r>
            <a:r>
              <a:rPr lang="ar-SA" dirty="0" err="1" smtClean="0"/>
              <a:t>العزومي</a:t>
            </a:r>
            <a:r>
              <a:rPr lang="ar-SA" dirty="0" smtClean="0"/>
              <a:t> للتوزيع التكراري </a:t>
            </a:r>
            <a:r>
              <a:rPr lang="ar-SA" dirty="0" err="1" smtClean="0"/>
              <a:t>التالي: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331640" y="4365104"/>
          <a:ext cx="6096000" cy="18542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 </a:t>
                      </a:r>
                      <a:r>
                        <a:rPr lang="en-US" b="1" dirty="0" err="1" smtClean="0"/>
                        <a:t>fi</a:t>
                      </a:r>
                      <a:endParaRPr lang="ar-SA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مركز</a:t>
                      </a:r>
                      <a:r>
                        <a:rPr lang="ar-SA" b="1" baseline="0" dirty="0" smtClean="0"/>
                        <a:t> الفئة </a:t>
                      </a:r>
                      <a:r>
                        <a:rPr lang="en-US" b="1" baseline="0" dirty="0" smtClean="0"/>
                        <a:t>xi</a:t>
                      </a:r>
                      <a:endParaRPr lang="ar-SA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29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166</TotalTime>
  <Words>242</Words>
  <Application>Microsoft Office PowerPoint</Application>
  <PresentationFormat>عرض على الشاشة (3:4)‏</PresentationFormat>
  <Paragraphs>47</Paragraphs>
  <Slides>8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0" baseType="lpstr">
      <vt:lpstr>انقلاب</vt:lpstr>
      <vt:lpstr>Equation</vt:lpstr>
      <vt:lpstr> بسم الله الرحمن الرحيم مقاييس الالتواء والتفرطح </vt:lpstr>
      <vt:lpstr>مقياس الالتواء</vt:lpstr>
      <vt:lpstr>مقياس الالتواء</vt:lpstr>
      <vt:lpstr>مقياس الالتواء</vt:lpstr>
      <vt:lpstr>مثال(1):</vt:lpstr>
      <vt:lpstr>التفرطح</vt:lpstr>
      <vt:lpstr>التفرطح</vt:lpstr>
      <vt:lpstr>التفرطح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مقاييس الالتواء measures of skewness</dc:title>
  <dc:creator>ArAM</dc:creator>
  <cp:lastModifiedBy>ArAM</cp:lastModifiedBy>
  <cp:revision>37</cp:revision>
  <dcterms:created xsi:type="dcterms:W3CDTF">2011-12-13T08:10:43Z</dcterms:created>
  <dcterms:modified xsi:type="dcterms:W3CDTF">2012-11-01T05:42:15Z</dcterms:modified>
</cp:coreProperties>
</file>