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32560" y="836712"/>
            <a:ext cx="7406640" cy="2736304"/>
          </a:xfrm>
        </p:spPr>
        <p:txBody>
          <a:bodyPr>
            <a:noAutofit/>
          </a:bodyPr>
          <a:lstStyle/>
          <a:p>
            <a:pPr algn="ctr"/>
            <a:r>
              <a:rPr lang="ar-SA" sz="4800" smtClean="0"/>
              <a:t/>
            </a:r>
            <a:br>
              <a:rPr lang="ar-SA" sz="4800" smtClean="0"/>
            </a:b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ar-SA" sz="4800" dirty="0" smtClean="0"/>
              <a:t>عرض البيانات الاحصائية </a:t>
            </a:r>
            <a:r>
              <a:rPr lang="ar-SA" sz="4800" dirty="0" smtClean="0"/>
              <a:t>ووصفها</a:t>
            </a:r>
            <a:br>
              <a:rPr lang="ar-SA" sz="4800" dirty="0" smtClean="0"/>
            </a:br>
            <a:r>
              <a:rPr lang="ar-SA" sz="4800" dirty="0" smtClean="0"/>
              <a:t>التوزيع التكراري</a:t>
            </a:r>
            <a:endParaRPr lang="ar-SA" sz="48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3573016"/>
            <a:ext cx="7406640" cy="1944216"/>
          </a:xfrm>
        </p:spPr>
        <p:txBody>
          <a:bodyPr>
            <a:normAutofit fontScale="77500" lnSpcReduction="20000"/>
          </a:bodyPr>
          <a:lstStyle/>
          <a:p>
            <a:pPr algn="ctr"/>
            <a:endParaRPr lang="ar-SA" sz="6000" dirty="0" smtClean="0"/>
          </a:p>
          <a:p>
            <a:pPr algn="ctr"/>
            <a:r>
              <a:rPr lang="ar-SA" sz="6000" dirty="0" smtClean="0"/>
              <a:t>اعداد</a:t>
            </a:r>
          </a:p>
          <a:p>
            <a:pPr algn="ctr"/>
            <a:r>
              <a:rPr lang="ar-SA" sz="6000" dirty="0" err="1" smtClean="0"/>
              <a:t>م.</a:t>
            </a:r>
            <a:r>
              <a:rPr lang="ar-SA" sz="6000" dirty="0" smtClean="0"/>
              <a:t> امل حسن محمد ياسين</a:t>
            </a:r>
            <a:endParaRPr lang="ar-SA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هو احدى الطرق التي نتمكن بواسطتها من تنظيم البيانات الكثيرة بحيث </a:t>
            </a:r>
            <a:r>
              <a:rPr lang="ar-SA" dirty="0" err="1" smtClean="0"/>
              <a:t>لاتخسر</a:t>
            </a:r>
            <a:r>
              <a:rPr lang="ar-SA" dirty="0" smtClean="0"/>
              <a:t> هذه البيانات من اهميتها.</a:t>
            </a:r>
          </a:p>
          <a:p>
            <a:pPr algn="just"/>
            <a:r>
              <a:rPr lang="ar-SA" dirty="0" smtClean="0"/>
              <a:t>الطريقة الاساسية لبناء التوزيع التكراري هي عبارة عن تقسيم مدى قيم البيانات الى فئات وحصر عدد البيانات الواقعة ضمن كل فئة.</a:t>
            </a:r>
          </a:p>
          <a:p>
            <a:pPr algn="just"/>
            <a:r>
              <a:rPr lang="ar-SA" dirty="0" smtClean="0"/>
              <a:t>مثال(1):اعرضي البيانات التالية في توزيع </a:t>
            </a:r>
            <a:r>
              <a:rPr lang="ar-SA" dirty="0" err="1" smtClean="0"/>
              <a:t>تكراري:</a:t>
            </a:r>
            <a:endParaRPr lang="ar-SA" dirty="0" smtClean="0"/>
          </a:p>
          <a:p>
            <a:pPr algn="just">
              <a:buNone/>
            </a:pPr>
            <a:r>
              <a:rPr lang="ar-SA" dirty="0" err="1" smtClean="0"/>
              <a:t>6 </a:t>
            </a:r>
            <a:r>
              <a:rPr lang="ar-SA" dirty="0" smtClean="0"/>
              <a:t>، </a:t>
            </a:r>
            <a:r>
              <a:rPr lang="ar-SA" dirty="0" err="1" smtClean="0"/>
              <a:t>9 </a:t>
            </a:r>
            <a:r>
              <a:rPr lang="ar-SA" dirty="0" smtClean="0"/>
              <a:t>، </a:t>
            </a:r>
            <a:r>
              <a:rPr lang="ar-SA" dirty="0" err="1" smtClean="0"/>
              <a:t>5 ،11 </a:t>
            </a:r>
            <a:r>
              <a:rPr lang="ar-SA" dirty="0" smtClean="0"/>
              <a:t>، </a:t>
            </a:r>
            <a:r>
              <a:rPr lang="ar-SA" dirty="0" err="1" smtClean="0"/>
              <a:t>10 </a:t>
            </a:r>
            <a:r>
              <a:rPr lang="ar-SA" dirty="0" smtClean="0"/>
              <a:t>، </a:t>
            </a:r>
            <a:r>
              <a:rPr lang="ar-SA" dirty="0" err="1" smtClean="0"/>
              <a:t>9 </a:t>
            </a:r>
            <a:r>
              <a:rPr lang="ar-SA" dirty="0" smtClean="0"/>
              <a:t>، </a:t>
            </a:r>
            <a:r>
              <a:rPr lang="ar-SA" dirty="0" err="1" smtClean="0"/>
              <a:t>6 </a:t>
            </a:r>
            <a:r>
              <a:rPr lang="ar-SA" dirty="0" smtClean="0"/>
              <a:t>، </a:t>
            </a:r>
            <a:r>
              <a:rPr lang="ar-SA" dirty="0" err="1" smtClean="0"/>
              <a:t>8 ،12 </a:t>
            </a:r>
            <a:r>
              <a:rPr lang="ar-SA" dirty="0" smtClean="0"/>
              <a:t>، </a:t>
            </a:r>
            <a:r>
              <a:rPr lang="ar-SA" dirty="0" err="1" smtClean="0"/>
              <a:t>6 ،10 ،9 ،7 ،10 ،8 </a:t>
            </a:r>
            <a:r>
              <a:rPr lang="ar-SA" dirty="0" smtClean="0"/>
              <a:t>،9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بناء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smtClean="0"/>
              <a:t>لتكوين التوزيع التكراري اولاً يتم </a:t>
            </a:r>
            <a:r>
              <a:rPr lang="ar-SA" dirty="0" err="1" smtClean="0"/>
              <a:t>تعيين:</a:t>
            </a:r>
            <a:endParaRPr lang="ar-SA" dirty="0" smtClean="0"/>
          </a:p>
          <a:p>
            <a:pPr algn="just"/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ادنى قيمة</a:t>
            </a:r>
          </a:p>
          <a:p>
            <a:pPr algn="just"/>
            <a:r>
              <a:rPr lang="ar-SA" dirty="0" smtClean="0"/>
              <a:t>اذا كان المدى صغير كما في مثال(1) السابق نستخدم قيم المشاهدات في تكوين الجدول التكراري وتحديد التكرار المقابل لكل مشاهدة.</a:t>
            </a:r>
          </a:p>
          <a:p>
            <a:pPr algn="just"/>
            <a:r>
              <a:rPr lang="ar-SA" dirty="0" smtClean="0"/>
              <a:t>اما اذا كان المدى كبير فانه يتم تقسيم البيانات الى فئات يتراوح عددها من 5 الى 15 فئة.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مثال(2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فيما يلي </a:t>
            </a:r>
            <a:r>
              <a:rPr lang="ar-SA" dirty="0" err="1" smtClean="0"/>
              <a:t>درجات </a:t>
            </a:r>
            <a:r>
              <a:rPr lang="ar-SA" dirty="0" smtClean="0"/>
              <a:t>(80) طالب في الامتحان النهائي لمادة مبادئ </a:t>
            </a:r>
            <a:r>
              <a:rPr lang="ar-SA" dirty="0" err="1" smtClean="0"/>
              <a:t>الاحصاء:</a:t>
            </a:r>
            <a:endParaRPr lang="ar-SA" dirty="0" smtClean="0"/>
          </a:p>
          <a:p>
            <a:pPr algn="just">
              <a:buNone/>
            </a:pP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61 </a:t>
            </a:r>
            <a:r>
              <a:rPr lang="ar-SA" sz="2400" dirty="0" smtClean="0"/>
              <a:t>، </a:t>
            </a:r>
            <a:r>
              <a:rPr lang="ar-SA" sz="2400" dirty="0" err="1" smtClean="0"/>
              <a:t>66 </a:t>
            </a:r>
            <a:r>
              <a:rPr lang="ar-SA" sz="2400" dirty="0" smtClean="0"/>
              <a:t>، </a:t>
            </a:r>
            <a:r>
              <a:rPr lang="ar-SA" sz="2400" dirty="0" err="1" smtClean="0"/>
              <a:t>96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86 </a:t>
            </a:r>
            <a:r>
              <a:rPr lang="ar-SA" sz="2400" dirty="0" smtClean="0"/>
              <a:t>، </a:t>
            </a:r>
            <a:r>
              <a:rPr lang="ar-SA" sz="2400" dirty="0" err="1" smtClean="0"/>
              <a:t>84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80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82 </a:t>
            </a:r>
            <a:r>
              <a:rPr lang="ar-SA" sz="2400" dirty="0" smtClean="0"/>
              <a:t>، </a:t>
            </a:r>
            <a:r>
              <a:rPr lang="ar-SA" sz="2400" dirty="0" err="1" smtClean="0"/>
              <a:t>89 </a:t>
            </a:r>
            <a:r>
              <a:rPr lang="ar-SA" sz="2400" dirty="0" smtClean="0"/>
              <a:t>، </a:t>
            </a:r>
            <a:r>
              <a:rPr lang="ar-SA" sz="2400" dirty="0" err="1" smtClean="0"/>
              <a:t>67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82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87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61 </a:t>
            </a:r>
            <a:r>
              <a:rPr lang="ar-SA" sz="2400" dirty="0" smtClean="0"/>
              <a:t>، </a:t>
            </a:r>
            <a:r>
              <a:rPr lang="ar-SA" sz="2400" dirty="0" err="1" smtClean="0"/>
              <a:t>98 </a:t>
            </a:r>
            <a:r>
              <a:rPr lang="ar-SA" sz="2400" dirty="0" smtClean="0"/>
              <a:t>، </a:t>
            </a:r>
            <a:r>
              <a:rPr lang="ar-SA" sz="2400" dirty="0" err="1" smtClean="0"/>
              <a:t>57 </a:t>
            </a:r>
            <a:r>
              <a:rPr lang="ar-SA" sz="2400" dirty="0" smtClean="0"/>
              <a:t>، </a:t>
            </a:r>
            <a:r>
              <a:rPr lang="ar-SA" sz="2400" dirty="0" err="1" smtClean="0"/>
              <a:t>81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94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72 </a:t>
            </a:r>
            <a:r>
              <a:rPr lang="ar-SA" sz="2400" dirty="0" smtClean="0"/>
              <a:t>، </a:t>
            </a:r>
            <a:r>
              <a:rPr lang="ar-SA" sz="2400" dirty="0" err="1" smtClean="0"/>
              <a:t>90 </a:t>
            </a:r>
            <a:r>
              <a:rPr lang="ar-SA" sz="2400" dirty="0" smtClean="0"/>
              <a:t>، </a:t>
            </a:r>
            <a:r>
              <a:rPr lang="ar-SA" sz="2400" dirty="0" err="1" smtClean="0"/>
              <a:t>93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77 </a:t>
            </a:r>
            <a:r>
              <a:rPr lang="ar-SA" sz="2400" dirty="0" smtClean="0"/>
              <a:t>، </a:t>
            </a:r>
            <a:r>
              <a:rPr lang="ar-SA" sz="2400" dirty="0" err="1" smtClean="0"/>
              <a:t>95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63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95 </a:t>
            </a:r>
            <a:r>
              <a:rPr lang="ar-SA" sz="2400" dirty="0" smtClean="0"/>
              <a:t>، </a:t>
            </a:r>
            <a:r>
              <a:rPr lang="ar-SA" sz="2400" dirty="0" err="1" smtClean="0"/>
              <a:t>69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59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63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83 </a:t>
            </a:r>
            <a:r>
              <a:rPr lang="ar-SA" sz="2400" dirty="0" smtClean="0"/>
              <a:t>، </a:t>
            </a:r>
            <a:r>
              <a:rPr lang="ar-SA" sz="2400" dirty="0" err="1" smtClean="0"/>
              <a:t>71 </a:t>
            </a:r>
            <a:r>
              <a:rPr lang="ar-SA" sz="2400" dirty="0" smtClean="0"/>
              <a:t>، </a:t>
            </a:r>
            <a:r>
              <a:rPr lang="ar-SA" sz="2400" dirty="0" err="1" smtClean="0"/>
              <a:t>42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93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72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71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77 </a:t>
            </a:r>
          </a:p>
          <a:p>
            <a:pPr algn="just">
              <a:buNone/>
            </a:pPr>
            <a:r>
              <a:rPr lang="ar-SA" sz="2400" dirty="0" smtClean="0"/>
              <a:t>كوني جدول التوزيع التكراري من 7 فئات متساوية في الطول.</a:t>
            </a:r>
            <a:endParaRPr lang="ar-S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بناء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عند بناء جدول التوزيع التكراري يجب مراعاة </a:t>
            </a:r>
            <a:r>
              <a:rPr lang="ar-SA" dirty="0" err="1" smtClean="0"/>
              <a:t>الاتي:</a:t>
            </a:r>
            <a:endParaRPr lang="ar-SA" dirty="0" smtClean="0"/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منفصلة عن بعضها البعض.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متساوية في الطول.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كافية لاحتواء جميع البيانات.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انشاء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96646" indent="-514350" algn="just">
              <a:buNone/>
            </a:pPr>
            <a:r>
              <a:rPr lang="ar-SA" dirty="0" smtClean="0"/>
              <a:t>1) نعين عدد الفئات المتساوية في الطول.</a:t>
            </a:r>
          </a:p>
          <a:p>
            <a:pPr marL="596646" indent="-514350" algn="just">
              <a:buNone/>
            </a:pPr>
            <a:r>
              <a:rPr lang="ar-SA" dirty="0" smtClean="0"/>
              <a:t>2) نعين </a:t>
            </a:r>
            <a:r>
              <a:rPr lang="ar-SA" dirty="0" err="1" smtClean="0"/>
              <a:t>المدى (المدى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- ادنى قيمة</a:t>
            </a:r>
            <a:r>
              <a:rPr lang="ar-SA" dirty="0" err="1" smtClean="0"/>
              <a:t>).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3) نعين طول الفئة وذلك بقسمة المدى على عدد الفئات ثم التقريب الى اعلى.</a:t>
            </a:r>
          </a:p>
          <a:p>
            <a:pPr marL="596646" indent="-514350" algn="ctr">
              <a:buNone/>
            </a:pPr>
            <a:r>
              <a:rPr lang="ar-SA" dirty="0" smtClean="0"/>
              <a:t>طول </a:t>
            </a:r>
            <a:r>
              <a:rPr lang="ar-SA" dirty="0" err="1" smtClean="0"/>
              <a:t>الفئة </a:t>
            </a:r>
            <a:r>
              <a:rPr lang="ar-SA" dirty="0" smtClean="0"/>
              <a:t>= </a:t>
            </a:r>
            <a:r>
              <a:rPr lang="ar-SA" dirty="0" err="1" smtClean="0"/>
              <a:t>المدى </a:t>
            </a:r>
            <a:r>
              <a:rPr lang="ar-SA" dirty="0" smtClean="0"/>
              <a:t>÷ عدد الفئات</a:t>
            </a:r>
          </a:p>
          <a:p>
            <a:pPr marL="596646" indent="-514350" algn="just">
              <a:buNone/>
            </a:pPr>
            <a:r>
              <a:rPr lang="ar-SA" dirty="0" smtClean="0"/>
              <a:t>4) نعين الحد الادنى للفئة </a:t>
            </a:r>
            <a:r>
              <a:rPr lang="ar-SA" dirty="0" err="1" smtClean="0"/>
              <a:t>الاولى </a:t>
            </a:r>
            <a:r>
              <a:rPr lang="ar-SA" dirty="0" smtClean="0"/>
              <a:t>(اقل قيمة) نطرح منه 0,5 لنعين الحد الادنى الفعلي للفئة الاولى.</a:t>
            </a:r>
          </a:p>
          <a:p>
            <a:pPr marL="596646" indent="-514350" algn="just">
              <a:buNone/>
            </a:pPr>
            <a:r>
              <a:rPr lang="ar-SA" dirty="0" smtClean="0"/>
              <a:t>5) نعين الحد الاعلى الفعلي للفئة الاولى وذلك </a:t>
            </a:r>
            <a:r>
              <a:rPr lang="ar-SA" dirty="0" err="1" smtClean="0"/>
              <a:t>باضافة</a:t>
            </a:r>
            <a:r>
              <a:rPr lang="ar-SA" dirty="0" smtClean="0"/>
              <a:t> طول الفئة الى الحد الادنى الفعلي.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انشاء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96646" indent="-514350" algn="just">
              <a:buNone/>
            </a:pPr>
            <a:r>
              <a:rPr lang="ar-SA" dirty="0" smtClean="0"/>
              <a:t>6) نعين الحدود الدنيا والعليا الباقية.</a:t>
            </a:r>
          </a:p>
          <a:p>
            <a:pPr marL="596646" indent="-514350" algn="just">
              <a:buNone/>
            </a:pPr>
            <a:r>
              <a:rPr lang="ar-SA" dirty="0" smtClean="0"/>
              <a:t>7) نفرغ البيانات على الفئات.</a:t>
            </a:r>
          </a:p>
          <a:p>
            <a:pPr marL="596646" indent="-514350" algn="just">
              <a:buNone/>
            </a:pPr>
            <a:r>
              <a:rPr lang="ar-SA" dirty="0" smtClean="0"/>
              <a:t>8) نسجل مجموع تكرارات كل فئة امامها في عمود </a:t>
            </a:r>
            <a:r>
              <a:rPr lang="ar-SA" dirty="0" err="1" smtClean="0"/>
              <a:t>التكرارات </a:t>
            </a:r>
            <a:r>
              <a:rPr lang="ar-SA" dirty="0" smtClean="0"/>
              <a:t>(نرمز لتكرار الفئة بالرمز </a:t>
            </a:r>
            <a:r>
              <a:rPr lang="en-US" dirty="0" smtClean="0"/>
              <a:t>f</a:t>
            </a:r>
            <a:r>
              <a:rPr lang="ar-SA" dirty="0" smtClean="0"/>
              <a:t> ومجموع التكرارات </a:t>
            </a:r>
            <a:r>
              <a:rPr lang="ar-SA" dirty="0" err="1" smtClean="0"/>
              <a:t>بارمز</a:t>
            </a:r>
            <a:r>
              <a:rPr lang="ar-SA" dirty="0" smtClean="0"/>
              <a:t> </a:t>
            </a:r>
            <a:r>
              <a:rPr lang="en-US" dirty="0" smtClean="0"/>
              <a:t>n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9) نعين مراكز الفئات(نرمز لمركز الفئة بالرمز </a:t>
            </a:r>
            <a:r>
              <a:rPr lang="en-US" dirty="0" smtClean="0"/>
              <a:t>X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96646" indent="-514350">
              <a:buNone/>
            </a:pPr>
            <a:endParaRPr lang="ar-SA" dirty="0" smtClean="0"/>
          </a:p>
          <a:p>
            <a:pPr marL="596646" indent="-514350" algn="ctr">
              <a:buNone/>
            </a:pPr>
            <a:r>
              <a:rPr lang="ar-SA" sz="2200" b="1" dirty="0" smtClean="0"/>
              <a:t>مركز </a:t>
            </a:r>
            <a:r>
              <a:rPr lang="ar-SA" sz="2200" b="1" dirty="0" err="1" smtClean="0"/>
              <a:t>الفئة = </a:t>
            </a:r>
            <a:r>
              <a:rPr lang="ar-SA" sz="2200" b="1" dirty="0" smtClean="0"/>
              <a:t>(الحد الادنى الفعلي </a:t>
            </a:r>
            <a:r>
              <a:rPr lang="ar-SA" sz="2200" b="1" dirty="0" err="1" smtClean="0"/>
              <a:t>للفئة </a:t>
            </a:r>
            <a:r>
              <a:rPr lang="ar-SA" sz="2200" b="1" dirty="0" smtClean="0"/>
              <a:t>+ الحد الاعلى الفعلي لنفس </a:t>
            </a:r>
            <a:r>
              <a:rPr lang="ar-SA" sz="2200" b="1" dirty="0" err="1" smtClean="0"/>
              <a:t>الفئة ) </a:t>
            </a:r>
            <a:r>
              <a:rPr lang="ar-SA" sz="2200" b="1" dirty="0" smtClean="0"/>
              <a:t>÷ 2</a:t>
            </a:r>
          </a:p>
          <a:p>
            <a:pPr marL="596646" indent="-514350" algn="ctr">
              <a:buNone/>
            </a:pPr>
            <a:r>
              <a:rPr lang="ar-SA" dirty="0" smtClean="0"/>
              <a:t>           </a:t>
            </a:r>
            <a:r>
              <a:rPr lang="en-US" dirty="0" smtClean="0"/>
              <a:t>X= </a:t>
            </a:r>
            <a:r>
              <a:rPr lang="en-US" u="sng" dirty="0" smtClean="0"/>
              <a:t>(L+U)</a:t>
            </a:r>
            <a:r>
              <a:rPr lang="ar-SA" dirty="0" smtClean="0"/>
              <a:t>   </a:t>
            </a:r>
            <a:r>
              <a:rPr lang="en-US" dirty="0" smtClean="0"/>
              <a:t>  </a:t>
            </a:r>
            <a:r>
              <a:rPr lang="ar-SA" dirty="0" smtClean="0"/>
              <a:t> </a:t>
            </a:r>
          </a:p>
          <a:p>
            <a:pPr marL="596646" indent="-514350" algn="ctr">
              <a:buNone/>
            </a:pPr>
            <a:r>
              <a:rPr lang="en-US" dirty="0" smtClean="0"/>
              <a:t>2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النسبي: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التكرار النسبي لكل فئة هو نسبة تكرار تلك الفئة الى مجموع التكرارات ويرمز للتكرار النسبي بالرمز </a:t>
            </a:r>
            <a:r>
              <a:rPr lang="en-US" dirty="0" smtClean="0"/>
              <a:t>P</a:t>
            </a:r>
            <a:r>
              <a:rPr lang="ar-SA" dirty="0" smtClean="0"/>
              <a:t> </a:t>
            </a:r>
          </a:p>
          <a:p>
            <a:pPr algn="ctr">
              <a:buNone/>
            </a:pPr>
            <a:r>
              <a:rPr lang="en-US" dirty="0" smtClean="0"/>
              <a:t>P = </a:t>
            </a:r>
            <a:r>
              <a:rPr lang="en-US" u="sng" dirty="0" smtClean="0"/>
              <a:t>f</a:t>
            </a:r>
            <a:endParaRPr lang="ar-SA" u="sng" dirty="0" smtClean="0"/>
          </a:p>
          <a:p>
            <a:pPr>
              <a:buNone/>
            </a:pPr>
            <a:r>
              <a:rPr lang="en-US" sz="2000" dirty="0" smtClean="0"/>
              <a:t>n                                              </a:t>
            </a:r>
            <a:r>
              <a:rPr lang="ar-SA" sz="2000" dirty="0" smtClean="0"/>
              <a:t>                                     </a:t>
            </a:r>
          </a:p>
          <a:p>
            <a:pPr algn="ctr">
              <a:buNone/>
            </a:pPr>
            <a:r>
              <a:rPr lang="ar-SA" dirty="0" smtClean="0"/>
              <a:t>التكرار النسبي= </a:t>
            </a:r>
            <a:r>
              <a:rPr lang="ar-SA" dirty="0" err="1" smtClean="0"/>
              <a:t>التكرار </a:t>
            </a:r>
            <a:r>
              <a:rPr lang="ar-SA" dirty="0" smtClean="0"/>
              <a:t>÷ مجموع التكرارات </a:t>
            </a:r>
          </a:p>
          <a:p>
            <a:pPr>
              <a:buNone/>
            </a:pPr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      من مثال(2) السابق احسبي التكرار النسبي للتوزيع التكراري.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المئوي: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التكرار المئوي نحصل عليه من عمود التكرار النسبي وذلك بضرب كل تكرار نسبي في مئة.</a:t>
            </a:r>
          </a:p>
          <a:p>
            <a:pPr algn="just">
              <a:buNone/>
            </a:pPr>
            <a:r>
              <a:rPr lang="ar-SA" dirty="0" smtClean="0"/>
              <a:t>       التكرار </a:t>
            </a:r>
            <a:r>
              <a:rPr lang="ar-SA" dirty="0" err="1" smtClean="0"/>
              <a:t>المئوي </a:t>
            </a:r>
            <a:r>
              <a:rPr lang="ar-SA" dirty="0" smtClean="0"/>
              <a:t>= التكرار </a:t>
            </a:r>
            <a:r>
              <a:rPr lang="ar-SA" dirty="0" err="1" smtClean="0"/>
              <a:t>النسبي </a:t>
            </a:r>
            <a:r>
              <a:rPr lang="ar-SA" dirty="0" smtClean="0"/>
              <a:t>× 100 </a:t>
            </a:r>
          </a:p>
          <a:p>
            <a:pPr algn="just">
              <a:buNone/>
            </a:pPr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 من </a:t>
            </a:r>
            <a:r>
              <a:rPr lang="ar-SA" dirty="0" err="1" smtClean="0"/>
              <a:t>مثال </a:t>
            </a:r>
            <a:r>
              <a:rPr lang="ar-SA" dirty="0" smtClean="0"/>
              <a:t>(3) السابق احسبي التكرار المئوي للتوزيع التكراري.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المتجمع: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في هذا التوزيع يتم وضع الحدود العليا الفعلية للفئات مع التكرارات المتجمعة المقابلة </a:t>
            </a:r>
            <a:r>
              <a:rPr lang="ar-SA" dirty="0" err="1" smtClean="0"/>
              <a:t>لها </a:t>
            </a:r>
            <a:r>
              <a:rPr lang="ar-SA" dirty="0" smtClean="0"/>
              <a:t>، ونبدأ بالحد الادنى الفعلي للفئة الاولى ونعتبر تكراره المتجمع صفراً.</a:t>
            </a:r>
          </a:p>
          <a:p>
            <a:pPr algn="just">
              <a:buNone/>
            </a:pPr>
            <a:r>
              <a:rPr lang="ar-SA" dirty="0" smtClean="0"/>
              <a:t>مثال(5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من مثال(2) السابق كوني التوزيع التكراري المتجمع.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تمثيل التوزيعات التكرارية </a:t>
            </a:r>
            <a:r>
              <a:rPr lang="ar-SA" dirty="0" err="1" smtClean="0"/>
              <a:t>بيانياً: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هنالك ثلاث طرق لتمثيل التوزيعات التكرارية </a:t>
            </a:r>
            <a:r>
              <a:rPr lang="ar-SA" dirty="0" err="1" smtClean="0"/>
              <a:t>بيانياً:</a:t>
            </a:r>
            <a:endParaRPr lang="ar-SA" dirty="0" smtClean="0"/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المدرج </a:t>
            </a:r>
            <a:r>
              <a:rPr lang="ar-SA" dirty="0" err="1" smtClean="0"/>
              <a:t>التكراري: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        هو عبارة عن تمثيل كل فئة من فئات التوزيع التكراري بمستطيل قاعدته الحدود الفعلية للفئات وارتفاعه التكرار المقابل.</a:t>
            </a:r>
          </a:p>
          <a:p>
            <a:pPr marL="596646" indent="-514350" algn="just">
              <a:buNone/>
            </a:pPr>
            <a:r>
              <a:rPr lang="ar-SA" dirty="0" smtClean="0"/>
              <a:t>مثال(6</a:t>
            </a:r>
            <a:r>
              <a:rPr lang="ar-SA" dirty="0" err="1" smtClean="0"/>
              <a:t>):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       ارسمي المدرج التكراري </a:t>
            </a:r>
            <a:r>
              <a:rPr lang="ar-SA" dirty="0" err="1" smtClean="0"/>
              <a:t>للمثال </a:t>
            </a:r>
            <a:r>
              <a:rPr lang="ar-SA" dirty="0" smtClean="0"/>
              <a:t>(2</a:t>
            </a:r>
            <a:r>
              <a:rPr lang="ar-SA" dirty="0" err="1" smtClean="0"/>
              <a:t>)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تمثيل التوزيعات التكرارية </a:t>
            </a:r>
            <a:r>
              <a:rPr lang="ar-SA" dirty="0" err="1" smtClean="0"/>
              <a:t>بيانياً: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err="1" smtClean="0"/>
              <a:t>2.</a:t>
            </a:r>
            <a:r>
              <a:rPr lang="ar-SA" dirty="0" smtClean="0"/>
              <a:t> المضلع </a:t>
            </a:r>
            <a:r>
              <a:rPr lang="ar-SA" dirty="0" err="1" smtClean="0"/>
              <a:t>التكراري: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هو عبارة عن مضلع مغلق نحصل عليه من نقاط تنصيف اضلاع المستطيلات العلوية للمدرج التكراري ثم ايصال هذه النقاط بخطوط مستقيمة </a:t>
            </a:r>
            <a:r>
              <a:rPr lang="ar-SA" dirty="0" err="1" smtClean="0"/>
              <a:t>منكسرة </a:t>
            </a:r>
            <a:r>
              <a:rPr lang="ar-SA" dirty="0" smtClean="0"/>
              <a:t>(باستخدام المسطرة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او هو توصيل النقاط ذات </a:t>
            </a:r>
            <a:r>
              <a:rPr lang="ar-SA" dirty="0" err="1" smtClean="0"/>
              <a:t>الاحداثيات </a:t>
            </a:r>
            <a:r>
              <a:rPr lang="ar-SA" dirty="0" smtClean="0"/>
              <a:t>(مركز </a:t>
            </a:r>
            <a:r>
              <a:rPr lang="ar-SA" dirty="0" err="1" smtClean="0"/>
              <a:t>الفئة </a:t>
            </a:r>
            <a:r>
              <a:rPr lang="ar-SA" dirty="0" smtClean="0"/>
              <a:t>، التكرار) مع بعضها بخطوط مستقيمة.</a:t>
            </a:r>
          </a:p>
          <a:p>
            <a:pPr algn="just">
              <a:buNone/>
            </a:pPr>
            <a:r>
              <a:rPr lang="ar-SA" dirty="0" smtClean="0"/>
              <a:t>مثال(7): ارسمي المضلع التكراري </a:t>
            </a:r>
            <a:r>
              <a:rPr lang="ar-SA" dirty="0" err="1" smtClean="0"/>
              <a:t>للمثال </a:t>
            </a:r>
            <a:r>
              <a:rPr lang="ar-SA" dirty="0" smtClean="0"/>
              <a:t>(2</a:t>
            </a:r>
            <a:r>
              <a:rPr lang="ar-SA" dirty="0" err="1" smtClean="0"/>
              <a:t>)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تمثيل التوزيعات التكرارية </a:t>
            </a:r>
            <a:r>
              <a:rPr lang="ar-SA" dirty="0" err="1" smtClean="0"/>
              <a:t>بيانياً: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err="1" smtClean="0"/>
              <a:t>3.</a:t>
            </a:r>
            <a:r>
              <a:rPr lang="ar-SA" dirty="0" smtClean="0"/>
              <a:t> المنحنى </a:t>
            </a:r>
            <a:r>
              <a:rPr lang="ar-SA" dirty="0" err="1" smtClean="0"/>
              <a:t>التكراري: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هو عبارة عن تمهيد المضلع التكراري باليد بدلاً من الخطوط المنكسرة.</a:t>
            </a:r>
          </a:p>
          <a:p>
            <a:pPr algn="just">
              <a:buNone/>
            </a:pPr>
            <a:r>
              <a:rPr lang="ar-SA" dirty="0" smtClean="0"/>
              <a:t>مثال(8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ارسمي المنحنى التكراري </a:t>
            </a:r>
            <a:r>
              <a:rPr lang="ar-SA" dirty="0" err="1" smtClean="0"/>
              <a:t>للمثال </a:t>
            </a:r>
            <a:r>
              <a:rPr lang="ar-SA" dirty="0" smtClean="0"/>
              <a:t>(2</a:t>
            </a:r>
            <a:r>
              <a:rPr lang="ar-SA" dirty="0" err="1" smtClean="0"/>
              <a:t>)</a:t>
            </a:r>
            <a:endParaRPr lang="ar-SA" dirty="0" smtClean="0"/>
          </a:p>
          <a:p>
            <a:pPr algn="just">
              <a:buFont typeface="Wingdings" pitchFamily="2" charset="2"/>
              <a:buChar char="v"/>
            </a:pPr>
            <a:r>
              <a:rPr lang="ar-SA" dirty="0" smtClean="0"/>
              <a:t> يمكن استعمال الطرق الثلاث السابقة لتمثيل التوزيع </a:t>
            </a:r>
            <a:r>
              <a:rPr lang="ar-SA" dirty="0" err="1" smtClean="0"/>
              <a:t>التكراي</a:t>
            </a:r>
            <a:r>
              <a:rPr lang="ar-SA" dirty="0" smtClean="0"/>
              <a:t> المتجمع بيانياً ولكن اكثر هذه الطرق استعمالاً هو المضلع التكراري المتجمع والمنحنى التكراري المتجمع.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اشكال التوزيعات </a:t>
            </a:r>
            <a:r>
              <a:rPr lang="ar-SA" dirty="0" err="1" smtClean="0"/>
              <a:t>التكرارية: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smtClean="0"/>
              <a:t>      يمكن التعرف على شكل التوزيع التكراري من </a:t>
            </a:r>
            <a:r>
              <a:rPr lang="ar-SA" dirty="0" err="1" smtClean="0"/>
              <a:t>مضلعه</a:t>
            </a:r>
            <a:r>
              <a:rPr lang="ar-SA" dirty="0" smtClean="0"/>
              <a:t> او مدرجه </a:t>
            </a:r>
            <a:r>
              <a:rPr lang="ar-SA" dirty="0" err="1" smtClean="0"/>
              <a:t>التكراري: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1/ التمييز في الشكل بين التوزيعات المتماثلة والتوزيعات غير المتماثلة.</a:t>
            </a:r>
          </a:p>
          <a:p>
            <a:pPr algn="just">
              <a:buNone/>
            </a:pPr>
            <a:r>
              <a:rPr lang="ar-SA" dirty="0" smtClean="0"/>
              <a:t>2/ التمييز في الشكل بين التوزيعات ذات المنوال الواحد والتي لها عدة </a:t>
            </a:r>
            <a:r>
              <a:rPr lang="ar-SA" dirty="0" err="1" smtClean="0"/>
              <a:t>منوالات.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3/ التمييز في الشكل بين التوزيعات كبيرة </a:t>
            </a:r>
            <a:r>
              <a:rPr lang="ar-SA" dirty="0" err="1" smtClean="0"/>
              <a:t>التفرطح</a:t>
            </a:r>
            <a:r>
              <a:rPr lang="ar-SA" dirty="0" smtClean="0"/>
              <a:t> ، متوسطة </a:t>
            </a:r>
            <a:r>
              <a:rPr lang="ar-SA" dirty="0" err="1" smtClean="0"/>
              <a:t>التفرطح</a:t>
            </a:r>
            <a:r>
              <a:rPr lang="ar-SA" dirty="0" smtClean="0"/>
              <a:t> وقليلة </a:t>
            </a:r>
            <a:r>
              <a:rPr lang="ar-SA" dirty="0" err="1" smtClean="0"/>
              <a:t>التفرطح</a:t>
            </a:r>
            <a:r>
              <a:rPr lang="ar-SA" dirty="0" smtClean="0"/>
              <a:t> (مدببه</a:t>
            </a:r>
            <a:r>
              <a:rPr lang="ar-SA" dirty="0" err="1" smtClean="0"/>
              <a:t>)</a:t>
            </a:r>
            <a:endParaRPr lang="ar-SA" dirty="0" smtClean="0"/>
          </a:p>
          <a:p>
            <a:pPr algn="just">
              <a:buNone/>
            </a:pPr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131</TotalTime>
  <Words>892</Words>
  <Application>Microsoft Office PowerPoint</Application>
  <PresentationFormat>عرض على الشاشة (3:4)‏</PresentationFormat>
  <Paragraphs>77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انقلاب</vt:lpstr>
      <vt:lpstr>  عرض البيانات الاحصائية ووصفها التوزيع التكراري</vt:lpstr>
      <vt:lpstr>التوزيع التكراري:</vt:lpstr>
      <vt:lpstr>بناء التوزيع التكراري:</vt:lpstr>
      <vt:lpstr>مثال(2):</vt:lpstr>
      <vt:lpstr>بناء التوزيع التكراري:</vt:lpstr>
      <vt:lpstr>خطوات انشاء التوزيع التكراري:</vt:lpstr>
      <vt:lpstr>خطوات انشاء التوزيع التكراري:</vt:lpstr>
      <vt:lpstr>التوزيع التكراري النسبي:</vt:lpstr>
      <vt:lpstr>التوزيع التكراري المئوي:</vt:lpstr>
      <vt:lpstr>التوزيع التكراري المتجمع:</vt:lpstr>
      <vt:lpstr>تمثيل التوزيعات التكرارية بيانياً:</vt:lpstr>
      <vt:lpstr>تمثيل التوزيعات التكرارية بيانياً:</vt:lpstr>
      <vt:lpstr>تمثيل التوزيعات التكرارية بيانياً:</vt:lpstr>
      <vt:lpstr>اشكال التوزيعات التكرارية: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عرض البيانات الاحصائية ووصفها</dc:title>
  <dc:creator>ArAM</dc:creator>
  <cp:lastModifiedBy>ArAM</cp:lastModifiedBy>
  <cp:revision>30</cp:revision>
  <dcterms:created xsi:type="dcterms:W3CDTF">2012-10-24T18:27:56Z</dcterms:created>
  <dcterms:modified xsi:type="dcterms:W3CDTF">2012-11-01T05:28:25Z</dcterms:modified>
</cp:coreProperties>
</file>