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14" r:id="rId2"/>
  </p:sldMasterIdLst>
  <p:notesMasterIdLst>
    <p:notesMasterId r:id="rId13"/>
  </p:notesMasterIdLst>
  <p:sldIdLst>
    <p:sldId id="355" r:id="rId3"/>
    <p:sldId id="360" r:id="rId4"/>
    <p:sldId id="359" r:id="rId5"/>
    <p:sldId id="358" r:id="rId6"/>
    <p:sldId id="362" r:id="rId7"/>
    <p:sldId id="357" r:id="rId8"/>
    <p:sldId id="372" r:id="rId9"/>
    <p:sldId id="376" r:id="rId10"/>
    <p:sldId id="377" r:id="rId11"/>
    <p:sldId id="375" r:id="rId12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33CCFF"/>
    <a:srgbClr val="000099"/>
    <a:srgbClr val="C0821C"/>
    <a:srgbClr val="E7B057"/>
    <a:srgbClr val="FBE93B"/>
    <a:srgbClr val="D4D4CA"/>
    <a:srgbClr val="CDA307"/>
    <a:srgbClr val="99A1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31" autoAdjust="0"/>
    <p:restoredTop sz="94667" autoAdjust="0"/>
  </p:normalViewPr>
  <p:slideViewPr>
    <p:cSldViewPr>
      <p:cViewPr varScale="1">
        <p:scale>
          <a:sx n="70" d="100"/>
          <a:sy n="70" d="100"/>
        </p:scale>
        <p:origin x="-137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5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502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T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B5DABBA-B39C-4868-A481-46569F3F1B8C}" type="datetimeFigureOut">
              <a:rPr lang="ar-TN" smtClean="0"/>
              <a:pPr/>
              <a:t>15-11-1433</a:t>
            </a:fld>
            <a:endParaRPr lang="ar-T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T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T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080AC66-63D3-4E33-986A-1FB1C61856E9}" type="slidenum">
              <a:rPr lang="ar-TN" smtClean="0"/>
              <a:pPr/>
              <a:t>‹#›</a:t>
            </a:fld>
            <a:endParaRPr lang="ar-TN"/>
          </a:p>
        </p:txBody>
      </p:sp>
    </p:spTree>
    <p:extLst>
      <p:ext uri="{BB962C8B-B14F-4D97-AF65-F5344CB8AC3E}">
        <p14:creationId xmlns:p14="http://schemas.microsoft.com/office/powerpoint/2010/main" val="3897247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ar-T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943436-F84A-4783-8735-4BF514F455CE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3B85A5-07A5-4D04-B613-D57A7D61990D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9F64E7-3910-4419-9848-ED0022EDFAAE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19C516-5335-45CE-BCE2-7C7D00384C21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3E37B1-69AB-4D57-AA60-7EE69CC65F85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7DC5F6-7023-4C97-A5FA-9F3B9B0E19DC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854F12-EFC0-4A5B-9CE2-04CB1398A112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02B778-29A2-4180-9D37-96738B045B04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T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391768-E5FC-40CB-B15C-4E5882C31F7C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F3660B-19A7-4DBB-8974-CC77373F7516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FF7DC2-9ECD-42AC-B1F7-EC13A84DE57F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7504070-FA78-445C-9152-0944A9656D8B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T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T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8287AAF-9757-478A-A182-4850B3D0CB97}" type="slidenum">
              <a:rPr lang="ar-SA"/>
              <a:pPr/>
              <a:t>‹#›</a:t>
            </a:fld>
            <a:endParaRPr lang="de-DE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audio" Target="../media/audio1.wav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rgbClr val="33CCFF"/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218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/>
          </a:p>
        </p:txBody>
      </p:sp>
      <p:sp>
        <p:nvSpPr>
          <p:cNvPr id="1218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218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fld id="{40175ED2-AE43-410F-9732-699898879F4D}" type="slidenum">
              <a:rPr lang="ar-SA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</p:sldLayoutIdLst>
  <p:transition>
    <p:wipe dir="u"/>
    <p:sndAc>
      <p:stSnd>
        <p:snd r:embed="rId15" name="chimes.wav"/>
      </p:stSnd>
    </p:sndAc>
  </p:transition>
  <p:timing>
    <p:tnLst>
      <p:par>
        <p:cTn id="1" dur="indefinite" restart="never" nodeType="tmRoot"/>
      </p:par>
    </p:tnLst>
  </p:timing>
  <p:hf sldNum="0" hdr="0" dt="0"/>
  <p:txStyles>
    <p:titleStyle>
      <a:lvl1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TN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17128"/>
            <a:ext cx="8435975" cy="5624240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4400" b="1" dirty="0">
                <a:solidFill>
                  <a:srgbClr val="003366"/>
                </a:solidFill>
                <a:latin typeface="Andalus" pitchFamily="18" charset="-78"/>
                <a:cs typeface="Al-Mothnna" pitchFamily="2" charset="-78"/>
              </a:rPr>
              <a:t>المحاضرة </a:t>
            </a:r>
            <a:r>
              <a:rPr lang="ar-SA" sz="4400" b="1" dirty="0" smtClean="0">
                <a:solidFill>
                  <a:srgbClr val="003366"/>
                </a:solidFill>
                <a:latin typeface="Andalus" pitchFamily="18" charset="-78"/>
                <a:cs typeface="Al-Mothnna" pitchFamily="2" charset="-78"/>
              </a:rPr>
              <a:t>الثالثة</a:t>
            </a:r>
          </a:p>
          <a:p>
            <a:pPr algn="ctr">
              <a:buFontTx/>
              <a:buNone/>
            </a:pPr>
            <a:endParaRPr lang="ar-SA" sz="4400" b="1" dirty="0" smtClean="0">
              <a:solidFill>
                <a:srgbClr val="003366"/>
              </a:solidFill>
              <a:latin typeface="Andalus" pitchFamily="18" charset="-78"/>
              <a:cs typeface="Al-Mothnna" pitchFamily="2" charset="-78"/>
            </a:endParaRPr>
          </a:p>
          <a:p>
            <a:pPr algn="ctr">
              <a:buFontTx/>
              <a:buNone/>
            </a:pPr>
            <a:r>
              <a:rPr lang="ar-SA" sz="4400" b="1" dirty="0" smtClean="0">
                <a:solidFill>
                  <a:srgbClr val="FF0000"/>
                </a:solidFill>
                <a:latin typeface="Andalus" pitchFamily="18" charset="-78"/>
                <a:cs typeface="Al-Mothnna" pitchFamily="2" charset="-78"/>
              </a:rPr>
              <a:t>أركان الإيمان</a:t>
            </a:r>
          </a:p>
          <a:p>
            <a:pPr algn="ctr">
              <a:buFontTx/>
              <a:buNone/>
            </a:pPr>
            <a:endParaRPr lang="ar-SA" sz="4400" b="1" dirty="0" smtClean="0">
              <a:solidFill>
                <a:srgbClr val="003366"/>
              </a:solidFill>
              <a:latin typeface="Andalus" pitchFamily="18" charset="-78"/>
              <a:cs typeface="Andalus" pitchFamily="18" charset="-78"/>
            </a:endParaRPr>
          </a:p>
          <a:p>
            <a:pPr algn="ctr">
              <a:buFontTx/>
              <a:buNone/>
            </a:pPr>
            <a:r>
              <a:rPr lang="ar-SA" sz="4400" b="1" dirty="0" smtClean="0">
                <a:solidFill>
                  <a:srgbClr val="003366"/>
                </a:solidFill>
                <a:latin typeface="Andalus" pitchFamily="18" charset="-78"/>
                <a:cs typeface="Andalus" pitchFamily="18" charset="-78"/>
              </a:rPr>
              <a:t>من كتاب: الإيمان لمحمد نعيم ياسين</a:t>
            </a:r>
          </a:p>
          <a:p>
            <a:pPr algn="ctr">
              <a:buFontTx/>
              <a:buNone/>
            </a:pPr>
            <a:r>
              <a:rPr lang="ar-SA" sz="4400" b="1" dirty="0" smtClean="0">
                <a:solidFill>
                  <a:srgbClr val="003366"/>
                </a:solidFill>
                <a:latin typeface="Andalus" pitchFamily="18" charset="-78"/>
                <a:cs typeface="Andalus" pitchFamily="18" charset="-78"/>
              </a:rPr>
              <a:t>د. المبروك الشيباني المنصوري</a:t>
            </a:r>
            <a:endParaRPr lang="ar-SA" sz="4400" b="1" dirty="0" smtClean="0">
              <a:solidFill>
                <a:srgbClr val="003366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40715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435975" cy="5141168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4000" dirty="0" smtClean="0">
                <a:solidFill>
                  <a:srgbClr val="FF0000"/>
                </a:solidFill>
                <a:cs typeface="Al-Mothnna" pitchFamily="2" charset="-78"/>
              </a:rPr>
              <a:t>أركان الإيمان </a:t>
            </a:r>
            <a:r>
              <a:rPr lang="ar-SA" sz="4000" dirty="0" smtClean="0">
                <a:cs typeface="Al-Mothnna" pitchFamily="2" charset="-78"/>
              </a:rPr>
              <a:t>ص 9</a:t>
            </a:r>
          </a:p>
          <a:p>
            <a:pPr algn="ctr">
              <a:buFontTx/>
              <a:buNone/>
            </a:pPr>
            <a:endParaRPr lang="ar-SA" sz="2400" dirty="0"/>
          </a:p>
          <a:p>
            <a:pPr algn="just">
              <a:buFontTx/>
              <a:buNone/>
            </a:pPr>
            <a:r>
              <a:rPr lang="ar-SA" sz="4000" dirty="0" smtClean="0"/>
              <a:t>شرح الأدلة القرآنية الكريمة: البقرة 285/ النساء 136/ البقرة 177</a:t>
            </a:r>
          </a:p>
          <a:p>
            <a:pPr algn="just">
              <a:buFontTx/>
              <a:buNone/>
            </a:pPr>
            <a:r>
              <a:rPr lang="ar-SA" sz="4000" dirty="0" smtClean="0"/>
              <a:t>شرح الأدلة النبوية: حديث جبريل المشهور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2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1627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472608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4000" b="1" dirty="0" smtClean="0">
                <a:cs typeface="Al-Mothnna" pitchFamily="2" charset="-78"/>
              </a:rPr>
              <a:t>الركن الأول:</a:t>
            </a:r>
          </a:p>
          <a:p>
            <a:pPr algn="ctr">
              <a:buFontTx/>
              <a:buNone/>
            </a:pPr>
            <a:r>
              <a:rPr lang="ar-SA" sz="4000" b="1" dirty="0" smtClean="0">
                <a:solidFill>
                  <a:srgbClr val="FF0000"/>
                </a:solidFill>
                <a:cs typeface="Al-Mothnna" pitchFamily="2" charset="-78"/>
              </a:rPr>
              <a:t>الإيمان بالله عز وجل</a:t>
            </a:r>
            <a:r>
              <a:rPr lang="ar-SA" sz="4000" b="1" dirty="0" smtClean="0">
                <a:cs typeface="Al-Mothnna" pitchFamily="2" charset="-78"/>
              </a:rPr>
              <a:t> ص 10</a:t>
            </a:r>
          </a:p>
          <a:p>
            <a:pPr algn="ctr">
              <a:buFontTx/>
              <a:buNone/>
            </a:pPr>
            <a:r>
              <a:rPr lang="ar-SA" sz="4000" b="1" dirty="0" smtClean="0">
                <a:cs typeface="Al-Mothnna" pitchFamily="2" charset="-78"/>
              </a:rPr>
              <a:t>النوع الأول: </a:t>
            </a:r>
            <a:r>
              <a:rPr lang="ar-SA" sz="4000" b="1" dirty="0" smtClean="0">
                <a:solidFill>
                  <a:srgbClr val="FF0000"/>
                </a:solidFill>
                <a:cs typeface="Al-Mothnna" pitchFamily="2" charset="-78"/>
              </a:rPr>
              <a:t>توحيد الربوبية</a:t>
            </a:r>
            <a:r>
              <a:rPr lang="ar-SA" sz="4000" b="1" dirty="0" smtClean="0">
                <a:cs typeface="Al-Mothnna" pitchFamily="2" charset="-78"/>
              </a:rPr>
              <a:t> ص 10</a:t>
            </a:r>
          </a:p>
          <a:p>
            <a:pPr algn="ctr">
              <a:buFontTx/>
              <a:buNone/>
            </a:pPr>
            <a:r>
              <a:rPr lang="ar-SA" sz="4000" b="1" dirty="0" smtClean="0"/>
              <a:t>ومعناه الإجمالي الاعتقاد بأن الله رب كل شيء ولا رب غيره</a:t>
            </a:r>
          </a:p>
          <a:p>
            <a:pPr algn="ctr">
              <a:buFontTx/>
              <a:buNone/>
            </a:pPr>
            <a:r>
              <a:rPr lang="ar-SA" sz="4000" b="1" dirty="0" smtClean="0"/>
              <a:t>شرح الأدلة القرآنية الأنعام 71/ النعام 162/ الأعراف 54- 55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3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1627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435975" cy="4525963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4000" dirty="0" smtClean="0">
                <a:cs typeface="Al-Mothnna" pitchFamily="2" charset="-78"/>
              </a:rPr>
              <a:t>النوع الثاني: </a:t>
            </a:r>
            <a:r>
              <a:rPr lang="ar-SA" sz="4000" dirty="0" smtClean="0">
                <a:solidFill>
                  <a:srgbClr val="FF0000"/>
                </a:solidFill>
                <a:cs typeface="Al-Mothnna" pitchFamily="2" charset="-78"/>
              </a:rPr>
              <a:t>توحيد الإلهية</a:t>
            </a:r>
            <a:r>
              <a:rPr lang="ar-SA" sz="4000" dirty="0" smtClean="0">
                <a:cs typeface="Al-Mothnna" pitchFamily="2" charset="-78"/>
              </a:rPr>
              <a:t> ص 14</a:t>
            </a:r>
          </a:p>
          <a:p>
            <a:pPr algn="just">
              <a:buFontTx/>
              <a:buNone/>
            </a:pPr>
            <a:endParaRPr lang="ar-SA" sz="2400" dirty="0" smtClean="0"/>
          </a:p>
          <a:p>
            <a:pPr algn="just">
              <a:buFontTx/>
              <a:buNone/>
            </a:pPr>
            <a:r>
              <a:rPr lang="ar-SA" sz="4000" dirty="0" smtClean="0"/>
              <a:t>ومعناه الإجمالي الاعتقاد الجازم بأن الله سبحانه هو الإله الحق ولا إله غيره وإفراده سبحانه بالعبادة.</a:t>
            </a:r>
          </a:p>
          <a:p>
            <a:pPr algn="just">
              <a:buFontTx/>
              <a:buNone/>
            </a:pPr>
            <a:r>
              <a:rPr lang="ar-SA" sz="4000" dirty="0" smtClean="0"/>
              <a:t>شرح الأدلة القرآنية: النحل 36/ الأنبياء 25/ الأنعام 79</a:t>
            </a:r>
          </a:p>
          <a:p>
            <a:pPr algn="ctr">
              <a:buFontTx/>
              <a:buNone/>
            </a:pPr>
            <a:endParaRPr lang="ar-SA" sz="4000" dirty="0" smtClean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4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1627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428736"/>
            <a:ext cx="8435975" cy="5240624"/>
          </a:xfrm>
        </p:spPr>
        <p:txBody>
          <a:bodyPr/>
          <a:lstStyle/>
          <a:p>
            <a:pPr algn="ctr">
              <a:buFontTx/>
              <a:buNone/>
            </a:pPr>
            <a:r>
              <a:rPr lang="ar-SA" sz="4000" b="1" dirty="0" smtClean="0">
                <a:cs typeface="Al-Mothnna" pitchFamily="2" charset="-78"/>
              </a:rPr>
              <a:t>النوع الثالث:</a:t>
            </a:r>
          </a:p>
          <a:p>
            <a:pPr algn="ctr">
              <a:buFontTx/>
              <a:buNone/>
            </a:pPr>
            <a:r>
              <a:rPr lang="ar-SA" sz="4000" b="1" dirty="0" smtClean="0">
                <a:solidFill>
                  <a:srgbClr val="FF0000"/>
                </a:solidFill>
                <a:cs typeface="Al-Mothnna" pitchFamily="2" charset="-78"/>
              </a:rPr>
              <a:t>توحيد الأسماء والصفات</a:t>
            </a:r>
            <a:r>
              <a:rPr lang="ar-SA" sz="4000" b="1" dirty="0" smtClean="0">
                <a:cs typeface="Al-Mothnna" pitchFamily="2" charset="-78"/>
              </a:rPr>
              <a:t> ص 18</a:t>
            </a:r>
          </a:p>
          <a:p>
            <a:pPr algn="just">
              <a:buFontTx/>
              <a:buNone/>
            </a:pPr>
            <a:r>
              <a:rPr lang="ar-SA" sz="4000" b="1" dirty="0" smtClean="0"/>
              <a:t>ومعناه بعبارة إجمالية الاعتقاد الجازم بأن الله عز وجل متصف بجميع صفات الكمال ومنزه عن جميع صفات النقص.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5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1627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17128"/>
            <a:ext cx="8435975" cy="5624240"/>
          </a:xfrm>
        </p:spPr>
        <p:txBody>
          <a:bodyPr/>
          <a:lstStyle/>
          <a:p>
            <a:pPr algn="just">
              <a:buFontTx/>
              <a:buNone/>
            </a:pPr>
            <a:r>
              <a:rPr lang="ar-SA" sz="2400" dirty="0"/>
              <a:t>	</a:t>
            </a:r>
            <a:r>
              <a:rPr lang="ar-SA" sz="4000" b="1" dirty="0" smtClean="0"/>
              <a:t>الأسس </a:t>
            </a:r>
            <a:r>
              <a:rPr lang="ar-SA" sz="4000" b="1" dirty="0"/>
              <a:t>الثلاثة التي يقوم عليها توحيد الأسماء والصفات:</a:t>
            </a:r>
          </a:p>
          <a:p>
            <a:pPr algn="just">
              <a:buFontTx/>
              <a:buNone/>
            </a:pPr>
            <a:r>
              <a:rPr lang="ar-SA" sz="4000" b="1" dirty="0">
                <a:solidFill>
                  <a:srgbClr val="FF0000"/>
                </a:solidFill>
              </a:rPr>
              <a:t>1-</a:t>
            </a:r>
            <a:r>
              <a:rPr lang="ar-SA" sz="4000" b="1" dirty="0"/>
              <a:t> التنزيه عن مشابهة الخلق</a:t>
            </a:r>
          </a:p>
          <a:p>
            <a:pPr algn="just">
              <a:buFontTx/>
              <a:buNone/>
            </a:pPr>
            <a:r>
              <a:rPr lang="ar-SA" sz="4000" b="1" dirty="0">
                <a:solidFill>
                  <a:srgbClr val="FF0000"/>
                </a:solidFill>
              </a:rPr>
              <a:t>2-</a:t>
            </a:r>
            <a:r>
              <a:rPr lang="ar-SA" sz="4000" b="1" dirty="0"/>
              <a:t> الإيمان بالأسماء والصفات الثابتة في الكتاب والسنة</a:t>
            </a:r>
          </a:p>
          <a:p>
            <a:pPr algn="just">
              <a:buFontTx/>
              <a:buNone/>
            </a:pPr>
            <a:r>
              <a:rPr lang="ar-SA" sz="4000" b="1" dirty="0">
                <a:solidFill>
                  <a:srgbClr val="FF0000"/>
                </a:solidFill>
              </a:rPr>
              <a:t>3- </a:t>
            </a:r>
            <a:r>
              <a:rPr lang="ar-SA" sz="4000" b="1" dirty="0"/>
              <a:t>عدم إدراك كيفية الصفات</a:t>
            </a:r>
          </a:p>
          <a:p>
            <a:pPr algn="just">
              <a:buFontTx/>
              <a:buNone/>
            </a:pPr>
            <a:r>
              <a:rPr lang="ar-SA" sz="4000" b="1" dirty="0" smtClean="0"/>
              <a:t>شرح </a:t>
            </a:r>
            <a:r>
              <a:rPr lang="ar-SA" sz="4000" b="1" dirty="0"/>
              <a:t>الأدلة القرآنية: النحل 74</a:t>
            </a:r>
          </a:p>
          <a:p>
            <a:pPr algn="just">
              <a:buFontTx/>
              <a:buNone/>
            </a:pPr>
            <a:r>
              <a:rPr lang="ar-SA" sz="4000" b="1" dirty="0"/>
              <a:t>شرح الأدلة الحديثية</a:t>
            </a:r>
            <a:endParaRPr lang="de-DE" sz="4000" b="1" dirty="0"/>
          </a:p>
          <a:p>
            <a:pPr algn="just">
              <a:buFontTx/>
              <a:buNone/>
            </a:pPr>
            <a:endParaRPr lang="ar-SA" sz="2400" dirty="0"/>
          </a:p>
          <a:p>
            <a:pPr algn="just">
              <a:buFontTx/>
              <a:buNone/>
            </a:pPr>
            <a:endParaRPr lang="de-DE" sz="2400" dirty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6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1627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328592"/>
          </a:xfrm>
        </p:spPr>
        <p:txBody>
          <a:bodyPr/>
          <a:lstStyle/>
          <a:p>
            <a:pPr algn="just">
              <a:buFontTx/>
              <a:buNone/>
            </a:pPr>
            <a:r>
              <a:rPr lang="ar-SA" sz="4000" dirty="0" smtClean="0"/>
              <a:t>من </a:t>
            </a:r>
            <a:r>
              <a:rPr lang="ar-SA" sz="4000" dirty="0"/>
              <a:t>الأمور التي تقدح في توحيد الأسماء والصفات، وشرحها</a:t>
            </a:r>
          </a:p>
          <a:p>
            <a:pPr algn="just">
              <a:buFontTx/>
              <a:buNone/>
            </a:pPr>
            <a:r>
              <a:rPr lang="ar-SA" sz="4000" dirty="0"/>
              <a:t>1- </a:t>
            </a:r>
            <a:r>
              <a:rPr lang="ar-SA" sz="4000" dirty="0">
                <a:solidFill>
                  <a:srgbClr val="FF0000"/>
                </a:solidFill>
                <a:cs typeface="Al-Mothnna" pitchFamily="2" charset="-78"/>
              </a:rPr>
              <a:t>التشبيه: </a:t>
            </a:r>
          </a:p>
          <a:p>
            <a:pPr algn="just">
              <a:buFontTx/>
              <a:buNone/>
            </a:pPr>
            <a:r>
              <a:rPr lang="ar-SA" sz="4000" dirty="0"/>
              <a:t>وهو تشبيه صفات الخالق بصفات المخلوق</a:t>
            </a:r>
          </a:p>
          <a:p>
            <a:pPr algn="just">
              <a:buFontTx/>
              <a:buNone/>
            </a:pPr>
            <a:r>
              <a:rPr lang="ar-SA" sz="4000" dirty="0"/>
              <a:t>2- </a:t>
            </a:r>
            <a:r>
              <a:rPr lang="ar-SA" sz="4000" dirty="0">
                <a:solidFill>
                  <a:srgbClr val="FF0000"/>
                </a:solidFill>
              </a:rPr>
              <a:t>ا</a:t>
            </a:r>
            <a:r>
              <a:rPr lang="ar-SA" sz="4000" dirty="0">
                <a:solidFill>
                  <a:srgbClr val="FF0000"/>
                </a:solidFill>
                <a:cs typeface="Al-Mothnna" pitchFamily="2" charset="-78"/>
              </a:rPr>
              <a:t>لتحريف</a:t>
            </a:r>
          </a:p>
          <a:p>
            <a:pPr algn="just">
              <a:buFontTx/>
              <a:buNone/>
            </a:pPr>
            <a:r>
              <a:rPr lang="ar-SA" sz="4000" dirty="0"/>
              <a:t>تحريف ألفاظ الأسماء والصفات بزيادة أو </a:t>
            </a:r>
            <a:r>
              <a:rPr lang="ar-SA" sz="4000" dirty="0" smtClean="0"/>
              <a:t>نقصان</a:t>
            </a:r>
            <a:endParaRPr lang="ar-SA" sz="2400" b="1" dirty="0" smtClean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/>
              <a:t>7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881078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328592"/>
          </a:xfrm>
        </p:spPr>
        <p:txBody>
          <a:bodyPr/>
          <a:lstStyle/>
          <a:p>
            <a:pPr algn="just">
              <a:buFontTx/>
              <a:buNone/>
            </a:pPr>
            <a:endParaRPr lang="ar-SA" sz="4000" dirty="0"/>
          </a:p>
          <a:p>
            <a:pPr algn="just">
              <a:buFontTx/>
              <a:buNone/>
            </a:pPr>
            <a:r>
              <a:rPr lang="ar-SA" sz="4000" dirty="0"/>
              <a:t>3- </a:t>
            </a:r>
            <a:r>
              <a:rPr lang="ar-SA" sz="4000" dirty="0">
                <a:solidFill>
                  <a:srgbClr val="FF0000"/>
                </a:solidFill>
                <a:cs typeface="Al-Mothnna" pitchFamily="2" charset="-78"/>
              </a:rPr>
              <a:t>التعطيل</a:t>
            </a:r>
          </a:p>
          <a:p>
            <a:pPr algn="just">
              <a:buFontTx/>
              <a:buNone/>
            </a:pPr>
            <a:r>
              <a:rPr lang="ar-SA" sz="4000" dirty="0"/>
              <a:t>هو نفي الصفات الإلهية</a:t>
            </a:r>
          </a:p>
          <a:p>
            <a:pPr algn="just">
              <a:buFontTx/>
              <a:buNone/>
            </a:pPr>
            <a:r>
              <a:rPr lang="ar-SA" sz="4000" dirty="0"/>
              <a:t>4- </a:t>
            </a:r>
            <a:r>
              <a:rPr lang="ar-SA" sz="4000" dirty="0">
                <a:solidFill>
                  <a:srgbClr val="FF0000"/>
                </a:solidFill>
                <a:cs typeface="Al-Mothnna" pitchFamily="2" charset="-78"/>
              </a:rPr>
              <a:t>التكييف</a:t>
            </a:r>
          </a:p>
          <a:p>
            <a:pPr algn="just">
              <a:buFontTx/>
              <a:buNone/>
            </a:pPr>
            <a:r>
              <a:rPr lang="ar-SA" sz="4000" dirty="0"/>
              <a:t>هو تعيين كيفية الصفات وإثبات كنهها</a:t>
            </a:r>
          </a:p>
          <a:p>
            <a:pPr algn="ctr">
              <a:buFontTx/>
              <a:buNone/>
            </a:pPr>
            <a:endParaRPr lang="ar-SA" sz="4000" b="1" dirty="0"/>
          </a:p>
          <a:p>
            <a:pPr algn="ctr">
              <a:buFontTx/>
              <a:buNone/>
            </a:pPr>
            <a:endParaRPr lang="ar-SA" sz="4000" b="1" dirty="0"/>
          </a:p>
          <a:p>
            <a:pPr algn="ctr">
              <a:buFontTx/>
              <a:buNone/>
            </a:pPr>
            <a:endParaRPr lang="ar-SA" sz="4000" b="1" dirty="0" smtClean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8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620276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435975" cy="5328592"/>
          </a:xfrm>
        </p:spPr>
        <p:txBody>
          <a:bodyPr/>
          <a:lstStyle/>
          <a:p>
            <a:pPr algn="ctr">
              <a:buFontTx/>
              <a:buNone/>
            </a:pPr>
            <a:endParaRPr lang="ar-SA" sz="4000" b="1" dirty="0">
              <a:cs typeface="Al-Mothnna" pitchFamily="2" charset="-78"/>
            </a:endParaRPr>
          </a:p>
          <a:p>
            <a:pPr algn="ctr">
              <a:buFontTx/>
              <a:buNone/>
            </a:pPr>
            <a:r>
              <a:rPr lang="ar-SA" sz="4000" b="1" dirty="0">
                <a:cs typeface="Al-Mothnna" pitchFamily="2" charset="-78"/>
              </a:rPr>
              <a:t>المحاضرة القادمة</a:t>
            </a:r>
          </a:p>
          <a:p>
            <a:pPr algn="ctr">
              <a:buFontTx/>
              <a:buNone/>
            </a:pPr>
            <a:r>
              <a:rPr lang="ar-SA" sz="4000" b="1" dirty="0">
                <a:solidFill>
                  <a:srgbClr val="FF0000"/>
                </a:solidFill>
                <a:cs typeface="Al-Mothnna" pitchFamily="2" charset="-78"/>
              </a:rPr>
              <a:t>الإيمان </a:t>
            </a:r>
            <a:r>
              <a:rPr lang="ar-SA" sz="4000" b="1" dirty="0" smtClean="0">
                <a:solidFill>
                  <a:srgbClr val="FF0000"/>
                </a:solidFill>
                <a:cs typeface="Al-Mothnna" pitchFamily="2" charset="-78"/>
              </a:rPr>
              <a:t>بالملائكة</a:t>
            </a:r>
          </a:p>
          <a:p>
            <a:pPr algn="ctr">
              <a:buFontTx/>
              <a:buNone/>
            </a:pPr>
            <a:r>
              <a:rPr lang="ar-SA" sz="4000" b="1" dirty="0" smtClean="0">
                <a:cs typeface="Al-Mothnna" pitchFamily="2" charset="-78"/>
              </a:rPr>
              <a:t>المرجع: كتاب الإيمان لمحمد نعيم ياسين</a:t>
            </a:r>
            <a:endParaRPr lang="ar-SA" sz="4000" b="1" dirty="0">
              <a:cs typeface="Al-Mothnna" pitchFamily="2" charset="-78"/>
            </a:endParaRPr>
          </a:p>
          <a:p>
            <a:pPr algn="ctr">
              <a:buFontTx/>
              <a:buNone/>
            </a:pPr>
            <a:endParaRPr lang="ar-SA" sz="2400" dirty="0" smtClean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9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620276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435975" cy="4525963"/>
          </a:xfrm>
        </p:spPr>
        <p:txBody>
          <a:bodyPr/>
          <a:lstStyle/>
          <a:p>
            <a:pPr algn="ctr">
              <a:buFontTx/>
              <a:buNone/>
            </a:pPr>
            <a:endParaRPr lang="ar-SA" sz="2400" b="1" dirty="0" smtClean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58082" y="0"/>
            <a:ext cx="14665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214290"/>
            <a:ext cx="1465262" cy="90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10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64" y="0"/>
            <a:ext cx="313416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991129"/>
      </p:ext>
    </p:extLst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theme/theme1.xml><?xml version="1.0" encoding="utf-8"?>
<a:theme xmlns:a="http://schemas.openxmlformats.org/drawingml/2006/main" name="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tns:customPropertyEditors xmlns:tns="http://schemas.microsoft.com/office/2006/customDocumentInformationPanel">
  <tns:showOnOpen>false</tns:showOnOpen>
  <tns:defaultPropertyEditorNamespace>Standard properties</tns:defaultPropertyEditorNamespace>
</tns:customPropertyEditors>
</file>

<file path=customXml/itemProps1.xml><?xml version="1.0" encoding="utf-8"?>
<ds:datastoreItem xmlns:ds="http://schemas.openxmlformats.org/officeDocument/2006/customXml" ds:itemID="{6E30B35B-2899-40E3-8907-478A46227145}">
  <ds:schemaRefs>
    <ds:schemaRef ds:uri="http://schemas.microsoft.com/office/2006/customDocumentInformationPan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4560</TotalTime>
  <Words>205</Words>
  <Application>Microsoft Office PowerPoint</Application>
  <PresentationFormat>عرض على الشاشة (3:4)‏</PresentationFormat>
  <Paragraphs>53</Paragraphs>
  <Slides>10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تصميم افتراضي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 Mabrouk</dc:creator>
  <cp:lastModifiedBy>user</cp:lastModifiedBy>
  <cp:revision>258</cp:revision>
  <dcterms:created xsi:type="dcterms:W3CDTF">2007-02-01T07:37:04Z</dcterms:created>
  <dcterms:modified xsi:type="dcterms:W3CDTF">2012-09-30T06:33:52Z</dcterms:modified>
</cp:coreProperties>
</file>