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4" r:id="rId2"/>
  </p:sldMasterIdLst>
  <p:notesMasterIdLst>
    <p:notesMasterId r:id="rId16"/>
  </p:notesMasterIdLst>
  <p:sldIdLst>
    <p:sldId id="355" r:id="rId3"/>
    <p:sldId id="360" r:id="rId4"/>
    <p:sldId id="359" r:id="rId5"/>
    <p:sldId id="358" r:id="rId6"/>
    <p:sldId id="362" r:id="rId7"/>
    <p:sldId id="357" r:id="rId8"/>
    <p:sldId id="372" r:id="rId9"/>
    <p:sldId id="376" r:id="rId10"/>
    <p:sldId id="382" r:id="rId11"/>
    <p:sldId id="384" r:id="rId12"/>
    <p:sldId id="383" r:id="rId13"/>
    <p:sldId id="377" r:id="rId14"/>
    <p:sldId id="375" r:id="rId15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CCFF"/>
    <a:srgbClr val="000099"/>
    <a:srgbClr val="C0821C"/>
    <a:srgbClr val="E7B057"/>
    <a:srgbClr val="FBE93B"/>
    <a:srgbClr val="D4D4CA"/>
    <a:srgbClr val="CDA307"/>
    <a:srgbClr val="99A1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31" autoAdjust="0"/>
    <p:restoredTop sz="94667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5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50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B5DABBA-B39C-4868-A481-46569F3F1B8C}" type="datetimeFigureOut">
              <a:rPr lang="ar-TN" smtClean="0"/>
              <a:pPr/>
              <a:t>20-11-1433</a:t>
            </a:fld>
            <a:endParaRPr lang="ar-T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T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080AC66-63D3-4E33-986A-1FB1C61856E9}" type="slidenum">
              <a:rPr lang="ar-TN" smtClean="0"/>
              <a:pPr/>
              <a:t>‹#›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val="3897247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943436-F84A-4783-8735-4BF514F455C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B85A5-07A5-4D04-B613-D57A7D61990D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9F64E7-3910-4419-9848-ED0022EDFAA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19C516-5335-45CE-BCE2-7C7D00384C21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3E37B1-69AB-4D57-AA60-7EE69CC65F85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DC5F6-7023-4C97-A5FA-9F3B9B0E19D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54F12-EFC0-4A5B-9CE2-04CB1398A112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02B778-29A2-4180-9D37-96738B045B04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91768-E5FC-40CB-B15C-4E5882C31F7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3660B-19A7-4DBB-8974-CC77373F7516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F7DC2-9ECD-42AC-B1F7-EC13A84DE57F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7504070-FA78-445C-9152-0944A9656D8B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8287AAF-9757-478A-A182-4850B3D0CB97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33CCFF"/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40175ED2-AE43-410F-9732-699898879F4D}" type="slidenum">
              <a:rPr lang="ar-SA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</p:sldLayoutIdLst>
  <p:transition>
    <p:wipe dir="u"/>
    <p:sndAc>
      <p:stSnd>
        <p:snd r:embed="rId15" name="chimes.wav"/>
      </p:stSnd>
    </p:sndAc>
  </p:transition>
  <p:timing>
    <p:tnLst>
      <p:par>
        <p:cTn id="1" dur="indefinite" restart="never" nodeType="tmRoot"/>
      </p:par>
    </p:tnLst>
  </p:timing>
  <p:hf sldNum="0" hdr="0" dt="0"/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TN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624240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400" b="1" dirty="0">
                <a:solidFill>
                  <a:srgbClr val="003366"/>
                </a:solidFill>
                <a:latin typeface="Andalus" pitchFamily="18" charset="-78"/>
                <a:cs typeface="Al-Mothnna" pitchFamily="2" charset="-78"/>
              </a:rPr>
              <a:t>المحاضرة </a:t>
            </a:r>
            <a:r>
              <a:rPr lang="ar-SA" sz="4400" b="1" dirty="0" smtClean="0">
                <a:solidFill>
                  <a:srgbClr val="003366"/>
                </a:solidFill>
                <a:latin typeface="Andalus" pitchFamily="18" charset="-78"/>
                <a:cs typeface="Al-Mothnna" pitchFamily="2" charset="-78"/>
              </a:rPr>
              <a:t>الرابعة</a:t>
            </a:r>
          </a:p>
          <a:p>
            <a:pPr algn="ctr">
              <a:buFontTx/>
              <a:buNone/>
            </a:pPr>
            <a:endParaRPr lang="ar-SA" sz="4400" b="1" dirty="0" smtClean="0">
              <a:solidFill>
                <a:srgbClr val="003366"/>
              </a:solidFill>
              <a:latin typeface="Andalus" pitchFamily="18" charset="-78"/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44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الإيمان بالملائكة</a:t>
            </a:r>
            <a:endParaRPr lang="ar-SA" sz="4400" b="1" dirty="0" smtClean="0">
              <a:solidFill>
                <a:srgbClr val="FF0000"/>
              </a:solidFill>
              <a:latin typeface="Andalus" pitchFamily="18" charset="-78"/>
              <a:cs typeface="Al-Mothnna" pitchFamily="2" charset="-78"/>
            </a:endParaRPr>
          </a:p>
          <a:p>
            <a:pPr algn="ctr">
              <a:buFontTx/>
              <a:buNone/>
            </a:pPr>
            <a:endParaRPr lang="ar-SA" sz="4400" b="1" dirty="0" smtClean="0">
              <a:solidFill>
                <a:srgbClr val="003366"/>
              </a:solidFill>
              <a:latin typeface="Andalus" pitchFamily="18" charset="-78"/>
              <a:cs typeface="Andalus" pitchFamily="18" charset="-78"/>
            </a:endParaRPr>
          </a:p>
          <a:p>
            <a:pPr algn="ctr">
              <a:buFontTx/>
              <a:buNone/>
            </a:pPr>
            <a:r>
              <a:rPr lang="ar-SA" sz="4400" b="1" dirty="0" smtClean="0">
                <a:solidFill>
                  <a:srgbClr val="003366"/>
                </a:solidFill>
                <a:latin typeface="Andalus" pitchFamily="18" charset="-78"/>
                <a:cs typeface="Andalus" pitchFamily="18" charset="-78"/>
              </a:rPr>
              <a:t>من كتاب: الإيمان لمحمد نعيم ياسين</a:t>
            </a:r>
          </a:p>
          <a:p>
            <a:pPr algn="ctr">
              <a:buFontTx/>
              <a:buNone/>
            </a:pPr>
            <a:r>
              <a:rPr lang="ar-SA" sz="4400" b="1" dirty="0" smtClean="0">
                <a:solidFill>
                  <a:srgbClr val="003366"/>
                </a:solidFill>
                <a:latin typeface="Andalus" pitchFamily="18" charset="-78"/>
                <a:cs typeface="Andalus" pitchFamily="18" charset="-78"/>
              </a:rPr>
              <a:t>د. المبروك الشيباني المنصوري</a:t>
            </a:r>
            <a:endParaRPr lang="ar-SA" sz="4400" b="1" dirty="0" smtClean="0">
              <a:solidFill>
                <a:srgbClr val="003366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40715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514116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000" dirty="0" smtClean="0">
                <a:solidFill>
                  <a:srgbClr val="FF0000"/>
                </a:solidFill>
                <a:cs typeface="Al-Mothnna" pitchFamily="2" charset="-78"/>
              </a:rPr>
              <a:t>المقصود به</a:t>
            </a:r>
            <a:r>
              <a:rPr lang="ar-SA" sz="4000" dirty="0" smtClean="0">
                <a:solidFill>
                  <a:srgbClr val="FF0000"/>
                </a:solidFill>
                <a:cs typeface="Al-Mothnna" pitchFamily="2" charset="-78"/>
              </a:rPr>
              <a:t> </a:t>
            </a:r>
            <a:r>
              <a:rPr lang="ar-SA" sz="4000" dirty="0" smtClean="0">
                <a:cs typeface="Al-Mothnna" pitchFamily="2" charset="-78"/>
              </a:rPr>
              <a:t>ص 33</a:t>
            </a:r>
            <a:endParaRPr lang="ar-SA" sz="4000" dirty="0" smtClean="0">
              <a:cs typeface="Al-Mothnna" pitchFamily="2" charset="-78"/>
            </a:endParaRPr>
          </a:p>
          <a:p>
            <a:pPr algn="ctr">
              <a:buFontTx/>
              <a:buNone/>
            </a:pPr>
            <a:endParaRPr lang="ar-SA" sz="2400" dirty="0"/>
          </a:p>
          <a:p>
            <a:pPr algn="just">
              <a:buFontTx/>
              <a:buNone/>
            </a:pPr>
            <a:r>
              <a:rPr lang="ar-SA" sz="4000" dirty="0" smtClean="0"/>
              <a:t>هو الاعتقاد الجازم بأن لله ملائكة موجودين مخلوقين من نور وأنهم لا يعصون الله ما أمرهم وأنهم قائمون بوظائفهم التي أمرهم الله القيام بها. </a:t>
            </a:r>
          </a:p>
          <a:p>
            <a:pPr algn="just">
              <a:buFontTx/>
              <a:buNone/>
            </a:pPr>
            <a:r>
              <a:rPr lang="ar-SA" sz="4000" dirty="0" smtClean="0"/>
              <a:t>شرح الأدلة القرآنية البقرة 285/ النساء 136</a:t>
            </a:r>
          </a:p>
          <a:p>
            <a:pPr algn="just">
              <a:buFontTx/>
              <a:buNone/>
            </a:pPr>
            <a:r>
              <a:rPr lang="ar-SA" sz="4000" dirty="0" smtClean="0"/>
              <a:t>شرح الأدلة النبوية حديث جبريل</a:t>
            </a:r>
            <a:endParaRPr lang="ar-SA" sz="4000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2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000" b="1" dirty="0" smtClean="0">
                <a:solidFill>
                  <a:srgbClr val="FF0000"/>
                </a:solidFill>
                <a:cs typeface="Al-Mothnna" pitchFamily="2" charset="-78"/>
              </a:rPr>
              <a:t>صفاتهم الخلقية </a:t>
            </a:r>
            <a:r>
              <a:rPr lang="ar-SA" sz="4000" b="1" dirty="0" smtClean="0">
                <a:cs typeface="Al-Mothnna" pitchFamily="2" charset="-78"/>
              </a:rPr>
              <a:t>ص  34</a:t>
            </a:r>
            <a:endParaRPr lang="ar-SA" sz="4000" b="1" dirty="0" smtClean="0"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4000" b="1" dirty="0" smtClean="0"/>
              <a:t>لم يخبرنا الله سبحانه من صفاتهم الخلقية الا النزر القليل</a:t>
            </a:r>
          </a:p>
          <a:p>
            <a:pPr algn="ctr">
              <a:buFontTx/>
              <a:buNone/>
            </a:pPr>
            <a:r>
              <a:rPr lang="ar-SA" sz="4000" b="1" dirty="0" smtClean="0"/>
              <a:t>شر</a:t>
            </a:r>
            <a:r>
              <a:rPr lang="ar-SA" sz="4000" b="1" dirty="0" smtClean="0"/>
              <a:t>ح </a:t>
            </a:r>
            <a:r>
              <a:rPr lang="ar-SA" sz="4000" b="1" dirty="0" smtClean="0"/>
              <a:t>الأدلة </a:t>
            </a:r>
            <a:r>
              <a:rPr lang="ar-SA" sz="4000" b="1" dirty="0" smtClean="0"/>
              <a:t>القرآنية البقرة 30/ فاطر 1</a:t>
            </a:r>
          </a:p>
          <a:p>
            <a:pPr algn="ctr">
              <a:buFontTx/>
              <a:buNone/>
            </a:pPr>
            <a:r>
              <a:rPr lang="ar-SA" sz="4000" b="1" dirty="0" smtClean="0"/>
              <a:t>شرح الحديث النبوي «خلقت الملائكة من نور»</a:t>
            </a:r>
            <a:endParaRPr lang="ar-SA" sz="4000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3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000" dirty="0" smtClean="0">
                <a:solidFill>
                  <a:srgbClr val="FF0000"/>
                </a:solidFill>
                <a:cs typeface="Al-Mothnna" pitchFamily="2" charset="-78"/>
              </a:rPr>
              <a:t>الإيمان بالملائكة تفصيلي وإجمالي </a:t>
            </a:r>
            <a:r>
              <a:rPr lang="ar-SA" sz="4000" dirty="0" smtClean="0">
                <a:cs typeface="Al-Mothnna" pitchFamily="2" charset="-78"/>
              </a:rPr>
              <a:t>ص 43</a:t>
            </a:r>
            <a:endParaRPr lang="ar-SA" sz="4000" dirty="0" smtClean="0">
              <a:cs typeface="Al-Mothnna" pitchFamily="2" charset="-78"/>
            </a:endParaRPr>
          </a:p>
          <a:p>
            <a:pPr algn="just">
              <a:buFontTx/>
              <a:buNone/>
            </a:pPr>
            <a:r>
              <a:rPr lang="ar-SA" sz="4000" dirty="0" smtClean="0"/>
              <a:t>ويجب الإيمان بالملائكة الذين وردت أسماؤهم في الكتاب أو في السنة بالتفصيل. وهؤلاء رؤساؤهم ثلاثة: جبريل وميكائيل وإسرافيل</a:t>
            </a:r>
          </a:p>
          <a:p>
            <a:pPr algn="just">
              <a:buFontTx/>
              <a:buNone/>
            </a:pPr>
            <a:r>
              <a:rPr lang="ar-SA" sz="4000" dirty="0" smtClean="0"/>
              <a:t>جبريل هو الملك الموكل بالوحي الدليل البقرة 97- 98</a:t>
            </a:r>
            <a:endParaRPr lang="ar-SA" sz="4000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4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28736"/>
            <a:ext cx="8435975" cy="5240624"/>
          </a:xfrm>
        </p:spPr>
        <p:txBody>
          <a:bodyPr/>
          <a:lstStyle/>
          <a:p>
            <a:pPr algn="ctr">
              <a:buFontTx/>
              <a:buChar char="-"/>
            </a:pPr>
            <a:r>
              <a:rPr lang="ar-SA" sz="4000" b="1" dirty="0" smtClean="0"/>
              <a:t>ميكائيل هو الملك الموكل بالقطر</a:t>
            </a:r>
          </a:p>
          <a:p>
            <a:pPr algn="ctr">
              <a:buFontTx/>
              <a:buChar char="-"/>
            </a:pPr>
            <a:r>
              <a:rPr lang="ar-SA" sz="4000" b="1" dirty="0" smtClean="0"/>
              <a:t>اسرافيل هو الملك الموكل بالنفخ في الصور</a:t>
            </a:r>
          </a:p>
          <a:p>
            <a:pPr algn="ctr">
              <a:buFontTx/>
              <a:buChar char="-"/>
            </a:pPr>
            <a:r>
              <a:rPr lang="ar-SA" sz="4000" b="1" dirty="0" smtClean="0"/>
              <a:t>ومن الملائكة الذين ذكروا في القرآن:</a:t>
            </a:r>
          </a:p>
          <a:p>
            <a:pPr algn="ctr">
              <a:buFontTx/>
              <a:buChar char="-"/>
            </a:pPr>
            <a:r>
              <a:rPr lang="ar-SA" sz="4000" b="1" dirty="0" smtClean="0"/>
              <a:t>مالك خازن النار الدليل الزخرف 77</a:t>
            </a:r>
          </a:p>
          <a:p>
            <a:pPr algn="ctr">
              <a:buFontTx/>
              <a:buChar char="-"/>
            </a:pPr>
            <a:r>
              <a:rPr lang="ar-SA" sz="4000" b="1" dirty="0" smtClean="0"/>
              <a:t>أما الملائكة الذين لم يذكروا في القرآن فيجب أن نؤمن بهم بصورة إجمالية</a:t>
            </a:r>
          </a:p>
          <a:p>
            <a:pPr algn="ctr">
              <a:buFontTx/>
              <a:buChar char="-"/>
            </a:pPr>
            <a:r>
              <a:rPr lang="ar-SA" sz="4000" b="1" dirty="0" smtClean="0"/>
              <a:t>شرح الأدلة القرآنية الانفطار 10- 12</a:t>
            </a:r>
            <a:endParaRPr lang="ar-SA" sz="4000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5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624240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2400" dirty="0"/>
              <a:t>	</a:t>
            </a:r>
            <a:r>
              <a:rPr lang="ar-SA" sz="4000" b="1" dirty="0" smtClean="0"/>
              <a:t>الرعد 11/ الزخرف 80</a:t>
            </a:r>
          </a:p>
          <a:p>
            <a:pPr algn="just">
              <a:buFontTx/>
              <a:buNone/>
            </a:pPr>
            <a:r>
              <a:rPr lang="ar-SA" sz="4000" b="1" dirty="0" smtClean="0"/>
              <a:t>حملة العرش الحاقة 17</a:t>
            </a:r>
          </a:p>
          <a:p>
            <a:pPr algn="just">
              <a:buFontTx/>
              <a:buNone/>
            </a:pPr>
            <a:r>
              <a:rPr lang="ar-SA" sz="4000" b="1" dirty="0" smtClean="0"/>
              <a:t>الزبانية ومقدموهم تسعة عشر التحريم 6/ المدثر 30/ 31</a:t>
            </a:r>
            <a:endParaRPr lang="ar-SA" sz="2400" dirty="0" smtClean="0"/>
          </a:p>
          <a:p>
            <a:pPr algn="just">
              <a:buFontTx/>
              <a:buNone/>
            </a:pPr>
            <a:endParaRPr lang="de-DE" sz="2400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6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000" dirty="0" smtClean="0"/>
              <a:t> </a:t>
            </a:r>
            <a:r>
              <a:rPr lang="ar-SA" sz="4000" dirty="0" smtClean="0">
                <a:solidFill>
                  <a:srgbClr val="FF0000"/>
                </a:solidFill>
                <a:cs typeface="Al-Mothnna" pitchFamily="2" charset="-78"/>
              </a:rPr>
              <a:t>الإيمان بالأنبياء والمرسلين </a:t>
            </a:r>
            <a:r>
              <a:rPr lang="ar-SA" sz="4000" dirty="0" smtClean="0">
                <a:cs typeface="Al-Mothnna" pitchFamily="2" charset="-78"/>
              </a:rPr>
              <a:t>ص 47</a:t>
            </a:r>
            <a:r>
              <a:rPr lang="ar-SA" sz="4000" dirty="0" smtClean="0">
                <a:solidFill>
                  <a:srgbClr val="FF0000"/>
                </a:solidFill>
                <a:cs typeface="Al-Mothnna" pitchFamily="2" charset="-78"/>
              </a:rPr>
              <a:t> </a:t>
            </a:r>
            <a:endParaRPr lang="ar-SA" sz="4000" dirty="0">
              <a:solidFill>
                <a:srgbClr val="FF0000"/>
              </a:solidFill>
              <a:cs typeface="Al-Mothnna" pitchFamily="2" charset="-78"/>
            </a:endParaRPr>
          </a:p>
          <a:p>
            <a:pPr algn="just">
              <a:buFontTx/>
              <a:buNone/>
            </a:pPr>
            <a:r>
              <a:rPr lang="ar-SA" sz="4000" dirty="0" smtClean="0"/>
              <a:t>ومعناه الإيمان بمن سمّى الله تعالى في كتابه من رسله وأنبيائه والإيمان بأن الله عز وجل أرسل رسلا سواهم وأنبياء لا يعلم عددهم وأسماءهم إلا الله تعالى. الدليل غافر 78/ فاطر 24/ يونس 47</a:t>
            </a:r>
          </a:p>
          <a:p>
            <a:pPr algn="just">
              <a:buFontTx/>
              <a:buNone/>
            </a:pPr>
            <a:endParaRPr lang="ar-SA" sz="2400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/>
              <a:t>7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81078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just">
              <a:buNone/>
            </a:pPr>
            <a:r>
              <a:rPr lang="ar-SA" sz="4000" dirty="0"/>
              <a:t> </a:t>
            </a:r>
            <a:r>
              <a:rPr lang="ar-SA" sz="4000" dirty="0">
                <a:solidFill>
                  <a:srgbClr val="FF0000"/>
                </a:solidFill>
                <a:cs typeface="Al-Mothnna" pitchFamily="2" charset="-78"/>
              </a:rPr>
              <a:t>أولو العزم من الرسل</a:t>
            </a:r>
          </a:p>
          <a:p>
            <a:pPr algn="just">
              <a:buFontTx/>
              <a:buNone/>
            </a:pPr>
            <a:r>
              <a:rPr lang="ar-SA" sz="4000" dirty="0" smtClean="0"/>
              <a:t>هم خمسة: محمد وإبراهيم وموسى ونوح وعيسى عليهم السلام. الدليل الأحزاب 7</a:t>
            </a:r>
            <a:endParaRPr lang="ar-SA" sz="4000" dirty="0"/>
          </a:p>
          <a:p>
            <a:pPr algn="just">
              <a:buFontTx/>
              <a:buNone/>
            </a:pPr>
            <a:r>
              <a:rPr lang="ar-SA" sz="4000" dirty="0" smtClean="0">
                <a:solidFill>
                  <a:srgbClr val="FF0000"/>
                </a:solidFill>
                <a:cs typeface="Al-Mothnna" pitchFamily="2" charset="-78"/>
              </a:rPr>
              <a:t>موضوع الرسالة</a:t>
            </a:r>
            <a:endParaRPr lang="ar-SA" sz="4000" dirty="0">
              <a:solidFill>
                <a:srgbClr val="FF0000"/>
              </a:solidFill>
              <a:cs typeface="Al-Mothnna" pitchFamily="2" charset="-78"/>
            </a:endParaRPr>
          </a:p>
          <a:p>
            <a:pPr algn="just">
              <a:buFontTx/>
              <a:buNone/>
            </a:pPr>
            <a:r>
              <a:rPr lang="ar-SA" sz="4000" dirty="0" smtClean="0"/>
              <a:t>يجب علينا أن نؤمن بان الله تعالى بعث رسله إلى الخلق لتبشيرهم وإنذارهم. شرح الدليل الأنعام 48- 49</a:t>
            </a:r>
          </a:p>
          <a:p>
            <a:pPr algn="ctr">
              <a:buFontTx/>
              <a:buNone/>
            </a:pPr>
            <a:endParaRPr lang="ar-SA" sz="4000" b="1" dirty="0"/>
          </a:p>
          <a:p>
            <a:pPr algn="ctr">
              <a:buFontTx/>
              <a:buNone/>
            </a:pPr>
            <a:endParaRPr lang="ar-SA" sz="4000" b="1" dirty="0"/>
          </a:p>
          <a:p>
            <a:pPr algn="ctr">
              <a:buFontTx/>
              <a:buNone/>
            </a:pPr>
            <a:endParaRPr lang="ar-SA" sz="4000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8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620276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just">
              <a:buNone/>
            </a:pPr>
            <a:r>
              <a:rPr lang="ar-SA" sz="4000" dirty="0"/>
              <a:t> </a:t>
            </a:r>
            <a:r>
              <a:rPr lang="ar-SA" sz="4000" dirty="0" smtClean="0"/>
              <a:t>كما يجب علينا أن نؤمن بأن جميع هؤلاء الرسل بعثهم الله تعالى لتحقيق غرض أساسي واحد هو عبادة الله عز وجل. </a:t>
            </a:r>
          </a:p>
          <a:p>
            <a:pPr algn="just">
              <a:buNone/>
            </a:pPr>
            <a:r>
              <a:rPr lang="ar-SA" sz="4000" b="1" dirty="0" smtClean="0"/>
              <a:t>شرح الأدلة الأنبياء 25/ الشورى 13/ النحل 36</a:t>
            </a:r>
            <a:endParaRPr lang="ar-SA" sz="4000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8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412358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ctr">
              <a:buNone/>
            </a:pPr>
            <a:r>
              <a:rPr lang="ar-SA" sz="4000" dirty="0"/>
              <a:t> </a:t>
            </a:r>
            <a:r>
              <a:rPr lang="ar-SA" sz="4400" dirty="0" smtClean="0">
                <a:solidFill>
                  <a:srgbClr val="FF0000"/>
                </a:solidFill>
                <a:cs typeface="Al-Mothnna" pitchFamily="2" charset="-78"/>
              </a:rPr>
              <a:t>الواجب علينا نحو الرسل</a:t>
            </a:r>
          </a:p>
          <a:p>
            <a:pPr algn="just">
              <a:buNone/>
            </a:pPr>
            <a:r>
              <a:rPr lang="ar-SA" sz="4000" b="1" dirty="0" smtClean="0"/>
              <a:t>يجب علينا تصديق الرسل جميعا وأن لا نفرق بينه. شرح الدليل النساء 150- 151</a:t>
            </a:r>
          </a:p>
          <a:p>
            <a:pPr algn="just">
              <a:buNone/>
            </a:pPr>
            <a:r>
              <a:rPr lang="ar-SA" sz="4000" b="1" dirty="0" smtClean="0"/>
              <a:t>كما يجب علينا أن نؤمن بأنهم أدّوا أماناتهم وبلغوا رسالاتهم على الوجه الأكمل</a:t>
            </a:r>
          </a:p>
          <a:p>
            <a:pPr algn="just">
              <a:buNone/>
            </a:pPr>
            <a:r>
              <a:rPr lang="ar-SA" sz="4000" b="1" dirty="0" smtClean="0"/>
              <a:t>وأن نؤمن بأنهم بشر ليسوا من الملائكة أو الجن</a:t>
            </a:r>
          </a:p>
          <a:p>
            <a:pPr algn="just">
              <a:buNone/>
            </a:pPr>
            <a:r>
              <a:rPr lang="ar-SA" sz="4000" b="1" dirty="0" smtClean="0"/>
              <a:t>شرح الأدلة آل عمران 144/ الفرقان 20/ الرعد 38/ المائدة 75</a:t>
            </a:r>
            <a:endParaRPr lang="ar-SA" sz="4000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8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200748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just">
              <a:buNone/>
            </a:pPr>
            <a:r>
              <a:rPr lang="ar-SA" sz="4000" dirty="0"/>
              <a:t> </a:t>
            </a:r>
            <a:r>
              <a:rPr lang="ar-SA" sz="4000" dirty="0" smtClean="0"/>
              <a:t>ويجب علينا أن نؤمن بأن الله تعالى قد أيدهم بالمعجزات الباهرات والآيات الظاهرات. وأنه تعالى قد فضل بعضهم على بعض. شرح الدليل</a:t>
            </a:r>
          </a:p>
          <a:p>
            <a:pPr algn="just">
              <a:buNone/>
            </a:pPr>
            <a:r>
              <a:rPr lang="ar-SA" sz="4000" b="1" dirty="0" smtClean="0"/>
              <a:t>البقرة 253</a:t>
            </a:r>
          </a:p>
          <a:p>
            <a:pPr algn="just">
              <a:buNone/>
            </a:pPr>
            <a:r>
              <a:rPr lang="ar-SA" sz="4000" b="1" dirty="0" smtClean="0"/>
              <a:t>شرح الدليل من الحديث النبوي</a:t>
            </a:r>
            <a:endParaRPr lang="ar-SA" sz="4000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8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200748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ctr">
              <a:buFontTx/>
              <a:buNone/>
            </a:pPr>
            <a:endParaRPr lang="ar-SA" sz="4000" b="1" dirty="0"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4000" b="1" dirty="0">
                <a:cs typeface="Al-Mothnna" pitchFamily="2" charset="-78"/>
              </a:rPr>
              <a:t>المحاضرة القادمة</a:t>
            </a:r>
          </a:p>
          <a:p>
            <a:pPr algn="ctr">
              <a:buFontTx/>
              <a:buNone/>
            </a:pPr>
            <a:r>
              <a:rPr lang="ar-SA" sz="4000" b="1" dirty="0">
                <a:solidFill>
                  <a:srgbClr val="FF0000"/>
                </a:solidFill>
                <a:cs typeface="Al-Mothnna" pitchFamily="2" charset="-78"/>
              </a:rPr>
              <a:t>الإيمان </a:t>
            </a:r>
            <a:r>
              <a:rPr lang="ar-SA" sz="4000" b="1" dirty="0" smtClean="0">
                <a:solidFill>
                  <a:srgbClr val="FF0000"/>
                </a:solidFill>
                <a:cs typeface="Al-Mothnna" pitchFamily="2" charset="-78"/>
              </a:rPr>
              <a:t>باليوم الآخر</a:t>
            </a:r>
          </a:p>
          <a:p>
            <a:pPr algn="ctr">
              <a:buFontTx/>
              <a:buNone/>
            </a:pPr>
            <a:r>
              <a:rPr lang="ar-SA" sz="4000" b="1" dirty="0" smtClean="0">
                <a:cs typeface="Al-Mothnna" pitchFamily="2" charset="-78"/>
              </a:rPr>
              <a:t>المرجع</a:t>
            </a:r>
            <a:r>
              <a:rPr lang="ar-SA" sz="4000" b="1" dirty="0" smtClean="0">
                <a:cs typeface="Al-Mothnna" pitchFamily="2" charset="-78"/>
              </a:rPr>
              <a:t>: كتاب الإيمان لمحمد نعيم ياسين</a:t>
            </a:r>
            <a:endParaRPr lang="ar-SA" sz="4000" b="1" dirty="0">
              <a:cs typeface="Al-Mothnna" pitchFamily="2" charset="-78"/>
            </a:endParaRPr>
          </a:p>
          <a:p>
            <a:pPr algn="ctr">
              <a:buFontTx/>
              <a:buNone/>
            </a:pPr>
            <a:endParaRPr lang="ar-SA" sz="2400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9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620276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pPr algn="ctr">
              <a:buFontTx/>
              <a:buNone/>
            </a:pPr>
            <a:endParaRPr lang="ar-SA" sz="2400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10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99112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properties</tns:defaultPropertyEditorNamespace>
</tns:customPropertyEditors>
</file>

<file path=customXml/itemProps1.xml><?xml version="1.0" encoding="utf-8"?>
<ds:datastoreItem xmlns:ds="http://schemas.openxmlformats.org/officeDocument/2006/customXml" ds:itemID="{6E30B35B-2899-40E3-8907-478A46227145}">
  <ds:schemaRefs>
    <ds:schemaRef ds:uri="http://schemas.microsoft.com/office/2006/customDocumentInformationPan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4731</TotalTime>
  <Words>397</Words>
  <Application>Microsoft Office PowerPoint</Application>
  <PresentationFormat>عرض على الشاشة (3:4)‏</PresentationFormat>
  <Paragraphs>61</Paragraphs>
  <Slides>13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تصميم افتراضي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 Mabrouk</dc:creator>
  <cp:lastModifiedBy>user</cp:lastModifiedBy>
  <cp:revision>265</cp:revision>
  <dcterms:created xsi:type="dcterms:W3CDTF">2007-02-01T07:37:04Z</dcterms:created>
  <dcterms:modified xsi:type="dcterms:W3CDTF">2012-10-05T17:09:36Z</dcterms:modified>
</cp:coreProperties>
</file>