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2"/>
  </p:sldMasterIdLst>
  <p:notesMasterIdLst>
    <p:notesMasterId r:id="rId15"/>
  </p:notesMasterIdLst>
  <p:sldIdLst>
    <p:sldId id="355" r:id="rId3"/>
    <p:sldId id="360" r:id="rId4"/>
    <p:sldId id="359" r:id="rId5"/>
    <p:sldId id="358" r:id="rId6"/>
    <p:sldId id="362" r:id="rId7"/>
    <p:sldId id="357" r:id="rId8"/>
    <p:sldId id="379" r:id="rId9"/>
    <p:sldId id="372" r:id="rId10"/>
    <p:sldId id="376" r:id="rId11"/>
    <p:sldId id="378" r:id="rId12"/>
    <p:sldId id="377" r:id="rId13"/>
    <p:sldId id="375" r:id="rId14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FF"/>
    <a:srgbClr val="000099"/>
    <a:srgbClr val="C0821C"/>
    <a:srgbClr val="E7B057"/>
    <a:srgbClr val="FBE93B"/>
    <a:srgbClr val="D4D4CA"/>
    <a:srgbClr val="CDA307"/>
    <a:srgbClr val="99A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31" autoAdjust="0"/>
    <p:restoredTop sz="94667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5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0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5DABBA-B39C-4868-A481-46569F3F1B8C}" type="datetimeFigureOut">
              <a:rPr lang="ar-TN" smtClean="0"/>
              <a:pPr/>
              <a:t>18-12-1433</a:t>
            </a:fld>
            <a:endParaRPr lang="ar-T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T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80AC66-63D3-4E33-986A-1FB1C61856E9}" type="slidenum">
              <a:rPr lang="ar-TN" smtClean="0"/>
              <a:pPr/>
              <a:t>‹#›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val="389724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43436-F84A-4783-8735-4BF514F455C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85A5-07A5-4D04-B613-D57A7D61990D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F64E7-3910-4419-9848-ED0022EDFAA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9C516-5335-45CE-BCE2-7C7D00384C21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37B1-69AB-4D57-AA60-7EE69CC65F85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C5F6-7023-4C97-A5FA-9F3B9B0E19D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54F12-EFC0-4A5B-9CE2-04CB1398A112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2B778-29A2-4180-9D37-96738B045B04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91768-E5FC-40CB-B15C-4E5882C31F7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660B-19A7-4DBB-8974-CC77373F7516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7DC2-9ECD-42AC-B1F7-EC13A84DE57F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504070-FA78-445C-9152-0944A9656D8B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287AAF-9757-478A-A182-4850B3D0CB97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33CCFF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175ED2-AE43-410F-9732-699898879F4D}" type="slidenum">
              <a:rPr lang="ar-SA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ransition>
    <p:wipe dir="u"/>
    <p:sndAc>
      <p:stSnd>
        <p:snd r:embed="rId15" name="chimes.wav"/>
      </p:stSnd>
    </p:sndAc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TN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l-Mothnna" pitchFamily="2" charset="-78"/>
              </a:rPr>
              <a:t>الركن </a:t>
            </a: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l-Mothnna" pitchFamily="2" charset="-78"/>
              </a:rPr>
              <a:t>السادس</a:t>
            </a: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الإيمان </a:t>
            </a:r>
            <a:r>
              <a:rPr lang="ar-SA" sz="4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بقضاء الله وقدره</a:t>
            </a:r>
            <a:endParaRPr lang="ar-SA" sz="4400" b="1" dirty="0" smtClean="0">
              <a:solidFill>
                <a:srgbClr val="FF0000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ndalus" pitchFamily="18" charset="-78"/>
            </a:endParaRP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ndalus" pitchFamily="18" charset="-78"/>
              </a:rPr>
              <a:t>من كتاب: الإيمان لمحمد نعيم ياسين</a:t>
            </a: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ndalus" pitchFamily="18" charset="-78"/>
              </a:rPr>
              <a:t>د. المبروك الشيباني المنصوري</a:t>
            </a:r>
            <a:endParaRPr lang="ar-SA" sz="4400" b="1" dirty="0" smtClean="0">
              <a:solidFill>
                <a:srgbClr val="003366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0715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معناه  </a:t>
            </a:r>
            <a:r>
              <a:rPr lang="ar-SA" sz="4000" dirty="0" smtClean="0">
                <a:cs typeface="Al-Mothnna" pitchFamily="2" charset="-78"/>
              </a:rPr>
              <a:t>ص </a:t>
            </a:r>
            <a:r>
              <a:rPr lang="ar-SA" sz="4000" dirty="0" smtClean="0">
                <a:cs typeface="Al-Mothnna" pitchFamily="2" charset="-78"/>
              </a:rPr>
              <a:t>118</a:t>
            </a:r>
          </a:p>
          <a:p>
            <a:pPr algn="ctr">
              <a:buFontTx/>
              <a:buNone/>
            </a:pPr>
            <a:r>
              <a:rPr lang="ar-SA" sz="4000" dirty="0" smtClean="0">
                <a:cs typeface="Al-Mothnna" pitchFamily="2" charset="-78"/>
              </a:rPr>
              <a:t>القدر: هو علم الله تعالى بما تكون عليه المخلوقات في المستقبل</a:t>
            </a:r>
          </a:p>
          <a:p>
            <a:pPr algn="ctr">
              <a:buFontTx/>
              <a:buNone/>
            </a:pPr>
            <a:r>
              <a:rPr lang="ar-SA" sz="4000" dirty="0" smtClean="0">
                <a:cs typeface="Al-Mothnna" pitchFamily="2" charset="-78"/>
              </a:rPr>
              <a:t>القضاء: هو إيجاد الله تعالى للأشياء حسب علمه وإرادته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/>
              <a:t>شرح الأدلة القرآنية </a:t>
            </a:r>
          </a:p>
          <a:p>
            <a:pPr algn="ctr">
              <a:buFontTx/>
              <a:buNone/>
            </a:pPr>
            <a:r>
              <a:rPr lang="ar-SA" sz="4800" b="1" dirty="0" smtClean="0"/>
              <a:t>1- </a:t>
            </a:r>
            <a:r>
              <a:rPr lang="ar-SA" sz="4800" b="1" dirty="0" smtClean="0"/>
              <a:t>آل عمران 154</a:t>
            </a:r>
            <a:endParaRPr lang="ar-SA" sz="4800" b="1" dirty="0" smtClean="0"/>
          </a:p>
          <a:p>
            <a:pPr algn="ctr">
              <a:buFontTx/>
              <a:buNone/>
            </a:pPr>
            <a:r>
              <a:rPr lang="ar-SA" sz="4800" b="1" dirty="0" smtClean="0"/>
              <a:t>2- </a:t>
            </a:r>
            <a:r>
              <a:rPr lang="ar-SA" sz="4800" b="1" dirty="0" smtClean="0"/>
              <a:t>هود 123</a:t>
            </a:r>
            <a:endParaRPr lang="ar-SA" sz="4800" b="1" dirty="0" smtClean="0"/>
          </a:p>
          <a:p>
            <a:pPr algn="ctr">
              <a:buFontTx/>
              <a:buNone/>
            </a:pPr>
            <a:r>
              <a:rPr lang="ar-SA" sz="4800" b="1" dirty="0" smtClean="0"/>
              <a:t>3- </a:t>
            </a:r>
            <a:r>
              <a:rPr lang="ar-SA" sz="4800" b="1" dirty="0" err="1" smtClean="0"/>
              <a:t>يس</a:t>
            </a:r>
            <a:r>
              <a:rPr lang="ar-SA" sz="4800" b="1" dirty="0" smtClean="0"/>
              <a:t> 83</a:t>
            </a:r>
            <a:endParaRPr lang="ar-SA" sz="4800" b="1" dirty="0" smtClean="0"/>
          </a:p>
          <a:p>
            <a:pPr algn="ctr">
              <a:buFontTx/>
              <a:buNone/>
            </a:pPr>
            <a:r>
              <a:rPr lang="ar-SA" sz="4800" b="1" dirty="0" smtClean="0"/>
              <a:t>4- </a:t>
            </a:r>
            <a:r>
              <a:rPr lang="ar-SA" sz="4800" b="1" dirty="0" smtClean="0"/>
              <a:t>يونس 3</a:t>
            </a:r>
            <a:endParaRPr lang="ar-SA" sz="48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3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26420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dirty="0" smtClean="0"/>
              <a:t>ويجب </a:t>
            </a:r>
            <a:r>
              <a:rPr lang="ar-SA" sz="4800" dirty="0" smtClean="0"/>
              <a:t>على كل مسلم أن يؤمن بالقدر خيره وشره.</a:t>
            </a:r>
          </a:p>
          <a:p>
            <a:pPr algn="ctr">
              <a:buFontTx/>
              <a:buNone/>
            </a:pPr>
            <a:r>
              <a:rPr lang="ar-SA" sz="4800" dirty="0" smtClean="0"/>
              <a:t>وقد قسم الإمام ابن تيمية الإيمان بالقدر إلى درجتين، كل درجة تتضمن شيئين:</a:t>
            </a:r>
          </a:p>
          <a:p>
            <a:pPr algn="ctr">
              <a:buFontTx/>
              <a:buChar char="-"/>
            </a:pPr>
            <a:r>
              <a:rPr lang="ar-SA" sz="4800" dirty="0" smtClean="0"/>
              <a:t>شرح الدرجة الأولى: ص 120</a:t>
            </a:r>
          </a:p>
          <a:p>
            <a:pPr algn="ctr">
              <a:buFontTx/>
              <a:buChar char="-"/>
            </a:pPr>
            <a:r>
              <a:rPr lang="ar-SA" sz="4800" dirty="0" smtClean="0"/>
              <a:t>شرح الدرجة الثانية ص 120</a:t>
            </a:r>
            <a:endParaRPr lang="ar-SA" sz="48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4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589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/>
              <a:t>ويحصل من ذلك أن الإيمان بالقدر يشتمل على أربع مراتب:</a:t>
            </a:r>
          </a:p>
          <a:p>
            <a:pPr algn="ctr">
              <a:buFontTx/>
              <a:buNone/>
            </a:pPr>
            <a:r>
              <a:rPr lang="ar-SA" sz="4800" b="1" dirty="0" smtClean="0"/>
              <a:t>1- الإيمان بعلم الله القديم</a:t>
            </a:r>
          </a:p>
          <a:p>
            <a:pPr algn="ctr">
              <a:buFontTx/>
              <a:buNone/>
            </a:pPr>
            <a:r>
              <a:rPr lang="ar-SA" sz="4800" b="1" dirty="0" smtClean="0"/>
              <a:t>2- كتابة ذلك في اللوح المحفوظ</a:t>
            </a:r>
          </a:p>
          <a:p>
            <a:pPr algn="ctr">
              <a:buFontTx/>
              <a:buNone/>
            </a:pPr>
            <a:r>
              <a:rPr lang="ar-SA" sz="4800" b="1" dirty="0" smtClean="0"/>
              <a:t>3- مشيئة الله النافذة وقدرته الشاملة</a:t>
            </a:r>
          </a:p>
          <a:p>
            <a:pPr algn="ctr">
              <a:buFontTx/>
              <a:buNone/>
            </a:pPr>
            <a:r>
              <a:rPr lang="ar-SA" sz="4800" b="1" dirty="0" smtClean="0"/>
              <a:t>4- إيجاد الله لكل المخلوقات</a:t>
            </a:r>
            <a:endParaRPr lang="ar-SA" sz="48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5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marL="0" indent="0" algn="ctr">
              <a:buNone/>
            </a:pPr>
            <a:r>
              <a:rPr lang="ar-SA" sz="4800" b="1" dirty="0" smtClean="0">
                <a:solidFill>
                  <a:srgbClr val="FF0000"/>
                </a:solidFill>
              </a:rPr>
              <a:t>حقيقة الإيمان ص 138</a:t>
            </a:r>
            <a:endParaRPr lang="ar-SA" sz="48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ar-SA" sz="4800" b="1" dirty="0" smtClean="0"/>
              <a:t>الإيمان اسم يقع على الإقرار باللسان والتصديق بالقلب والعمل بالجوارح وهو القول الذي ذهب إليه معظم أهل السنة.</a:t>
            </a:r>
            <a:endParaRPr lang="ar-SA" sz="24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6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408216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/>
              <a:t>1- لا يدخل في الإيمان من أقر بلسانه ظاهرا وكذب بقلبه، وهم المنافقون</a:t>
            </a:r>
          </a:p>
          <a:p>
            <a:pPr algn="ctr">
              <a:buFontTx/>
              <a:buNone/>
            </a:pPr>
            <a:r>
              <a:rPr lang="ar-SA" sz="4800" b="1" dirty="0" smtClean="0"/>
              <a:t>2- المعرفة بالقلب لا تكفي في تحقيق اسم الإيمان</a:t>
            </a:r>
          </a:p>
          <a:p>
            <a:pPr algn="ctr">
              <a:buFontTx/>
              <a:buNone/>
            </a:pPr>
            <a:r>
              <a:rPr lang="ar-SA" sz="4800" b="1" dirty="0" smtClean="0"/>
              <a:t>3- الله يطلب من العباد قولا وعملا</a:t>
            </a:r>
          </a:p>
          <a:p>
            <a:pPr algn="ctr">
              <a:buFontTx/>
              <a:buNone/>
            </a:pPr>
            <a:r>
              <a:rPr lang="ar-SA" sz="4800" b="1" dirty="0" smtClean="0"/>
              <a:t>4- من صدّق بقلبه وأقر بلسانه وامتنع من العمل يسمى عاصيا</a:t>
            </a:r>
            <a:endParaRPr lang="ar-SA" sz="4800" dirty="0" smtClean="0"/>
          </a:p>
          <a:p>
            <a:pPr algn="just">
              <a:buFontTx/>
              <a:buNone/>
            </a:pPr>
            <a:endParaRPr lang="de-DE" sz="4800" dirty="0" smtClean="0"/>
          </a:p>
          <a:p>
            <a:pPr algn="ctr">
              <a:buFontTx/>
              <a:buNone/>
            </a:pPr>
            <a:endParaRPr lang="ar-SA" sz="24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10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0848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4800" b="1" dirty="0" smtClean="0">
                <a:solidFill>
                  <a:schemeClr val="accent5">
                    <a:lumMod val="25000"/>
                  </a:schemeClr>
                </a:solidFill>
              </a:rPr>
              <a:t>5- مرتكب الكبيرة ليس </a:t>
            </a:r>
            <a:r>
              <a:rPr lang="ar-SA" sz="4800" b="1" dirty="0" smtClean="0">
                <a:solidFill>
                  <a:schemeClr val="accent5">
                    <a:lumMod val="25000"/>
                  </a:schemeClr>
                </a:solidFill>
              </a:rPr>
              <a:t>كافرا</a:t>
            </a:r>
          </a:p>
          <a:p>
            <a:pPr algn="just">
              <a:buFontTx/>
              <a:buNone/>
            </a:pPr>
            <a:r>
              <a:rPr lang="ar-SA" sz="4800" b="1" dirty="0" smtClean="0">
                <a:solidFill>
                  <a:schemeClr val="accent5">
                    <a:lumMod val="25000"/>
                  </a:schemeClr>
                </a:solidFill>
              </a:rPr>
              <a:t>6- يتحقق الإيمان بالتصديق والقول والعمل.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/>
              <a:t>7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8107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589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نواقض الإيمان 149</a:t>
            </a:r>
          </a:p>
          <a:p>
            <a:pPr algn="ctr">
              <a:buFontTx/>
              <a:buNone/>
            </a:pP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متى يصير المؤمن كافرا</a:t>
            </a:r>
          </a:p>
          <a:p>
            <a:pPr algn="just">
              <a:buFontTx/>
              <a:buNone/>
            </a:pPr>
            <a:r>
              <a:rPr lang="ar-SA" sz="4800" dirty="0" smtClean="0"/>
              <a:t>القاعدة العامة التي اتفق عليها أهل السنة:</a:t>
            </a:r>
          </a:p>
          <a:p>
            <a:pPr algn="just">
              <a:buFontTx/>
              <a:buNone/>
            </a:pPr>
            <a:r>
              <a:rPr lang="ar-SA" sz="4800" dirty="0" smtClean="0"/>
              <a:t>«ونسمي أهل قبلتنا مسلمين مؤمنين ما داموا بما جاء به النبي صلى الله عليه وسلم معترفين... ولا نكفر أحدا من أهل القبلة بذنب ما لم يستحله....»</a:t>
            </a:r>
            <a:endParaRPr lang="ar-SA" sz="48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8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027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4400" dirty="0" smtClean="0"/>
              <a:t>أنواع النواقض:</a:t>
            </a:r>
          </a:p>
          <a:p>
            <a:pPr algn="just">
              <a:buFontTx/>
              <a:buNone/>
            </a:pPr>
            <a:r>
              <a:rPr lang="ar-SA" sz="4400" b="1" dirty="0" smtClean="0"/>
              <a:t>1- نوع يتضمن إنكار الربوبية أو الطعن فيها</a:t>
            </a:r>
          </a:p>
          <a:p>
            <a:pPr algn="just">
              <a:buFontTx/>
              <a:buNone/>
            </a:pPr>
            <a:r>
              <a:rPr lang="ar-SA" sz="4400" b="1" dirty="0" smtClean="0"/>
              <a:t>2- نوع يتضمن الطعن في أسماء الله وصفاته</a:t>
            </a:r>
          </a:p>
          <a:p>
            <a:pPr algn="just">
              <a:buFontTx/>
              <a:buNone/>
            </a:pPr>
            <a:r>
              <a:rPr lang="ar-SA" sz="4400" b="1" dirty="0" smtClean="0"/>
              <a:t>3- نوع يتضمن الطعن في الألوهية</a:t>
            </a:r>
          </a:p>
          <a:p>
            <a:pPr algn="just">
              <a:buFontTx/>
              <a:buNone/>
            </a:pPr>
            <a:r>
              <a:rPr lang="ar-SA" sz="4400" b="1" dirty="0" smtClean="0"/>
              <a:t>4- نوع يتضمن إنكار الرسالة أو الطعن في صاحبها عليه السلام</a:t>
            </a:r>
            <a:endParaRPr lang="ar-SA" sz="48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10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9004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endParaRPr lang="ar-SA" sz="4000" b="1" dirty="0"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000" b="1" dirty="0">
                <a:cs typeface="Al-Mothnna" pitchFamily="2" charset="-78"/>
              </a:rPr>
              <a:t>المحاضرة القادمة</a:t>
            </a:r>
          </a:p>
          <a:p>
            <a:pPr algn="ctr">
              <a:buFontTx/>
              <a:buNone/>
            </a:pPr>
            <a:r>
              <a:rPr lang="ar-SA" sz="4000" b="1" dirty="0" smtClean="0">
                <a:solidFill>
                  <a:srgbClr val="FF0000"/>
                </a:solidFill>
                <a:cs typeface="Al-Mothnna" pitchFamily="2" charset="-78"/>
              </a:rPr>
              <a:t>الأخلاق الإسلامية</a:t>
            </a:r>
            <a:endParaRPr lang="ar-SA" sz="4000" b="1" dirty="0" smtClean="0">
              <a:solidFill>
                <a:srgbClr val="FF0000"/>
              </a:solidFill>
              <a:cs typeface="Al-Mothnna" pitchFamily="2" charset="-78"/>
            </a:endParaRPr>
          </a:p>
          <a:p>
            <a:pPr algn="ctr">
              <a:buFontTx/>
              <a:buNone/>
            </a:pPr>
            <a:endParaRPr lang="ar-SA" sz="4000" b="1" dirty="0" smtClean="0">
              <a:solidFill>
                <a:srgbClr val="FF0000"/>
              </a:solidFill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000" b="1" dirty="0" smtClean="0">
                <a:cs typeface="Al-Mothnna" pitchFamily="2" charset="-78"/>
              </a:rPr>
              <a:t>المرجع: كتاب </a:t>
            </a:r>
            <a:r>
              <a:rPr lang="ar-SA" sz="4000" b="1" dirty="0" smtClean="0">
                <a:cs typeface="Al-Mothnna" pitchFamily="2" charset="-78"/>
              </a:rPr>
              <a:t>الأخلاق الإسلامية وأسسها للميداني</a:t>
            </a:r>
            <a:endParaRPr lang="ar-SA" sz="24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9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027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algn="ctr">
              <a:buFontTx/>
              <a:buNone/>
            </a:pPr>
            <a:endParaRPr lang="ar-SA" sz="24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10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9112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6E30B35B-2899-40E3-8907-478A46227145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4628</TotalTime>
  <Words>307</Words>
  <Application>Microsoft Office PowerPoint</Application>
  <PresentationFormat>عرض على الشاشة (3:4)‏</PresentationFormat>
  <Paragraphs>57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Mabrouk</dc:creator>
  <cp:lastModifiedBy>user</cp:lastModifiedBy>
  <cp:revision>266</cp:revision>
  <dcterms:created xsi:type="dcterms:W3CDTF">2007-02-01T07:37:04Z</dcterms:created>
  <dcterms:modified xsi:type="dcterms:W3CDTF">2012-11-02T10:43:36Z</dcterms:modified>
</cp:coreProperties>
</file>